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303" r:id="rId3"/>
    <p:sldId id="304" r:id="rId4"/>
    <p:sldId id="305" r:id="rId5"/>
    <p:sldId id="306" r:id="rId6"/>
    <p:sldId id="307" r:id="rId7"/>
    <p:sldId id="380" r:id="rId8"/>
    <p:sldId id="309" r:id="rId9"/>
    <p:sldId id="310" r:id="rId10"/>
    <p:sldId id="279" r:id="rId11"/>
    <p:sldId id="314" r:id="rId12"/>
    <p:sldId id="383" r:id="rId13"/>
    <p:sldId id="315" r:id="rId14"/>
    <p:sldId id="347" r:id="rId15"/>
    <p:sldId id="368" r:id="rId16"/>
    <p:sldId id="322" r:id="rId17"/>
    <p:sldId id="384" r:id="rId18"/>
    <p:sldId id="356" r:id="rId19"/>
    <p:sldId id="357" r:id="rId20"/>
    <p:sldId id="389" r:id="rId21"/>
    <p:sldId id="387" r:id="rId22"/>
    <p:sldId id="391" r:id="rId23"/>
    <p:sldId id="392" r:id="rId24"/>
    <p:sldId id="393" r:id="rId25"/>
    <p:sldId id="388" r:id="rId26"/>
    <p:sldId id="394" r:id="rId27"/>
    <p:sldId id="362" r:id="rId28"/>
    <p:sldId id="395" r:id="rId29"/>
    <p:sldId id="363" r:id="rId30"/>
    <p:sldId id="396" r:id="rId31"/>
    <p:sldId id="398" r:id="rId32"/>
    <p:sldId id="397" r:id="rId33"/>
    <p:sldId id="407" r:id="rId34"/>
    <p:sldId id="350" r:id="rId35"/>
    <p:sldId id="386" r:id="rId36"/>
    <p:sldId id="300" r:id="rId37"/>
    <p:sldId id="301" r:id="rId38"/>
    <p:sldId id="302" r:id="rId39"/>
    <p:sldId id="352" r:id="rId40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0000"/>
    <a:srgbClr val="996600"/>
    <a:srgbClr val="FF9900"/>
    <a:srgbClr val="669900"/>
    <a:srgbClr val="9900CC"/>
    <a:srgbClr val="0033CC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6855" autoAdjust="0"/>
  </p:normalViewPr>
  <p:slideViewPr>
    <p:cSldViewPr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D2B210C-F115-49EC-9569-21E0102DD1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3" tIns="47736" rIns="95473" bIns="47736" numCol="1" anchor="t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ffectLst/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2FF53E7-44B4-4206-A81F-E4E9D9E064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3" tIns="47736" rIns="95473" bIns="47736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effectLst/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D63FF5B-6884-4213-9475-5DCE619498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3" tIns="47736" rIns="95473" bIns="47736" numCol="1" anchor="b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ffectLst/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E614119-75E5-4712-9432-27F041F88D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3" tIns="47736" rIns="95473" bIns="47736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 smtClean="0">
                <a:effectLst/>
                <a:latin typeface="Times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B2FF3-1CE4-4360-A986-FE2AE72E9E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2F1A73-62EE-4306-8A40-4BEEE69DF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7CA2915-7A64-42B6-B4E6-6B573CC96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73" tIns="47736" rIns="95473" bIns="47736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86885" y="2203450"/>
            <a:ext cx="10418233" cy="1295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937000"/>
            <a:ext cx="10261600" cy="2032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Monotype Sorts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34B6AA-E99D-4235-9FAD-AB2FF8BE74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E766EB8-5841-47D6-8013-AD040078F8AE}" type="datetime1">
              <a:rPr lang="zh-CN" altLang="en-US"/>
              <a:pPr>
                <a:defRPr/>
              </a:pPr>
              <a:t>2018/12/20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88C22A-C170-49FE-95AE-2A21E5C2B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0D34211-A5D6-4F22-BD94-EF8B4F6227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E03E34-5657-48C9-BA3E-A730F448FE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64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356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5851" y="333376"/>
            <a:ext cx="2599267" cy="5762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8051" y="333376"/>
            <a:ext cx="7594600" cy="5762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4645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333375"/>
            <a:ext cx="10397067" cy="839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484314"/>
            <a:ext cx="508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08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238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341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02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84314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265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063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8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05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40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83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F677E704-6A05-4DC2-BA9E-1E1DF16FD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1" y="333375"/>
            <a:ext cx="1039706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20A4FD-63DA-4951-AEB9-C727E9F82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84314"/>
            <a:ext cx="103632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74650" indent="-3746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8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5090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400" b="1">
          <a:solidFill>
            <a:srgbClr val="CC00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333500" indent="-292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752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2288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6860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31432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6004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40576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>
            <a:extLst>
              <a:ext uri="{FF2B5EF4-FFF2-40B4-BE49-F238E27FC236}">
                <a16:creationId xmlns:a16="http://schemas.microsoft.com/office/drawing/2014/main" id="{0E593B5A-5E48-4A6A-A736-E5480D9A6C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1814" y="3644901"/>
            <a:ext cx="6480175" cy="936625"/>
          </a:xfrm>
        </p:spPr>
        <p:txBody>
          <a:bodyPr/>
          <a:lstStyle/>
          <a:p>
            <a:pPr>
              <a:defRPr/>
            </a:pPr>
            <a:r>
              <a:rPr lang="zh-CN" altLang="en-US" sz="4800" i="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800" i="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4800" i="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章 结构体与共用体</a:t>
            </a:r>
          </a:p>
        </p:txBody>
      </p:sp>
      <p:sp>
        <p:nvSpPr>
          <p:cNvPr id="8203" name="WordArt 11">
            <a:extLst>
              <a:ext uri="{FF2B5EF4-FFF2-40B4-BE49-F238E27FC236}">
                <a16:creationId xmlns:a16="http://schemas.microsoft.com/office/drawing/2014/main" id="{6D6701FF-F3E6-40B9-9723-5A405423861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08064" y="2131889"/>
            <a:ext cx="7561262" cy="1223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语言大学实用教程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1FA0BB95-2817-4956-86B1-3D1272C5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644525"/>
            <a:ext cx="7797800" cy="839788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4000"/>
              <a:t>用户自定义的数据类型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9A3D961A-B4EA-41DC-B6AC-11A7CBB29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4364" y="1341438"/>
            <a:ext cx="8243887" cy="5327650"/>
          </a:xfrm>
        </p:spPr>
        <p:txBody>
          <a:bodyPr/>
          <a:lstStyle/>
          <a:p>
            <a:pPr marL="342900" indent="-342900" eaLnBrk="1">
              <a:lnSpc>
                <a:spcPct val="120000"/>
              </a:lnSpc>
              <a:defRPr/>
            </a:pPr>
            <a:r>
              <a:rPr lang="zh-CN" altLang="en-US" sz="3200"/>
              <a:t>结构体：</a:t>
            </a:r>
          </a:p>
          <a:p>
            <a:pPr marL="742950" lvl="1" eaLnBrk="1">
              <a:lnSpc>
                <a:spcPct val="120000"/>
              </a:lnSpc>
              <a:defRPr/>
            </a:pPr>
            <a:r>
              <a:rPr lang="zh-CN" altLang="en-US" sz="2800"/>
              <a:t>把</a:t>
            </a:r>
            <a:r>
              <a:rPr lang="zh-CN" altLang="en-US" sz="2800">
                <a:solidFill>
                  <a:srgbClr val="880000"/>
                </a:solidFill>
              </a:rPr>
              <a:t>关系紧密</a:t>
            </a:r>
            <a:r>
              <a:rPr lang="zh-CN" altLang="en-US" sz="2800"/>
              <a:t>、且</a:t>
            </a:r>
            <a:r>
              <a:rPr lang="zh-CN" altLang="en-US" sz="2800">
                <a:solidFill>
                  <a:srgbClr val="880000"/>
                </a:solidFill>
              </a:rPr>
              <a:t>逻辑相关</a:t>
            </a:r>
            <a:r>
              <a:rPr lang="zh-CN" altLang="en-US" sz="2800"/>
              <a:t>的多种</a:t>
            </a:r>
            <a:r>
              <a:rPr lang="zh-CN" altLang="en-US" sz="2800">
                <a:solidFill>
                  <a:schemeClr val="tx1"/>
                </a:solidFill>
              </a:rPr>
              <a:t>不同类型</a:t>
            </a:r>
            <a:r>
              <a:rPr lang="zh-CN" altLang="en-US" sz="2800"/>
              <a:t>的变量，组织到统一的名字之下</a:t>
            </a:r>
          </a:p>
          <a:p>
            <a:pPr marL="742950" lvl="1" eaLnBrk="1">
              <a:lnSpc>
                <a:spcPct val="120000"/>
              </a:lnSpc>
              <a:defRPr/>
            </a:pPr>
            <a:r>
              <a:rPr lang="zh-CN" altLang="en-US" sz="2800"/>
              <a:t>占用</a:t>
            </a:r>
            <a:r>
              <a:rPr lang="zh-CN" altLang="en-US" sz="2800">
                <a:solidFill>
                  <a:srgbClr val="880000"/>
                </a:solidFill>
              </a:rPr>
              <a:t>相邻</a:t>
            </a:r>
            <a:r>
              <a:rPr lang="zh-CN" altLang="en-US" sz="2800"/>
              <a:t>的一段内存单元</a:t>
            </a:r>
          </a:p>
          <a:p>
            <a:pPr marL="342900" indent="-342900" eaLnBrk="1">
              <a:lnSpc>
                <a:spcPct val="120000"/>
              </a:lnSpc>
              <a:defRPr/>
            </a:pPr>
            <a:r>
              <a:rPr lang="zh-CN" altLang="en-US" sz="3200"/>
              <a:t>共用体：</a:t>
            </a:r>
          </a:p>
          <a:p>
            <a:pPr marL="742950" lvl="1" eaLnBrk="1">
              <a:lnSpc>
                <a:spcPct val="120000"/>
              </a:lnSpc>
              <a:defRPr/>
            </a:pPr>
            <a:r>
              <a:rPr lang="zh-CN" altLang="en-US" sz="2800"/>
              <a:t>把</a:t>
            </a:r>
            <a:r>
              <a:rPr lang="zh-CN" altLang="en-US" sz="2800">
                <a:solidFill>
                  <a:srgbClr val="880000"/>
                </a:solidFill>
              </a:rPr>
              <a:t>情形互斥</a:t>
            </a:r>
            <a:r>
              <a:rPr lang="zh-CN" altLang="en-US" sz="2800"/>
              <a:t>、但</a:t>
            </a:r>
            <a:r>
              <a:rPr lang="zh-CN" altLang="en-US" sz="2800">
                <a:solidFill>
                  <a:srgbClr val="880000"/>
                </a:solidFill>
              </a:rPr>
              <a:t>逻辑相关</a:t>
            </a:r>
            <a:r>
              <a:rPr lang="zh-CN" altLang="en-US" sz="2800"/>
              <a:t>的多种</a:t>
            </a:r>
            <a:r>
              <a:rPr lang="zh-CN" altLang="en-US" sz="2800">
                <a:solidFill>
                  <a:schemeClr val="tx1"/>
                </a:solidFill>
              </a:rPr>
              <a:t>不同类型</a:t>
            </a:r>
            <a:r>
              <a:rPr lang="zh-CN" altLang="en-US" sz="2800"/>
              <a:t>的变量，组织到统一的名字之下</a:t>
            </a:r>
          </a:p>
          <a:p>
            <a:pPr marL="742950" lvl="1" eaLnBrk="1">
              <a:lnSpc>
                <a:spcPct val="120000"/>
              </a:lnSpc>
              <a:defRPr/>
            </a:pPr>
            <a:r>
              <a:rPr lang="zh-CN" altLang="en-US" sz="2800"/>
              <a:t>占用</a:t>
            </a:r>
            <a:r>
              <a:rPr lang="zh-CN" altLang="en-US" sz="2800">
                <a:solidFill>
                  <a:srgbClr val="880000"/>
                </a:solidFill>
              </a:rPr>
              <a:t>同一段</a:t>
            </a:r>
            <a:r>
              <a:rPr lang="zh-CN" altLang="en-US" sz="2800"/>
              <a:t>内存单元，每一时刻只有一个数据起作用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5D3A78A1-A7E1-4AC4-8AC5-54A28C07425C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1139826"/>
            <a:ext cx="6096000" cy="696913"/>
            <a:chOff x="912" y="761"/>
            <a:chExt cx="3840" cy="439"/>
          </a:xfrm>
        </p:grpSpPr>
        <p:grpSp>
          <p:nvGrpSpPr>
            <p:cNvPr id="23567" name="Group 4">
              <a:extLst>
                <a:ext uri="{FF2B5EF4-FFF2-40B4-BE49-F238E27FC236}">
                  <a16:creationId xmlns:a16="http://schemas.microsoft.com/office/drawing/2014/main" id="{AD1587FC-9C04-4483-9120-A12BE5C7A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008"/>
              <a:ext cx="3840" cy="192"/>
              <a:chOff x="912" y="1008"/>
              <a:chExt cx="3840" cy="192"/>
            </a:xfrm>
          </p:grpSpPr>
          <p:sp>
            <p:nvSpPr>
              <p:cNvPr id="23575" name="Rectangle 5">
                <a:extLst>
                  <a:ext uri="{FF2B5EF4-FFF2-40B4-BE49-F238E27FC236}">
                    <a16:creationId xmlns:a16="http://schemas.microsoft.com/office/drawing/2014/main" id="{DA572618-4B8B-4693-8A5F-3505ABDF5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b="1">
                    <a:ea typeface="宋体" panose="02010600030101010101" pitchFamily="2" charset="-122"/>
                  </a:rPr>
                  <a:t>10010</a:t>
                </a:r>
              </a:p>
            </p:txBody>
          </p:sp>
          <p:sp>
            <p:nvSpPr>
              <p:cNvPr id="23576" name="Rectangle 6">
                <a:extLst>
                  <a:ext uri="{FF2B5EF4-FFF2-40B4-BE49-F238E27FC236}">
                    <a16:creationId xmlns:a16="http://schemas.microsoft.com/office/drawing/2014/main" id="{4069B251-9B8F-491F-A091-D85CA63E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ea typeface="宋体" panose="02010600030101010101" pitchFamily="2" charset="-122"/>
                  </a:rPr>
                  <a:t>LiFun</a:t>
                </a:r>
              </a:p>
            </p:txBody>
          </p:sp>
          <p:sp>
            <p:nvSpPr>
              <p:cNvPr id="23577" name="Rectangle 7">
                <a:extLst>
                  <a:ext uri="{FF2B5EF4-FFF2-40B4-BE49-F238E27FC236}">
                    <a16:creationId xmlns:a16="http://schemas.microsoft.com/office/drawing/2014/main" id="{11D6DE95-A91E-49CF-8F63-648782D92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008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23578" name="Rectangle 8">
                <a:extLst>
                  <a:ext uri="{FF2B5EF4-FFF2-40B4-BE49-F238E27FC236}">
                    <a16:creationId xmlns:a16="http://schemas.microsoft.com/office/drawing/2014/main" id="{004200EC-959F-4F77-8097-C83F94EA2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008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b="1"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23579" name="Rectangle 9">
                <a:extLst>
                  <a:ext uri="{FF2B5EF4-FFF2-40B4-BE49-F238E27FC236}">
                    <a16:creationId xmlns:a16="http://schemas.microsoft.com/office/drawing/2014/main" id="{E78B93B8-46B2-4594-A43A-54CD0A92C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008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b="1">
                    <a:ea typeface="宋体" panose="02010600030101010101" pitchFamily="2" charset="-122"/>
                  </a:rPr>
                  <a:t>87.5</a:t>
                </a:r>
              </a:p>
            </p:txBody>
          </p:sp>
          <p:sp>
            <p:nvSpPr>
              <p:cNvPr id="23580" name="Rectangle 10">
                <a:extLst>
                  <a:ext uri="{FF2B5EF4-FFF2-40B4-BE49-F238E27FC236}">
                    <a16:creationId xmlns:a16="http://schemas.microsoft.com/office/drawing/2014/main" id="{23768401-4C0F-4BF2-BE25-74FEB6194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008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ea typeface="宋体" panose="02010600030101010101" pitchFamily="2" charset="-122"/>
                  </a:rPr>
                  <a:t>Beijing</a:t>
                </a:r>
              </a:p>
            </p:txBody>
          </p:sp>
        </p:grpSp>
        <p:grpSp>
          <p:nvGrpSpPr>
            <p:cNvPr id="23568" name="Group 11">
              <a:extLst>
                <a:ext uri="{FF2B5EF4-FFF2-40B4-BE49-F238E27FC236}">
                  <a16:creationId xmlns:a16="http://schemas.microsoft.com/office/drawing/2014/main" id="{8482D316-FF67-4B0B-9B7A-7D5C0BD96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4" y="761"/>
              <a:ext cx="3582" cy="310"/>
              <a:chOff x="1054" y="761"/>
              <a:chExt cx="3582" cy="310"/>
            </a:xfrm>
          </p:grpSpPr>
          <p:sp>
            <p:nvSpPr>
              <p:cNvPr id="23569" name="Text Box 12">
                <a:extLst>
                  <a:ext uri="{FF2B5EF4-FFF2-40B4-BE49-F238E27FC236}">
                    <a16:creationId xmlns:a16="http://schemas.microsoft.com/office/drawing/2014/main" id="{00943236-2327-47C9-98A7-EFCA3BC5E1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4" y="772"/>
                <a:ext cx="4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num</a:t>
                </a:r>
              </a:p>
            </p:txBody>
          </p:sp>
          <p:sp>
            <p:nvSpPr>
              <p:cNvPr id="23570" name="Text Box 13">
                <a:extLst>
                  <a:ext uri="{FF2B5EF4-FFF2-40B4-BE49-F238E27FC236}">
                    <a16:creationId xmlns:a16="http://schemas.microsoft.com/office/drawing/2014/main" id="{2658CB0B-B1F1-41E8-BD94-B5A3882C2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" y="783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name</a:t>
                </a:r>
              </a:p>
            </p:txBody>
          </p:sp>
          <p:sp>
            <p:nvSpPr>
              <p:cNvPr id="23571" name="Rectangle 14">
                <a:extLst>
                  <a:ext uri="{FF2B5EF4-FFF2-40B4-BE49-F238E27FC236}">
                    <a16:creationId xmlns:a16="http://schemas.microsoft.com/office/drawing/2014/main" id="{466EAF8F-D148-4E97-88DD-A35456405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783"/>
                <a:ext cx="4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sex</a:t>
                </a:r>
              </a:p>
            </p:txBody>
          </p:sp>
          <p:sp>
            <p:nvSpPr>
              <p:cNvPr id="23572" name="Rectangle 15">
                <a:extLst>
                  <a:ext uri="{FF2B5EF4-FFF2-40B4-BE49-F238E27FC236}">
                    <a16:creationId xmlns:a16="http://schemas.microsoft.com/office/drawing/2014/main" id="{B35CFB8F-5727-453A-80C6-E484EDE26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761"/>
                <a:ext cx="4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age</a:t>
                </a:r>
              </a:p>
            </p:txBody>
          </p:sp>
          <p:sp>
            <p:nvSpPr>
              <p:cNvPr id="23573" name="Rectangle 16">
                <a:extLst>
                  <a:ext uri="{FF2B5EF4-FFF2-40B4-BE49-F238E27FC236}">
                    <a16:creationId xmlns:a16="http://schemas.microsoft.com/office/drawing/2014/main" id="{7765FF7E-DD82-4A5A-A3EA-3FC878492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783"/>
                <a:ext cx="6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score</a:t>
                </a:r>
              </a:p>
            </p:txBody>
          </p:sp>
          <p:sp>
            <p:nvSpPr>
              <p:cNvPr id="23574" name="Rectangle 17">
                <a:extLst>
                  <a:ext uri="{FF2B5EF4-FFF2-40B4-BE49-F238E27FC236}">
                    <a16:creationId xmlns:a16="http://schemas.microsoft.com/office/drawing/2014/main" id="{848CAB22-E825-4DBF-B41A-E0055BE99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783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addr</a:t>
                </a:r>
              </a:p>
            </p:txBody>
          </p:sp>
        </p:grpSp>
      </p:grpSp>
      <p:sp>
        <p:nvSpPr>
          <p:cNvPr id="281619" name="Text Box 19">
            <a:extLst>
              <a:ext uri="{FF2B5EF4-FFF2-40B4-BE49-F238E27FC236}">
                <a16:creationId xmlns:a16="http://schemas.microsoft.com/office/drawing/2014/main" id="{E19DADCC-E9DD-4341-8C90-F69C34853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9" y="5300664"/>
            <a:ext cx="2979737" cy="8604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形成一个样板</a:t>
            </a:r>
          </a:p>
          <a:p>
            <a:pPr algn="ctr"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用于生成结构体变量</a:t>
            </a:r>
            <a:endParaRPr kumimoji="1" lang="zh-CN" altLang="en-US" b="1">
              <a:solidFill>
                <a:srgbClr val="33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1621" name="Text Box 21">
            <a:extLst>
              <a:ext uri="{FF2B5EF4-FFF2-40B4-BE49-F238E27FC236}">
                <a16:creationId xmlns:a16="http://schemas.microsoft.com/office/drawing/2014/main" id="{30F76E0D-B383-4DAC-914C-9864528BF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081213"/>
            <a:ext cx="412164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 </a:t>
            </a:r>
            <a:r>
              <a:rPr kumimoji="1"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latin typeface="Courier New" panose="02070309020205020404" pitchFamily="49" charset="0"/>
              </a:rPr>
              <a:t>结构体名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   </a:t>
            </a:r>
            <a:r>
              <a:rPr kumimoji="1"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类型关键字</a:t>
            </a:r>
            <a:r>
              <a:rPr kumimoji="1" lang="en-US" altLang="zh-CN" b="1">
                <a:latin typeface="Courier New" panose="02070309020205020404" pitchFamily="49" charset="0"/>
              </a:rPr>
              <a:t>   </a:t>
            </a:r>
            <a:r>
              <a:rPr kumimoji="1" lang="zh-CN" altLang="en-US" b="1">
                <a:latin typeface="Courier New" panose="02070309020205020404" pitchFamily="49" charset="0"/>
              </a:rPr>
              <a:t>成员名1</a:t>
            </a:r>
            <a:r>
              <a:rPr kumimoji="1" lang="en-US" altLang="zh-CN" b="1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   </a:t>
            </a:r>
            <a:r>
              <a:rPr kumimoji="1"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类型关键字</a:t>
            </a:r>
            <a:r>
              <a:rPr kumimoji="1" lang="zh-CN" altLang="en-US" b="1">
                <a:latin typeface="Courier New" panose="02070309020205020404" pitchFamily="49" charset="0"/>
              </a:rPr>
              <a:t>   成员名2</a:t>
            </a:r>
            <a:r>
              <a:rPr kumimoji="1" lang="en-US" altLang="zh-CN" b="1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   …...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   </a:t>
            </a:r>
            <a:r>
              <a:rPr kumimoji="1"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类型关键字</a:t>
            </a:r>
            <a:r>
              <a:rPr kumimoji="1" lang="zh-CN" altLang="en-US" b="1">
                <a:latin typeface="Courier New" panose="02070309020205020404" pitchFamily="49" charset="0"/>
              </a:rPr>
              <a:t>   成员名</a:t>
            </a:r>
            <a:r>
              <a:rPr kumimoji="1" lang="en-US" altLang="zh-CN" b="1">
                <a:latin typeface="Courier New" panose="02070309020205020404" pitchFamily="49" charset="0"/>
              </a:rPr>
              <a:t>n;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</a:rPr>
              <a:t>}</a:t>
            </a:r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81622" name="Text Box 22">
            <a:extLst>
              <a:ext uri="{FF2B5EF4-FFF2-40B4-BE49-F238E27FC236}">
                <a16:creationId xmlns:a16="http://schemas.microsoft.com/office/drawing/2014/main" id="{75F15B52-ABE5-45C6-BD09-99940816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6" y="1974850"/>
            <a:ext cx="3756025" cy="122555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构成结构体的变量</a:t>
            </a:r>
          </a:p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称结构体</a:t>
            </a:r>
            <a:r>
              <a:rPr kumimoji="1" lang="zh-CN" altLang="en-US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成员（</a:t>
            </a:r>
            <a:r>
              <a:rPr kumimoji="1"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member</a:t>
            </a:r>
            <a:r>
              <a:rPr kumimoji="1" lang="zh-CN" altLang="en-US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也称</a:t>
            </a:r>
            <a:r>
              <a:rPr kumimoji="1" lang="zh-CN" altLang="en-US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域（</a:t>
            </a:r>
            <a:r>
              <a:rPr kumimoji="1"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filed</a:t>
            </a:r>
            <a:r>
              <a:rPr kumimoji="1" lang="zh-CN" altLang="en-US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kumimoji="1" lang="en-US" altLang="zh-CN" b="1">
              <a:solidFill>
                <a:srgbClr val="88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24" name="Rectangle 24">
            <a:extLst>
              <a:ext uri="{FF2B5EF4-FFF2-40B4-BE49-F238E27FC236}">
                <a16:creationId xmlns:a16="http://schemas.microsoft.com/office/drawing/2014/main" id="{5AA3BEC6-9987-4A88-9734-DF1F7D10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501650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b="1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结构体类型的定义</a:t>
            </a:r>
          </a:p>
        </p:txBody>
      </p:sp>
      <p:sp>
        <p:nvSpPr>
          <p:cNvPr id="281631" name="Rectangle 31">
            <a:extLst>
              <a:ext uri="{FF2B5EF4-FFF2-40B4-BE49-F238E27FC236}">
                <a16:creationId xmlns:a16="http://schemas.microsoft.com/office/drawing/2014/main" id="{AA23E71D-F8DF-4562-BF35-A919774E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060576"/>
            <a:ext cx="4608513" cy="28813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81632" name="Rectangle 32">
            <a:extLst>
              <a:ext uri="{FF2B5EF4-FFF2-40B4-BE49-F238E27FC236}">
                <a16:creationId xmlns:a16="http://schemas.microsoft.com/office/drawing/2014/main" id="{3E47466D-8B82-4AD4-806B-E02EAB6D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2781300"/>
            <a:ext cx="3673475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ADDDFA4C-CFCD-4922-973E-8CF59026F29B}"/>
              </a:ext>
            </a:extLst>
          </p:cNvPr>
          <p:cNvGrpSpPr>
            <a:grpSpLocks/>
          </p:cNvGrpSpPr>
          <p:nvPr/>
        </p:nvGrpSpPr>
        <p:grpSpPr bwMode="auto">
          <a:xfrm>
            <a:off x="2260601" y="2781300"/>
            <a:ext cx="4170363" cy="1982788"/>
            <a:chOff x="2853" y="2018"/>
            <a:chExt cx="2627" cy="1249"/>
          </a:xfrm>
        </p:grpSpPr>
        <p:sp>
          <p:nvSpPr>
            <p:cNvPr id="281626" name="Rectangle 26">
              <a:extLst>
                <a:ext uri="{FF2B5EF4-FFF2-40B4-BE49-F238E27FC236}">
                  <a16:creationId xmlns:a16="http://schemas.microsoft.com/office/drawing/2014/main" id="{85151D55-69A6-4AAF-9701-FCD004BD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931"/>
              <a:ext cx="136" cy="336"/>
            </a:xfrm>
            <a:prstGeom prst="rect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81627" name="Line 27">
              <a:extLst>
                <a:ext uri="{FF2B5EF4-FFF2-40B4-BE49-F238E27FC236}">
                  <a16:creationId xmlns:a16="http://schemas.microsoft.com/office/drawing/2014/main" id="{BCEEEAA2-9033-4B79-B493-7533E9506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3112"/>
              <a:ext cx="1464" cy="1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81628" name="Line 28">
              <a:extLst>
                <a:ext uri="{FF2B5EF4-FFF2-40B4-BE49-F238E27FC236}">
                  <a16:creationId xmlns:a16="http://schemas.microsoft.com/office/drawing/2014/main" id="{74E86452-FB16-4262-9787-1B6E8BD8F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2659"/>
              <a:ext cx="0" cy="451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81629" name="Text Box 29">
              <a:extLst>
                <a:ext uri="{FF2B5EF4-FFF2-40B4-BE49-F238E27FC236}">
                  <a16:creationId xmlns:a16="http://schemas.microsoft.com/office/drawing/2014/main" id="{F8EFBEBE-A35C-4922-8FFF-93C22DF93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018"/>
              <a:ext cx="1920" cy="65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Don’t forget the </a:t>
              </a:r>
              <a:r>
                <a:rPr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semicolon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!!</a:t>
              </a:r>
            </a:p>
          </p:txBody>
        </p:sp>
      </p:grpSp>
      <p:sp>
        <p:nvSpPr>
          <p:cNvPr id="281633" name="Text Box 33">
            <a:extLst>
              <a:ext uri="{FF2B5EF4-FFF2-40B4-BE49-F238E27FC236}">
                <a16:creationId xmlns:a16="http://schemas.microsoft.com/office/drawing/2014/main" id="{893FCDB6-08D5-4614-B450-09EB975A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243263"/>
            <a:ext cx="3690938" cy="341630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student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num;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name[20];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sex;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age;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score;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 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addr[30];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9" grpId="0" animBg="1" autoUpdateAnimBg="0"/>
      <p:bldP spid="281621" grpId="0" autoUpdateAnimBg="0"/>
      <p:bldP spid="281622" grpId="0" animBg="1" autoUpdateAnimBg="0"/>
      <p:bldP spid="281631" grpId="0" animBg="1"/>
      <p:bldP spid="281632" grpId="0" animBg="1"/>
      <p:bldP spid="281632" grpId="1" animBg="1"/>
      <p:bldP spid="2816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>
            <a:extLst>
              <a:ext uri="{FF2B5EF4-FFF2-40B4-BE49-F238E27FC236}">
                <a16:creationId xmlns:a16="http://schemas.microsoft.com/office/drawing/2014/main" id="{9E0D8B9C-4314-4B52-83D6-6ABA7039783A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125538"/>
            <a:ext cx="6096000" cy="696912"/>
            <a:chOff x="912" y="761"/>
            <a:chExt cx="3840" cy="439"/>
          </a:xfrm>
        </p:grpSpPr>
        <p:grpSp>
          <p:nvGrpSpPr>
            <p:cNvPr id="24584" name="Group 3">
              <a:extLst>
                <a:ext uri="{FF2B5EF4-FFF2-40B4-BE49-F238E27FC236}">
                  <a16:creationId xmlns:a16="http://schemas.microsoft.com/office/drawing/2014/main" id="{377F7E1E-5D2B-43F6-8107-69A484C82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008"/>
              <a:ext cx="3840" cy="192"/>
              <a:chOff x="912" y="1008"/>
              <a:chExt cx="3840" cy="192"/>
            </a:xfrm>
          </p:grpSpPr>
          <p:sp>
            <p:nvSpPr>
              <p:cNvPr id="24592" name="Rectangle 4">
                <a:extLst>
                  <a:ext uri="{FF2B5EF4-FFF2-40B4-BE49-F238E27FC236}">
                    <a16:creationId xmlns:a16="http://schemas.microsoft.com/office/drawing/2014/main" id="{549526E7-3089-4BFD-87E6-921958BEA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b="1">
                    <a:ea typeface="宋体" panose="02010600030101010101" pitchFamily="2" charset="-122"/>
                  </a:rPr>
                  <a:t>10010</a:t>
                </a:r>
              </a:p>
            </p:txBody>
          </p:sp>
          <p:sp>
            <p:nvSpPr>
              <p:cNvPr id="24593" name="Rectangle 5">
                <a:extLst>
                  <a:ext uri="{FF2B5EF4-FFF2-40B4-BE49-F238E27FC236}">
                    <a16:creationId xmlns:a16="http://schemas.microsoft.com/office/drawing/2014/main" id="{91973EEF-9784-4CD5-A345-B96242A08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ea typeface="宋体" panose="02010600030101010101" pitchFamily="2" charset="-122"/>
                  </a:rPr>
                  <a:t>LiFun</a:t>
                </a:r>
              </a:p>
            </p:txBody>
          </p:sp>
          <p:sp>
            <p:nvSpPr>
              <p:cNvPr id="24594" name="Rectangle 6">
                <a:extLst>
                  <a:ext uri="{FF2B5EF4-FFF2-40B4-BE49-F238E27FC236}">
                    <a16:creationId xmlns:a16="http://schemas.microsoft.com/office/drawing/2014/main" id="{BF029582-2676-4B7A-BCD0-1238F4D4E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008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24595" name="Rectangle 7">
                <a:extLst>
                  <a:ext uri="{FF2B5EF4-FFF2-40B4-BE49-F238E27FC236}">
                    <a16:creationId xmlns:a16="http://schemas.microsoft.com/office/drawing/2014/main" id="{671299F8-9110-4258-BD6A-4683E32AB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008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b="1">
                    <a:ea typeface="宋体" panose="02010600030101010101" pitchFamily="2" charset="-122"/>
                  </a:rPr>
                  <a:t>18</a:t>
                </a:r>
              </a:p>
            </p:txBody>
          </p:sp>
          <p:sp>
            <p:nvSpPr>
              <p:cNvPr id="24596" name="Rectangle 8">
                <a:extLst>
                  <a:ext uri="{FF2B5EF4-FFF2-40B4-BE49-F238E27FC236}">
                    <a16:creationId xmlns:a16="http://schemas.microsoft.com/office/drawing/2014/main" id="{C957B760-6C63-4880-9B04-B7E17F519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008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b="1">
                    <a:ea typeface="宋体" panose="02010600030101010101" pitchFamily="2" charset="-122"/>
                  </a:rPr>
                  <a:t>87.5</a:t>
                </a:r>
              </a:p>
            </p:txBody>
          </p:sp>
          <p:sp>
            <p:nvSpPr>
              <p:cNvPr id="24597" name="Rectangle 9">
                <a:extLst>
                  <a:ext uri="{FF2B5EF4-FFF2-40B4-BE49-F238E27FC236}">
                    <a16:creationId xmlns:a16="http://schemas.microsoft.com/office/drawing/2014/main" id="{3F9D67CD-2249-4CA4-9287-FF05BEC40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008"/>
                <a:ext cx="72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ea typeface="宋体" panose="02010600030101010101" pitchFamily="2" charset="-122"/>
                  </a:rPr>
                  <a:t>Beijing</a:t>
                </a:r>
              </a:p>
            </p:txBody>
          </p:sp>
        </p:grpSp>
        <p:grpSp>
          <p:nvGrpSpPr>
            <p:cNvPr id="24585" name="Group 10">
              <a:extLst>
                <a:ext uri="{FF2B5EF4-FFF2-40B4-BE49-F238E27FC236}">
                  <a16:creationId xmlns:a16="http://schemas.microsoft.com/office/drawing/2014/main" id="{B90A6A60-2D11-4DB0-8950-105B0BA8B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4" y="761"/>
              <a:ext cx="3582" cy="310"/>
              <a:chOff x="1054" y="761"/>
              <a:chExt cx="3582" cy="310"/>
            </a:xfrm>
          </p:grpSpPr>
          <p:sp>
            <p:nvSpPr>
              <p:cNvPr id="24586" name="Text Box 11">
                <a:extLst>
                  <a:ext uri="{FF2B5EF4-FFF2-40B4-BE49-F238E27FC236}">
                    <a16:creationId xmlns:a16="http://schemas.microsoft.com/office/drawing/2014/main" id="{87A4FA65-8DFF-4CFC-ABD3-98A81A5B0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4" y="772"/>
                <a:ext cx="4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num</a:t>
                </a:r>
              </a:p>
            </p:txBody>
          </p:sp>
          <p:sp>
            <p:nvSpPr>
              <p:cNvPr id="24587" name="Text Box 12">
                <a:extLst>
                  <a:ext uri="{FF2B5EF4-FFF2-40B4-BE49-F238E27FC236}">
                    <a16:creationId xmlns:a16="http://schemas.microsoft.com/office/drawing/2014/main" id="{4864A9B9-116A-4795-888A-2B44B078E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" y="783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name</a:t>
                </a:r>
              </a:p>
            </p:txBody>
          </p:sp>
          <p:sp>
            <p:nvSpPr>
              <p:cNvPr id="24588" name="Rectangle 13">
                <a:extLst>
                  <a:ext uri="{FF2B5EF4-FFF2-40B4-BE49-F238E27FC236}">
                    <a16:creationId xmlns:a16="http://schemas.microsoft.com/office/drawing/2014/main" id="{76D85832-6E93-47C1-836D-91211C357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783"/>
                <a:ext cx="4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sex</a:t>
                </a:r>
              </a:p>
            </p:txBody>
          </p:sp>
          <p:sp>
            <p:nvSpPr>
              <p:cNvPr id="24589" name="Rectangle 14">
                <a:extLst>
                  <a:ext uri="{FF2B5EF4-FFF2-40B4-BE49-F238E27FC236}">
                    <a16:creationId xmlns:a16="http://schemas.microsoft.com/office/drawing/2014/main" id="{5B4CD3F4-C536-4C75-8901-6BE688BC6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761"/>
                <a:ext cx="4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age</a:t>
                </a:r>
              </a:p>
            </p:txBody>
          </p:sp>
          <p:sp>
            <p:nvSpPr>
              <p:cNvPr id="24590" name="Rectangle 15">
                <a:extLst>
                  <a:ext uri="{FF2B5EF4-FFF2-40B4-BE49-F238E27FC236}">
                    <a16:creationId xmlns:a16="http://schemas.microsoft.com/office/drawing/2014/main" id="{08CECEBF-D0E9-4373-8B19-1B8D0D500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783"/>
                <a:ext cx="6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score</a:t>
                </a:r>
              </a:p>
            </p:txBody>
          </p:sp>
          <p:sp>
            <p:nvSpPr>
              <p:cNvPr id="24591" name="Rectangle 16">
                <a:extLst>
                  <a:ext uri="{FF2B5EF4-FFF2-40B4-BE49-F238E27FC236}">
                    <a16:creationId xmlns:a16="http://schemas.microsoft.com/office/drawing/2014/main" id="{FBBD3473-8CF4-4EA3-BB7F-6ED1657BA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783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addr</a:t>
                </a:r>
              </a:p>
            </p:txBody>
          </p:sp>
        </p:grpSp>
      </p:grpSp>
      <p:sp>
        <p:nvSpPr>
          <p:cNvPr id="24579" name="Text Box 17">
            <a:extLst>
              <a:ext uri="{FF2B5EF4-FFF2-40B4-BE49-F238E27FC236}">
                <a16:creationId xmlns:a16="http://schemas.microsoft.com/office/drawing/2014/main" id="{83BCCA50-C047-40EC-B9EC-03B1FBF65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243263"/>
            <a:ext cx="3690938" cy="341630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student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num;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name[20];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sex;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age;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score;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 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addr[30];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4580" name="Text Box 19">
            <a:extLst>
              <a:ext uri="{FF2B5EF4-FFF2-40B4-BE49-F238E27FC236}">
                <a16:creationId xmlns:a16="http://schemas.microsoft.com/office/drawing/2014/main" id="{62392EEE-585F-4816-A536-DEB27B0A3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081213"/>
            <a:ext cx="412164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 </a:t>
            </a:r>
            <a:r>
              <a:rPr kumimoji="1"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latin typeface="Courier New" panose="02070309020205020404" pitchFamily="49" charset="0"/>
              </a:rPr>
              <a:t>结构体名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   </a:t>
            </a:r>
            <a:r>
              <a:rPr kumimoji="1"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类型关键字</a:t>
            </a:r>
            <a:r>
              <a:rPr kumimoji="1" lang="en-US" altLang="zh-CN" b="1">
                <a:latin typeface="Courier New" panose="02070309020205020404" pitchFamily="49" charset="0"/>
              </a:rPr>
              <a:t>   </a:t>
            </a:r>
            <a:r>
              <a:rPr kumimoji="1" lang="zh-CN" altLang="en-US" b="1">
                <a:latin typeface="Courier New" panose="02070309020205020404" pitchFamily="49" charset="0"/>
              </a:rPr>
              <a:t>成员名1</a:t>
            </a:r>
            <a:r>
              <a:rPr kumimoji="1" lang="en-US" altLang="zh-CN" b="1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   </a:t>
            </a:r>
            <a:r>
              <a:rPr kumimoji="1"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类型关键字</a:t>
            </a:r>
            <a:r>
              <a:rPr kumimoji="1" lang="zh-CN" altLang="en-US" b="1">
                <a:latin typeface="Courier New" panose="02070309020205020404" pitchFamily="49" charset="0"/>
              </a:rPr>
              <a:t>   成员名2</a:t>
            </a:r>
            <a:r>
              <a:rPr kumimoji="1" lang="en-US" altLang="zh-CN" b="1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   …...</a:t>
            </a:r>
          </a:p>
          <a:p>
            <a:pPr algn="l" eaLnBrk="1" hangingPunct="1"/>
            <a:r>
              <a:rPr kumimoji="1" lang="zh-CN" altLang="en-US" b="1">
                <a:latin typeface="Courier New" panose="02070309020205020404" pitchFamily="49" charset="0"/>
              </a:rPr>
              <a:t>   </a:t>
            </a:r>
            <a:r>
              <a:rPr kumimoji="1"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类型关键字</a:t>
            </a:r>
            <a:r>
              <a:rPr kumimoji="1" lang="zh-CN" altLang="en-US" b="1">
                <a:latin typeface="Courier New" panose="02070309020205020404" pitchFamily="49" charset="0"/>
              </a:rPr>
              <a:t>   成员名</a:t>
            </a:r>
            <a:r>
              <a:rPr kumimoji="1" lang="en-US" altLang="zh-CN" b="1">
                <a:latin typeface="Courier New" panose="02070309020205020404" pitchFamily="49" charset="0"/>
              </a:rPr>
              <a:t>n;</a:t>
            </a:r>
          </a:p>
          <a:p>
            <a:pPr algn="l" eaLnBrk="1" hangingPunct="1"/>
            <a:r>
              <a:rPr kumimoji="1" lang="en-US" altLang="zh-CN" b="1">
                <a:latin typeface="Courier New" panose="02070309020205020404" pitchFamily="49" charset="0"/>
              </a:rPr>
              <a:t>}</a:t>
            </a:r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75829" name="Rectangle 21">
            <a:extLst>
              <a:ext uri="{FF2B5EF4-FFF2-40B4-BE49-F238E27FC236}">
                <a16:creationId xmlns:a16="http://schemas.microsoft.com/office/drawing/2014/main" id="{5E83A3DC-80D6-4EBE-83A9-1EAE8F33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501650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b="1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结构体类型的定义</a:t>
            </a:r>
          </a:p>
        </p:txBody>
      </p:sp>
      <p:sp>
        <p:nvSpPr>
          <p:cNvPr id="375830" name="Rectangle 22">
            <a:extLst>
              <a:ext uri="{FF2B5EF4-FFF2-40B4-BE49-F238E27FC236}">
                <a16:creationId xmlns:a16="http://schemas.microsoft.com/office/drawing/2014/main" id="{FB70D7AA-54D2-45C6-874A-578FE607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060576"/>
            <a:ext cx="4608513" cy="28813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75837" name="Text Box 29">
            <a:extLst>
              <a:ext uri="{FF2B5EF4-FFF2-40B4-BE49-F238E27FC236}">
                <a16:creationId xmlns:a16="http://schemas.microsoft.com/office/drawing/2014/main" id="{C74BDD03-13B7-4EA6-A49E-E5A94C2F7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113339"/>
            <a:ext cx="4464050" cy="1411287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Font typeface="Monotype Sorts" charset="2"/>
              <a:buNone/>
            </a:pPr>
            <a:r>
              <a:rPr kumimoji="1" lang="zh-CN" altLang="en-US" sz="2800" b="1">
                <a:solidFill>
                  <a:srgbClr val="000066"/>
                </a:solidFill>
              </a:rPr>
              <a:t>只定义了数据的形式，即声明了一种复杂的数据类型，并未生成任何变量。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Text Box 3">
            <a:extLst>
              <a:ext uri="{FF2B5EF4-FFF2-40B4-BE49-F238E27FC236}">
                <a16:creationId xmlns:a16="http://schemas.microsoft.com/office/drawing/2014/main" id="{9CE48888-ACF5-436E-B6B6-9ACA0780A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196976"/>
            <a:ext cx="5559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Font typeface="Monotype Sorts" charset="2"/>
              <a:buChar char="_"/>
            </a:pPr>
            <a:r>
              <a:rPr kumimoji="1" lang="zh-CN" altLang="en-US" sz="2800" b="1"/>
              <a:t>先定义结构体类型再定义变量名</a:t>
            </a:r>
          </a:p>
        </p:txBody>
      </p:sp>
      <p:sp>
        <p:nvSpPr>
          <p:cNvPr id="282628" name="Rectangle 4">
            <a:extLst>
              <a:ext uri="{FF2B5EF4-FFF2-40B4-BE49-F238E27FC236}">
                <a16:creationId xmlns:a16="http://schemas.microsoft.com/office/drawing/2014/main" id="{D76CBFCB-D578-41D2-9846-964FDA75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262188"/>
            <a:ext cx="484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Font typeface="Monotype Sorts" charset="2"/>
              <a:buChar char="_"/>
            </a:pPr>
            <a:r>
              <a:rPr kumimoji="1" lang="zh-CN" altLang="en-US" sz="2800" b="1"/>
              <a:t>在定义类型的同时定义变量</a:t>
            </a:r>
          </a:p>
        </p:txBody>
      </p:sp>
      <p:sp>
        <p:nvSpPr>
          <p:cNvPr id="282629" name="Rectangle 5">
            <a:extLst>
              <a:ext uri="{FF2B5EF4-FFF2-40B4-BE49-F238E27FC236}">
                <a16:creationId xmlns:a16="http://schemas.microsoft.com/office/drawing/2014/main" id="{BBA9AF50-BBE2-4EE9-B830-A27234D6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092826"/>
            <a:ext cx="718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Font typeface="Monotype Sorts" charset="2"/>
              <a:buChar char="_"/>
            </a:pPr>
            <a:r>
              <a:rPr kumimoji="1" lang="zh-CN" altLang="en-US" sz="2800" b="1"/>
              <a:t>直接定义结构体变量（不出现结构体名）</a:t>
            </a:r>
          </a:p>
        </p:txBody>
      </p:sp>
      <p:sp>
        <p:nvSpPr>
          <p:cNvPr id="282630" name="Text Box 6">
            <a:extLst>
              <a:ext uri="{FF2B5EF4-FFF2-40B4-BE49-F238E27FC236}">
                <a16:creationId xmlns:a16="http://schemas.microsoft.com/office/drawing/2014/main" id="{94118AEC-F7C8-46D6-8F26-2C77CFEDD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106" y="1781176"/>
            <a:ext cx="6636753" cy="46166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b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student</a:t>
            </a:r>
            <a:r>
              <a:rPr kumimoji="1" lang="en-US" altLang="zh-CN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student1,student2</a:t>
            </a:r>
            <a:r>
              <a:rPr kumimoji="1" lang="en-US" altLang="zh-CN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82631" name="Text Box 7">
            <a:extLst>
              <a:ext uri="{FF2B5EF4-FFF2-40B4-BE49-F238E27FC236}">
                <a16:creationId xmlns:a16="http://schemas.microsoft.com/office/drawing/2014/main" id="{BD8F1015-F75F-4437-B87D-180BE10EA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806700"/>
            <a:ext cx="3873500" cy="3259138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b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student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num;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name[20];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sex;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age;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score;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addr[30];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r>
              <a:rPr kumimoji="1"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student1,student2</a:t>
            </a:r>
            <a:r>
              <a:rPr kumimoji="1" lang="en-US" altLang="zh-CN" b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kumimoji="1"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2632" name="Text Box 8">
            <a:extLst>
              <a:ext uri="{FF2B5EF4-FFF2-40B4-BE49-F238E27FC236}">
                <a16:creationId xmlns:a16="http://schemas.microsoft.com/office/drawing/2014/main" id="{4B866D11-81A8-4A7B-B1D4-0A453A693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1" y="2795589"/>
            <a:ext cx="3838575" cy="3259137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kumimoji="1" lang="en-US" altLang="zh-CN" b="1">
              <a:solidFill>
                <a:srgbClr val="FF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num;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name[20];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sex;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age;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score;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addr[30];</a:t>
            </a:r>
          </a:p>
          <a:p>
            <a:pPr algn="l" eaLnBrk="1" hangingPunct="1">
              <a:lnSpc>
                <a:spcPct val="95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r>
              <a:rPr kumimoji="1" lang="en-US" altLang="zh-CN" b="1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student1,student2</a:t>
            </a:r>
            <a:r>
              <a:rPr kumimoji="1" lang="en-US" altLang="zh-CN" b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kumimoji="1"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2633" name="Rectangle 9">
            <a:extLst>
              <a:ext uri="{FF2B5EF4-FFF2-40B4-BE49-F238E27FC236}">
                <a16:creationId xmlns:a16="http://schemas.microsoft.com/office/drawing/2014/main" id="{0BD7BA78-F014-4502-A8C0-76FE05141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476250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结构体变量的定义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utoUpdateAnimBg="0"/>
      <p:bldP spid="282629" grpId="0" autoUpdateAnimBg="0"/>
      <p:bldP spid="282630" grpId="0" animBg="1" autoUpdateAnimBg="0"/>
      <p:bldP spid="282631" grpId="0" animBg="1" autoUpdateAnimBg="0"/>
      <p:bldP spid="28263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50D89FD1-70F5-470A-BBCB-75B749B43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定义自己的类型名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E742C63A-6871-4739-A8CA-BF97B2C4A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7025" y="4797426"/>
            <a:ext cx="8820150" cy="1655763"/>
          </a:xfrm>
        </p:spPr>
        <p:txBody>
          <a:bodyPr/>
          <a:lstStyle/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student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student1,student2;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/*It works*/</a:t>
            </a:r>
            <a:endParaRPr lang="en-US" altLang="zh-CN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  student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student1,student2;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/*Can this work?*/</a:t>
            </a:r>
            <a:endParaRPr lang="en-US" altLang="zh-CN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10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typedef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880000"/>
                </a:solidFill>
                <a:latin typeface="Courier New" pitchFamily="49" charset="0"/>
                <a:ea typeface="宋体" pitchFamily="2" charset="-122"/>
              </a:rPr>
              <a:t>student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400">
                <a:solidFill>
                  <a:srgbClr val="FF0066"/>
                </a:solidFill>
                <a:latin typeface="Courier New" pitchFamily="49" charset="0"/>
                <a:ea typeface="宋体" pitchFamily="2" charset="-122"/>
              </a:rPr>
              <a:t>STUD 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 </a:t>
            </a:r>
          </a:p>
          <a:p>
            <a:pPr eaLnBrk="1">
              <a:lnSpc>
                <a:spcPct val="100000"/>
              </a:lnSpc>
              <a:buFont typeface="Monotype Sorts" charset="2"/>
              <a:buNone/>
              <a:defRPr/>
            </a:pPr>
            <a:r>
              <a:rPr kumimoji="1" lang="en-US" altLang="zh-CN" sz="2400">
                <a:solidFill>
                  <a:srgbClr val="FF0066"/>
                </a:solidFill>
                <a:latin typeface="Courier New" pitchFamily="49" charset="0"/>
                <a:ea typeface="宋体" pitchFamily="2" charset="-122"/>
              </a:rPr>
              <a:t>  STUD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student1,student2;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 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/*It works!*/</a:t>
            </a:r>
            <a:endParaRPr lang="en-US" altLang="zh-CN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16420" name="Text Box 4">
            <a:extLst>
              <a:ext uri="{FF2B5EF4-FFF2-40B4-BE49-F238E27FC236}">
                <a16:creationId xmlns:a16="http://schemas.microsoft.com/office/drawing/2014/main" id="{6267BDD1-B5C9-4BE7-A70A-FA5E517E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4" y="2063751"/>
            <a:ext cx="3424237" cy="8604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typedef</a:t>
            </a:r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</a:rPr>
              <a:t>为一种</a:t>
            </a:r>
            <a:r>
              <a:rPr kumimoji="1"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已存在的</a:t>
            </a:r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</a:rPr>
              <a:t>类型定义一个</a:t>
            </a:r>
            <a:r>
              <a:rPr kumimoji="1"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新名字</a:t>
            </a:r>
            <a:endParaRPr lang="en-US" altLang="zh-CN" b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316421" name="Rectangle 5">
            <a:extLst>
              <a:ext uri="{FF2B5EF4-FFF2-40B4-BE49-F238E27FC236}">
                <a16:creationId xmlns:a16="http://schemas.microsoft.com/office/drawing/2014/main" id="{3F56508F-D199-4138-80C9-1377BE74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5575300"/>
            <a:ext cx="1439862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16422" name="Rectangle 6">
            <a:extLst>
              <a:ext uri="{FF2B5EF4-FFF2-40B4-BE49-F238E27FC236}">
                <a16:creationId xmlns:a16="http://schemas.microsoft.com/office/drawing/2014/main" id="{D9A5463F-C209-4169-AE6F-FFDD04B9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5589588"/>
            <a:ext cx="2590800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16423" name="Rectangle 7">
            <a:extLst>
              <a:ext uri="{FF2B5EF4-FFF2-40B4-BE49-F238E27FC236}">
                <a16:creationId xmlns:a16="http://schemas.microsoft.com/office/drawing/2014/main" id="{8DFDF83D-28E5-4CB1-A0F3-4C99C824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5575300"/>
            <a:ext cx="792162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16424" name="Text Box 8">
            <a:extLst>
              <a:ext uri="{FF2B5EF4-FFF2-40B4-BE49-F238E27FC236}">
                <a16:creationId xmlns:a16="http://schemas.microsoft.com/office/drawing/2014/main" id="{94AC9DC1-8269-4C2D-9DCE-E23E59CA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3216276"/>
            <a:ext cx="3424238" cy="8604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rgbClr val="FF0066"/>
                </a:solidFill>
                <a:latin typeface="Courier New" panose="02070309020205020404" pitchFamily="49" charset="0"/>
              </a:rPr>
              <a:t>STUD</a:t>
            </a:r>
            <a:r>
              <a:rPr kumimoji="1" lang="zh-CN" altLang="en-US" b="1">
                <a:latin typeface="Courier New" panose="02070309020205020404" pitchFamily="49" charset="0"/>
              </a:rPr>
              <a:t>与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</a:rPr>
              <a:t>struct</a:t>
            </a:r>
            <a:r>
              <a:rPr kumimoji="1" lang="en-US" altLang="zh-CN" b="1">
                <a:latin typeface="Courier New" panose="02070309020205020404" pitchFamily="49" charset="0"/>
              </a:rPr>
              <a:t> </a:t>
            </a:r>
            <a:r>
              <a:rPr kumimoji="1" lang="en-US" altLang="zh-CN" b="1">
                <a:solidFill>
                  <a:srgbClr val="880000"/>
                </a:solidFill>
                <a:latin typeface="Courier New" panose="02070309020205020404" pitchFamily="49" charset="0"/>
              </a:rPr>
              <a:t>student</a:t>
            </a:r>
            <a:r>
              <a:rPr kumimoji="1" lang="zh-CN" altLang="en-US" b="1">
                <a:solidFill>
                  <a:srgbClr val="000066"/>
                </a:solidFill>
                <a:latin typeface="Courier New" panose="02070309020205020404" pitchFamily="49" charset="0"/>
              </a:rPr>
              <a:t>类型是</a:t>
            </a:r>
            <a:r>
              <a:rPr lang="zh-CN" altLang="en-US" b="1">
                <a:solidFill>
                  <a:srgbClr val="000066"/>
                </a:solidFill>
                <a:latin typeface="Courier New" panose="02070309020205020404" pitchFamily="49" charset="0"/>
              </a:rPr>
              <a:t>同义词</a:t>
            </a:r>
            <a:endParaRPr lang="en-US" altLang="zh-CN" b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A56A5DBA-C418-4A61-BF0F-B53197A5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565275"/>
            <a:ext cx="3690937" cy="3087688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student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num;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name[20];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sex;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age;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score;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 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addr[30];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kumimoji="1"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</p:txBody>
      </p:sp>
      <p:pic>
        <p:nvPicPr>
          <p:cNvPr id="26634" name="Picture 4" descr="J0234687">
            <a:extLst>
              <a:ext uri="{FF2B5EF4-FFF2-40B4-BE49-F238E27FC236}">
                <a16:creationId xmlns:a16="http://schemas.microsoft.com/office/drawing/2014/main" id="{6521D81D-7A9D-4A63-96B2-1C0D95598D7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979489"/>
            <a:ext cx="12239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  <p:bldP spid="316420" grpId="0" animBg="1" autoUpdateAnimBg="0"/>
      <p:bldP spid="316421" grpId="0" animBg="1"/>
      <p:bldP spid="316421" grpId="1" animBg="1"/>
      <p:bldP spid="316422" grpId="0" animBg="1"/>
      <p:bldP spid="316423" grpId="0" animBg="1"/>
      <p:bldP spid="31642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EADF4A53-1FFF-4891-832B-354B2F996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445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Courier New" pitchFamily="49" charset="0"/>
              </a:rPr>
              <a:t>struct</a:t>
            </a:r>
            <a:r>
              <a:rPr lang="zh-CN" altLang="en-US"/>
              <a:t>类型的特点</a:t>
            </a:r>
            <a:endParaRPr lang="en-US" altLang="zh-CN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8CE3463-D8AB-47F0-A906-42190E9F4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484314"/>
            <a:ext cx="8353425" cy="4968875"/>
          </a:xfrm>
        </p:spPr>
        <p:txBody>
          <a:bodyPr/>
          <a:lstStyle/>
          <a:p>
            <a:pPr eaLnBrk="1">
              <a:lnSpc>
                <a:spcPct val="100000"/>
              </a:lnSpc>
              <a:defRPr/>
            </a:pPr>
            <a:r>
              <a:rPr lang="zh-CN" altLang="en-US" dirty="0">
                <a:latin typeface="Courier New" pitchFamily="49" charset="0"/>
              </a:rPr>
              <a:t>是一个普通的类型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dirty="0">
                <a:latin typeface="Courier New" pitchFamily="49" charset="0"/>
              </a:rPr>
              <a:t>可以定义该类型的变量、数组、指针</a:t>
            </a:r>
            <a:r>
              <a:rPr lang="en-US" altLang="zh-CN" dirty="0">
                <a:latin typeface="Courier New" pitchFamily="49" charset="0"/>
              </a:rPr>
              <a:t>……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dirty="0">
                <a:latin typeface="Courier New" pitchFamily="49" charset="0"/>
              </a:rPr>
              <a:t>可以做函数的参数类型和返回值类型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dirty="0">
                <a:latin typeface="Courier New" pitchFamily="49" charset="0"/>
              </a:rPr>
              <a:t>它的成员可以是任意类型</a:t>
            </a:r>
          </a:p>
          <a:p>
            <a:pPr lvl="2" eaLnBrk="1">
              <a:lnSpc>
                <a:spcPct val="100000"/>
              </a:lnSpc>
              <a:defRPr/>
            </a:pPr>
            <a:r>
              <a:rPr lang="zh-CN" altLang="en-US" dirty="0">
                <a:latin typeface="Courier New" pitchFamily="49" charset="0"/>
              </a:rPr>
              <a:t>基本类型、数组、指针、结构体、共用体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</a:rPr>
              <a:t>……</a:t>
            </a:r>
          </a:p>
          <a:p>
            <a:pPr eaLnBrk="1"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zh-CN" altLang="en-US" dirty="0">
                <a:latin typeface="Courier New" pitchFamily="49" charset="0"/>
              </a:rPr>
              <a:t>类型的变量</a:t>
            </a:r>
          </a:p>
          <a:p>
            <a:pPr lvl="1" eaLnBrk="1">
              <a:defRPr/>
            </a:pPr>
            <a:r>
              <a:rPr lang="zh-CN" altLang="en-US" dirty="0">
                <a:latin typeface="Courier New" pitchFamily="49" charset="0"/>
              </a:rPr>
              <a:t>两个结构体变量之间可以相互赋值</a:t>
            </a:r>
          </a:p>
          <a:p>
            <a:pPr lvl="2" eaLnBrk="1">
              <a:defRPr/>
            </a:pPr>
            <a:r>
              <a:rPr lang="zh-CN" altLang="en-US" dirty="0">
                <a:latin typeface="Courier New" pitchFamily="49" charset="0"/>
              </a:rPr>
              <a:t>所以做为函数的参数时，是传值调用</a:t>
            </a:r>
            <a:endParaRPr lang="en-US" altLang="zh-CN" dirty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>
              <a:defRPr/>
            </a:pPr>
            <a:r>
              <a:rPr lang="zh-CN" altLang="en-US" dirty="0">
                <a:latin typeface="Courier New" pitchFamily="49" charset="0"/>
              </a:rPr>
              <a:t>可以取地址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</a:p>
          <a:p>
            <a:pPr lvl="1" eaLnBrk="1">
              <a:defRPr/>
            </a:pPr>
            <a:r>
              <a:rPr lang="zh-CN" altLang="en-US" dirty="0">
                <a:latin typeface="Courier New" pitchFamily="49" charset="0"/>
              </a:rPr>
              <a:t>不可直接参与算术和比较运算</a:t>
            </a:r>
          </a:p>
          <a:p>
            <a:pPr eaLnBrk="1">
              <a:lnSpc>
                <a:spcPct val="100000"/>
              </a:lnSpc>
              <a:defRPr/>
            </a:pPr>
            <a:r>
              <a:rPr lang="zh-CN" altLang="en-US" dirty="0">
                <a:latin typeface="Courier New" pitchFamily="49" charset="0"/>
              </a:rPr>
              <a:t>面向对象和数据库是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zh-CN" altLang="en-US" dirty="0">
                <a:latin typeface="Courier New" pitchFamily="49" charset="0"/>
              </a:rPr>
              <a:t>思想的发展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893DB9B3-B822-4C97-8E4B-5C7970639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016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结构体的内存占用</a:t>
            </a:r>
            <a:endParaRPr lang="en-US" altLang="zh-CN" sz="4000"/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19C484E9-3A2C-49B7-A2DF-C064A39F3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1484314"/>
            <a:ext cx="8785225" cy="1800225"/>
          </a:xfrm>
        </p:spPr>
        <p:txBody>
          <a:bodyPr/>
          <a:lstStyle/>
          <a:p>
            <a:pPr eaLnBrk="1">
              <a:defRPr/>
            </a:pPr>
            <a:r>
              <a:rPr kumimoji="1" lang="en-US" altLang="zh-CN">
                <a:solidFill>
                  <a:schemeClr val="accent2"/>
                </a:solidFill>
                <a:effectLst/>
                <a:latin typeface="Courier New" pitchFamily="49" charset="0"/>
              </a:rPr>
              <a:t>double </a:t>
            </a:r>
            <a:r>
              <a:rPr kumimoji="1" lang="zh-CN" altLang="en-US">
                <a:latin typeface="Courier New" pitchFamily="49" charset="0"/>
              </a:rPr>
              <a:t>占用内存字节数 </a:t>
            </a:r>
            <a:r>
              <a:rPr kumimoji="1" lang="en-US" altLang="zh-CN">
                <a:solidFill>
                  <a:schemeClr val="tx1"/>
                </a:solidFill>
                <a:effectLst/>
                <a:latin typeface="Courier New" pitchFamily="49" charset="0"/>
              </a:rPr>
              <a:t>= 8</a:t>
            </a:r>
          </a:p>
          <a:p>
            <a:pPr eaLnBrk="1">
              <a:defRPr/>
            </a:pPr>
            <a:r>
              <a:rPr kumimoji="1" lang="en-US" altLang="zh-CN">
                <a:solidFill>
                  <a:schemeClr val="accent2"/>
                </a:solidFill>
                <a:effectLst/>
                <a:latin typeface="Courier New" pitchFamily="49" charset="0"/>
              </a:rPr>
              <a:t>struct </a:t>
            </a:r>
            <a:r>
              <a:rPr kumimoji="1" lang="zh-CN" altLang="en-US">
                <a:latin typeface="Courier New" pitchFamily="49" charset="0"/>
              </a:rPr>
              <a:t>类型用内存字节数 </a:t>
            </a:r>
            <a:r>
              <a:rPr kumimoji="1" lang="en-US" altLang="zh-CN">
                <a:solidFill>
                  <a:schemeClr val="tx1"/>
                </a:solidFill>
                <a:effectLst/>
                <a:latin typeface="Courier New" pitchFamily="49" charset="0"/>
              </a:rPr>
              <a:t>= ?</a:t>
            </a:r>
            <a:endParaRPr lang="zh-CN" altLang="en-US">
              <a:latin typeface="Courier New" pitchFamily="49" charset="0"/>
            </a:endParaRPr>
          </a:p>
          <a:p>
            <a:pPr eaLnBrk="1">
              <a:defRPr/>
            </a:pPr>
            <a:r>
              <a:rPr lang="zh-CN" altLang="en-US">
                <a:latin typeface="Courier New" pitchFamily="49" charset="0"/>
              </a:rPr>
              <a:t>是所有成员变量的内存总和吗？</a:t>
            </a:r>
            <a:endParaRPr lang="zh-CN" altLang="en-US" sz="2400">
              <a:ea typeface="宋体" pitchFamily="2" charset="-122"/>
            </a:endParaRPr>
          </a:p>
        </p:txBody>
      </p:sp>
      <p:pic>
        <p:nvPicPr>
          <p:cNvPr id="28676" name="Picture 4" descr="J0234687">
            <a:extLst>
              <a:ext uri="{FF2B5EF4-FFF2-40B4-BE49-F238E27FC236}">
                <a16:creationId xmlns:a16="http://schemas.microsoft.com/office/drawing/2014/main" id="{749E592A-1C31-4C47-B485-FC356F83929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979489"/>
            <a:ext cx="12239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850" name="Rectangle 58">
            <a:extLst>
              <a:ext uri="{FF2B5EF4-FFF2-40B4-BE49-F238E27FC236}">
                <a16:creationId xmlns:a16="http://schemas.microsoft.com/office/drawing/2014/main" id="{1CD96D4E-04C7-46B8-A245-1C13ECE5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2852739"/>
            <a:ext cx="2808287" cy="22320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number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</a:b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i;</a:t>
            </a:r>
            <a:b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</a:b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ch;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float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f;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};</a:t>
            </a:r>
          </a:p>
        </p:txBody>
      </p:sp>
      <p:sp>
        <p:nvSpPr>
          <p:cNvPr id="289851" name="Rectangle 59">
            <a:extLst>
              <a:ext uri="{FF2B5EF4-FFF2-40B4-BE49-F238E27FC236}">
                <a16:creationId xmlns:a16="http://schemas.microsoft.com/office/drawing/2014/main" id="{62F9C2E3-EED3-4A64-9CF6-EFE27304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9" y="5300663"/>
            <a:ext cx="7121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printf("%d\n", sizeof(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number));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9852" name="Rectangle 60">
            <a:extLst>
              <a:ext uri="{FF2B5EF4-FFF2-40B4-BE49-F238E27FC236}">
                <a16:creationId xmlns:a16="http://schemas.microsoft.com/office/drawing/2014/main" id="{A50CE780-257C-4500-A59B-88121AE2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3140075"/>
            <a:ext cx="63373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42900" indent="-342900" eaLnBrk="1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用运算符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sizeof</a:t>
            </a: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获得结构体大小</a:t>
            </a:r>
          </a:p>
          <a:p>
            <a:pPr marL="742950" lvl="1" indent="-285750" eaLnBrk="1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sizeof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zh-CN" altLang="en-US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变量或表达式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marL="742950" lvl="1" indent="-285750" eaLnBrk="1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sizeof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zh-CN" altLang="en-US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类型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289853" name="Rectangle 61">
            <a:extLst>
              <a:ext uri="{FF2B5EF4-FFF2-40B4-BE49-F238E27FC236}">
                <a16:creationId xmlns:a16="http://schemas.microsoft.com/office/drawing/2014/main" id="{607ECD9A-A097-49AD-9571-E4BB2C54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6" y="5949950"/>
            <a:ext cx="4286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89854" name="WordArt 62">
            <a:extLst>
              <a:ext uri="{FF2B5EF4-FFF2-40B4-BE49-F238E27FC236}">
                <a16:creationId xmlns:a16="http://schemas.microsoft.com/office/drawing/2014/main" id="{EED22DAD-78E8-4A11-A1E6-E95424A6815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72263" y="5734051"/>
            <a:ext cx="1008062" cy="10080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6852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Academy Engraved LET"/>
              </a:rPr>
              <a:t>Why?</a:t>
            </a:r>
            <a:endParaRPr lang="zh-CN" altLang="en-US" sz="3600" b="1" kern="10">
              <a:ln w="9525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Academy Engraved LE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9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9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  <p:bldP spid="289850" grpId="0" animBg="1" autoUpdateAnimBg="0"/>
      <p:bldP spid="289851" grpId="0"/>
      <p:bldP spid="289852" grpId="0" build="p"/>
      <p:bldP spid="2898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73C3CAF3-72A7-4411-9C8D-663DA606C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016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结构体的内存占用</a:t>
            </a:r>
            <a:endParaRPr lang="en-US" altLang="zh-CN" sz="4000"/>
          </a:p>
        </p:txBody>
      </p:sp>
      <p:pic>
        <p:nvPicPr>
          <p:cNvPr id="29699" name="Picture 4" descr="J0234687">
            <a:extLst>
              <a:ext uri="{FF2B5EF4-FFF2-40B4-BE49-F238E27FC236}">
                <a16:creationId xmlns:a16="http://schemas.microsoft.com/office/drawing/2014/main" id="{A90F50A0-04FF-49F1-B8E6-63E8FE7E7D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979489"/>
            <a:ext cx="12239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6839" name="Text Box 7">
            <a:extLst>
              <a:ext uri="{FF2B5EF4-FFF2-40B4-BE49-F238E27FC236}">
                <a16:creationId xmlns:a16="http://schemas.microsoft.com/office/drawing/2014/main" id="{49DDBEBC-2F7B-4D7F-B931-6183D9E6C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05264"/>
            <a:ext cx="8353425" cy="23209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0066"/>
                </a:solidFill>
              </a:rPr>
              <a:t>事实上所有数据类型在内存中都是从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偶数</a:t>
            </a:r>
            <a:r>
              <a:rPr lang="zh-CN" altLang="en-US" b="1">
                <a:solidFill>
                  <a:srgbClr val="000066"/>
                </a:solidFill>
              </a:rPr>
              <a:t>地址开始存放的</a:t>
            </a:r>
          </a:p>
          <a:p>
            <a:pPr>
              <a:defRPr/>
            </a:pPr>
            <a:r>
              <a:rPr lang="zh-CN" altLang="en-US" b="1">
                <a:solidFill>
                  <a:srgbClr val="000066"/>
                </a:solidFill>
              </a:rPr>
              <a:t>且结构所占的实际空间一般是按照机器字长对齐的</a:t>
            </a:r>
          </a:p>
          <a:p>
            <a:pPr>
              <a:defRPr/>
            </a:pPr>
            <a:r>
              <a:rPr lang="zh-CN" altLang="en-US" b="1">
                <a:solidFill>
                  <a:srgbClr val="000066"/>
                </a:solidFill>
              </a:rPr>
              <a:t>不同的编译器、平台，对齐方式会有变化</a:t>
            </a:r>
          </a:p>
          <a:p>
            <a:pPr>
              <a:defRPr/>
            </a:pPr>
            <a:r>
              <a:rPr lang="zh-CN" altLang="en-US" b="1">
                <a:solidFill>
                  <a:srgbClr val="880000"/>
                </a:solidFill>
                <a:latin typeface="楷体_GB2312" pitchFamily="49" charset="-122"/>
              </a:rPr>
              <a:t>结构体变量的成员的存储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对齐规则</a:t>
            </a:r>
            <a:r>
              <a:rPr lang="zh-CN" altLang="en-US" b="1">
                <a:solidFill>
                  <a:srgbClr val="880000"/>
                </a:solidFill>
                <a:latin typeface="楷体_GB2312" pitchFamily="49" charset="-122"/>
              </a:rPr>
              <a:t>是与机器相关的</a:t>
            </a:r>
          </a:p>
          <a:p>
            <a:pPr>
              <a:defRPr/>
            </a:pPr>
            <a:r>
              <a:rPr lang="zh-CN" altLang="en-US" b="1">
                <a:solidFill>
                  <a:srgbClr val="880000"/>
                </a:solidFill>
                <a:latin typeface="楷体_GB2312" pitchFamily="49" charset="-122"/>
              </a:rPr>
              <a:t>具有特定数据类型的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数据项的大小</a:t>
            </a:r>
            <a:r>
              <a:rPr lang="zh-CN" altLang="en-US" b="1">
                <a:solidFill>
                  <a:srgbClr val="880000"/>
                </a:solidFill>
                <a:latin typeface="楷体_GB2312" pitchFamily="49" charset="-122"/>
              </a:rPr>
              <a:t>也是与机器相关的</a:t>
            </a:r>
          </a:p>
          <a:p>
            <a:pPr>
              <a:defRPr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</a:rPr>
              <a:t>所以一个结构体在内存中的存储格式也是与机器相关的</a:t>
            </a:r>
            <a:endParaRPr lang="en-US" altLang="zh-CN" b="1">
              <a:solidFill>
                <a:srgbClr val="000066"/>
              </a:solidFill>
              <a:latin typeface="楷体_GB2312" pitchFamily="49" charset="-122"/>
            </a:endParaRPr>
          </a:p>
        </p:txBody>
      </p:sp>
      <p:grpSp>
        <p:nvGrpSpPr>
          <p:cNvPr id="29701" name="Group 43">
            <a:extLst>
              <a:ext uri="{FF2B5EF4-FFF2-40B4-BE49-F238E27FC236}">
                <a16:creationId xmlns:a16="http://schemas.microsoft.com/office/drawing/2014/main" id="{581AB063-EABB-4649-A625-281247C562BE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1341439"/>
            <a:ext cx="4537075" cy="1181100"/>
            <a:chOff x="385" y="845"/>
            <a:chExt cx="2858" cy="744"/>
          </a:xfrm>
        </p:grpSpPr>
        <p:grpSp>
          <p:nvGrpSpPr>
            <p:cNvPr id="29720" name="Group 27">
              <a:extLst>
                <a:ext uri="{FF2B5EF4-FFF2-40B4-BE49-F238E27FC236}">
                  <a16:creationId xmlns:a16="http://schemas.microsoft.com/office/drawing/2014/main" id="{C88D82B8-1E8F-4FA3-9A03-A51AF98B0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298"/>
              <a:ext cx="2858" cy="291"/>
              <a:chOff x="567" y="941"/>
              <a:chExt cx="2858" cy="291"/>
            </a:xfrm>
          </p:grpSpPr>
          <p:sp>
            <p:nvSpPr>
              <p:cNvPr id="376851" name="Text Box 19">
                <a:extLst>
                  <a:ext uri="{FF2B5EF4-FFF2-40B4-BE49-F238E27FC236}">
                    <a16:creationId xmlns:a16="http://schemas.microsoft.com/office/drawing/2014/main" id="{C9F8BB70-CBAE-45F9-BB9A-3884AAF666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941"/>
                <a:ext cx="408" cy="291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52" name="Text Box 20">
                <a:extLst>
                  <a:ext uri="{FF2B5EF4-FFF2-40B4-BE49-F238E27FC236}">
                    <a16:creationId xmlns:a16="http://schemas.microsoft.com/office/drawing/2014/main" id="{7948E89C-EEFA-47D8-9ED5-E54BF2A67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6" y="941"/>
                <a:ext cx="408" cy="291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53" name="Text Box 21">
                <a:extLst>
                  <a:ext uri="{FF2B5EF4-FFF2-40B4-BE49-F238E27FC236}">
                    <a16:creationId xmlns:a16="http://schemas.microsoft.com/office/drawing/2014/main" id="{E0481DCA-A636-4D8C-A3A5-476E2A984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4" y="941"/>
                <a:ext cx="408" cy="291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55" name="Text Box 23">
                <a:extLst>
                  <a:ext uri="{FF2B5EF4-FFF2-40B4-BE49-F238E27FC236}">
                    <a16:creationId xmlns:a16="http://schemas.microsoft.com/office/drawing/2014/main" id="{9796BA8E-D06D-41FB-8349-2A9786445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941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56" name="Text Box 24">
                <a:extLst>
                  <a:ext uri="{FF2B5EF4-FFF2-40B4-BE49-F238E27FC236}">
                    <a16:creationId xmlns:a16="http://schemas.microsoft.com/office/drawing/2014/main" id="{E3D9139C-F44E-4C88-A50C-3A94976B77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941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57" name="Text Box 25">
                <a:extLst>
                  <a:ext uri="{FF2B5EF4-FFF2-40B4-BE49-F238E27FC236}">
                    <a16:creationId xmlns:a16="http://schemas.microsoft.com/office/drawing/2014/main" id="{B336BB44-6A82-4DAD-97BD-287D353E7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8" y="941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58" name="Text Box 26">
                <a:extLst>
                  <a:ext uri="{FF2B5EF4-FFF2-40B4-BE49-F238E27FC236}">
                    <a16:creationId xmlns:a16="http://schemas.microsoft.com/office/drawing/2014/main" id="{51E1FC7C-C4E8-4ECD-8A9F-AA5578A183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7" y="941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</p:grpSp>
        <p:sp>
          <p:nvSpPr>
            <p:cNvPr id="376860" name="AutoShape 28">
              <a:extLst>
                <a:ext uri="{FF2B5EF4-FFF2-40B4-BE49-F238E27FC236}">
                  <a16:creationId xmlns:a16="http://schemas.microsoft.com/office/drawing/2014/main" id="{1F0EEA3A-E95D-4910-90D5-063492B746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07" y="804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6861" name="AutoShape 29">
              <a:extLst>
                <a:ext uri="{FF2B5EF4-FFF2-40B4-BE49-F238E27FC236}">
                  <a16:creationId xmlns:a16="http://schemas.microsoft.com/office/drawing/2014/main" id="{A29F4DD0-CFC4-422D-A91E-09622FE984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354" y="407"/>
              <a:ext cx="145" cy="1542"/>
            </a:xfrm>
            <a:prstGeom prst="leftBrace">
              <a:avLst>
                <a:gd name="adj1" fmla="val 88621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6862" name="AutoShape 30">
              <a:extLst>
                <a:ext uri="{FF2B5EF4-FFF2-40B4-BE49-F238E27FC236}">
                  <a16:creationId xmlns:a16="http://schemas.microsoft.com/office/drawing/2014/main" id="{2508A0ED-F8FD-42D4-BEF4-3F0E27F535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24" y="1022"/>
              <a:ext cx="145" cy="317"/>
            </a:xfrm>
            <a:prstGeom prst="leftBrace">
              <a:avLst>
                <a:gd name="adj1" fmla="val 1821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6867" name="Text Box 35">
              <a:extLst>
                <a:ext uri="{FF2B5EF4-FFF2-40B4-BE49-F238E27FC236}">
                  <a16:creationId xmlns:a16="http://schemas.microsoft.com/office/drawing/2014/main" id="{59A9FEBC-854C-4917-BFAF-10D144A0F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" y="845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76868" name="Text Box 36">
              <a:extLst>
                <a:ext uri="{FF2B5EF4-FFF2-40B4-BE49-F238E27FC236}">
                  <a16:creationId xmlns:a16="http://schemas.microsoft.com/office/drawing/2014/main" id="{E4087BCF-2D07-4EB3-BEA1-042ED42D0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845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76869" name="Text Box 37">
              <a:extLst>
                <a:ext uri="{FF2B5EF4-FFF2-40B4-BE49-F238E27FC236}">
                  <a16:creationId xmlns:a16="http://schemas.microsoft.com/office/drawing/2014/main" id="{03666CC9-6B03-491E-A941-CC17DB634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845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ch</a:t>
              </a:r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C4416C82-6F10-48FF-9644-92B0FEE97537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2539999"/>
            <a:ext cx="5186362" cy="1143000"/>
            <a:chOff x="385" y="1600"/>
            <a:chExt cx="3267" cy="720"/>
          </a:xfrm>
        </p:grpSpPr>
        <p:grpSp>
          <p:nvGrpSpPr>
            <p:cNvPr id="29705" name="Group 17">
              <a:extLst>
                <a:ext uri="{FF2B5EF4-FFF2-40B4-BE49-F238E27FC236}">
                  <a16:creationId xmlns:a16="http://schemas.microsoft.com/office/drawing/2014/main" id="{1C56B36C-FD12-457D-8DFA-E4A053F9E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029"/>
              <a:ext cx="3267" cy="291"/>
              <a:chOff x="431" y="1576"/>
              <a:chExt cx="3267" cy="291"/>
            </a:xfrm>
          </p:grpSpPr>
          <p:sp>
            <p:nvSpPr>
              <p:cNvPr id="376841" name="Text Box 9">
                <a:extLst>
                  <a:ext uri="{FF2B5EF4-FFF2-40B4-BE49-F238E27FC236}">
                    <a16:creationId xmlns:a16="http://schemas.microsoft.com/office/drawing/2014/main" id="{29D5F2BB-D66C-4607-B705-FB70F5BD1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1576"/>
                <a:ext cx="408" cy="291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42" name="Text Box 10">
                <a:extLst>
                  <a:ext uri="{FF2B5EF4-FFF2-40B4-BE49-F238E27FC236}">
                    <a16:creationId xmlns:a16="http://schemas.microsoft.com/office/drawing/2014/main" id="{24EDC2AB-4C6F-4863-86A4-D6E8C4123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" y="1576"/>
                <a:ext cx="408" cy="291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43" name="Text Box 11">
                <a:extLst>
                  <a:ext uri="{FF2B5EF4-FFF2-40B4-BE49-F238E27FC236}">
                    <a16:creationId xmlns:a16="http://schemas.microsoft.com/office/drawing/2014/main" id="{50D1ABE7-2F64-4DFD-8888-26D6608F6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576"/>
                <a:ext cx="408" cy="291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44" name="Text Box 12">
                <a:extLst>
                  <a:ext uri="{FF2B5EF4-FFF2-40B4-BE49-F238E27FC236}">
                    <a16:creationId xmlns:a16="http://schemas.microsoft.com/office/drawing/2014/main" id="{416D8418-A296-45F2-9F53-E7E137BD0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" y="1576"/>
                <a:ext cx="408" cy="2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45" name="Text Box 13">
                <a:extLst>
                  <a:ext uri="{FF2B5EF4-FFF2-40B4-BE49-F238E27FC236}">
                    <a16:creationId xmlns:a16="http://schemas.microsoft.com/office/drawing/2014/main" id="{5F4CA457-86B6-4805-8CC2-09EB544C2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576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46" name="Text Box 14">
                <a:extLst>
                  <a:ext uri="{FF2B5EF4-FFF2-40B4-BE49-F238E27FC236}">
                    <a16:creationId xmlns:a16="http://schemas.microsoft.com/office/drawing/2014/main" id="{D9CC0415-CB1D-4425-99E4-28CED21F4C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3" y="1576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47" name="Text Box 15">
                <a:extLst>
                  <a:ext uri="{FF2B5EF4-FFF2-40B4-BE49-F238E27FC236}">
                    <a16:creationId xmlns:a16="http://schemas.microsoft.com/office/drawing/2014/main" id="{DA910291-F166-4DBB-9990-FB4AF1B18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" y="1576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76848" name="Text Box 16">
                <a:extLst>
                  <a:ext uri="{FF2B5EF4-FFF2-40B4-BE49-F238E27FC236}">
                    <a16:creationId xmlns:a16="http://schemas.microsoft.com/office/drawing/2014/main" id="{61DBDB08-F8DE-46D7-923B-A9E14C4CF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0" y="1576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</p:grpSp>
        <p:sp>
          <p:nvSpPr>
            <p:cNvPr id="376863" name="AutoShape 31">
              <a:extLst>
                <a:ext uri="{FF2B5EF4-FFF2-40B4-BE49-F238E27FC236}">
                  <a16:creationId xmlns:a16="http://schemas.microsoft.com/office/drawing/2014/main" id="{22387230-C969-4540-870F-67254E5A0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0" y="1539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6864" name="AutoShape 32">
              <a:extLst>
                <a:ext uri="{FF2B5EF4-FFF2-40B4-BE49-F238E27FC236}">
                  <a16:creationId xmlns:a16="http://schemas.microsoft.com/office/drawing/2014/main" id="{2510B4F2-6F6E-4C4F-89AB-9329EBC358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37" y="1142"/>
              <a:ext cx="145" cy="1542"/>
            </a:xfrm>
            <a:prstGeom prst="leftBrace">
              <a:avLst>
                <a:gd name="adj1" fmla="val 88621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6866" name="AutoShape 34">
              <a:extLst>
                <a:ext uri="{FF2B5EF4-FFF2-40B4-BE49-F238E27FC236}">
                  <a16:creationId xmlns:a16="http://schemas.microsoft.com/office/drawing/2014/main" id="{D1D2B688-BF8B-4281-AA3A-1FBC19EBC83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514" y="1538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6870" name="Text Box 38">
              <a:extLst>
                <a:ext uri="{FF2B5EF4-FFF2-40B4-BE49-F238E27FC236}">
                  <a16:creationId xmlns:a16="http://schemas.microsoft.com/office/drawing/2014/main" id="{259DCE38-36A0-4C3F-8ADF-315592D74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" y="1600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76871" name="Text Box 39">
              <a:extLst>
                <a:ext uri="{FF2B5EF4-FFF2-40B4-BE49-F238E27FC236}">
                  <a16:creationId xmlns:a16="http://schemas.microsoft.com/office/drawing/2014/main" id="{76102DB9-6373-47E3-8015-3981EEF89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1600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ch</a:t>
              </a:r>
            </a:p>
          </p:txBody>
        </p:sp>
        <p:sp>
          <p:nvSpPr>
            <p:cNvPr id="376872" name="Text Box 40">
              <a:extLst>
                <a:ext uri="{FF2B5EF4-FFF2-40B4-BE49-F238E27FC236}">
                  <a16:creationId xmlns:a16="http://schemas.microsoft.com/office/drawing/2014/main" id="{DC513D29-023E-46E7-A9EB-6475AAF9F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600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376873" name="WordArt 41">
            <a:extLst>
              <a:ext uri="{FF2B5EF4-FFF2-40B4-BE49-F238E27FC236}">
                <a16:creationId xmlns:a16="http://schemas.microsoft.com/office/drawing/2014/main" id="{60E621E0-3BAE-4526-A212-A14C500DD6E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16726" y="2103438"/>
            <a:ext cx="3736975" cy="360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ea"/>
              </a:rPr>
              <a:t>非所有成员变量的内存总和</a:t>
            </a:r>
          </a:p>
        </p:txBody>
      </p:sp>
      <p:sp>
        <p:nvSpPr>
          <p:cNvPr id="376876" name="WordArt 44">
            <a:extLst>
              <a:ext uri="{FF2B5EF4-FFF2-40B4-BE49-F238E27FC236}">
                <a16:creationId xmlns:a16="http://schemas.microsoft.com/office/drawing/2014/main" id="{793581A9-3B89-4746-9052-EFBCC804D2D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896225" y="3284538"/>
            <a:ext cx="1360488" cy="360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8</a:t>
            </a:r>
            <a:r>
              <a:rPr lang="zh-CN" altLang="en-US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个字节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3">
            <a:extLst>
              <a:ext uri="{FF2B5EF4-FFF2-40B4-BE49-F238E27FC236}">
                <a16:creationId xmlns:a16="http://schemas.microsoft.com/office/drawing/2014/main" id="{A228B280-8C57-4D6C-B365-7A7DE3E7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852738"/>
            <a:ext cx="5403850" cy="347980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STUDENT</a:t>
            </a:r>
          </a:p>
          <a:p>
            <a:pPr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studentID;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studentName[10];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studentSex[4];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date timeOfEnter;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 	scoreComputer;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scoreEnglish;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scoreMath;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scoreMusic;</a:t>
            </a:r>
          </a:p>
          <a:p>
            <a:pPr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};</a:t>
            </a:r>
            <a:r>
              <a:rPr kumimoji="1" lang="fr-FR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defRPr/>
            </a:pPr>
            <a:r>
              <a:rPr kumimoji="1" lang="en-US" altLang="zh-CN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en-US" altLang="zh-CN" b="1">
                <a:latin typeface="Courier New" pitchFamily="49" charset="0"/>
                <a:ea typeface="宋体" pitchFamily="2" charset="-122"/>
              </a:rPr>
              <a:t> STUDENT stu[30];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endParaRPr kumimoji="1" lang="en-US" altLang="zh-CN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3E5323BA-32C6-441F-9AAB-59D401336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结构体数组</a:t>
            </a:r>
            <a:endParaRPr lang="en-US" altLang="zh-CN"/>
          </a:p>
        </p:txBody>
      </p:sp>
      <p:grpSp>
        <p:nvGrpSpPr>
          <p:cNvPr id="30724" name="Group 5">
            <a:extLst>
              <a:ext uri="{FF2B5EF4-FFF2-40B4-BE49-F238E27FC236}">
                <a16:creationId xmlns:a16="http://schemas.microsoft.com/office/drawing/2014/main" id="{995ED590-2B75-4346-8472-11B1AA1709EB}"/>
              </a:ext>
            </a:extLst>
          </p:cNvPr>
          <p:cNvGrpSpPr>
            <a:grpSpLocks/>
          </p:cNvGrpSpPr>
          <p:nvPr/>
        </p:nvGrpSpPr>
        <p:grpSpPr bwMode="auto">
          <a:xfrm>
            <a:off x="1992314" y="1700214"/>
            <a:ext cx="8569325" cy="936625"/>
            <a:chOff x="68" y="833"/>
            <a:chExt cx="5579" cy="692"/>
          </a:xfrm>
        </p:grpSpPr>
        <p:sp>
          <p:nvSpPr>
            <p:cNvPr id="30727" name="Rectangle 6">
              <a:extLst>
                <a:ext uri="{FF2B5EF4-FFF2-40B4-BE49-F238E27FC236}">
                  <a16:creationId xmlns:a16="http://schemas.microsoft.com/office/drawing/2014/main" id="{7AB1B7B2-B982-48D0-8448-28CC53DDF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845"/>
              <a:ext cx="5561" cy="6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kumimoji="1"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30728" name="Text Box 7">
              <a:extLst>
                <a:ext uri="{FF2B5EF4-FFF2-40B4-BE49-F238E27FC236}">
                  <a16:creationId xmlns:a16="http://schemas.microsoft.com/office/drawing/2014/main" id="{0A1BAEC4-0D39-46E9-8257-3CBCEE49E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073"/>
              <a:ext cx="52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学号</a:t>
              </a:r>
            </a:p>
          </p:txBody>
        </p:sp>
        <p:sp>
          <p:nvSpPr>
            <p:cNvPr id="30729" name="Text Box 8">
              <a:extLst>
                <a:ext uri="{FF2B5EF4-FFF2-40B4-BE49-F238E27FC236}">
                  <a16:creationId xmlns:a16="http://schemas.microsoft.com/office/drawing/2014/main" id="{D4223AA4-1C9F-4DF2-976C-8BA2E3723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" y="1072"/>
              <a:ext cx="45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姓名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30730" name="Text Box 9">
              <a:extLst>
                <a:ext uri="{FF2B5EF4-FFF2-40B4-BE49-F238E27FC236}">
                  <a16:creationId xmlns:a16="http://schemas.microsoft.com/office/drawing/2014/main" id="{9CC35E61-8FDB-4C33-9128-E784D09DB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1063"/>
              <a:ext cx="45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000" b="1">
                  <a:ea typeface="宋体" panose="02010600030101010101" pitchFamily="2" charset="-122"/>
                </a:rPr>
                <a:t>性别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C6464D66-11FD-45C1-96C2-76A489B9D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1" y="833"/>
              <a:ext cx="78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入学时间</a:t>
              </a:r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56B14EA3-486F-4242-9233-5EE9008BB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81"/>
              <a:ext cx="61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计算机</a:t>
              </a:r>
            </a:p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原理</a:t>
              </a:r>
            </a:p>
          </p:txBody>
        </p:sp>
        <p:sp>
          <p:nvSpPr>
            <p:cNvPr id="331788" name="Line 12">
              <a:extLst>
                <a:ext uri="{FF2B5EF4-FFF2-40B4-BE49-F238E27FC236}">
                  <a16:creationId xmlns:a16="http://schemas.microsoft.com/office/drawing/2014/main" id="{607FBB8F-EF2F-4C9D-9AF3-836ABBED2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3" y="844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1789" name="Line 13">
              <a:extLst>
                <a:ext uri="{FF2B5EF4-FFF2-40B4-BE49-F238E27FC236}">
                  <a16:creationId xmlns:a16="http://schemas.microsoft.com/office/drawing/2014/main" id="{DB305C6C-CCC2-4A71-AB0C-B50920255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84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1790" name="Line 14">
              <a:extLst>
                <a:ext uri="{FF2B5EF4-FFF2-40B4-BE49-F238E27FC236}">
                  <a16:creationId xmlns:a16="http://schemas.microsoft.com/office/drawing/2014/main" id="{A8719F75-5501-43C6-817E-9B10CFB27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84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1791" name="Line 15">
              <a:extLst>
                <a:ext uri="{FF2B5EF4-FFF2-40B4-BE49-F238E27FC236}">
                  <a16:creationId xmlns:a16="http://schemas.microsoft.com/office/drawing/2014/main" id="{77E4A978-4DC2-43B1-92DF-6D39FEE17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84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1792" name="Line 16">
              <a:extLst>
                <a:ext uri="{FF2B5EF4-FFF2-40B4-BE49-F238E27FC236}">
                  <a16:creationId xmlns:a16="http://schemas.microsoft.com/office/drawing/2014/main" id="{48B2028E-8C4F-4634-84ED-52C6C2B88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1132"/>
              <a:ext cx="1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1793" name="Line 17">
              <a:extLst>
                <a:ext uri="{FF2B5EF4-FFF2-40B4-BE49-F238E27FC236}">
                  <a16:creationId xmlns:a16="http://schemas.microsoft.com/office/drawing/2014/main" id="{1A97651A-5AE5-4BD2-BA99-E53C1320A3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13" y="1132"/>
              <a:ext cx="1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1794" name="Line 18">
              <a:extLst>
                <a:ext uri="{FF2B5EF4-FFF2-40B4-BE49-F238E27FC236}">
                  <a16:creationId xmlns:a16="http://schemas.microsoft.com/office/drawing/2014/main" id="{5B0B253C-7C75-4268-A259-FFC212B89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132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1795" name="Line 19">
              <a:extLst>
                <a:ext uri="{FF2B5EF4-FFF2-40B4-BE49-F238E27FC236}">
                  <a16:creationId xmlns:a16="http://schemas.microsoft.com/office/drawing/2014/main" id="{7F29949A-79B1-4E5A-8B79-9EE4268C4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54"/>
              <a:ext cx="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0741" name="Rectangle 20">
              <a:extLst>
                <a:ext uri="{FF2B5EF4-FFF2-40B4-BE49-F238E27FC236}">
                  <a16:creationId xmlns:a16="http://schemas.microsoft.com/office/drawing/2014/main" id="{7BDDE8C1-49A9-4375-AB9B-A4B32A1B2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1207"/>
              <a:ext cx="28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年</a:t>
              </a:r>
            </a:p>
          </p:txBody>
        </p:sp>
        <p:sp>
          <p:nvSpPr>
            <p:cNvPr id="30742" name="Rectangle 21">
              <a:extLst>
                <a:ext uri="{FF2B5EF4-FFF2-40B4-BE49-F238E27FC236}">
                  <a16:creationId xmlns:a16="http://schemas.microsoft.com/office/drawing/2014/main" id="{2E9F54CF-2F99-424E-A7F7-CD487409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07"/>
              <a:ext cx="28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月</a:t>
              </a:r>
            </a:p>
          </p:txBody>
        </p:sp>
        <p:sp>
          <p:nvSpPr>
            <p:cNvPr id="30743" name="Rectangle 22">
              <a:extLst>
                <a:ext uri="{FF2B5EF4-FFF2-40B4-BE49-F238E27FC236}">
                  <a16:creationId xmlns:a16="http://schemas.microsoft.com/office/drawing/2014/main" id="{C3394AF2-6881-4815-A1E0-C4156206D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207"/>
              <a:ext cx="28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日</a:t>
              </a:r>
            </a:p>
          </p:txBody>
        </p:sp>
        <p:sp>
          <p:nvSpPr>
            <p:cNvPr id="331799" name="Line 23">
              <a:extLst>
                <a:ext uri="{FF2B5EF4-FFF2-40B4-BE49-F238E27FC236}">
                  <a16:creationId xmlns:a16="http://schemas.microsoft.com/office/drawing/2014/main" id="{99B83CED-C9E0-471F-9971-5B2AEADA1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" y="854"/>
              <a:ext cx="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1800" name="Line 24">
              <a:extLst>
                <a:ext uri="{FF2B5EF4-FFF2-40B4-BE49-F238E27FC236}">
                  <a16:creationId xmlns:a16="http://schemas.microsoft.com/office/drawing/2014/main" id="{B6DED060-99CD-4318-A22F-0EC67BF16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854"/>
              <a:ext cx="0" cy="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0746" name="Text Box 25">
              <a:extLst>
                <a:ext uri="{FF2B5EF4-FFF2-40B4-BE49-F238E27FC236}">
                  <a16:creationId xmlns:a16="http://schemas.microsoft.com/office/drawing/2014/main" id="{4812619E-C644-462E-A13D-1FF66C9F4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085"/>
              <a:ext cx="45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英语</a:t>
              </a:r>
            </a:p>
          </p:txBody>
        </p:sp>
        <p:sp>
          <p:nvSpPr>
            <p:cNvPr id="30747" name="Text Box 26">
              <a:extLst>
                <a:ext uri="{FF2B5EF4-FFF2-40B4-BE49-F238E27FC236}">
                  <a16:creationId xmlns:a16="http://schemas.microsoft.com/office/drawing/2014/main" id="{2863E942-3779-4FA1-A8EB-4D2E94A54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1089"/>
              <a:ext cx="45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数学</a:t>
              </a:r>
            </a:p>
          </p:txBody>
        </p:sp>
        <p:sp>
          <p:nvSpPr>
            <p:cNvPr id="30748" name="Text Box 27">
              <a:extLst>
                <a:ext uri="{FF2B5EF4-FFF2-40B4-BE49-F238E27FC236}">
                  <a16:creationId xmlns:a16="http://schemas.microsoft.com/office/drawing/2014/main" id="{D2564B75-DC2B-46B0-BC5B-85F12D507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" y="1095"/>
              <a:ext cx="45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音乐</a:t>
              </a:r>
            </a:p>
          </p:txBody>
        </p:sp>
      </p:grpSp>
      <p:sp>
        <p:nvSpPr>
          <p:cNvPr id="331804" name="Rectangle 28">
            <a:extLst>
              <a:ext uri="{FF2B5EF4-FFF2-40B4-BE49-F238E27FC236}">
                <a16:creationId xmlns:a16="http://schemas.microsoft.com/office/drawing/2014/main" id="{AA93130D-E0B6-4149-BEAC-EDBBC1788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14" y="2881313"/>
            <a:ext cx="2535237" cy="1820862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date</a:t>
            </a:r>
          </a:p>
          <a:p>
            <a:pPr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  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year;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month;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  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day;</a:t>
            </a:r>
          </a:p>
          <a:p>
            <a:pPr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};</a:t>
            </a:r>
            <a:r>
              <a:rPr kumimoji="1" lang="fr-FR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endParaRPr kumimoji="1" lang="en-US" altLang="zh-CN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31805" name="AutoShape 29">
            <a:extLst>
              <a:ext uri="{FF2B5EF4-FFF2-40B4-BE49-F238E27FC236}">
                <a16:creationId xmlns:a16="http://schemas.microsoft.com/office/drawing/2014/main" id="{BF39AC19-EC9A-405D-92A5-39B808FB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4868864"/>
            <a:ext cx="2881312" cy="1800225"/>
          </a:xfrm>
          <a:prstGeom prst="irregularSeal1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/>
              <a:t>结构体定义</a:t>
            </a:r>
          </a:p>
          <a:p>
            <a:r>
              <a:rPr lang="zh-CN" altLang="en-US" b="1"/>
              <a:t>可以嵌套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animBg="1" autoUpdateAnimBg="0"/>
      <p:bldP spid="331804" grpId="0" animBg="1" autoUpdateAnimBg="0"/>
      <p:bldP spid="3318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A72766F-B654-49FB-8F8B-F0AC900F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4808538"/>
            <a:ext cx="7064755" cy="1877437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kumimoji="1"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STUDENT </a:t>
            </a:r>
            <a:r>
              <a:rPr kumimoji="1"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stu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[30] = 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{{1,"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令狐冲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男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",{1999,08,26},90,83,72,82},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{2,"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林平之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男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",{1999,08,26},78,92,88,78},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{3,"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岳灵珊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女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",{1999,08,26},89,72,98,66},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{4,"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任盈盈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女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",{1999,08,26},78,95,87,90}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};</a:t>
            </a:r>
            <a:endParaRPr kumimoji="1" lang="fr-FR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32803" name="Text Box 3">
            <a:extLst>
              <a:ext uri="{FF2B5EF4-FFF2-40B4-BE49-F238E27FC236}">
                <a16:creationId xmlns:a16="http://schemas.microsoft.com/office/drawing/2014/main" id="{9FDE6D6C-9648-4E01-B0F5-D4ECACF7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337051"/>
            <a:ext cx="219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Monotype Sorts" charset="2"/>
              <a:buNone/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初始化</a:t>
            </a:r>
          </a:p>
        </p:txBody>
      </p:sp>
      <p:sp>
        <p:nvSpPr>
          <p:cNvPr id="332804" name="Rectangle 4">
            <a:extLst>
              <a:ext uri="{FF2B5EF4-FFF2-40B4-BE49-F238E27FC236}">
                <a16:creationId xmlns:a16="http://schemas.microsoft.com/office/drawing/2014/main" id="{BE9CE217-12B8-4465-9E6D-DA66751D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结构体数组</a:t>
            </a:r>
            <a:endParaRPr lang="en-US" altLang="zh-CN"/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1472F3C1-575B-43CB-9DEC-84F31E13B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1347789"/>
            <a:ext cx="5403850" cy="311467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STUDENT</a:t>
            </a:r>
          </a:p>
          <a:p>
            <a:pPr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studentID;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studentName[10];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studentSex[4];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date timeOfEnter;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 	scoreComputer;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scoreEnglish;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scoreMath;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scoreMusic;</a:t>
            </a:r>
          </a:p>
          <a:p>
            <a:pPr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};</a:t>
            </a:r>
            <a:r>
              <a:rPr kumimoji="1" lang="fr-FR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endParaRPr kumimoji="1" lang="en-US" altLang="zh-CN" b="1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1543CEC9-B078-4B7F-988F-8466DE249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445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800"/>
              <a:t>本章内容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4E806E70-9836-408B-905A-0C8C8755D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4214" y="1625600"/>
            <a:ext cx="8605837" cy="4611688"/>
          </a:xfrm>
        </p:spPr>
        <p:txBody>
          <a:bodyPr/>
          <a:lstStyle/>
          <a:p>
            <a:pPr marL="533400" indent="-533400" eaLnBrk="1">
              <a:lnSpc>
                <a:spcPct val="105000"/>
              </a:lnSpc>
              <a:defRPr/>
            </a:pPr>
            <a:r>
              <a:rPr kumimoji="1" lang="zh-CN" altLang="en-US" sz="3200">
                <a:latin typeface="Courier New" pitchFamily="49" charset="0"/>
              </a:rPr>
              <a:t>结构体（结构</a:t>
            </a:r>
            <a:r>
              <a:rPr kumimoji="1" lang="en-US" altLang="zh-CN" sz="3200">
                <a:latin typeface="Courier New" pitchFamily="49" charset="0"/>
              </a:rPr>
              <a:t>structure</a:t>
            </a:r>
            <a:r>
              <a:rPr kumimoji="1" lang="zh-CN" altLang="en-US" sz="3200">
                <a:latin typeface="Courier New" pitchFamily="49" charset="0"/>
              </a:rPr>
              <a:t>）类型</a:t>
            </a:r>
          </a:p>
          <a:p>
            <a:pPr marL="533400" indent="-533400" eaLnBrk="1">
              <a:lnSpc>
                <a:spcPct val="105000"/>
              </a:lnSpc>
              <a:defRPr/>
            </a:pPr>
            <a:r>
              <a:rPr kumimoji="1" lang="zh-CN" altLang="en-US" sz="3200">
                <a:latin typeface="Courier New" pitchFamily="49" charset="0"/>
              </a:rPr>
              <a:t>共用体（联合</a:t>
            </a:r>
            <a:r>
              <a:rPr kumimoji="1" lang="en-US" altLang="zh-CN" sz="3200">
                <a:latin typeface="Courier New" pitchFamily="49" charset="0"/>
              </a:rPr>
              <a:t>union</a:t>
            </a:r>
            <a:r>
              <a:rPr kumimoji="1" lang="zh-CN" altLang="en-US" sz="3200">
                <a:latin typeface="Courier New" pitchFamily="49" charset="0"/>
              </a:rPr>
              <a:t>）类型</a:t>
            </a:r>
          </a:p>
          <a:p>
            <a:pPr marL="533400" indent="-533400" eaLnBrk="1">
              <a:lnSpc>
                <a:spcPct val="105000"/>
              </a:lnSpc>
              <a:defRPr/>
            </a:pPr>
            <a:r>
              <a:rPr kumimoji="1" lang="zh-CN" altLang="en-US" sz="3200">
                <a:latin typeface="楷体_GB2312" pitchFamily="49" charset="-122"/>
              </a:rPr>
              <a:t>结构体变量、结构体数组、结构体指针</a:t>
            </a:r>
          </a:p>
          <a:p>
            <a:pPr marL="533400" indent="-533400" eaLnBrk="1">
              <a:lnSpc>
                <a:spcPct val="105000"/>
              </a:lnSpc>
              <a:defRPr/>
            </a:pPr>
            <a:r>
              <a:rPr kumimoji="1" lang="zh-CN" altLang="en-US" sz="3200">
                <a:latin typeface="楷体_GB2312" pitchFamily="49" charset="-122"/>
              </a:rPr>
              <a:t>向函数传递结构体</a:t>
            </a:r>
          </a:p>
          <a:p>
            <a:pPr marL="533400" indent="-533400" eaLnBrk="1">
              <a:lnSpc>
                <a:spcPct val="105000"/>
              </a:lnSpc>
              <a:defRPr/>
            </a:pPr>
            <a:r>
              <a:rPr kumimoji="1" lang="zh-CN" altLang="en-US" sz="3200">
                <a:latin typeface="楷体_GB2312" pitchFamily="49" charset="-122"/>
              </a:rPr>
              <a:t>用结构体指针实现动态数据结构</a:t>
            </a:r>
          </a:p>
          <a:p>
            <a:pPr marL="533400" indent="-533400" eaLnBrk="1">
              <a:lnSpc>
                <a:spcPct val="105000"/>
              </a:lnSpc>
              <a:defRPr/>
            </a:pPr>
            <a:r>
              <a:rPr kumimoji="1" lang="zh-CN" altLang="en-US" sz="3200">
                <a:latin typeface="楷体_GB2312" pitchFamily="49" charset="-122"/>
              </a:rPr>
              <a:t>链表的概念及操作原理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D560817-A2A6-49D7-AC8C-258537AD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4808538"/>
            <a:ext cx="7064755" cy="1877437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kumimoji="1"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STUDENT </a:t>
            </a:r>
            <a:r>
              <a:rPr kumimoji="1"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stu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[30] = 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{{1,"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令狐冲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男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",{1999,08,26},90,83,72,82},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{2,"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林平之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男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",{1999,08,26},78,92,88,78},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{3,"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岳灵珊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女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",{1999,08,26},89,72,98,66},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{4,"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任盈盈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女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",{1999,08,26},78,95,87,90}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};</a:t>
            </a:r>
            <a:endParaRPr kumimoji="1" lang="fr-FR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84003" name="Text Box 3">
            <a:extLst>
              <a:ext uri="{FF2B5EF4-FFF2-40B4-BE49-F238E27FC236}">
                <a16:creationId xmlns:a16="http://schemas.microsoft.com/office/drawing/2014/main" id="{4E2F5B8D-1C8E-4BD4-8181-8DDBC233B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337051"/>
            <a:ext cx="219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Monotype Sorts" charset="2"/>
              <a:buNone/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初始化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806861B9-FCF6-4907-9E94-262186204274}"/>
              </a:ext>
            </a:extLst>
          </p:cNvPr>
          <p:cNvGrpSpPr>
            <a:grpSpLocks/>
          </p:cNvGrpSpPr>
          <p:nvPr/>
        </p:nvGrpSpPr>
        <p:grpSpPr bwMode="auto">
          <a:xfrm>
            <a:off x="1990726" y="796926"/>
            <a:ext cx="8569325" cy="3711575"/>
            <a:chOff x="295" y="845"/>
            <a:chExt cx="5398" cy="2338"/>
          </a:xfrm>
        </p:grpSpPr>
        <p:grpSp>
          <p:nvGrpSpPr>
            <p:cNvPr id="32774" name="Group 5">
              <a:extLst>
                <a:ext uri="{FF2B5EF4-FFF2-40B4-BE49-F238E27FC236}">
                  <a16:creationId xmlns:a16="http://schemas.microsoft.com/office/drawing/2014/main" id="{A137A9F9-EDF6-4DBF-B012-F4AC9954B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845"/>
              <a:ext cx="5398" cy="590"/>
              <a:chOff x="68" y="833"/>
              <a:chExt cx="5579" cy="692"/>
            </a:xfrm>
          </p:grpSpPr>
          <p:sp>
            <p:nvSpPr>
              <p:cNvPr id="32844" name="Rectangle 6">
                <a:extLst>
                  <a:ext uri="{FF2B5EF4-FFF2-40B4-BE49-F238E27FC236}">
                    <a16:creationId xmlns:a16="http://schemas.microsoft.com/office/drawing/2014/main" id="{288066AF-200A-4115-B86C-906ECD7D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" y="845"/>
                <a:ext cx="5561" cy="68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en-US" b="1">
                  <a:ea typeface="宋体" panose="02010600030101010101" pitchFamily="2" charset="-122"/>
                </a:endParaRPr>
              </a:p>
            </p:txBody>
          </p:sp>
          <p:sp>
            <p:nvSpPr>
              <p:cNvPr id="32845" name="Text Box 7">
                <a:extLst>
                  <a:ext uri="{FF2B5EF4-FFF2-40B4-BE49-F238E27FC236}">
                    <a16:creationId xmlns:a16="http://schemas.microsoft.com/office/drawing/2014/main" id="{63420480-61E8-4BC3-AF9D-8E1D0EFC8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" y="1073"/>
                <a:ext cx="52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2846" name="Text Box 8">
                <a:extLst>
                  <a:ext uri="{FF2B5EF4-FFF2-40B4-BE49-F238E27FC236}">
                    <a16:creationId xmlns:a16="http://schemas.microsoft.com/office/drawing/2014/main" id="{327EEF85-87B4-4B4D-9035-3932C96840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" y="1072"/>
                <a:ext cx="61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ea typeface="宋体" panose="02010600030101010101" pitchFamily="2" charset="-122"/>
                  </a:rPr>
                  <a:t>令狐冲</a:t>
                </a:r>
                <a:endParaRPr kumimoji="1" lang="en-US" altLang="zh-CN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32847" name="Text Box 9">
                <a:extLst>
                  <a:ext uri="{FF2B5EF4-FFF2-40B4-BE49-F238E27FC236}">
                    <a16:creationId xmlns:a16="http://schemas.microsoft.com/office/drawing/2014/main" id="{43020B2A-356B-4DD6-BE98-4E89E433FD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1" y="1063"/>
                <a:ext cx="28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000" b="1">
                    <a:ea typeface="宋体" panose="02010600030101010101" pitchFamily="2" charset="-122"/>
                  </a:rPr>
                  <a:t>男</a:t>
                </a:r>
              </a:p>
            </p:txBody>
          </p:sp>
          <p:sp>
            <p:nvSpPr>
              <p:cNvPr id="32848" name="Text Box 10">
                <a:extLst>
                  <a:ext uri="{FF2B5EF4-FFF2-40B4-BE49-F238E27FC236}">
                    <a16:creationId xmlns:a16="http://schemas.microsoft.com/office/drawing/2014/main" id="{2A367C3C-5759-4D32-B84C-AC9ACC900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3" y="833"/>
                <a:ext cx="12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en-US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32849" name="Text Box 11">
                <a:extLst>
                  <a:ext uri="{FF2B5EF4-FFF2-40B4-BE49-F238E27FC236}">
                    <a16:creationId xmlns:a16="http://schemas.microsoft.com/office/drawing/2014/main" id="{3C2FB75C-128F-4F1E-A8C3-B4D7CED2F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4" y="1077"/>
                <a:ext cx="287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kumimoji="1" lang="en-US" altLang="zh-CN" sz="2000" b="1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50000"/>
                  </a:lnSpc>
                </a:pPr>
                <a:r>
                  <a:rPr kumimoji="1" lang="en-US" altLang="zh-CN" sz="2000" b="1">
                    <a:ea typeface="宋体" panose="02010600030101010101" pitchFamily="2" charset="-122"/>
                  </a:rPr>
                  <a:t>90</a:t>
                </a:r>
              </a:p>
            </p:txBody>
          </p:sp>
          <p:sp>
            <p:nvSpPr>
              <p:cNvPr id="384012" name="Line 12">
                <a:extLst>
                  <a:ext uri="{FF2B5EF4-FFF2-40B4-BE49-F238E27FC236}">
                    <a16:creationId xmlns:a16="http://schemas.microsoft.com/office/drawing/2014/main" id="{9ED27F2C-8880-4EFD-9519-9F0CBC8FA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" y="844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13" name="Line 13">
                <a:extLst>
                  <a:ext uri="{FF2B5EF4-FFF2-40B4-BE49-F238E27FC236}">
                    <a16:creationId xmlns:a16="http://schemas.microsoft.com/office/drawing/2014/main" id="{C61D938C-0F48-4B7D-8F29-68E4C6FAC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14" name="Line 14">
                <a:extLst>
                  <a:ext uri="{FF2B5EF4-FFF2-40B4-BE49-F238E27FC236}">
                    <a16:creationId xmlns:a16="http://schemas.microsoft.com/office/drawing/2014/main" id="{E238F094-6265-408A-87BC-64808F374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15" name="Line 15">
                <a:extLst>
                  <a:ext uri="{FF2B5EF4-FFF2-40B4-BE49-F238E27FC236}">
                    <a16:creationId xmlns:a16="http://schemas.microsoft.com/office/drawing/2014/main" id="{0F56FBCC-424F-421B-B2D3-90CE32C2C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0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16" name="Line 16">
                <a:extLst>
                  <a:ext uri="{FF2B5EF4-FFF2-40B4-BE49-F238E27FC236}">
                    <a16:creationId xmlns:a16="http://schemas.microsoft.com/office/drawing/2014/main" id="{9AB17005-6032-4F32-9E28-91EE45AF7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1132"/>
                <a:ext cx="1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17" name="Line 17">
                <a:extLst>
                  <a:ext uri="{FF2B5EF4-FFF2-40B4-BE49-F238E27FC236}">
                    <a16:creationId xmlns:a16="http://schemas.microsoft.com/office/drawing/2014/main" id="{062C4B96-9E86-4BAC-9886-47B851049E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13" y="1132"/>
                <a:ext cx="1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18" name="Line 18">
                <a:extLst>
                  <a:ext uri="{FF2B5EF4-FFF2-40B4-BE49-F238E27FC236}">
                    <a16:creationId xmlns:a16="http://schemas.microsoft.com/office/drawing/2014/main" id="{D6D8611E-D3AD-4DBB-9029-807396BA1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132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19" name="Line 19">
                <a:extLst>
                  <a:ext uri="{FF2B5EF4-FFF2-40B4-BE49-F238E27FC236}">
                    <a16:creationId xmlns:a16="http://schemas.microsoft.com/office/drawing/2014/main" id="{555137F4-32CD-46BC-BCFB-FAF6A215C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2858" name="Rectangle 20">
                <a:extLst>
                  <a:ext uri="{FF2B5EF4-FFF2-40B4-BE49-F238E27FC236}">
                    <a16:creationId xmlns:a16="http://schemas.microsoft.com/office/drawing/2014/main" id="{5F95FD8A-8713-463D-8300-C38A41A8C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1220"/>
                <a:ext cx="45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1999</a:t>
                </a:r>
              </a:p>
            </p:txBody>
          </p:sp>
          <p:sp>
            <p:nvSpPr>
              <p:cNvPr id="32859" name="Rectangle 21">
                <a:extLst>
                  <a:ext uri="{FF2B5EF4-FFF2-40B4-BE49-F238E27FC236}">
                    <a16:creationId xmlns:a16="http://schemas.microsoft.com/office/drawing/2014/main" id="{CAE8AFA4-3B9D-402C-A292-DD44313CD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1220"/>
                <a:ext cx="20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2860" name="Rectangle 22">
                <a:extLst>
                  <a:ext uri="{FF2B5EF4-FFF2-40B4-BE49-F238E27FC236}">
                    <a16:creationId xmlns:a16="http://schemas.microsoft.com/office/drawing/2014/main" id="{4A14890B-0B27-4E9F-8C3F-C2D47F0F4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1220"/>
                <a:ext cx="28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384023" name="Line 23">
                <a:extLst>
                  <a:ext uri="{FF2B5EF4-FFF2-40B4-BE49-F238E27FC236}">
                    <a16:creationId xmlns:a16="http://schemas.microsoft.com/office/drawing/2014/main" id="{1F09E498-2F75-4582-9E99-FE1BAA777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9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24" name="Line 24">
                <a:extLst>
                  <a:ext uri="{FF2B5EF4-FFF2-40B4-BE49-F238E27FC236}">
                    <a16:creationId xmlns:a16="http://schemas.microsoft.com/office/drawing/2014/main" id="{7D449AE2-B117-4251-A7C9-1A1DB0078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3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2863" name="Text Box 25">
                <a:extLst>
                  <a:ext uri="{FF2B5EF4-FFF2-40B4-BE49-F238E27FC236}">
                    <a16:creationId xmlns:a16="http://schemas.microsoft.com/office/drawing/2014/main" id="{CEC57BF6-0211-4D99-A398-01EFBB248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098"/>
                <a:ext cx="28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80</a:t>
                </a:r>
              </a:p>
            </p:txBody>
          </p:sp>
          <p:sp>
            <p:nvSpPr>
              <p:cNvPr id="32864" name="Text Box 26">
                <a:extLst>
                  <a:ext uri="{FF2B5EF4-FFF2-40B4-BE49-F238E27FC236}">
                    <a16:creationId xmlns:a16="http://schemas.microsoft.com/office/drawing/2014/main" id="{4DB99148-63C0-44C8-8DAF-6DCB9BE16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4" y="1102"/>
                <a:ext cx="28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72</a:t>
                </a:r>
              </a:p>
            </p:txBody>
          </p:sp>
          <p:sp>
            <p:nvSpPr>
              <p:cNvPr id="32865" name="Text Box 27">
                <a:extLst>
                  <a:ext uri="{FF2B5EF4-FFF2-40B4-BE49-F238E27FC236}">
                    <a16:creationId xmlns:a16="http://schemas.microsoft.com/office/drawing/2014/main" id="{0F90BCBB-6D89-4B91-A1AB-1753914C9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4" y="1107"/>
                <a:ext cx="28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82</a:t>
                </a:r>
              </a:p>
            </p:txBody>
          </p:sp>
        </p:grpSp>
        <p:grpSp>
          <p:nvGrpSpPr>
            <p:cNvPr id="32775" name="Group 28">
              <a:extLst>
                <a:ext uri="{FF2B5EF4-FFF2-40B4-BE49-F238E27FC236}">
                  <a16:creationId xmlns:a16="http://schemas.microsoft.com/office/drawing/2014/main" id="{7D2E83E0-E33D-433D-A559-81BFFD8FA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427"/>
              <a:ext cx="5398" cy="590"/>
              <a:chOff x="68" y="833"/>
              <a:chExt cx="5579" cy="692"/>
            </a:xfrm>
          </p:grpSpPr>
          <p:sp>
            <p:nvSpPr>
              <p:cNvPr id="32822" name="Rectangle 29">
                <a:extLst>
                  <a:ext uri="{FF2B5EF4-FFF2-40B4-BE49-F238E27FC236}">
                    <a16:creationId xmlns:a16="http://schemas.microsoft.com/office/drawing/2014/main" id="{1D0327B8-FCA7-4E49-8AF7-9ACDE877F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" y="845"/>
                <a:ext cx="5561" cy="68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en-US" b="1">
                  <a:ea typeface="宋体" panose="02010600030101010101" pitchFamily="2" charset="-122"/>
                </a:endParaRPr>
              </a:p>
            </p:txBody>
          </p:sp>
          <p:sp>
            <p:nvSpPr>
              <p:cNvPr id="32823" name="Text Box 30">
                <a:extLst>
                  <a:ext uri="{FF2B5EF4-FFF2-40B4-BE49-F238E27FC236}">
                    <a16:creationId xmlns:a16="http://schemas.microsoft.com/office/drawing/2014/main" id="{34CD3E13-9B4E-4817-AE2A-9E3B4245B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" y="1073"/>
                <a:ext cx="52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2824" name="Text Box 31">
                <a:extLst>
                  <a:ext uri="{FF2B5EF4-FFF2-40B4-BE49-F238E27FC236}">
                    <a16:creationId xmlns:a16="http://schemas.microsoft.com/office/drawing/2014/main" id="{260D486D-5E94-4EBD-AE45-42FC27241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" y="1072"/>
                <a:ext cx="61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ea typeface="宋体" panose="02010600030101010101" pitchFamily="2" charset="-122"/>
                  </a:rPr>
                  <a:t>林平之</a:t>
                </a:r>
                <a:endParaRPr kumimoji="1" lang="en-US" altLang="zh-CN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32825" name="Text Box 32">
                <a:extLst>
                  <a:ext uri="{FF2B5EF4-FFF2-40B4-BE49-F238E27FC236}">
                    <a16:creationId xmlns:a16="http://schemas.microsoft.com/office/drawing/2014/main" id="{A03AAFCF-43B7-40BC-99D7-5DD212E52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1" y="1063"/>
                <a:ext cx="28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000" b="1">
                    <a:ea typeface="宋体" panose="02010600030101010101" pitchFamily="2" charset="-122"/>
                  </a:rPr>
                  <a:t>男</a:t>
                </a:r>
              </a:p>
            </p:txBody>
          </p:sp>
          <p:sp>
            <p:nvSpPr>
              <p:cNvPr id="32826" name="Text Box 33">
                <a:extLst>
                  <a:ext uri="{FF2B5EF4-FFF2-40B4-BE49-F238E27FC236}">
                    <a16:creationId xmlns:a16="http://schemas.microsoft.com/office/drawing/2014/main" id="{32493584-5FD1-4996-9F1B-B6F96ED26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3" y="833"/>
                <a:ext cx="12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en-US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32827" name="Text Box 34">
                <a:extLst>
                  <a:ext uri="{FF2B5EF4-FFF2-40B4-BE49-F238E27FC236}">
                    <a16:creationId xmlns:a16="http://schemas.microsoft.com/office/drawing/2014/main" id="{03F3680F-6125-4E6E-B5A1-8CB76F595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4" y="1077"/>
                <a:ext cx="287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kumimoji="1" lang="en-US" altLang="zh-CN" sz="2000" b="1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50000"/>
                  </a:lnSpc>
                </a:pPr>
                <a:r>
                  <a:rPr kumimoji="1" lang="en-US" altLang="zh-CN" sz="2000" b="1">
                    <a:ea typeface="宋体" panose="02010600030101010101" pitchFamily="2" charset="-122"/>
                  </a:rPr>
                  <a:t>78</a:t>
                </a:r>
              </a:p>
            </p:txBody>
          </p:sp>
          <p:sp>
            <p:nvSpPr>
              <p:cNvPr id="384035" name="Line 35">
                <a:extLst>
                  <a:ext uri="{FF2B5EF4-FFF2-40B4-BE49-F238E27FC236}">
                    <a16:creationId xmlns:a16="http://schemas.microsoft.com/office/drawing/2014/main" id="{7CB74D26-FB99-4016-B187-0B11577E3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" y="844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36" name="Line 36">
                <a:extLst>
                  <a:ext uri="{FF2B5EF4-FFF2-40B4-BE49-F238E27FC236}">
                    <a16:creationId xmlns:a16="http://schemas.microsoft.com/office/drawing/2014/main" id="{E8CA944A-482D-4AE6-A019-33227CAF4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37" name="Line 37">
                <a:extLst>
                  <a:ext uri="{FF2B5EF4-FFF2-40B4-BE49-F238E27FC236}">
                    <a16:creationId xmlns:a16="http://schemas.microsoft.com/office/drawing/2014/main" id="{E3258F57-3400-443E-9BE7-8A7B1DD58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38" name="Line 38">
                <a:extLst>
                  <a:ext uri="{FF2B5EF4-FFF2-40B4-BE49-F238E27FC236}">
                    <a16:creationId xmlns:a16="http://schemas.microsoft.com/office/drawing/2014/main" id="{45868E0F-C720-4EC4-A68C-EA73DE5D0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0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39" name="Line 39">
                <a:extLst>
                  <a:ext uri="{FF2B5EF4-FFF2-40B4-BE49-F238E27FC236}">
                    <a16:creationId xmlns:a16="http://schemas.microsoft.com/office/drawing/2014/main" id="{66ECE634-743B-4A47-A99F-ABDC7C8CC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1132"/>
                <a:ext cx="1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40" name="Line 40">
                <a:extLst>
                  <a:ext uri="{FF2B5EF4-FFF2-40B4-BE49-F238E27FC236}">
                    <a16:creationId xmlns:a16="http://schemas.microsoft.com/office/drawing/2014/main" id="{8C31F59E-6FD6-4773-9B99-2AC265FE38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13" y="1132"/>
                <a:ext cx="1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41" name="Line 41">
                <a:extLst>
                  <a:ext uri="{FF2B5EF4-FFF2-40B4-BE49-F238E27FC236}">
                    <a16:creationId xmlns:a16="http://schemas.microsoft.com/office/drawing/2014/main" id="{0F3CF0A9-9FAA-4F16-8F6E-E0E6C746F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132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42" name="Line 42">
                <a:extLst>
                  <a:ext uri="{FF2B5EF4-FFF2-40B4-BE49-F238E27FC236}">
                    <a16:creationId xmlns:a16="http://schemas.microsoft.com/office/drawing/2014/main" id="{93D78F8D-B9F4-40DD-BB58-01567ADFE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2836" name="Rectangle 43">
                <a:extLst>
                  <a:ext uri="{FF2B5EF4-FFF2-40B4-BE49-F238E27FC236}">
                    <a16:creationId xmlns:a16="http://schemas.microsoft.com/office/drawing/2014/main" id="{0CB118B7-DD54-49D1-ACD9-0620A07D3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1220"/>
                <a:ext cx="45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1999</a:t>
                </a:r>
              </a:p>
            </p:txBody>
          </p:sp>
          <p:sp>
            <p:nvSpPr>
              <p:cNvPr id="32837" name="Rectangle 44">
                <a:extLst>
                  <a:ext uri="{FF2B5EF4-FFF2-40B4-BE49-F238E27FC236}">
                    <a16:creationId xmlns:a16="http://schemas.microsoft.com/office/drawing/2014/main" id="{7AFFF1C1-68D4-468E-B6F9-03704CB42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1220"/>
                <a:ext cx="20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2838" name="Rectangle 45">
                <a:extLst>
                  <a:ext uri="{FF2B5EF4-FFF2-40B4-BE49-F238E27FC236}">
                    <a16:creationId xmlns:a16="http://schemas.microsoft.com/office/drawing/2014/main" id="{A8BBD451-9547-420A-9D8B-E1E71E8D4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1220"/>
                <a:ext cx="28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384046" name="Line 46">
                <a:extLst>
                  <a:ext uri="{FF2B5EF4-FFF2-40B4-BE49-F238E27FC236}">
                    <a16:creationId xmlns:a16="http://schemas.microsoft.com/office/drawing/2014/main" id="{673B17AC-350F-4EE8-ACD4-FF937E04E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9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47" name="Line 47">
                <a:extLst>
                  <a:ext uri="{FF2B5EF4-FFF2-40B4-BE49-F238E27FC236}">
                    <a16:creationId xmlns:a16="http://schemas.microsoft.com/office/drawing/2014/main" id="{86D0CE0F-F0EB-45CC-994D-A50240AE1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3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2841" name="Text Box 48">
                <a:extLst>
                  <a:ext uri="{FF2B5EF4-FFF2-40B4-BE49-F238E27FC236}">
                    <a16:creationId xmlns:a16="http://schemas.microsoft.com/office/drawing/2014/main" id="{6F52A6AB-D244-48E8-9C8E-66983F978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098"/>
                <a:ext cx="28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92</a:t>
                </a:r>
              </a:p>
            </p:txBody>
          </p:sp>
          <p:sp>
            <p:nvSpPr>
              <p:cNvPr id="32842" name="Text Box 49">
                <a:extLst>
                  <a:ext uri="{FF2B5EF4-FFF2-40B4-BE49-F238E27FC236}">
                    <a16:creationId xmlns:a16="http://schemas.microsoft.com/office/drawing/2014/main" id="{C8FD0CDD-335B-4AE6-97E0-DE2216C8E0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102"/>
                <a:ext cx="28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88</a:t>
                </a:r>
              </a:p>
            </p:txBody>
          </p:sp>
          <p:sp>
            <p:nvSpPr>
              <p:cNvPr id="32843" name="Text Box 50">
                <a:extLst>
                  <a:ext uri="{FF2B5EF4-FFF2-40B4-BE49-F238E27FC236}">
                    <a16:creationId xmlns:a16="http://schemas.microsoft.com/office/drawing/2014/main" id="{D8094D2D-08BE-45FC-8D43-11BD0889C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" y="1107"/>
                <a:ext cx="28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78</a:t>
                </a:r>
              </a:p>
            </p:txBody>
          </p:sp>
        </p:grpSp>
        <p:grpSp>
          <p:nvGrpSpPr>
            <p:cNvPr id="32776" name="Group 51">
              <a:extLst>
                <a:ext uri="{FF2B5EF4-FFF2-40B4-BE49-F238E27FC236}">
                  <a16:creationId xmlns:a16="http://schemas.microsoft.com/office/drawing/2014/main" id="{2D08DEC8-B500-4614-896E-DBF93CF60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011"/>
              <a:ext cx="5398" cy="590"/>
              <a:chOff x="68" y="833"/>
              <a:chExt cx="5579" cy="692"/>
            </a:xfrm>
          </p:grpSpPr>
          <p:sp>
            <p:nvSpPr>
              <p:cNvPr id="32800" name="Rectangle 52">
                <a:extLst>
                  <a:ext uri="{FF2B5EF4-FFF2-40B4-BE49-F238E27FC236}">
                    <a16:creationId xmlns:a16="http://schemas.microsoft.com/office/drawing/2014/main" id="{C73C4F2C-4E64-472B-83E4-23A0DD2E3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" y="845"/>
                <a:ext cx="5561" cy="68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en-US" b="1">
                  <a:ea typeface="宋体" panose="02010600030101010101" pitchFamily="2" charset="-122"/>
                </a:endParaRPr>
              </a:p>
            </p:txBody>
          </p:sp>
          <p:sp>
            <p:nvSpPr>
              <p:cNvPr id="32801" name="Text Box 53">
                <a:extLst>
                  <a:ext uri="{FF2B5EF4-FFF2-40B4-BE49-F238E27FC236}">
                    <a16:creationId xmlns:a16="http://schemas.microsoft.com/office/drawing/2014/main" id="{6F25F6D8-61C2-4438-BE7E-F04E893BF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" y="1073"/>
                <a:ext cx="52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2802" name="Text Box 54">
                <a:extLst>
                  <a:ext uri="{FF2B5EF4-FFF2-40B4-BE49-F238E27FC236}">
                    <a16:creationId xmlns:a16="http://schemas.microsoft.com/office/drawing/2014/main" id="{288C5930-37AE-4F37-BB83-D321BCBB9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" y="1072"/>
                <a:ext cx="61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ea typeface="宋体" panose="02010600030101010101" pitchFamily="2" charset="-122"/>
                  </a:rPr>
                  <a:t>岳灵珊</a:t>
                </a:r>
                <a:endParaRPr kumimoji="1" lang="en-US" altLang="zh-CN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32803" name="Text Box 55">
                <a:extLst>
                  <a:ext uri="{FF2B5EF4-FFF2-40B4-BE49-F238E27FC236}">
                    <a16:creationId xmlns:a16="http://schemas.microsoft.com/office/drawing/2014/main" id="{0ED3B20E-51D9-460A-85CE-CEFF0CE48E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1" y="1063"/>
                <a:ext cx="28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000" b="1">
                    <a:ea typeface="宋体" panose="02010600030101010101" pitchFamily="2" charset="-122"/>
                  </a:rPr>
                  <a:t>女</a:t>
                </a:r>
              </a:p>
            </p:txBody>
          </p:sp>
          <p:sp>
            <p:nvSpPr>
              <p:cNvPr id="32804" name="Text Box 56">
                <a:extLst>
                  <a:ext uri="{FF2B5EF4-FFF2-40B4-BE49-F238E27FC236}">
                    <a16:creationId xmlns:a16="http://schemas.microsoft.com/office/drawing/2014/main" id="{97F4BA09-8728-4942-8884-D8B42D42D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3" y="833"/>
                <a:ext cx="12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en-US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32805" name="Text Box 57">
                <a:extLst>
                  <a:ext uri="{FF2B5EF4-FFF2-40B4-BE49-F238E27FC236}">
                    <a16:creationId xmlns:a16="http://schemas.microsoft.com/office/drawing/2014/main" id="{FF8C678B-E062-47ED-A147-395A8DAD3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4" y="1077"/>
                <a:ext cx="287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kumimoji="1" lang="en-US" altLang="zh-CN" sz="2000" b="1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50000"/>
                  </a:lnSpc>
                </a:pPr>
                <a:r>
                  <a:rPr kumimoji="1" lang="en-US" altLang="zh-CN" sz="2000" b="1">
                    <a:ea typeface="宋体" panose="02010600030101010101" pitchFamily="2" charset="-122"/>
                  </a:rPr>
                  <a:t>89</a:t>
                </a:r>
              </a:p>
            </p:txBody>
          </p:sp>
          <p:sp>
            <p:nvSpPr>
              <p:cNvPr id="384058" name="Line 58">
                <a:extLst>
                  <a:ext uri="{FF2B5EF4-FFF2-40B4-BE49-F238E27FC236}">
                    <a16:creationId xmlns:a16="http://schemas.microsoft.com/office/drawing/2014/main" id="{408098C5-9786-412F-8102-2E2C58D46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" y="844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59" name="Line 59">
                <a:extLst>
                  <a:ext uri="{FF2B5EF4-FFF2-40B4-BE49-F238E27FC236}">
                    <a16:creationId xmlns:a16="http://schemas.microsoft.com/office/drawing/2014/main" id="{A773F8FC-2645-46A8-A5D2-26146571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60" name="Line 60">
                <a:extLst>
                  <a:ext uri="{FF2B5EF4-FFF2-40B4-BE49-F238E27FC236}">
                    <a16:creationId xmlns:a16="http://schemas.microsoft.com/office/drawing/2014/main" id="{9FD74AD5-3F7B-4010-826A-80388258E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61" name="Line 61">
                <a:extLst>
                  <a:ext uri="{FF2B5EF4-FFF2-40B4-BE49-F238E27FC236}">
                    <a16:creationId xmlns:a16="http://schemas.microsoft.com/office/drawing/2014/main" id="{6B4975EB-9D65-4C7E-A8E0-C08ED1294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0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62" name="Line 62">
                <a:extLst>
                  <a:ext uri="{FF2B5EF4-FFF2-40B4-BE49-F238E27FC236}">
                    <a16:creationId xmlns:a16="http://schemas.microsoft.com/office/drawing/2014/main" id="{2F72382D-6580-48B5-9FE4-BC3B7F2E9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1132"/>
                <a:ext cx="1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63" name="Line 63">
                <a:extLst>
                  <a:ext uri="{FF2B5EF4-FFF2-40B4-BE49-F238E27FC236}">
                    <a16:creationId xmlns:a16="http://schemas.microsoft.com/office/drawing/2014/main" id="{ED08F33E-9202-4554-A434-6AF4B489159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13" y="1132"/>
                <a:ext cx="1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64" name="Line 64">
                <a:extLst>
                  <a:ext uri="{FF2B5EF4-FFF2-40B4-BE49-F238E27FC236}">
                    <a16:creationId xmlns:a16="http://schemas.microsoft.com/office/drawing/2014/main" id="{ED4EB725-04AF-466D-8820-4A5D757A5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132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65" name="Line 65">
                <a:extLst>
                  <a:ext uri="{FF2B5EF4-FFF2-40B4-BE49-F238E27FC236}">
                    <a16:creationId xmlns:a16="http://schemas.microsoft.com/office/drawing/2014/main" id="{00460B28-C53B-416B-8B30-36185A8D7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2814" name="Rectangle 66">
                <a:extLst>
                  <a:ext uri="{FF2B5EF4-FFF2-40B4-BE49-F238E27FC236}">
                    <a16:creationId xmlns:a16="http://schemas.microsoft.com/office/drawing/2014/main" id="{9D5C36FF-33E1-41B2-9A0D-C12FDFD0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1220"/>
                <a:ext cx="45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1999</a:t>
                </a:r>
              </a:p>
            </p:txBody>
          </p:sp>
          <p:sp>
            <p:nvSpPr>
              <p:cNvPr id="32815" name="Rectangle 67">
                <a:extLst>
                  <a:ext uri="{FF2B5EF4-FFF2-40B4-BE49-F238E27FC236}">
                    <a16:creationId xmlns:a16="http://schemas.microsoft.com/office/drawing/2014/main" id="{46030513-88C7-4B68-9809-F0FDD83C8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1220"/>
                <a:ext cx="20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2816" name="Rectangle 68">
                <a:extLst>
                  <a:ext uri="{FF2B5EF4-FFF2-40B4-BE49-F238E27FC236}">
                    <a16:creationId xmlns:a16="http://schemas.microsoft.com/office/drawing/2014/main" id="{C938A64A-A190-4813-8812-D9D76E212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1220"/>
                <a:ext cx="28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384069" name="Line 69">
                <a:extLst>
                  <a:ext uri="{FF2B5EF4-FFF2-40B4-BE49-F238E27FC236}">
                    <a16:creationId xmlns:a16="http://schemas.microsoft.com/office/drawing/2014/main" id="{4B544D3B-3B2D-4B24-B2F1-54E59AE5D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9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70" name="Line 70">
                <a:extLst>
                  <a:ext uri="{FF2B5EF4-FFF2-40B4-BE49-F238E27FC236}">
                    <a16:creationId xmlns:a16="http://schemas.microsoft.com/office/drawing/2014/main" id="{1EA9A2FB-B619-44FE-A126-2D172027E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3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2819" name="Text Box 71">
                <a:extLst>
                  <a:ext uri="{FF2B5EF4-FFF2-40B4-BE49-F238E27FC236}">
                    <a16:creationId xmlns:a16="http://schemas.microsoft.com/office/drawing/2014/main" id="{33B11850-43BB-4A1F-939E-4078013777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098"/>
                <a:ext cx="28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72</a:t>
                </a:r>
              </a:p>
            </p:txBody>
          </p:sp>
          <p:sp>
            <p:nvSpPr>
              <p:cNvPr id="32820" name="Text Box 72">
                <a:extLst>
                  <a:ext uri="{FF2B5EF4-FFF2-40B4-BE49-F238E27FC236}">
                    <a16:creationId xmlns:a16="http://schemas.microsoft.com/office/drawing/2014/main" id="{392F9C8E-844F-4124-B5E4-E0330D3BD4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102"/>
                <a:ext cx="28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98</a:t>
                </a:r>
              </a:p>
            </p:txBody>
          </p:sp>
          <p:sp>
            <p:nvSpPr>
              <p:cNvPr id="32821" name="Text Box 73">
                <a:extLst>
                  <a:ext uri="{FF2B5EF4-FFF2-40B4-BE49-F238E27FC236}">
                    <a16:creationId xmlns:a16="http://schemas.microsoft.com/office/drawing/2014/main" id="{C79C8957-A86E-4627-8BE6-28696490F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" y="1107"/>
                <a:ext cx="28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66</a:t>
                </a:r>
              </a:p>
            </p:txBody>
          </p:sp>
        </p:grpSp>
        <p:grpSp>
          <p:nvGrpSpPr>
            <p:cNvPr id="32777" name="Group 74">
              <a:extLst>
                <a:ext uri="{FF2B5EF4-FFF2-40B4-BE49-F238E27FC236}">
                  <a16:creationId xmlns:a16="http://schemas.microsoft.com/office/drawing/2014/main" id="{B3C151AE-1742-4C15-AA3E-240001864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593"/>
              <a:ext cx="5398" cy="590"/>
              <a:chOff x="68" y="833"/>
              <a:chExt cx="5579" cy="692"/>
            </a:xfrm>
          </p:grpSpPr>
          <p:sp>
            <p:nvSpPr>
              <p:cNvPr id="32778" name="Rectangle 75">
                <a:extLst>
                  <a:ext uri="{FF2B5EF4-FFF2-40B4-BE49-F238E27FC236}">
                    <a16:creationId xmlns:a16="http://schemas.microsoft.com/office/drawing/2014/main" id="{15348E36-DF62-49AC-8303-E1C4DDB62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" y="845"/>
                <a:ext cx="5561" cy="68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en-US" b="1">
                  <a:ea typeface="宋体" panose="02010600030101010101" pitchFamily="2" charset="-122"/>
                </a:endParaRPr>
              </a:p>
            </p:txBody>
          </p:sp>
          <p:sp>
            <p:nvSpPr>
              <p:cNvPr id="32779" name="Text Box 76">
                <a:extLst>
                  <a:ext uri="{FF2B5EF4-FFF2-40B4-BE49-F238E27FC236}">
                    <a16:creationId xmlns:a16="http://schemas.microsoft.com/office/drawing/2014/main" id="{597DEC17-2528-4C75-9863-C3EE879F26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" y="1073"/>
                <a:ext cx="52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2780" name="Text Box 77">
                <a:extLst>
                  <a:ext uri="{FF2B5EF4-FFF2-40B4-BE49-F238E27FC236}">
                    <a16:creationId xmlns:a16="http://schemas.microsoft.com/office/drawing/2014/main" id="{6EB355EF-8285-4494-A646-39AF4BA5D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" y="1072"/>
                <a:ext cx="62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 dirty="0">
                    <a:ea typeface="宋体" panose="02010600030101010101" pitchFamily="2" charset="-122"/>
                  </a:rPr>
                  <a:t>任盈盈</a:t>
                </a:r>
                <a:endParaRPr kumimoji="1"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2781" name="Text Box 78">
                <a:extLst>
                  <a:ext uri="{FF2B5EF4-FFF2-40B4-BE49-F238E27FC236}">
                    <a16:creationId xmlns:a16="http://schemas.microsoft.com/office/drawing/2014/main" id="{B6D261BB-C79F-4703-B258-A7BDA8046A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1" y="1063"/>
                <a:ext cx="28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000" b="1">
                    <a:ea typeface="宋体" panose="02010600030101010101" pitchFamily="2" charset="-122"/>
                  </a:rPr>
                  <a:t>女</a:t>
                </a:r>
              </a:p>
            </p:txBody>
          </p:sp>
          <p:sp>
            <p:nvSpPr>
              <p:cNvPr id="32782" name="Text Box 79">
                <a:extLst>
                  <a:ext uri="{FF2B5EF4-FFF2-40B4-BE49-F238E27FC236}">
                    <a16:creationId xmlns:a16="http://schemas.microsoft.com/office/drawing/2014/main" id="{7E838070-ACE4-49B1-8543-D3E8E451E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3" y="833"/>
                <a:ext cx="12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1" lang="zh-CN" altLang="en-US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32783" name="Text Box 80">
                <a:extLst>
                  <a:ext uri="{FF2B5EF4-FFF2-40B4-BE49-F238E27FC236}">
                    <a16:creationId xmlns:a16="http://schemas.microsoft.com/office/drawing/2014/main" id="{BFF6CAED-A9EF-45EF-AE0C-8D5C1ED55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4" y="1077"/>
                <a:ext cx="287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kumimoji="1" lang="en-US" altLang="zh-CN" sz="2000" b="1"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50000"/>
                  </a:lnSpc>
                </a:pPr>
                <a:r>
                  <a:rPr kumimoji="1" lang="en-US" altLang="zh-CN" sz="2000" b="1">
                    <a:ea typeface="宋体" panose="02010600030101010101" pitchFamily="2" charset="-122"/>
                  </a:rPr>
                  <a:t>78</a:t>
                </a:r>
              </a:p>
            </p:txBody>
          </p:sp>
          <p:sp>
            <p:nvSpPr>
              <p:cNvPr id="384081" name="Line 81">
                <a:extLst>
                  <a:ext uri="{FF2B5EF4-FFF2-40B4-BE49-F238E27FC236}">
                    <a16:creationId xmlns:a16="http://schemas.microsoft.com/office/drawing/2014/main" id="{BF646B70-81F3-43A2-9719-F06E357AC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" y="844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82" name="Line 82">
                <a:extLst>
                  <a:ext uri="{FF2B5EF4-FFF2-40B4-BE49-F238E27FC236}">
                    <a16:creationId xmlns:a16="http://schemas.microsoft.com/office/drawing/2014/main" id="{B7FFBEBB-A926-4EC4-80C9-A648D1F31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9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83" name="Line 83">
                <a:extLst>
                  <a:ext uri="{FF2B5EF4-FFF2-40B4-BE49-F238E27FC236}">
                    <a16:creationId xmlns:a16="http://schemas.microsoft.com/office/drawing/2014/main" id="{8AEE67FA-44A7-43BE-8197-4B01A7C60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84" name="Line 84">
                <a:extLst>
                  <a:ext uri="{FF2B5EF4-FFF2-40B4-BE49-F238E27FC236}">
                    <a16:creationId xmlns:a16="http://schemas.microsoft.com/office/drawing/2014/main" id="{EE00CFE9-F04C-48EF-94F9-6CB18D7DF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0" y="844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85" name="Line 85">
                <a:extLst>
                  <a:ext uri="{FF2B5EF4-FFF2-40B4-BE49-F238E27FC236}">
                    <a16:creationId xmlns:a16="http://schemas.microsoft.com/office/drawing/2014/main" id="{AAB6BFD8-A014-4A22-B97F-1E8C986DA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1132"/>
                <a:ext cx="1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86" name="Line 86">
                <a:extLst>
                  <a:ext uri="{FF2B5EF4-FFF2-40B4-BE49-F238E27FC236}">
                    <a16:creationId xmlns:a16="http://schemas.microsoft.com/office/drawing/2014/main" id="{F8B90226-AA53-490C-9174-7848515E9DD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13" y="1132"/>
                <a:ext cx="1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87" name="Line 87">
                <a:extLst>
                  <a:ext uri="{FF2B5EF4-FFF2-40B4-BE49-F238E27FC236}">
                    <a16:creationId xmlns:a16="http://schemas.microsoft.com/office/drawing/2014/main" id="{BEC3AA14-3496-42D7-ACE6-67A8AEAE4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132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88" name="Line 88">
                <a:extLst>
                  <a:ext uri="{FF2B5EF4-FFF2-40B4-BE49-F238E27FC236}">
                    <a16:creationId xmlns:a16="http://schemas.microsoft.com/office/drawing/2014/main" id="{F7B6EF12-F1A2-4AAB-A6EE-2F76704C7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2792" name="Rectangle 89">
                <a:extLst>
                  <a:ext uri="{FF2B5EF4-FFF2-40B4-BE49-F238E27FC236}">
                    <a16:creationId xmlns:a16="http://schemas.microsoft.com/office/drawing/2014/main" id="{5995C376-CAB8-4696-A5B6-A7F645338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1220"/>
                <a:ext cx="45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1999</a:t>
                </a:r>
              </a:p>
            </p:txBody>
          </p:sp>
          <p:sp>
            <p:nvSpPr>
              <p:cNvPr id="32793" name="Rectangle 90">
                <a:extLst>
                  <a:ext uri="{FF2B5EF4-FFF2-40B4-BE49-F238E27FC236}">
                    <a16:creationId xmlns:a16="http://schemas.microsoft.com/office/drawing/2014/main" id="{8EC40399-E466-4210-9E12-94367B967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1220"/>
                <a:ext cx="20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2794" name="Rectangle 91">
                <a:extLst>
                  <a:ext uri="{FF2B5EF4-FFF2-40B4-BE49-F238E27FC236}">
                    <a16:creationId xmlns:a16="http://schemas.microsoft.com/office/drawing/2014/main" id="{F44BEED2-309F-40BB-932D-B66197084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1220"/>
                <a:ext cx="28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384092" name="Line 92">
                <a:extLst>
                  <a:ext uri="{FF2B5EF4-FFF2-40B4-BE49-F238E27FC236}">
                    <a16:creationId xmlns:a16="http://schemas.microsoft.com/office/drawing/2014/main" id="{94956078-43BB-4D6D-8A07-AE972246D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9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84093" name="Line 93">
                <a:extLst>
                  <a:ext uri="{FF2B5EF4-FFF2-40B4-BE49-F238E27FC236}">
                    <a16:creationId xmlns:a16="http://schemas.microsoft.com/office/drawing/2014/main" id="{F3859127-1CB2-443C-A156-9B34985C6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3" y="854"/>
                <a:ext cx="0" cy="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2797" name="Text Box 94">
                <a:extLst>
                  <a:ext uri="{FF2B5EF4-FFF2-40B4-BE49-F238E27FC236}">
                    <a16:creationId xmlns:a16="http://schemas.microsoft.com/office/drawing/2014/main" id="{86719D5D-155E-48E4-B781-380272575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098"/>
                <a:ext cx="28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95</a:t>
                </a:r>
              </a:p>
            </p:txBody>
          </p:sp>
          <p:sp>
            <p:nvSpPr>
              <p:cNvPr id="32798" name="Text Box 95">
                <a:extLst>
                  <a:ext uri="{FF2B5EF4-FFF2-40B4-BE49-F238E27FC236}">
                    <a16:creationId xmlns:a16="http://schemas.microsoft.com/office/drawing/2014/main" id="{AEB480F9-8EEB-4FAD-A100-9C790554E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102"/>
                <a:ext cx="28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87</a:t>
                </a:r>
              </a:p>
            </p:txBody>
          </p:sp>
          <p:sp>
            <p:nvSpPr>
              <p:cNvPr id="32799" name="Text Box 96">
                <a:extLst>
                  <a:ext uri="{FF2B5EF4-FFF2-40B4-BE49-F238E27FC236}">
                    <a16:creationId xmlns:a16="http://schemas.microsoft.com/office/drawing/2014/main" id="{09C135CE-C6E3-4EB8-BF23-1F6ACFFA7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" y="1107"/>
                <a:ext cx="28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ea typeface="宋体" panose="02010600030101010101" pitchFamily="2" charset="-122"/>
                  </a:rPr>
                  <a:t>90</a:t>
                </a:r>
              </a:p>
            </p:txBody>
          </p:sp>
        </p:grpSp>
      </p:grpSp>
      <p:sp>
        <p:nvSpPr>
          <p:cNvPr id="384097" name="Text Box 97">
            <a:extLst>
              <a:ext uri="{FF2B5EF4-FFF2-40B4-BE49-F238E27FC236}">
                <a16:creationId xmlns:a16="http://schemas.microsoft.com/office/drawing/2014/main" id="{D0052824-664D-4BAA-A79C-88A45DAD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179388"/>
            <a:ext cx="8497888" cy="52322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Monotype Sorts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建立了数据库中的多条记录，每条对应一个学生信息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DBE7E814-7BE4-46B4-B250-B479DBDEA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结构体变量的指针</a:t>
            </a:r>
            <a:endParaRPr lang="en-US" altLang="zh-CN"/>
          </a:p>
        </p:txBody>
      </p:sp>
      <p:sp>
        <p:nvSpPr>
          <p:cNvPr id="380935" name="Text Box 7">
            <a:extLst>
              <a:ext uri="{FF2B5EF4-FFF2-40B4-BE49-F238E27FC236}">
                <a16:creationId xmlns:a16="http://schemas.microsoft.com/office/drawing/2014/main" id="{6CDDBAD7-1647-4CCC-B67D-F0CEFC56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15319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pStu</a:t>
            </a:r>
          </a:p>
        </p:txBody>
      </p:sp>
      <p:sp>
        <p:nvSpPr>
          <p:cNvPr id="380936" name="Text Box 8">
            <a:extLst>
              <a:ext uri="{FF2B5EF4-FFF2-40B4-BE49-F238E27FC236}">
                <a16:creationId xmlns:a16="http://schemas.microsoft.com/office/drawing/2014/main" id="{8FB718AB-2543-4AF0-B1BA-EF651B57B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11255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stu</a:t>
            </a:r>
          </a:p>
        </p:txBody>
      </p:sp>
      <p:sp>
        <p:nvSpPr>
          <p:cNvPr id="380937" name="Line 9">
            <a:extLst>
              <a:ext uri="{FF2B5EF4-FFF2-40B4-BE49-F238E27FC236}">
                <a16:creationId xmlns:a16="http://schemas.microsoft.com/office/drawing/2014/main" id="{E4710F05-9EC0-49CC-BE9E-6812900C8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1773238"/>
            <a:ext cx="6477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80938" name="Rectangle 10">
            <a:extLst>
              <a:ext uri="{FF2B5EF4-FFF2-40B4-BE49-F238E27FC236}">
                <a16:creationId xmlns:a16="http://schemas.microsoft.com/office/drawing/2014/main" id="{38AA6FDF-A47E-484D-B9FA-1225D1C7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1438276"/>
            <a:ext cx="5403850" cy="2138363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STUDENT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studentID;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studentName[10];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studentSex[4];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date timeOfEnter;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 	scoreComputer;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scoreEnglish;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scoreMath;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scoreMusic;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};</a:t>
            </a:r>
            <a:r>
              <a:rPr kumimoji="1" lang="fr-FR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endParaRPr kumimoji="1" lang="en-US" altLang="zh-CN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80939" name="Rectangle 11">
            <a:extLst>
              <a:ext uri="{FF2B5EF4-FFF2-40B4-BE49-F238E27FC236}">
                <a16:creationId xmlns:a16="http://schemas.microsoft.com/office/drawing/2014/main" id="{375FA255-E96E-4D27-B3D0-9F1E8AFC2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0" y="3573464"/>
            <a:ext cx="7772400" cy="1298575"/>
          </a:xfrm>
        </p:spPr>
        <p:txBody>
          <a:bodyPr/>
          <a:lstStyle/>
          <a:p>
            <a:pPr eaLnBrk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fr-FR" altLang="zh-CN" sz="2400">
                <a:solidFill>
                  <a:schemeClr val="tx1"/>
                </a:solidFill>
                <a:effectLst/>
                <a:latin typeface="Courier New" pitchFamily="49" charset="0"/>
              </a:rPr>
              <a:t>STUDENT</a:t>
            </a:r>
            <a:r>
              <a:rPr lang="en-US" altLang="zh-CN" sz="2400"/>
              <a:t>    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stu;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 /*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</a:rPr>
              <a:t>定义结构体变量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</a:t>
            </a:r>
            <a:endParaRPr lang="en-US" altLang="zh-CN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fr-FR" altLang="zh-CN" sz="2400">
                <a:solidFill>
                  <a:schemeClr val="tx1"/>
                </a:solidFill>
                <a:effectLst/>
                <a:latin typeface="Courier New" pitchFamily="49" charset="0"/>
              </a:rPr>
              <a:t>STUDENT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*pStu; 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</a:rPr>
              <a:t>定义结构体指针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pStu = &amp;stu;</a:t>
            </a: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48D6C230-C3B1-4007-8FEE-C3EDC1613E17}"/>
              </a:ext>
            </a:extLst>
          </p:cNvPr>
          <p:cNvGrpSpPr>
            <a:grpSpLocks/>
          </p:cNvGrpSpPr>
          <p:nvPr/>
        </p:nvGrpSpPr>
        <p:grpSpPr bwMode="auto">
          <a:xfrm>
            <a:off x="9191625" y="1557338"/>
            <a:ext cx="1296988" cy="3816350"/>
            <a:chOff x="4830" y="981"/>
            <a:chExt cx="817" cy="2404"/>
          </a:xfrm>
        </p:grpSpPr>
        <p:grpSp>
          <p:nvGrpSpPr>
            <p:cNvPr id="33801" name="Group 44">
              <a:extLst>
                <a:ext uri="{FF2B5EF4-FFF2-40B4-BE49-F238E27FC236}">
                  <a16:creationId xmlns:a16="http://schemas.microsoft.com/office/drawing/2014/main" id="{06F9FFCD-6EF6-41C5-A9C5-C4454EA37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996"/>
              <a:ext cx="817" cy="2373"/>
              <a:chOff x="4830" y="996"/>
              <a:chExt cx="817" cy="2373"/>
            </a:xfrm>
          </p:grpSpPr>
          <p:grpSp>
            <p:nvGrpSpPr>
              <p:cNvPr id="33803" name="Group 4">
                <a:extLst>
                  <a:ext uri="{FF2B5EF4-FFF2-40B4-BE49-F238E27FC236}">
                    <a16:creationId xmlns:a16="http://schemas.microsoft.com/office/drawing/2014/main" id="{4DD43320-1A06-4444-8E18-98BFADB21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1" y="996"/>
                <a:ext cx="816" cy="598"/>
                <a:chOff x="4604" y="996"/>
                <a:chExt cx="816" cy="598"/>
              </a:xfrm>
            </p:grpSpPr>
            <p:sp>
              <p:nvSpPr>
                <p:cNvPr id="33811" name="Text Box 5">
                  <a:extLst>
                    <a:ext uri="{FF2B5EF4-FFF2-40B4-BE49-F238E27FC236}">
                      <a16:creationId xmlns:a16="http://schemas.microsoft.com/office/drawing/2014/main" id="{1A3FCD49-A202-45D3-B66B-E81E210EA4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4" y="996"/>
                  <a:ext cx="816" cy="29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latin typeface="Courier New" panose="02070309020205020404" pitchFamily="49" charset="0"/>
                    </a:rPr>
                    <a:t>成员</a:t>
                  </a:r>
                  <a:r>
                    <a:rPr lang="en-US" altLang="zh-CN" b="1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33812" name="Text Box 6">
                  <a:extLst>
                    <a:ext uri="{FF2B5EF4-FFF2-40B4-BE49-F238E27FC236}">
                      <a16:creationId xmlns:a16="http://schemas.microsoft.com/office/drawing/2014/main" id="{3B83036D-A20B-477B-B834-FA9DFD2E12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4" y="1298"/>
                  <a:ext cx="816" cy="29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latin typeface="Courier New" panose="02070309020205020404" pitchFamily="49" charset="0"/>
                    </a:rPr>
                    <a:t>成员</a:t>
                  </a:r>
                  <a:r>
                    <a:rPr lang="en-US" altLang="zh-CN" b="1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</p:grpSp>
          <p:grpSp>
            <p:nvGrpSpPr>
              <p:cNvPr id="33804" name="Group 35">
                <a:extLst>
                  <a:ext uri="{FF2B5EF4-FFF2-40B4-BE49-F238E27FC236}">
                    <a16:creationId xmlns:a16="http://schemas.microsoft.com/office/drawing/2014/main" id="{4D222645-8E91-418C-976B-9CD1CF4E5B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598"/>
                <a:ext cx="816" cy="598"/>
                <a:chOff x="4604" y="996"/>
                <a:chExt cx="816" cy="598"/>
              </a:xfrm>
            </p:grpSpPr>
            <p:sp>
              <p:nvSpPr>
                <p:cNvPr id="33809" name="Text Box 36">
                  <a:extLst>
                    <a:ext uri="{FF2B5EF4-FFF2-40B4-BE49-F238E27FC236}">
                      <a16:creationId xmlns:a16="http://schemas.microsoft.com/office/drawing/2014/main" id="{40F762BD-D192-4E2D-A78A-6F87C91929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4" y="996"/>
                  <a:ext cx="816" cy="29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latin typeface="Courier New" panose="02070309020205020404" pitchFamily="49" charset="0"/>
                    </a:rPr>
                    <a:t>成员</a:t>
                  </a:r>
                  <a:r>
                    <a:rPr lang="en-US" altLang="zh-CN" b="1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33810" name="Text Box 37">
                  <a:extLst>
                    <a:ext uri="{FF2B5EF4-FFF2-40B4-BE49-F238E27FC236}">
                      <a16:creationId xmlns:a16="http://schemas.microsoft.com/office/drawing/2014/main" id="{47C980C8-23E0-416D-B715-43BAB44292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4" y="1298"/>
                  <a:ext cx="816" cy="29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/>
                    <a:t>成员</a:t>
                  </a:r>
                  <a:r>
                    <a:rPr lang="en-US" altLang="zh-CN" b="1"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sp>
            <p:nvSpPr>
              <p:cNvPr id="33805" name="Text Box 39">
                <a:extLst>
                  <a:ext uri="{FF2B5EF4-FFF2-40B4-BE49-F238E27FC236}">
                    <a16:creationId xmlns:a16="http://schemas.microsoft.com/office/drawing/2014/main" id="{43E17670-25EA-4B32-B1DD-5915CA8A0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1" y="2196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Courier New" panose="02070309020205020404" pitchFamily="49" charset="0"/>
                  </a:rPr>
                  <a:t>成员</a:t>
                </a:r>
                <a:r>
                  <a:rPr lang="en-US" altLang="zh-CN" b="1"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3806" name="Text Box 40">
                <a:extLst>
                  <a:ext uri="{FF2B5EF4-FFF2-40B4-BE49-F238E27FC236}">
                    <a16:creationId xmlns:a16="http://schemas.microsoft.com/office/drawing/2014/main" id="{D0AFF683-CCD1-4E8E-97C7-4841C1C49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1" y="2489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Courier New" panose="02070309020205020404" pitchFamily="49" charset="0"/>
                  </a:rPr>
                  <a:t>成员</a:t>
                </a:r>
                <a:r>
                  <a:rPr lang="en-US" altLang="zh-CN" b="1"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3807" name="Text Box 42">
                <a:extLst>
                  <a:ext uri="{FF2B5EF4-FFF2-40B4-BE49-F238E27FC236}">
                    <a16:creationId xmlns:a16="http://schemas.microsoft.com/office/drawing/2014/main" id="{06E4355A-0C36-4B38-9212-1CD878D11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80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Courier New" panose="02070309020205020404" pitchFamily="49" charset="0"/>
                  </a:rPr>
                  <a:t>成员</a:t>
                </a:r>
                <a:r>
                  <a:rPr lang="en-US" altLang="zh-CN" b="1"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3808" name="Text Box 43">
                <a:extLst>
                  <a:ext uri="{FF2B5EF4-FFF2-40B4-BE49-F238E27FC236}">
                    <a16:creationId xmlns:a16="http://schemas.microsoft.com/office/drawing/2014/main" id="{226E41BE-9510-4F70-A3DE-38D96BAA5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3073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Courier New" panose="02070309020205020404" pitchFamily="49" charset="0"/>
                  </a:rPr>
                  <a:t>成员</a:t>
                </a:r>
                <a:r>
                  <a:rPr lang="en-US" altLang="zh-CN" b="1"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sp>
          <p:nvSpPr>
            <p:cNvPr id="380973" name="Rectangle 45">
              <a:extLst>
                <a:ext uri="{FF2B5EF4-FFF2-40B4-BE49-F238E27FC236}">
                  <a16:creationId xmlns:a16="http://schemas.microsoft.com/office/drawing/2014/main" id="{7360F35B-B75A-4971-8895-4EAC95E38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981"/>
              <a:ext cx="817" cy="2404"/>
            </a:xfrm>
            <a:prstGeom prst="rect">
              <a:avLst/>
            </a:prstGeom>
            <a:noFill/>
            <a:ln w="5715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0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0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0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0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0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5" grpId="0"/>
      <p:bldP spid="3809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>
            <a:extLst>
              <a:ext uri="{FF2B5EF4-FFF2-40B4-BE49-F238E27FC236}">
                <a16:creationId xmlns:a16="http://schemas.microsoft.com/office/drawing/2014/main" id="{18C924F6-5757-4BB1-8180-2E365280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15319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pStu</a:t>
            </a: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42BF01E6-FB38-4342-A167-9365CD5A8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11255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stu</a:t>
            </a:r>
          </a:p>
        </p:txBody>
      </p:sp>
      <p:sp>
        <p:nvSpPr>
          <p:cNvPr id="386053" name="Line 5">
            <a:extLst>
              <a:ext uri="{FF2B5EF4-FFF2-40B4-BE49-F238E27FC236}">
                <a16:creationId xmlns:a16="http://schemas.microsoft.com/office/drawing/2014/main" id="{3792610F-B8CF-42FD-8551-69EDD4B61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1773238"/>
            <a:ext cx="6477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86054" name="Rectangle 6">
            <a:extLst>
              <a:ext uri="{FF2B5EF4-FFF2-40B4-BE49-F238E27FC236}">
                <a16:creationId xmlns:a16="http://schemas.microsoft.com/office/drawing/2014/main" id="{A7516535-DB57-4F93-A012-948B30273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1438276"/>
            <a:ext cx="5403850" cy="2138363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STUDENT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studentID;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studentName[10];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studentSex[4];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date timeOfEnter;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 	scoreComputer;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scoreEnglish;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scoreMath;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scoreMusic;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};</a:t>
            </a:r>
            <a:r>
              <a:rPr kumimoji="1" lang="fr-FR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endParaRPr kumimoji="1" lang="en-US" altLang="zh-CN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B0BD6F58-9745-4215-9E06-3223E330D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0" y="3573464"/>
            <a:ext cx="7772400" cy="1298575"/>
          </a:xfrm>
        </p:spPr>
        <p:txBody>
          <a:bodyPr/>
          <a:lstStyle/>
          <a:p>
            <a:pPr eaLnBrk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fr-FR" altLang="zh-CN" sz="2400">
                <a:solidFill>
                  <a:schemeClr val="tx1"/>
                </a:solidFill>
                <a:effectLst/>
                <a:latin typeface="Courier New" pitchFamily="49" charset="0"/>
              </a:rPr>
              <a:t>STUDENT</a:t>
            </a:r>
            <a:r>
              <a:rPr lang="en-US" altLang="zh-CN" sz="2400"/>
              <a:t>    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stu;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 /*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</a:rPr>
              <a:t>定义结构体变量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</a:t>
            </a:r>
            <a:endParaRPr lang="en-US" altLang="zh-CN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fr-FR" altLang="zh-CN" sz="2400">
                <a:solidFill>
                  <a:schemeClr val="tx1"/>
                </a:solidFill>
                <a:effectLst/>
                <a:latin typeface="Courier New" pitchFamily="49" charset="0"/>
              </a:rPr>
              <a:t>STUDENT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*pStu; 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</a:rPr>
              <a:t>定义结构体指针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pStu = &amp;stu;</a:t>
            </a: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34823" name="Group 8">
            <a:extLst>
              <a:ext uri="{FF2B5EF4-FFF2-40B4-BE49-F238E27FC236}">
                <a16:creationId xmlns:a16="http://schemas.microsoft.com/office/drawing/2014/main" id="{1D047E4B-8D00-42F1-8BD2-CC48453A63E0}"/>
              </a:ext>
            </a:extLst>
          </p:cNvPr>
          <p:cNvGrpSpPr>
            <a:grpSpLocks/>
          </p:cNvGrpSpPr>
          <p:nvPr/>
        </p:nvGrpSpPr>
        <p:grpSpPr bwMode="auto">
          <a:xfrm>
            <a:off x="9191625" y="1557338"/>
            <a:ext cx="1296988" cy="3816350"/>
            <a:chOff x="4830" y="981"/>
            <a:chExt cx="817" cy="2404"/>
          </a:xfrm>
        </p:grpSpPr>
        <p:grpSp>
          <p:nvGrpSpPr>
            <p:cNvPr id="34826" name="Group 9">
              <a:extLst>
                <a:ext uri="{FF2B5EF4-FFF2-40B4-BE49-F238E27FC236}">
                  <a16:creationId xmlns:a16="http://schemas.microsoft.com/office/drawing/2014/main" id="{09694BAC-7333-44BE-AD7E-DFA3A699C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996"/>
              <a:ext cx="817" cy="2373"/>
              <a:chOff x="4830" y="996"/>
              <a:chExt cx="817" cy="2373"/>
            </a:xfrm>
          </p:grpSpPr>
          <p:grpSp>
            <p:nvGrpSpPr>
              <p:cNvPr id="34828" name="Group 10">
                <a:extLst>
                  <a:ext uri="{FF2B5EF4-FFF2-40B4-BE49-F238E27FC236}">
                    <a16:creationId xmlns:a16="http://schemas.microsoft.com/office/drawing/2014/main" id="{4E5856C7-2AA4-4ACE-A980-43F69F7E37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1" y="996"/>
                <a:ext cx="816" cy="598"/>
                <a:chOff x="4604" y="996"/>
                <a:chExt cx="816" cy="598"/>
              </a:xfrm>
            </p:grpSpPr>
            <p:sp>
              <p:nvSpPr>
                <p:cNvPr id="34836" name="Text Box 11">
                  <a:extLst>
                    <a:ext uri="{FF2B5EF4-FFF2-40B4-BE49-F238E27FC236}">
                      <a16:creationId xmlns:a16="http://schemas.microsoft.com/office/drawing/2014/main" id="{C1A996CC-4DB2-4433-A3EA-49F4CC241D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4" y="996"/>
                  <a:ext cx="816" cy="29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latin typeface="Courier New" panose="02070309020205020404" pitchFamily="49" charset="0"/>
                    </a:rPr>
                    <a:t>成员</a:t>
                  </a:r>
                  <a:r>
                    <a:rPr lang="en-US" altLang="zh-CN" b="1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34837" name="Text Box 12">
                  <a:extLst>
                    <a:ext uri="{FF2B5EF4-FFF2-40B4-BE49-F238E27FC236}">
                      <a16:creationId xmlns:a16="http://schemas.microsoft.com/office/drawing/2014/main" id="{B0C616E8-A7F1-4620-AE48-9CD67A559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4" y="1298"/>
                  <a:ext cx="816" cy="29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latin typeface="Courier New" panose="02070309020205020404" pitchFamily="49" charset="0"/>
                    </a:rPr>
                    <a:t>成员</a:t>
                  </a:r>
                  <a:r>
                    <a:rPr lang="en-US" altLang="zh-CN" b="1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</p:grpSp>
          <p:grpSp>
            <p:nvGrpSpPr>
              <p:cNvPr id="34829" name="Group 13">
                <a:extLst>
                  <a:ext uri="{FF2B5EF4-FFF2-40B4-BE49-F238E27FC236}">
                    <a16:creationId xmlns:a16="http://schemas.microsoft.com/office/drawing/2014/main" id="{7D632DC3-A697-4899-856D-A7EADB51C6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598"/>
                <a:ext cx="816" cy="598"/>
                <a:chOff x="4604" y="996"/>
                <a:chExt cx="816" cy="598"/>
              </a:xfrm>
            </p:grpSpPr>
            <p:sp>
              <p:nvSpPr>
                <p:cNvPr id="34834" name="Text Box 14">
                  <a:extLst>
                    <a:ext uri="{FF2B5EF4-FFF2-40B4-BE49-F238E27FC236}">
                      <a16:creationId xmlns:a16="http://schemas.microsoft.com/office/drawing/2014/main" id="{F6E37DEB-9816-42EA-991D-10095DC16F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4" y="996"/>
                  <a:ext cx="816" cy="29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latin typeface="Courier New" panose="02070309020205020404" pitchFamily="49" charset="0"/>
                    </a:rPr>
                    <a:t>成员</a:t>
                  </a:r>
                  <a:r>
                    <a:rPr lang="en-US" altLang="zh-CN" b="1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34835" name="Text Box 15">
                  <a:extLst>
                    <a:ext uri="{FF2B5EF4-FFF2-40B4-BE49-F238E27FC236}">
                      <a16:creationId xmlns:a16="http://schemas.microsoft.com/office/drawing/2014/main" id="{E2979322-0D68-409D-8F89-E0FE86A779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4" y="1298"/>
                  <a:ext cx="816" cy="29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/>
                    <a:t>成员</a:t>
                  </a:r>
                  <a:r>
                    <a:rPr lang="en-US" altLang="zh-CN" b="1"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sp>
            <p:nvSpPr>
              <p:cNvPr id="34830" name="Text Box 16">
                <a:extLst>
                  <a:ext uri="{FF2B5EF4-FFF2-40B4-BE49-F238E27FC236}">
                    <a16:creationId xmlns:a16="http://schemas.microsoft.com/office/drawing/2014/main" id="{6B24FD72-58AB-4FB1-9E10-3869268015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1" y="2196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Courier New" panose="02070309020205020404" pitchFamily="49" charset="0"/>
                  </a:rPr>
                  <a:t>成员</a:t>
                </a:r>
                <a:r>
                  <a:rPr lang="en-US" altLang="zh-CN" b="1"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4831" name="Text Box 17">
                <a:extLst>
                  <a:ext uri="{FF2B5EF4-FFF2-40B4-BE49-F238E27FC236}">
                    <a16:creationId xmlns:a16="http://schemas.microsoft.com/office/drawing/2014/main" id="{6C46F103-DF35-4FBE-97A2-3DA583E11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1" y="2489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Courier New" panose="02070309020205020404" pitchFamily="49" charset="0"/>
                  </a:rPr>
                  <a:t>成员</a:t>
                </a:r>
                <a:r>
                  <a:rPr lang="en-US" altLang="zh-CN" b="1"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4832" name="Text Box 18">
                <a:extLst>
                  <a:ext uri="{FF2B5EF4-FFF2-40B4-BE49-F238E27FC236}">
                    <a16:creationId xmlns:a16="http://schemas.microsoft.com/office/drawing/2014/main" id="{3752AD3D-8864-408B-A8A4-44D801E25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80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Courier New" panose="02070309020205020404" pitchFamily="49" charset="0"/>
                  </a:rPr>
                  <a:t>成员</a:t>
                </a:r>
                <a:r>
                  <a:rPr lang="en-US" altLang="zh-CN" b="1"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4833" name="Text Box 19">
                <a:extLst>
                  <a:ext uri="{FF2B5EF4-FFF2-40B4-BE49-F238E27FC236}">
                    <a16:creationId xmlns:a16="http://schemas.microsoft.com/office/drawing/2014/main" id="{AD274E50-1867-4BF4-A7C8-C179D8A4F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3073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Courier New" panose="02070309020205020404" pitchFamily="49" charset="0"/>
                  </a:rPr>
                  <a:t>成员</a:t>
                </a:r>
                <a:r>
                  <a:rPr lang="en-US" altLang="zh-CN" b="1"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sp>
          <p:nvSpPr>
            <p:cNvPr id="386068" name="Rectangle 20">
              <a:extLst>
                <a:ext uri="{FF2B5EF4-FFF2-40B4-BE49-F238E27FC236}">
                  <a16:creationId xmlns:a16="http://schemas.microsoft.com/office/drawing/2014/main" id="{AE55A745-994C-43A5-B6F4-B06FA284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981"/>
              <a:ext cx="817" cy="2404"/>
            </a:xfrm>
            <a:prstGeom prst="rect">
              <a:avLst/>
            </a:prstGeom>
            <a:noFill/>
            <a:ln w="5715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86070" name="Rectangle 22">
            <a:extLst>
              <a:ext uri="{FF2B5EF4-FFF2-40B4-BE49-F238E27FC236}">
                <a16:creationId xmlns:a16="http://schemas.microsoft.com/office/drawing/2014/main" id="{83FF4580-F46A-4D83-B1DF-260ECDD9C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如何访问结构体的成员</a:t>
            </a:r>
            <a:endParaRPr lang="en-US" altLang="zh-CN"/>
          </a:p>
        </p:txBody>
      </p:sp>
      <p:sp>
        <p:nvSpPr>
          <p:cNvPr id="386071" name="Rectangle 23">
            <a:extLst>
              <a:ext uri="{FF2B5EF4-FFF2-40B4-BE49-F238E27FC236}">
                <a16:creationId xmlns:a16="http://schemas.microsoft.com/office/drawing/2014/main" id="{0B48A799-77F5-4C60-B0B8-7DEDA6F4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4724401"/>
            <a:ext cx="86756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通过</a:t>
            </a:r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tu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和</a:t>
            </a:r>
            <a:r>
              <a:rPr lang="zh-CN" altLang="en-US" b="1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成员运算符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访问结构体成员</a:t>
            </a:r>
          </a:p>
          <a:p>
            <a:pPr marL="850900" lvl="1" indent="-2857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stu.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studentID = 1; </a:t>
            </a:r>
          </a:p>
          <a:p>
            <a:pPr marL="374650" indent="-3746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通过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pStu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和</a:t>
            </a:r>
            <a:r>
              <a:rPr lang="zh-CN" altLang="en-US" b="1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指向运算符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访问结构体成员</a:t>
            </a:r>
          </a:p>
          <a:p>
            <a:pPr marL="850900" lvl="1" indent="-2857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(*pStu).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studentID = 1;</a:t>
            </a:r>
          </a:p>
          <a:p>
            <a:pPr marL="850900" lvl="1" indent="-28575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pStu -&gt;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studentID =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7" name="Rectangle 5">
            <a:extLst>
              <a:ext uri="{FF2B5EF4-FFF2-40B4-BE49-F238E27FC236}">
                <a16:creationId xmlns:a16="http://schemas.microsoft.com/office/drawing/2014/main" id="{4003EE18-845B-4E94-AF45-74FA3D70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1438276"/>
            <a:ext cx="5403850" cy="2138363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STUDENT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studentID;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studentName[10];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studentSex[4];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date timeOfEnter;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 	scoreComputer;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scoreEnglish;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scoreMath;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scoreMusic;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};</a:t>
            </a:r>
            <a:r>
              <a:rPr kumimoji="1" lang="fr-FR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endParaRPr kumimoji="1" lang="en-US" altLang="zh-CN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87078" name="Rectangle 6">
            <a:extLst>
              <a:ext uri="{FF2B5EF4-FFF2-40B4-BE49-F238E27FC236}">
                <a16:creationId xmlns:a16="http://schemas.microsoft.com/office/drawing/2014/main" id="{17590AD5-7D58-4761-9DB9-21FAB6FBB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0" y="3573464"/>
            <a:ext cx="7772400" cy="1298575"/>
          </a:xfrm>
        </p:spPr>
        <p:txBody>
          <a:bodyPr/>
          <a:lstStyle/>
          <a:p>
            <a:pPr eaLnBrk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fr-FR" altLang="zh-CN" sz="2400">
                <a:solidFill>
                  <a:schemeClr val="tx1"/>
                </a:solidFill>
                <a:effectLst/>
                <a:latin typeface="Courier New" pitchFamily="49" charset="0"/>
              </a:rPr>
              <a:t>STUDENT</a:t>
            </a:r>
            <a:r>
              <a:rPr lang="en-US" altLang="zh-CN" sz="2400"/>
              <a:t>    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stu;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 /*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</a:rPr>
              <a:t>定义结构体变量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</a:t>
            </a:r>
            <a:endParaRPr lang="en-US" altLang="zh-CN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fr-FR" altLang="zh-CN" sz="2400">
                <a:solidFill>
                  <a:schemeClr val="tx1"/>
                </a:solidFill>
                <a:effectLst/>
                <a:latin typeface="Courier New" pitchFamily="49" charset="0"/>
              </a:rPr>
              <a:t>STUDENT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*pStu; 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</a:rPr>
              <a:t>定义结构体指针</a:t>
            </a:r>
            <a:r>
              <a:rPr lang="zh-CN" altLang="en-US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sz="2400">
                <a:solidFill>
                  <a:srgbClr val="008800"/>
                </a:solidFill>
                <a:latin typeface="Courier New" pitchFamily="49" charset="0"/>
                <a:ea typeface="宋体" pitchFamily="2" charset="-122"/>
              </a:rPr>
              <a:t>/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pStu = &amp;stu;</a:t>
            </a: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87092" name="Rectangle 20">
            <a:extLst>
              <a:ext uri="{FF2B5EF4-FFF2-40B4-BE49-F238E27FC236}">
                <a16:creationId xmlns:a16="http://schemas.microsoft.com/office/drawing/2014/main" id="{D5FF11A7-0C16-407A-A2B0-A461F0669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如何访问</a:t>
            </a:r>
            <a:r>
              <a:rPr lang="zh-CN" altLang="en-US">
                <a:solidFill>
                  <a:srgbClr val="FF0000"/>
                </a:solidFill>
              </a:rPr>
              <a:t>嵌套的</a:t>
            </a:r>
            <a:r>
              <a:rPr lang="zh-CN" altLang="en-US"/>
              <a:t>结构体的成员</a:t>
            </a:r>
            <a:endParaRPr lang="en-US" altLang="zh-CN"/>
          </a:p>
        </p:txBody>
      </p:sp>
      <p:sp>
        <p:nvSpPr>
          <p:cNvPr id="387093" name="Rectangle 21">
            <a:extLst>
              <a:ext uri="{FF2B5EF4-FFF2-40B4-BE49-F238E27FC236}">
                <a16:creationId xmlns:a16="http://schemas.microsoft.com/office/drawing/2014/main" id="{F646B58D-A5B7-490A-9221-BD53076A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4797426"/>
            <a:ext cx="86756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850900" lvl="1" indent="-285750" eaLnBrk="1"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stu.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kumimoji="1" lang="fr-FR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timeOfEnter.</a:t>
            </a: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year = 1999; </a:t>
            </a:r>
          </a:p>
          <a:p>
            <a:pPr marL="850900" lvl="1" indent="-285750" eaLnBrk="1"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(*pStu).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kumimoji="1" lang="fr-FR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timeOfEnter.</a:t>
            </a: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year = 1999;</a:t>
            </a:r>
          </a:p>
          <a:p>
            <a:pPr marL="850900" lvl="1" indent="-285750" eaLnBrk="1"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pStu -&gt;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kumimoji="1" lang="fr-FR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timeOfEnter.</a:t>
            </a: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year = 1999;</a:t>
            </a:r>
          </a:p>
        </p:txBody>
      </p:sp>
      <p:sp>
        <p:nvSpPr>
          <p:cNvPr id="387094" name="Rectangle 22">
            <a:extLst>
              <a:ext uri="{FF2B5EF4-FFF2-40B4-BE49-F238E27FC236}">
                <a16:creationId xmlns:a16="http://schemas.microsoft.com/office/drawing/2014/main" id="{8D48FCF5-B86F-4A46-9466-A2E16E425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14" y="1608138"/>
            <a:ext cx="2535237" cy="1820862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date</a:t>
            </a:r>
          </a:p>
          <a:p>
            <a:pPr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  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year;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month;</a:t>
            </a:r>
          </a:p>
          <a:p>
            <a:pPr>
              <a:lnSpc>
                <a:spcPct val="85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  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day;</a:t>
            </a:r>
          </a:p>
          <a:p>
            <a:pPr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};</a:t>
            </a:r>
            <a:r>
              <a:rPr kumimoji="1" lang="fr-FR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endParaRPr kumimoji="1" lang="en-US" altLang="zh-CN" b="1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7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7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396EFC1D-8ECB-48EE-9707-34CAC7932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445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思考题</a:t>
            </a:r>
            <a:endParaRPr lang="en-US" altLang="zh-CN"/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53A42823-278A-4D49-94FA-C6734C63F1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84314"/>
            <a:ext cx="4495800" cy="4611687"/>
          </a:xfrm>
        </p:spPr>
        <p:txBody>
          <a:bodyPr/>
          <a:lstStyle/>
          <a:p>
            <a:pPr eaLnBrk="1"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point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x;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y;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};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endParaRPr lang="en-US" altLang="zh-CN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rect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point pt1;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point pt2;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};</a:t>
            </a:r>
          </a:p>
        </p:txBody>
      </p:sp>
      <p:sp>
        <p:nvSpPr>
          <p:cNvPr id="388100" name="Rectangle 4">
            <a:extLst>
              <a:ext uri="{FF2B5EF4-FFF2-40B4-BE49-F238E27FC236}">
                <a16:creationId xmlns:a16="http://schemas.microsoft.com/office/drawing/2014/main" id="{FBD5BE29-EB1B-4561-89F0-9D675DCB6E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35639" y="1484314"/>
            <a:ext cx="4752975" cy="4611687"/>
          </a:xfrm>
        </p:spPr>
        <p:txBody>
          <a:bodyPr/>
          <a:lstStyle/>
          <a:p>
            <a:pPr eaLnBrk="1"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rect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rt;</a:t>
            </a:r>
          </a:p>
          <a:p>
            <a:pPr eaLnBrk="1"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rect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rp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&amp;rt;</a:t>
            </a:r>
          </a:p>
          <a:p>
            <a:pPr eaLnBrk="1">
              <a:defRPr/>
            </a:pPr>
            <a:r>
              <a:rPr lang="zh-CN" altLang="en-US" sz="2400" dirty="0">
                <a:ea typeface="宋体" pitchFamily="2" charset="-122"/>
              </a:rPr>
              <a:t>下面表达式哪些合法？</a:t>
            </a:r>
          </a:p>
          <a:p>
            <a:pPr lvl="1" eaLnBrk="1">
              <a:defRPr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rt.pt1.x</a:t>
            </a:r>
          </a:p>
          <a:p>
            <a:pPr lvl="1" eaLnBrk="1">
              <a:defRPr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rp.pt1.x</a:t>
            </a:r>
          </a:p>
          <a:p>
            <a:pPr lvl="1" eaLnBrk="1">
              <a:defRPr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(*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rp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).pt1.x</a:t>
            </a:r>
          </a:p>
          <a:p>
            <a:pPr lvl="1" eaLnBrk="1">
              <a:defRPr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(&amp;rt)-&gt;pt1.x</a:t>
            </a:r>
          </a:p>
          <a:p>
            <a:pPr lvl="1" eaLnBrk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rp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-&gt;pt1.x</a:t>
            </a:r>
          </a:p>
          <a:p>
            <a:pPr lvl="1" eaLnBrk="1">
              <a:defRPr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rt-&gt;pt1.x</a:t>
            </a:r>
          </a:p>
          <a:p>
            <a:pPr eaLnBrk="1">
              <a:defRPr/>
            </a:pPr>
            <a:r>
              <a:rPr lang="zh-CN" altLang="en-US" sz="2400" dirty="0">
                <a:ea typeface="宋体" pitchFamily="2" charset="-122"/>
              </a:rPr>
              <a:t>上面合法的表达式都是等价的吗？</a:t>
            </a:r>
            <a:endParaRPr lang="en-US" altLang="zh-CN" sz="24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lvl="1" eaLnBrk="1">
              <a:defRPr/>
            </a:pPr>
            <a:endParaRPr lang="en-US" altLang="zh-CN" sz="20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pic>
        <p:nvPicPr>
          <p:cNvPr id="36869" name="Picture 5" descr="aqwp00fi[1]">
            <a:extLst>
              <a:ext uri="{FF2B5EF4-FFF2-40B4-BE49-F238E27FC236}">
                <a16:creationId xmlns:a16="http://schemas.microsoft.com/office/drawing/2014/main" id="{5F8298EB-F4D7-4369-BEBC-5703BFC5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39" y="4941168"/>
            <a:ext cx="9525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4" descr="J0234687">
            <a:extLst>
              <a:ext uri="{FF2B5EF4-FFF2-40B4-BE49-F238E27FC236}">
                <a16:creationId xmlns:a16="http://schemas.microsoft.com/office/drawing/2014/main" id="{00151852-39C5-4A52-8958-287CAA15A6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979489"/>
            <a:ext cx="12239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8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8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8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8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8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8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8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  <p:bldP spid="38810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709A0C4A-9798-4901-A0C5-4AF1FD7F9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3716338"/>
            <a:ext cx="7064755" cy="1877437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kumimoji="1"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STUDENT </a:t>
            </a:r>
            <a:r>
              <a:rPr kumimoji="1"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stu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[4] = 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{{1,"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令狐冲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男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",{1999,08,26},90,83,72,82},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{2,"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林平之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男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",{1999,08,26},78,92,88,78},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{3,"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岳灵珊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女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",{1999,08,26},89,72,98,66},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{4,"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任盈盈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","</a:t>
            </a:r>
            <a:r>
              <a:rPr kumimoji="1"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女</a:t>
            </a:r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",{1999,08,26},78,95,87,90}</a:t>
            </a:r>
          </a:p>
          <a:p>
            <a:pPr algn="l"/>
            <a:r>
              <a:rPr kumimoji="1"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};</a:t>
            </a:r>
            <a:endParaRPr kumimoji="1" lang="fr-FR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82076" name="Rectangle 124">
            <a:extLst>
              <a:ext uri="{FF2B5EF4-FFF2-40B4-BE49-F238E27FC236}">
                <a16:creationId xmlns:a16="http://schemas.microsoft.com/office/drawing/2014/main" id="{976B13B6-D93D-4A67-8B2A-DC9E6A13B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结构体数组的指针</a:t>
            </a:r>
            <a:endParaRPr lang="en-US" altLang="zh-CN"/>
          </a:p>
        </p:txBody>
      </p:sp>
      <p:sp>
        <p:nvSpPr>
          <p:cNvPr id="382077" name="Text Box 125">
            <a:extLst>
              <a:ext uri="{FF2B5EF4-FFF2-40B4-BE49-F238E27FC236}">
                <a16:creationId xmlns:a16="http://schemas.microsoft.com/office/drawing/2014/main" id="{C5A4759A-3328-447A-BA2E-E03E248A7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15319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pStu</a:t>
            </a:r>
          </a:p>
        </p:txBody>
      </p:sp>
      <p:sp>
        <p:nvSpPr>
          <p:cNvPr id="382078" name="Text Box 126">
            <a:extLst>
              <a:ext uri="{FF2B5EF4-FFF2-40B4-BE49-F238E27FC236}">
                <a16:creationId xmlns:a16="http://schemas.microsoft.com/office/drawing/2014/main" id="{2FA43D48-92BD-469A-AB7D-184EA9ABC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11255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stu[4]</a:t>
            </a:r>
          </a:p>
        </p:txBody>
      </p:sp>
      <p:sp>
        <p:nvSpPr>
          <p:cNvPr id="382079" name="Line 127">
            <a:extLst>
              <a:ext uri="{FF2B5EF4-FFF2-40B4-BE49-F238E27FC236}">
                <a16:creationId xmlns:a16="http://schemas.microsoft.com/office/drawing/2014/main" id="{730A78F7-433A-4AE9-8CBE-96E38B523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1773238"/>
            <a:ext cx="6477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82080" name="Rectangle 128">
            <a:extLst>
              <a:ext uri="{FF2B5EF4-FFF2-40B4-BE49-F238E27FC236}">
                <a16:creationId xmlns:a16="http://schemas.microsoft.com/office/drawing/2014/main" id="{450F441F-0EFE-4BB5-AD80-38F1BF112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1438276"/>
            <a:ext cx="5403850" cy="2138363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STUDENT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studentID;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studentName[10];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studentSex[4];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date timeOfEnter;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 	scoreComputer;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scoreEnglish;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scoreMath;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scoreMusic;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};</a:t>
            </a:r>
            <a:r>
              <a:rPr kumimoji="1" lang="fr-FR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endParaRPr kumimoji="1" lang="en-US" altLang="zh-CN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82081" name="Rectangle 129">
            <a:extLst>
              <a:ext uri="{FF2B5EF4-FFF2-40B4-BE49-F238E27FC236}">
                <a16:creationId xmlns:a16="http://schemas.microsoft.com/office/drawing/2014/main" id="{67B61B2C-02FB-4BDC-9B7D-D988D85C2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5488" y="5732463"/>
            <a:ext cx="7772400" cy="1008062"/>
          </a:xfrm>
          <a:solidFill>
            <a:srgbClr val="FFFF99"/>
          </a:solidFill>
          <a:ln w="38100">
            <a:solidFill>
              <a:srgbClr val="800000"/>
            </a:solidFill>
          </a:ln>
        </p:spPr>
        <p:txBody>
          <a:bodyPr/>
          <a:lstStyle/>
          <a:p>
            <a:pPr eaLnBrk="1"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</a:rPr>
              <a:t>struct </a:t>
            </a:r>
            <a:r>
              <a:rPr kumimoji="1" lang="fr-FR" altLang="zh-CN" sz="2400">
                <a:effectLst/>
                <a:latin typeface="Courier New" panose="02070309020205020404" pitchFamily="49" charset="0"/>
              </a:rPr>
              <a:t>STUDENT</a:t>
            </a:r>
            <a:r>
              <a:rPr lang="en-US" altLang="zh-CN" sz="2400">
                <a:effectLst/>
                <a:latin typeface="Courier New" panose="02070309020205020404" pitchFamily="49" charset="0"/>
              </a:rPr>
              <a:t>  *pStu; /*</a:t>
            </a:r>
            <a:r>
              <a:rPr lang="zh-CN" altLang="en-US" sz="2400">
                <a:effectLst/>
                <a:latin typeface="Courier New" panose="02070309020205020404" pitchFamily="49" charset="0"/>
              </a:rPr>
              <a:t>定义结构体指针*</a:t>
            </a:r>
            <a:r>
              <a:rPr lang="en-US" altLang="zh-CN" sz="2400">
                <a:effectLst/>
                <a:latin typeface="Courier New" panose="02070309020205020404" pitchFamily="49" charset="0"/>
              </a:rPr>
              <a:t>/ </a:t>
            </a:r>
          </a:p>
          <a:p>
            <a:pPr eaLnBrk="1"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</a:rPr>
              <a:t>pStu = stu;     /*</a:t>
            </a:r>
            <a:r>
              <a:rPr lang="zh-CN" altLang="en-US" sz="2400">
                <a:effectLst/>
                <a:latin typeface="Courier New" panose="02070309020205020404" pitchFamily="49" charset="0"/>
              </a:rPr>
              <a:t>相当于</a:t>
            </a:r>
            <a:r>
              <a:rPr lang="en-US" altLang="zh-CN" sz="2400">
                <a:effectLst/>
                <a:latin typeface="Courier New" panose="02070309020205020404" pitchFamily="49" charset="0"/>
              </a:rPr>
              <a:t>pStu = &amp;stu[0];*/</a:t>
            </a:r>
          </a:p>
        </p:txBody>
      </p:sp>
      <p:grpSp>
        <p:nvGrpSpPr>
          <p:cNvPr id="2" name="Group 147">
            <a:extLst>
              <a:ext uri="{FF2B5EF4-FFF2-40B4-BE49-F238E27FC236}">
                <a16:creationId xmlns:a16="http://schemas.microsoft.com/office/drawing/2014/main" id="{E2A7C518-6A44-4DBC-A975-2B2C9DC53DD4}"/>
              </a:ext>
            </a:extLst>
          </p:cNvPr>
          <p:cNvGrpSpPr>
            <a:grpSpLocks/>
          </p:cNvGrpSpPr>
          <p:nvPr/>
        </p:nvGrpSpPr>
        <p:grpSpPr bwMode="auto">
          <a:xfrm>
            <a:off x="9177339" y="1557338"/>
            <a:ext cx="1311275" cy="1943100"/>
            <a:chOff x="4821" y="981"/>
            <a:chExt cx="826" cy="1224"/>
          </a:xfrm>
        </p:grpSpPr>
        <p:grpSp>
          <p:nvGrpSpPr>
            <p:cNvPr id="37898" name="Group 132">
              <a:extLst>
                <a:ext uri="{FF2B5EF4-FFF2-40B4-BE49-F238E27FC236}">
                  <a16:creationId xmlns:a16="http://schemas.microsoft.com/office/drawing/2014/main" id="{859D8C45-5D52-4057-BBAB-E1F248E25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1" y="996"/>
              <a:ext cx="816" cy="590"/>
              <a:chOff x="4604" y="996"/>
              <a:chExt cx="816" cy="590"/>
            </a:xfrm>
          </p:grpSpPr>
          <p:sp>
            <p:nvSpPr>
              <p:cNvPr id="37906" name="Text Box 133">
                <a:extLst>
                  <a:ext uri="{FF2B5EF4-FFF2-40B4-BE49-F238E27FC236}">
                    <a16:creationId xmlns:a16="http://schemas.microsoft.com/office/drawing/2014/main" id="{483033A2-197C-4CC3-98C9-40B19BE14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996"/>
                <a:ext cx="816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anose="02070309020205020404" pitchFamily="49" charset="0"/>
                  </a:rPr>
                  <a:t>stu[0]</a:t>
                </a:r>
              </a:p>
            </p:txBody>
          </p:sp>
          <p:sp>
            <p:nvSpPr>
              <p:cNvPr id="37907" name="Text Box 134">
                <a:extLst>
                  <a:ext uri="{FF2B5EF4-FFF2-40B4-BE49-F238E27FC236}">
                    <a16:creationId xmlns:a16="http://schemas.microsoft.com/office/drawing/2014/main" id="{1244BDEF-DC46-40A2-BCCA-925A480DB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1298"/>
                <a:ext cx="816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anose="02070309020205020404" pitchFamily="49" charset="0"/>
                  </a:rPr>
                  <a:t>stu[1]</a:t>
                </a:r>
              </a:p>
            </p:txBody>
          </p:sp>
        </p:grpSp>
        <p:grpSp>
          <p:nvGrpSpPr>
            <p:cNvPr id="37899" name="Group 135">
              <a:extLst>
                <a:ext uri="{FF2B5EF4-FFF2-40B4-BE49-F238E27FC236}">
                  <a16:creationId xmlns:a16="http://schemas.microsoft.com/office/drawing/2014/main" id="{0B25B2B5-44F3-4AEE-8D90-D98660ACF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598"/>
              <a:ext cx="816" cy="590"/>
              <a:chOff x="4604" y="996"/>
              <a:chExt cx="816" cy="590"/>
            </a:xfrm>
          </p:grpSpPr>
          <p:sp>
            <p:nvSpPr>
              <p:cNvPr id="37904" name="Text Box 136">
                <a:extLst>
                  <a:ext uri="{FF2B5EF4-FFF2-40B4-BE49-F238E27FC236}">
                    <a16:creationId xmlns:a16="http://schemas.microsoft.com/office/drawing/2014/main" id="{BAE8EE7F-1448-4BF6-8F6E-027CFD8859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996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anose="02070309020205020404" pitchFamily="49" charset="0"/>
                  </a:rPr>
                  <a:t>stu[2]</a:t>
                </a:r>
              </a:p>
            </p:txBody>
          </p:sp>
          <p:sp>
            <p:nvSpPr>
              <p:cNvPr id="37905" name="Text Box 137">
                <a:extLst>
                  <a:ext uri="{FF2B5EF4-FFF2-40B4-BE49-F238E27FC236}">
                    <a16:creationId xmlns:a16="http://schemas.microsoft.com/office/drawing/2014/main" id="{573418D9-ACD7-4BB3-8440-42B323A92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1298"/>
                <a:ext cx="816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anose="02070309020205020404" pitchFamily="49" charset="0"/>
                  </a:rPr>
                  <a:t>stu[3]</a:t>
                </a:r>
                <a:endParaRPr lang="en-US" altLang="zh-CN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82094" name="Rectangle 142">
              <a:extLst>
                <a:ext uri="{FF2B5EF4-FFF2-40B4-BE49-F238E27FC236}">
                  <a16:creationId xmlns:a16="http://schemas.microsoft.com/office/drawing/2014/main" id="{2C9FE357-86B2-4BF1-8AC7-B5E684309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981"/>
              <a:ext cx="817" cy="1224"/>
            </a:xfrm>
            <a:prstGeom prst="rect">
              <a:avLst/>
            </a:prstGeom>
            <a:noFill/>
            <a:ln w="5715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82095" name="Line 143">
              <a:extLst>
                <a:ext uri="{FF2B5EF4-FFF2-40B4-BE49-F238E27FC236}">
                  <a16:creationId xmlns:a16="http://schemas.microsoft.com/office/drawing/2014/main" id="{4474BC02-97DE-4C0E-964B-034663910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" y="1298"/>
              <a:ext cx="81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82096" name="Line 144">
              <a:extLst>
                <a:ext uri="{FF2B5EF4-FFF2-40B4-BE49-F238E27FC236}">
                  <a16:creationId xmlns:a16="http://schemas.microsoft.com/office/drawing/2014/main" id="{F4A5F297-A55F-4521-897B-32EE28B5A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588"/>
              <a:ext cx="81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82098" name="Line 146">
              <a:extLst>
                <a:ext uri="{FF2B5EF4-FFF2-40B4-BE49-F238E27FC236}">
                  <a16:creationId xmlns:a16="http://schemas.microsoft.com/office/drawing/2014/main" id="{1B4D2239-6B7C-462E-A404-F038EE2E2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" y="1888"/>
              <a:ext cx="81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0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2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2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8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38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animBg="1"/>
      <p:bldP spid="382077" grpId="0"/>
      <p:bldP spid="382078" grpId="0"/>
      <p:bldP spid="382081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D9394788-7B57-464C-ACAF-4E6B28656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6" y="5157788"/>
            <a:ext cx="7732713" cy="1554162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kumimoji="1" lang="zh-CN" altLang="en-US" b="1">
                <a:solidFill>
                  <a:srgbClr val="000066"/>
                </a:solidFill>
                <a:latin typeface="Courier New" pitchFamily="49" charset="0"/>
              </a:rPr>
              <a:t>使用</a:t>
            </a:r>
            <a:r>
              <a:rPr kumimoji="1" lang="en-US" altLang="zh-CN" b="1">
                <a:solidFill>
                  <a:srgbClr val="000066"/>
                </a:solidFill>
                <a:latin typeface="Courier New" pitchFamily="49" charset="0"/>
              </a:rPr>
              <a:t>pStu++</a:t>
            </a:r>
            <a:r>
              <a:rPr kumimoji="1" lang="zh-CN" altLang="en-US" b="1">
                <a:solidFill>
                  <a:srgbClr val="000066"/>
                </a:solidFill>
                <a:latin typeface="Courier New" pitchFamily="49" charset="0"/>
              </a:rPr>
              <a:t>，使</a:t>
            </a:r>
            <a:r>
              <a:rPr kumimoji="1" lang="en-US" altLang="zh-CN" b="1">
                <a:solidFill>
                  <a:srgbClr val="000066"/>
                </a:solidFill>
                <a:latin typeface="Courier New" pitchFamily="49" charset="0"/>
              </a:rPr>
              <a:t>pStu</a:t>
            </a:r>
            <a:r>
              <a:rPr kumimoji="1" lang="zh-CN" altLang="en-US" b="1">
                <a:solidFill>
                  <a:srgbClr val="000066"/>
                </a:solidFill>
                <a:latin typeface="Courier New" pitchFamily="49" charset="0"/>
              </a:rPr>
              <a:t>指向</a:t>
            </a:r>
            <a:r>
              <a:rPr kumimoji="1" lang="en-US" altLang="zh-CN" b="1">
                <a:solidFill>
                  <a:srgbClr val="000066"/>
                </a:solidFill>
                <a:latin typeface="Courier New" pitchFamily="49" charset="0"/>
              </a:rPr>
              <a:t>stu[i]</a:t>
            </a:r>
          </a:p>
          <a:p>
            <a:pPr lvl="1">
              <a:lnSpc>
                <a:spcPct val="130000"/>
              </a:lnSpc>
              <a:defRPr/>
            </a:pPr>
            <a:r>
              <a:rPr kumimoji="1" lang="en-US" altLang="zh-CN" b="1">
                <a:solidFill>
                  <a:srgbClr val="000066"/>
                </a:solidFill>
                <a:latin typeface="Courier New" pitchFamily="49" charset="0"/>
              </a:rPr>
              <a:t>pStu -&gt; </a:t>
            </a:r>
            <a:r>
              <a:rPr kumimoji="1" lang="fr-FR" altLang="zh-CN" b="1">
                <a:solidFill>
                  <a:srgbClr val="000066"/>
                </a:solidFill>
                <a:latin typeface="Courier New" pitchFamily="49" charset="0"/>
              </a:rPr>
              <a:t>studentID</a:t>
            </a:r>
          </a:p>
          <a:p>
            <a:pPr lvl="1">
              <a:lnSpc>
                <a:spcPct val="130000"/>
              </a:lnSpc>
              <a:defRPr/>
            </a:pPr>
            <a:r>
              <a:rPr kumimoji="1" lang="zh-CN" altLang="fr-FR" b="1">
                <a:solidFill>
                  <a:srgbClr val="000066"/>
                </a:solidFill>
                <a:latin typeface="Courier New" pitchFamily="49" charset="0"/>
              </a:rPr>
              <a:t>等价于</a:t>
            </a:r>
            <a:r>
              <a:rPr kumimoji="1"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kumimoji="1" lang="en-US" altLang="zh-CN" b="1">
                <a:solidFill>
                  <a:srgbClr val="000066"/>
                </a:solidFill>
                <a:latin typeface="Courier New" pitchFamily="49" charset="0"/>
              </a:rPr>
              <a:t>stu[i]. </a:t>
            </a:r>
            <a:r>
              <a:rPr kumimoji="1" lang="fr-FR" altLang="zh-CN" b="1">
                <a:solidFill>
                  <a:srgbClr val="000066"/>
                </a:solidFill>
                <a:latin typeface="Courier New" pitchFamily="49" charset="0"/>
              </a:rPr>
              <a:t>studentID</a:t>
            </a:r>
            <a:endParaRPr kumimoji="1" lang="en-US" altLang="zh-CN" b="1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D2DE66E5-B562-4445-B7EA-AB6F84D35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如何访问结构体数组元素的成员</a:t>
            </a:r>
            <a:endParaRPr lang="en-US" altLang="zh-CN" sz="4000"/>
          </a:p>
        </p:txBody>
      </p:sp>
      <p:sp>
        <p:nvSpPr>
          <p:cNvPr id="389124" name="Text Box 4">
            <a:extLst>
              <a:ext uri="{FF2B5EF4-FFF2-40B4-BE49-F238E27FC236}">
                <a16:creationId xmlns:a16="http://schemas.microsoft.com/office/drawing/2014/main" id="{669DDA4F-E8D1-42D1-A10B-F52CE1F3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15319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pStu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D164AC69-0E9D-4CB0-A055-EB18488ED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11255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stu[4]</a:t>
            </a:r>
          </a:p>
        </p:txBody>
      </p:sp>
      <p:sp>
        <p:nvSpPr>
          <p:cNvPr id="389126" name="Line 6">
            <a:extLst>
              <a:ext uri="{FF2B5EF4-FFF2-40B4-BE49-F238E27FC236}">
                <a16:creationId xmlns:a16="http://schemas.microsoft.com/office/drawing/2014/main" id="{37282971-9AC5-4892-B4F4-FAD976977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1773238"/>
            <a:ext cx="6477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89127" name="Rectangle 7">
            <a:extLst>
              <a:ext uri="{FF2B5EF4-FFF2-40B4-BE49-F238E27FC236}">
                <a16:creationId xmlns:a16="http://schemas.microsoft.com/office/drawing/2014/main" id="{CED5288A-6B21-4B44-848D-171CDC6A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1438276"/>
            <a:ext cx="5403850" cy="2138363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STUDENT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studentID;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	studentName[10];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studentSex[4];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date timeOfEnter;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 	scoreComputer;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scoreEnglish;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scoreMath;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  		scoreMusic;</a:t>
            </a:r>
          </a:p>
          <a:p>
            <a:pPr>
              <a:lnSpc>
                <a:spcPct val="60000"/>
              </a:lnSpc>
              <a:defRPr/>
            </a:pPr>
            <a:r>
              <a:rPr kumimoji="1" lang="fr-FR" altLang="zh-CN" sz="2000" b="1">
                <a:latin typeface="Courier New" pitchFamily="49" charset="0"/>
                <a:ea typeface="宋体" pitchFamily="2" charset="-122"/>
              </a:rPr>
              <a:t>};</a:t>
            </a:r>
            <a:r>
              <a:rPr kumimoji="1" lang="fr-FR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endParaRPr kumimoji="1" lang="en-US" altLang="zh-CN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284D9687-17BC-476E-BCF7-728415C1A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4063" y="3860801"/>
            <a:ext cx="7772400" cy="1008063"/>
          </a:xfrm>
          <a:solidFill>
            <a:srgbClr val="FFFF99"/>
          </a:solidFill>
          <a:ln w="38100">
            <a:solidFill>
              <a:srgbClr val="800000"/>
            </a:solidFill>
          </a:ln>
        </p:spPr>
        <p:txBody>
          <a:bodyPr/>
          <a:lstStyle/>
          <a:p>
            <a:pPr eaLnBrk="1"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</a:rPr>
              <a:t>struct </a:t>
            </a:r>
            <a:r>
              <a:rPr kumimoji="1" lang="fr-FR" altLang="zh-CN" sz="2400">
                <a:effectLst/>
                <a:latin typeface="Courier New" panose="02070309020205020404" pitchFamily="49" charset="0"/>
              </a:rPr>
              <a:t>STUDENT</a:t>
            </a:r>
            <a:r>
              <a:rPr lang="en-US" altLang="zh-CN" sz="2400">
                <a:effectLst/>
                <a:latin typeface="Courier New" panose="02070309020205020404" pitchFamily="49" charset="0"/>
              </a:rPr>
              <a:t>  *pStu; /*</a:t>
            </a:r>
            <a:r>
              <a:rPr lang="zh-CN" altLang="en-US" sz="2400">
                <a:effectLst/>
                <a:latin typeface="Courier New" panose="02070309020205020404" pitchFamily="49" charset="0"/>
              </a:rPr>
              <a:t>定义结构体指针*</a:t>
            </a:r>
            <a:r>
              <a:rPr lang="en-US" altLang="zh-CN" sz="2400">
                <a:effectLst/>
                <a:latin typeface="Courier New" panose="02070309020205020404" pitchFamily="49" charset="0"/>
              </a:rPr>
              <a:t>/ </a:t>
            </a:r>
          </a:p>
          <a:p>
            <a:pPr eaLnBrk="1">
              <a:buFont typeface="Monotype Sorts" charset="2"/>
              <a:buNone/>
            </a:pPr>
            <a:r>
              <a:rPr lang="en-US" altLang="zh-CN" sz="2400">
                <a:effectLst/>
                <a:latin typeface="Courier New" panose="02070309020205020404" pitchFamily="49" charset="0"/>
              </a:rPr>
              <a:t>pStu = stu;     /*</a:t>
            </a:r>
            <a:r>
              <a:rPr lang="zh-CN" altLang="en-US" sz="2400">
                <a:effectLst/>
                <a:latin typeface="Courier New" panose="02070309020205020404" pitchFamily="49" charset="0"/>
              </a:rPr>
              <a:t>相当于</a:t>
            </a:r>
            <a:r>
              <a:rPr lang="en-US" altLang="zh-CN" sz="2400">
                <a:effectLst/>
                <a:latin typeface="Courier New" panose="02070309020205020404" pitchFamily="49" charset="0"/>
              </a:rPr>
              <a:t>pStu = &amp;stu[0];*/</a:t>
            </a:r>
          </a:p>
        </p:txBody>
      </p:sp>
      <p:grpSp>
        <p:nvGrpSpPr>
          <p:cNvPr id="38921" name="Group 9">
            <a:extLst>
              <a:ext uri="{FF2B5EF4-FFF2-40B4-BE49-F238E27FC236}">
                <a16:creationId xmlns:a16="http://schemas.microsoft.com/office/drawing/2014/main" id="{3F641FDA-B9B8-4CCA-AF88-D322D7D02FCF}"/>
              </a:ext>
            </a:extLst>
          </p:cNvPr>
          <p:cNvGrpSpPr>
            <a:grpSpLocks/>
          </p:cNvGrpSpPr>
          <p:nvPr/>
        </p:nvGrpSpPr>
        <p:grpSpPr bwMode="auto">
          <a:xfrm>
            <a:off x="9177339" y="1557338"/>
            <a:ext cx="1311275" cy="1943100"/>
            <a:chOff x="4821" y="981"/>
            <a:chExt cx="826" cy="1224"/>
          </a:xfrm>
        </p:grpSpPr>
        <p:grpSp>
          <p:nvGrpSpPr>
            <p:cNvPr id="38922" name="Group 10">
              <a:extLst>
                <a:ext uri="{FF2B5EF4-FFF2-40B4-BE49-F238E27FC236}">
                  <a16:creationId xmlns:a16="http://schemas.microsoft.com/office/drawing/2014/main" id="{F932AC4A-55C2-4820-9365-43CFA5F52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1" y="996"/>
              <a:ext cx="816" cy="590"/>
              <a:chOff x="4604" y="996"/>
              <a:chExt cx="816" cy="590"/>
            </a:xfrm>
          </p:grpSpPr>
          <p:sp>
            <p:nvSpPr>
              <p:cNvPr id="38930" name="Text Box 11">
                <a:extLst>
                  <a:ext uri="{FF2B5EF4-FFF2-40B4-BE49-F238E27FC236}">
                    <a16:creationId xmlns:a16="http://schemas.microsoft.com/office/drawing/2014/main" id="{D231EB92-BD25-470F-9BE8-DE70CB81A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996"/>
                <a:ext cx="816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anose="02070309020205020404" pitchFamily="49" charset="0"/>
                  </a:rPr>
                  <a:t>stu[0]</a:t>
                </a:r>
              </a:p>
            </p:txBody>
          </p:sp>
          <p:sp>
            <p:nvSpPr>
              <p:cNvPr id="38931" name="Text Box 12">
                <a:extLst>
                  <a:ext uri="{FF2B5EF4-FFF2-40B4-BE49-F238E27FC236}">
                    <a16:creationId xmlns:a16="http://schemas.microsoft.com/office/drawing/2014/main" id="{248E2E56-116C-43E5-8D3F-FCBC9C7F2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1298"/>
                <a:ext cx="816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anose="02070309020205020404" pitchFamily="49" charset="0"/>
                  </a:rPr>
                  <a:t>stu[1]</a:t>
                </a:r>
              </a:p>
            </p:txBody>
          </p:sp>
        </p:grpSp>
        <p:grpSp>
          <p:nvGrpSpPr>
            <p:cNvPr id="38923" name="Group 13">
              <a:extLst>
                <a:ext uri="{FF2B5EF4-FFF2-40B4-BE49-F238E27FC236}">
                  <a16:creationId xmlns:a16="http://schemas.microsoft.com/office/drawing/2014/main" id="{59672307-1683-40C1-9E9D-9F4A35452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598"/>
              <a:ext cx="816" cy="590"/>
              <a:chOff x="4604" y="996"/>
              <a:chExt cx="816" cy="590"/>
            </a:xfrm>
          </p:grpSpPr>
          <p:sp>
            <p:nvSpPr>
              <p:cNvPr id="38928" name="Text Box 14">
                <a:extLst>
                  <a:ext uri="{FF2B5EF4-FFF2-40B4-BE49-F238E27FC236}">
                    <a16:creationId xmlns:a16="http://schemas.microsoft.com/office/drawing/2014/main" id="{355EFB67-46D0-4099-80D0-BE4F66CCE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996"/>
                <a:ext cx="816" cy="29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anose="02070309020205020404" pitchFamily="49" charset="0"/>
                  </a:rPr>
                  <a:t>stu[2]</a:t>
                </a:r>
              </a:p>
            </p:txBody>
          </p:sp>
          <p:sp>
            <p:nvSpPr>
              <p:cNvPr id="38929" name="Text Box 15">
                <a:extLst>
                  <a:ext uri="{FF2B5EF4-FFF2-40B4-BE49-F238E27FC236}">
                    <a16:creationId xmlns:a16="http://schemas.microsoft.com/office/drawing/2014/main" id="{CA9B245C-FF32-42B9-AD18-5D7CD93A6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1298"/>
                <a:ext cx="816" cy="2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urier New" panose="02070309020205020404" pitchFamily="49" charset="0"/>
                  </a:rPr>
                  <a:t>stu[3]</a:t>
                </a:r>
                <a:endParaRPr lang="en-US" altLang="zh-CN" b="1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89136" name="Rectangle 16">
              <a:extLst>
                <a:ext uri="{FF2B5EF4-FFF2-40B4-BE49-F238E27FC236}">
                  <a16:creationId xmlns:a16="http://schemas.microsoft.com/office/drawing/2014/main" id="{E2426EF1-8D86-43EA-84B4-2C9020E9C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981"/>
              <a:ext cx="817" cy="1224"/>
            </a:xfrm>
            <a:prstGeom prst="rect">
              <a:avLst/>
            </a:prstGeom>
            <a:noFill/>
            <a:ln w="5715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89137" name="Line 17">
              <a:extLst>
                <a:ext uri="{FF2B5EF4-FFF2-40B4-BE49-F238E27FC236}">
                  <a16:creationId xmlns:a16="http://schemas.microsoft.com/office/drawing/2014/main" id="{5006C635-A780-4E90-8B15-A90957F84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" y="1298"/>
              <a:ext cx="81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89138" name="Line 18">
              <a:extLst>
                <a:ext uri="{FF2B5EF4-FFF2-40B4-BE49-F238E27FC236}">
                  <a16:creationId xmlns:a16="http://schemas.microsoft.com/office/drawing/2014/main" id="{B5A12354-6265-479B-B862-7DBBCCCDD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588"/>
              <a:ext cx="81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89139" name="Line 19">
              <a:extLst>
                <a:ext uri="{FF2B5EF4-FFF2-40B4-BE49-F238E27FC236}">
                  <a16:creationId xmlns:a16="http://schemas.microsoft.com/office/drawing/2014/main" id="{5ACD7A0C-7E33-4523-815E-E657098ED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" y="1888"/>
              <a:ext cx="81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10405E-6 L -5.55556E-7 0.15722 " pathEditMode="relative" ptsTypes="AA">
                                      <p:cBhvr>
                                        <p:cTn id="11" dur="20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81503E-6 L 1.38889E-6 0.159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0A4E8495-DF18-47D2-AA07-DE2A75192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445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向函数传递结构体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51388EB0-B2F9-45A4-B0A1-FAA5F5F4C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8975" y="1625600"/>
            <a:ext cx="8458200" cy="4611688"/>
          </a:xfrm>
        </p:spPr>
        <p:txBody>
          <a:bodyPr/>
          <a:lstStyle/>
          <a:p>
            <a:pPr eaLnBrk="1">
              <a:lnSpc>
                <a:spcPct val="135000"/>
              </a:lnSpc>
              <a:defRPr/>
            </a:pPr>
            <a:r>
              <a:rPr lang="zh-CN" altLang="en-US" sz="3200"/>
              <a:t>向函数传递结构体的单个成员</a:t>
            </a:r>
          </a:p>
          <a:p>
            <a:pPr lvl="1" eaLnBrk="1">
              <a:lnSpc>
                <a:spcPct val="135000"/>
              </a:lnSpc>
              <a:defRPr/>
            </a:pPr>
            <a:r>
              <a:rPr lang="zh-CN" altLang="en-US" sz="2800"/>
              <a:t>复制单个成员的内容</a:t>
            </a:r>
          </a:p>
          <a:p>
            <a:pPr lvl="1" eaLnBrk="1">
              <a:lnSpc>
                <a:spcPct val="135000"/>
              </a:lnSpc>
              <a:defRPr/>
            </a:pPr>
            <a:r>
              <a:rPr lang="zh-CN" altLang="en-US" sz="2800">
                <a:solidFill>
                  <a:schemeClr val="hlink"/>
                </a:solidFill>
              </a:rPr>
              <a:t>函数内对结构内容的修改不影响原结构</a:t>
            </a:r>
          </a:p>
          <a:p>
            <a:pPr eaLnBrk="1">
              <a:lnSpc>
                <a:spcPct val="135000"/>
              </a:lnSpc>
              <a:defRPr/>
            </a:pPr>
            <a:r>
              <a:rPr lang="zh-CN" altLang="en-US" sz="3200"/>
              <a:t>向函数传递结构体的完整结构？</a:t>
            </a:r>
          </a:p>
          <a:p>
            <a:pPr eaLnBrk="1">
              <a:lnSpc>
                <a:spcPct val="135000"/>
              </a:lnSpc>
              <a:defRPr/>
            </a:pPr>
            <a:r>
              <a:rPr lang="zh-CN" altLang="en-US" sz="3200"/>
              <a:t>向函数传递结构体的首地址？</a:t>
            </a:r>
          </a:p>
          <a:p>
            <a:pPr lvl="1" eaLnBrk="1">
              <a:lnSpc>
                <a:spcPct val="120000"/>
              </a:lnSpc>
              <a:defRPr/>
            </a:pPr>
            <a:endParaRPr lang="zh-CN" altLang="en-US" sz="28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EA97FFAC-8C0F-4891-8FBD-E68602B91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33364"/>
            <a:ext cx="4038600" cy="34258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date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year;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month;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day;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func(</a:t>
            </a:r>
            <a:r>
              <a:rPr kumimoji="1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 date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p.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year = 2000;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p.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month = 5;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p.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day = 22;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28F4225A-C96B-4421-8A36-7F183692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789363"/>
            <a:ext cx="7416800" cy="287655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 date d;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d.year = 1999;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d.month = 4;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d.day = 23;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printf(“%d,%d,%d\n”, d.year, d.month, d.day);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func(</a:t>
            </a:r>
            <a:r>
              <a:rPr kumimoji="1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printf(“%d,%d,%d\n”, d.year, d.month, d.day);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kumimoji="1"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0148" name="Text Box 4">
            <a:extLst>
              <a:ext uri="{FF2B5EF4-FFF2-40B4-BE49-F238E27FC236}">
                <a16:creationId xmlns:a16="http://schemas.microsoft.com/office/drawing/2014/main" id="{1762D71D-6B29-40A3-810E-36BA5B1C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2276475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1999,4,23</a:t>
            </a:r>
          </a:p>
        </p:txBody>
      </p:sp>
      <p:sp>
        <p:nvSpPr>
          <p:cNvPr id="390149" name="Text Box 5">
            <a:extLst>
              <a:ext uri="{FF2B5EF4-FFF2-40B4-BE49-F238E27FC236}">
                <a16:creationId xmlns:a16="http://schemas.microsoft.com/office/drawing/2014/main" id="{EE38F023-23C8-45BE-B76B-43938F174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2611438"/>
            <a:ext cx="182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1999,4,23</a:t>
            </a:r>
          </a:p>
        </p:txBody>
      </p:sp>
      <p:sp>
        <p:nvSpPr>
          <p:cNvPr id="390150" name="Rectangle 6">
            <a:extLst>
              <a:ext uri="{FF2B5EF4-FFF2-40B4-BE49-F238E27FC236}">
                <a16:creationId xmlns:a16="http://schemas.microsoft.com/office/drawing/2014/main" id="{287A7184-E29A-4ADF-A456-B24CE36FB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860425"/>
            <a:ext cx="40894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结构体</a:t>
            </a:r>
            <a:r>
              <a:rPr lang="zh-CN" altLang="en-US" sz="4400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变量</a:t>
            </a:r>
            <a:br>
              <a:rPr lang="zh-CN" altLang="en-US" sz="4400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做函数参数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utoUpdateAnimBg="0"/>
      <p:bldP spid="39014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>
            <a:extLst>
              <a:ext uri="{FF2B5EF4-FFF2-40B4-BE49-F238E27FC236}">
                <a16:creationId xmlns:a16="http://schemas.microsoft.com/office/drawing/2014/main" id="{1D683397-ECC4-4A75-8F56-F8D0B85A1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33364"/>
            <a:ext cx="4038600" cy="34258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date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year;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month;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day;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func(</a:t>
            </a: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struct date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*p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p-&gt;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year = 2000;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p-&gt;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month = 5;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p-&gt;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day = 22;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346115" name="Text Box 3">
            <a:extLst>
              <a:ext uri="{FF2B5EF4-FFF2-40B4-BE49-F238E27FC236}">
                <a16:creationId xmlns:a16="http://schemas.microsoft.com/office/drawing/2014/main" id="{5556DEF0-A64D-4EE3-9543-BF1DD240E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789363"/>
            <a:ext cx="7416800" cy="287655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struct date d;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d.year = 1999;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d.month = 4;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d.day = 23;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printf(“%d,%d,%d\n”, d.year, d.month, d.day);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func(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&amp;d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)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;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printf(“%d,%d,%d\n”, d.year, d.month, d.day);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</a:t>
            </a:r>
            <a:endParaRPr kumimoji="1" lang="zh-CN" altLang="zh-CN" sz="20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46116" name="Text Box 4">
            <a:extLst>
              <a:ext uri="{FF2B5EF4-FFF2-40B4-BE49-F238E27FC236}">
                <a16:creationId xmlns:a16="http://schemas.microsoft.com/office/drawing/2014/main" id="{0E068983-636E-41F7-AEDF-CD07685A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2276475"/>
            <a:ext cx="182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1999,4,23</a:t>
            </a:r>
          </a:p>
        </p:txBody>
      </p:sp>
      <p:sp>
        <p:nvSpPr>
          <p:cNvPr id="346117" name="Text Box 5">
            <a:extLst>
              <a:ext uri="{FF2B5EF4-FFF2-40B4-BE49-F238E27FC236}">
                <a16:creationId xmlns:a16="http://schemas.microsoft.com/office/drawing/2014/main" id="{726A6164-AE4B-4E16-9475-B4494B19A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5" y="2611438"/>
            <a:ext cx="1843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2000,5,22</a:t>
            </a:r>
          </a:p>
        </p:txBody>
      </p:sp>
      <p:sp>
        <p:nvSpPr>
          <p:cNvPr id="346120" name="Rectangle 8">
            <a:extLst>
              <a:ext uri="{FF2B5EF4-FFF2-40B4-BE49-F238E27FC236}">
                <a16:creationId xmlns:a16="http://schemas.microsoft.com/office/drawing/2014/main" id="{EEB5F468-4451-43E1-B4AE-AFDD1DB76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860425"/>
            <a:ext cx="40894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结构体</a:t>
            </a:r>
            <a:r>
              <a:rPr lang="zh-CN" altLang="en-US" sz="4400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指针</a:t>
            </a:r>
            <a:b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做函数参数</a:t>
            </a:r>
          </a:p>
        </p:txBody>
      </p:sp>
      <p:sp>
        <p:nvSpPr>
          <p:cNvPr id="346122" name="AutoShape 10">
            <a:extLst>
              <a:ext uri="{FF2B5EF4-FFF2-40B4-BE49-F238E27FC236}">
                <a16:creationId xmlns:a16="http://schemas.microsoft.com/office/drawing/2014/main" id="{9178CF9F-9F0A-4AB3-B662-9CE09D8E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73464"/>
            <a:ext cx="4427538" cy="1800225"/>
          </a:xfrm>
          <a:prstGeom prst="irregularSeal1">
            <a:avLst/>
          </a:prstGeom>
          <a:solidFill>
            <a:srgbClr val="CCFFCC"/>
          </a:solidFill>
          <a:ln w="28575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rgbClr val="000066"/>
                </a:solidFill>
              </a:rPr>
              <a:t>指针做函数形参</a:t>
            </a:r>
          </a:p>
          <a:p>
            <a:r>
              <a:rPr lang="zh-CN" altLang="en-US" b="1">
                <a:solidFill>
                  <a:srgbClr val="000066"/>
                </a:solidFill>
              </a:rPr>
              <a:t>实参必须为地址值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utoUpdateAnimBg="0"/>
      <p:bldP spid="346117" grpId="0" autoUpdateAnimBg="0"/>
      <p:bldP spid="346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2D2CC356-0385-47A2-A5A7-37B276E60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sz="4000">
                <a:latin typeface="Arial" charset="0"/>
              </a:rPr>
              <a:t>思考一个问题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76B8CE20-0237-4944-8FA4-B45FAE2369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484313"/>
            <a:ext cx="8207375" cy="1657350"/>
          </a:xfrm>
        </p:spPr>
        <p:txBody>
          <a:bodyPr/>
          <a:lstStyle/>
          <a:p>
            <a:pPr eaLnBrk="1">
              <a:lnSpc>
                <a:spcPct val="85000"/>
              </a:lnSpc>
              <a:defRPr/>
            </a:pPr>
            <a:r>
              <a:rPr lang="zh-CN" altLang="en-US">
                <a:latin typeface="楷体_GB2312" pitchFamily="49" charset="-122"/>
              </a:rPr>
              <a:t>在程序里表示一个人（姓名、年龄、性别</a:t>
            </a:r>
            <a:r>
              <a:rPr lang="en-US" altLang="zh-CN"/>
              <a:t>…</a:t>
            </a:r>
            <a:r>
              <a:rPr lang="zh-CN" altLang="en-US">
                <a:latin typeface="楷体_GB2312" pitchFamily="49" charset="-122"/>
              </a:rPr>
              <a:t>），怎么表示？</a:t>
            </a:r>
          </a:p>
          <a:p>
            <a:pPr eaLnBrk="1">
              <a:lnSpc>
                <a:spcPct val="85000"/>
              </a:lnSpc>
              <a:defRPr/>
            </a:pPr>
            <a:r>
              <a:rPr lang="zh-CN" altLang="en-US">
                <a:latin typeface="楷体_GB2312" pitchFamily="49" charset="-122"/>
              </a:rPr>
              <a:t>想表示多个人呢？</a:t>
            </a:r>
          </a:p>
          <a:p>
            <a:pPr eaLnBrk="1">
              <a:lnSpc>
                <a:spcPct val="85000"/>
              </a:lnSpc>
              <a:defRPr/>
            </a:pPr>
            <a:r>
              <a:rPr lang="zh-CN" altLang="en-US">
                <a:latin typeface="楷体_GB2312" pitchFamily="49" charset="-122"/>
              </a:rPr>
              <a:t>如何用计算机程序实现下述表格的管理？ 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77F0F05F-5F30-485B-81BF-47D73419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3275014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000">
                <a:solidFill>
                  <a:srgbClr val="3366FF"/>
                </a:solidFill>
                <a:latin typeface="Times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表</a:t>
            </a:r>
            <a:r>
              <a:rPr lang="en-US" altLang="zh-CN" sz="2000">
                <a:solidFill>
                  <a:srgbClr val="3366FF"/>
                </a:solidFill>
                <a:latin typeface="Times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8-1 </a:t>
            </a:r>
            <a:r>
              <a:rPr lang="zh-CN" altLang="en-US" sz="2000">
                <a:solidFill>
                  <a:srgbClr val="3366FF"/>
                </a:solidFill>
                <a:latin typeface="Times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某学校学生成绩管理表</a:t>
            </a:r>
          </a:p>
        </p:txBody>
      </p:sp>
      <p:graphicFrame>
        <p:nvGraphicFramePr>
          <p:cNvPr id="267644" name="Group 380">
            <a:extLst>
              <a:ext uri="{FF2B5EF4-FFF2-40B4-BE49-F238E27FC236}">
                <a16:creationId xmlns:a16="http://schemas.microsoft.com/office/drawing/2014/main" id="{0040DE57-0488-4AD1-BA26-FD949D311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12113"/>
              </p:ext>
            </p:extLst>
          </p:nvPr>
        </p:nvGraphicFramePr>
        <p:xfrm>
          <a:off x="2352675" y="3671889"/>
          <a:ext cx="7704138" cy="2782886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85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学号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姓名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性别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入学时间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计算机原理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英 语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数 学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音 乐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令狐冲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1999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林平之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1999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岳灵珊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1999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任盈盈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1999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… …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… …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439" name="Picture 381" descr="J0234687">
            <a:extLst>
              <a:ext uri="{FF2B5EF4-FFF2-40B4-BE49-F238E27FC236}">
                <a16:creationId xmlns:a16="http://schemas.microsoft.com/office/drawing/2014/main" id="{153471F5-676D-4CD8-825A-FC0D62842E11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20189" y="760413"/>
            <a:ext cx="1228725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>
            <a:extLst>
              <a:ext uri="{FF2B5EF4-FFF2-40B4-BE49-F238E27FC236}">
                <a16:creationId xmlns:a16="http://schemas.microsoft.com/office/drawing/2014/main" id="{E880C09A-D800-4D54-A0C0-25BC8DEF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33364"/>
            <a:ext cx="4967287" cy="34258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date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year;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month;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day;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 date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func(</a:t>
            </a: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struct date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p.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year = 2000;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p.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month = 5;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p.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day = 22;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391171" name="Text Box 3">
            <a:extLst>
              <a:ext uri="{FF2B5EF4-FFF2-40B4-BE49-F238E27FC236}">
                <a16:creationId xmlns:a16="http://schemas.microsoft.com/office/drawing/2014/main" id="{0FD77185-EBA3-4815-8557-D9427B31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789363"/>
            <a:ext cx="7416800" cy="287655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struct date d;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d.year = 1999;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d.month = 4;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d.day = 23;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printf(“%d,%d,%d\n”, d.year, d.month, d.day);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d =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func(</a:t>
            </a: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d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)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;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printf(“%d,%d,%d\n”, d.year, d.month, d.day);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</a:t>
            </a:r>
            <a:endParaRPr kumimoji="1" lang="zh-CN" altLang="zh-CN" sz="20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91175" name="Rectangle 7">
            <a:extLst>
              <a:ext uri="{FF2B5EF4-FFF2-40B4-BE49-F238E27FC236}">
                <a16:creationId xmlns:a16="http://schemas.microsoft.com/office/drawing/2014/main" id="{8707AA1D-FCBA-4F36-BF03-7177509E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860425"/>
            <a:ext cx="40894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结构体变量</a:t>
            </a:r>
            <a:b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做函数</a:t>
            </a:r>
            <a:r>
              <a:rPr lang="zh-CN" altLang="en-US" sz="4400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返回值</a:t>
            </a:r>
          </a:p>
        </p:txBody>
      </p:sp>
      <p:sp>
        <p:nvSpPr>
          <p:cNvPr id="391177" name="AutoShape 9">
            <a:extLst>
              <a:ext uri="{FF2B5EF4-FFF2-40B4-BE49-F238E27FC236}">
                <a16:creationId xmlns:a16="http://schemas.microsoft.com/office/drawing/2014/main" id="{C12411BB-AD50-4E93-A2F0-4D24F4B67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429000"/>
            <a:ext cx="2160588" cy="1296988"/>
          </a:xfrm>
          <a:prstGeom prst="cloudCallout">
            <a:avLst>
              <a:gd name="adj1" fmla="val -74319"/>
              <a:gd name="adj2" fmla="val -45227"/>
            </a:avLst>
          </a:prstGeom>
          <a:solidFill>
            <a:srgbClr val="CCFFCC"/>
          </a:solidFill>
          <a:ln w="12700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/>
              <a:t>存在一个错误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>
            <a:extLst>
              <a:ext uri="{FF2B5EF4-FFF2-40B4-BE49-F238E27FC236}">
                <a16:creationId xmlns:a16="http://schemas.microsoft.com/office/drawing/2014/main" id="{B33EC395-E912-48C6-B3B9-FC2C659F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33364"/>
            <a:ext cx="4967287" cy="3494087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date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year;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month;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day;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 date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func(</a:t>
            </a: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struct date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p.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year = 2000;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p.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month = 5;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p.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day = 22;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2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return p;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393219" name="Text Box 3">
            <a:extLst>
              <a:ext uri="{FF2B5EF4-FFF2-40B4-BE49-F238E27FC236}">
                <a16:creationId xmlns:a16="http://schemas.microsoft.com/office/drawing/2014/main" id="{06E27AC7-8958-45E9-9C1F-651B2A0E3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789363"/>
            <a:ext cx="7416800" cy="287655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struct date d;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d.year = 1999;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d.month = 4;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d.day = 23;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printf(“%d,%d,%d\n”, d.year, d.month, d.day);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d =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func(</a:t>
            </a: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d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)</a:t>
            </a:r>
            <a:r>
              <a:rPr kumimoji="1" lang="en-US" altLang="zh-CN" sz="2000" b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;</a:t>
            </a: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  printf(“%d,%d,%d\n”, d.year, d.month, d.day);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000" b="1">
                <a:latin typeface="Courier New" pitchFamily="49" charset="0"/>
                <a:ea typeface="宋体" pitchFamily="2" charset="-122"/>
              </a:rPr>
              <a:t>}</a:t>
            </a:r>
            <a:endParaRPr kumimoji="1" lang="zh-CN" altLang="zh-CN" sz="20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93220" name="Text Box 4">
            <a:extLst>
              <a:ext uri="{FF2B5EF4-FFF2-40B4-BE49-F238E27FC236}">
                <a16:creationId xmlns:a16="http://schemas.microsoft.com/office/drawing/2014/main" id="{8B3C5152-3E53-41E4-804B-0A21A090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3" y="2276475"/>
            <a:ext cx="182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1999,4,23</a:t>
            </a:r>
          </a:p>
        </p:txBody>
      </p:sp>
      <p:sp>
        <p:nvSpPr>
          <p:cNvPr id="393221" name="Text Box 5">
            <a:extLst>
              <a:ext uri="{FF2B5EF4-FFF2-40B4-BE49-F238E27FC236}">
                <a16:creationId xmlns:a16="http://schemas.microsoft.com/office/drawing/2014/main" id="{32BE2713-A2CE-4D28-B69A-922418221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2611438"/>
            <a:ext cx="1843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2000,5,22</a:t>
            </a:r>
          </a:p>
        </p:txBody>
      </p:sp>
      <p:sp>
        <p:nvSpPr>
          <p:cNvPr id="393222" name="Rectangle 6">
            <a:extLst>
              <a:ext uri="{FF2B5EF4-FFF2-40B4-BE49-F238E27FC236}">
                <a16:creationId xmlns:a16="http://schemas.microsoft.com/office/drawing/2014/main" id="{9DDAE550-5033-49B6-AC7B-4270E614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860425"/>
            <a:ext cx="40894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结构体变量</a:t>
            </a:r>
            <a:b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做函数</a:t>
            </a:r>
            <a:r>
              <a:rPr lang="zh-CN" altLang="en-US" sz="4400" b="1" i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返回值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utoUpdateAnimBg="0"/>
      <p:bldP spid="39322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2C04F60D-B2B2-4ACC-861D-0E08623EA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445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向函数传递结构体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85CD9E86-8FCC-439F-894B-82B395788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8975" y="1625600"/>
            <a:ext cx="8458200" cy="4611688"/>
          </a:xfrm>
        </p:spPr>
        <p:txBody>
          <a:bodyPr/>
          <a:lstStyle/>
          <a:p>
            <a:pPr eaLnBrk="1">
              <a:lnSpc>
                <a:spcPct val="100000"/>
              </a:lnSpc>
              <a:defRPr/>
            </a:pPr>
            <a:r>
              <a:rPr lang="zh-CN" altLang="en-US" sz="3200"/>
              <a:t>向函数传递结构体的完整结构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sz="2800">
                <a:solidFill>
                  <a:schemeClr val="hlink"/>
                </a:solidFill>
              </a:rPr>
              <a:t>复制整个结构体成员的内容，多个值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sz="2800">
                <a:solidFill>
                  <a:schemeClr val="hlink"/>
                </a:solidFill>
              </a:rPr>
              <a:t>函数内对结构内容的修改不影响原结构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sz="2800">
                <a:solidFill>
                  <a:schemeClr val="hlink"/>
                </a:solidFill>
              </a:rPr>
              <a:t>内容传递更直观，但</a:t>
            </a:r>
            <a:r>
              <a:rPr lang="zh-CN" altLang="en-US" sz="2800"/>
              <a:t>开销大</a:t>
            </a:r>
          </a:p>
          <a:p>
            <a:pPr eaLnBrk="1">
              <a:lnSpc>
                <a:spcPct val="100000"/>
              </a:lnSpc>
              <a:defRPr/>
            </a:pPr>
            <a:r>
              <a:rPr lang="zh-CN" altLang="en-US" sz="3200"/>
              <a:t>向函数传递结构体的首地址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sz="2800"/>
              <a:t>用</a:t>
            </a:r>
            <a:r>
              <a:rPr lang="zh-CN" altLang="en-US" sz="2800">
                <a:solidFill>
                  <a:srgbClr val="880000"/>
                </a:solidFill>
              </a:rPr>
              <a:t>结构体数组</a:t>
            </a:r>
            <a:r>
              <a:rPr lang="en-US" altLang="zh-CN" sz="2800">
                <a:solidFill>
                  <a:srgbClr val="880000"/>
                </a:solidFill>
              </a:rPr>
              <a:t>/</a:t>
            </a:r>
            <a:r>
              <a:rPr lang="zh-CN" altLang="en-US" sz="2800">
                <a:solidFill>
                  <a:srgbClr val="880000"/>
                </a:solidFill>
              </a:rPr>
              <a:t>结构体指针</a:t>
            </a:r>
            <a:r>
              <a:rPr lang="zh-CN" altLang="en-US" sz="2800"/>
              <a:t>做函数参数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sz="2800"/>
              <a:t>仅复制结构体的首地址，一个值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sz="2800">
                <a:solidFill>
                  <a:schemeClr val="hlink"/>
                </a:solidFill>
              </a:rPr>
              <a:t>修改结构体指针所指向的结构体的内容</a:t>
            </a:r>
          </a:p>
          <a:p>
            <a:pPr lvl="1" eaLnBrk="1">
              <a:lnSpc>
                <a:spcPct val="100000"/>
              </a:lnSpc>
              <a:defRPr/>
            </a:pPr>
            <a:r>
              <a:rPr lang="zh-CN" altLang="en-US" sz="2800">
                <a:solidFill>
                  <a:schemeClr val="hlink"/>
                </a:solidFill>
              </a:rPr>
              <a:t>指针传递效率高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0F614B53-EE1E-499E-996A-DBCDE79B7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思考</a:t>
            </a:r>
            <a:endParaRPr lang="en-US" altLang="zh-CN"/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20EADBA1-EF72-4647-9674-3183A9EA3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196976"/>
            <a:ext cx="7918450" cy="5472113"/>
          </a:xfrm>
        </p:spPr>
        <p:txBody>
          <a:bodyPr/>
          <a:lstStyle/>
          <a:p>
            <a:pPr eaLnBrk="1">
              <a:lnSpc>
                <a:spcPct val="75000"/>
              </a:lnSpc>
              <a:defRPr/>
            </a:pPr>
            <a:r>
              <a:rPr lang="zh-CN" altLang="en-US" sz="2400">
                <a:ea typeface="宋体" pitchFamily="2" charset="-122"/>
              </a:rPr>
              <a:t>下面的结构是什么意思？</a:t>
            </a:r>
          </a:p>
          <a:p>
            <a:pPr lvl="1" eaLnBrk="1">
              <a:lnSpc>
                <a:spcPct val="75000"/>
              </a:lnSpc>
              <a:buFontTx/>
              <a:buNone/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struct</a:t>
            </a: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temp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	    data;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temp pt;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};</a:t>
            </a:r>
          </a:p>
          <a:p>
            <a:pPr eaLnBrk="1">
              <a:lnSpc>
                <a:spcPct val="75000"/>
              </a:lnSpc>
              <a:defRPr/>
            </a:pPr>
            <a:r>
              <a:rPr lang="en-US" altLang="zh-CN" sz="2400">
                <a:ea typeface="宋体" pitchFamily="2" charset="-122"/>
              </a:rPr>
              <a:t>CB</a:t>
            </a:r>
            <a:r>
              <a:rPr lang="zh-CN" altLang="en-US" sz="2400">
                <a:ea typeface="宋体" pitchFamily="2" charset="-122"/>
              </a:rPr>
              <a:t>下的错误提示：</a:t>
            </a:r>
            <a:endParaRPr lang="en-US" altLang="zh-CN" sz="2400">
              <a:ea typeface="宋体" pitchFamily="2" charset="-122"/>
            </a:endParaRPr>
          </a:p>
          <a:p>
            <a:pPr lvl="1" eaLnBrk="1">
              <a:lnSpc>
                <a:spcPct val="75000"/>
              </a:lnSpc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field 'pt' has incomplete type</a:t>
            </a:r>
          </a:p>
          <a:p>
            <a:pPr eaLnBrk="1">
              <a:lnSpc>
                <a:spcPct val="75000"/>
              </a:lnSpc>
              <a:defRPr/>
            </a:pPr>
            <a:r>
              <a:rPr lang="en-US" altLang="zh-CN" sz="2400">
                <a:ea typeface="宋体" pitchFamily="2" charset="-122"/>
              </a:rPr>
              <a:t>TC</a:t>
            </a:r>
            <a:r>
              <a:rPr lang="zh-CN" altLang="en-US" sz="2400">
                <a:ea typeface="宋体" pitchFamily="2" charset="-122"/>
              </a:rPr>
              <a:t>下的错误提示：</a:t>
            </a:r>
          </a:p>
          <a:p>
            <a:pPr lvl="1" eaLnBrk="1">
              <a:lnSpc>
                <a:spcPct val="75000"/>
              </a:lnSpc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Undefined structure ‘temp’</a:t>
            </a:r>
          </a:p>
          <a:p>
            <a:pPr lvl="1" eaLnBrk="1">
              <a:lnSpc>
                <a:spcPct val="75000"/>
              </a:lnSpc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Structure size too large</a:t>
            </a:r>
          </a:p>
          <a:p>
            <a:pPr eaLnBrk="1">
              <a:lnSpc>
                <a:spcPct val="75000"/>
              </a:lnSpc>
              <a:defRPr/>
            </a:pPr>
            <a:r>
              <a:rPr lang="en-US" altLang="zh-CN" sz="2400">
                <a:ea typeface="宋体" pitchFamily="2" charset="-122"/>
              </a:rPr>
              <a:t>VC</a:t>
            </a:r>
            <a:r>
              <a:rPr lang="zh-CN" altLang="en-US" sz="2400">
                <a:ea typeface="宋体" pitchFamily="2" charset="-122"/>
              </a:rPr>
              <a:t>下的错误提示：</a:t>
            </a:r>
          </a:p>
          <a:p>
            <a:pPr lvl="1" eaLnBrk="1">
              <a:lnSpc>
                <a:spcPct val="75000"/>
              </a:lnSpc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'pt' uses undefined struct ‘temp’</a:t>
            </a:r>
          </a:p>
          <a:p>
            <a:pPr eaLnBrk="1">
              <a:lnSpc>
                <a:spcPct val="75000"/>
              </a:lnSpc>
              <a:defRPr/>
            </a:pPr>
            <a:r>
              <a:rPr lang="zh-CN" altLang="en-US" sz="2400">
                <a:ea typeface="宋体" pitchFamily="2" charset="-122"/>
              </a:rPr>
              <a:t>下面的结构是什么意思呢？</a:t>
            </a:r>
          </a:p>
          <a:p>
            <a:pPr lvl="1" eaLnBrk="1">
              <a:lnSpc>
                <a:spcPct val="75000"/>
              </a:lnSpc>
              <a:buFontTx/>
              <a:buNone/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struct</a:t>
            </a: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temp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data;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   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temp *pt;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};</a:t>
            </a:r>
          </a:p>
        </p:txBody>
      </p:sp>
      <p:pic>
        <p:nvPicPr>
          <p:cNvPr id="63492" name="Picture 4" descr="J0234687">
            <a:extLst>
              <a:ext uri="{FF2B5EF4-FFF2-40B4-BE49-F238E27FC236}">
                <a16:creationId xmlns:a16="http://schemas.microsoft.com/office/drawing/2014/main" id="{14812963-A9AC-41E1-993F-9B6780825B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836614"/>
            <a:ext cx="16557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2133" name="Rectangle 5">
            <a:extLst>
              <a:ext uri="{FF2B5EF4-FFF2-40B4-BE49-F238E27FC236}">
                <a16:creationId xmlns:a16="http://schemas.microsoft.com/office/drawing/2014/main" id="{D76357E4-FCE4-433F-89D9-D4F31BC2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2262188"/>
            <a:ext cx="2376488" cy="30321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4B9A562-DA84-45AB-A84B-80593952B801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1989139"/>
            <a:ext cx="4464050" cy="1627187"/>
            <a:chOff x="2835" y="1253"/>
            <a:chExt cx="2812" cy="1025"/>
          </a:xfrm>
        </p:grpSpPr>
        <p:sp>
          <p:nvSpPr>
            <p:cNvPr id="432135" name="Line 7">
              <a:extLst>
                <a:ext uri="{FF2B5EF4-FFF2-40B4-BE49-F238E27FC236}">
                  <a16:creationId xmlns:a16="http://schemas.microsoft.com/office/drawing/2014/main" id="{A440A5C5-28A8-4AA6-8550-B7A8FFC16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5" y="1525"/>
              <a:ext cx="889" cy="236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432136" name="Text Box 8">
              <a:extLst>
                <a:ext uri="{FF2B5EF4-FFF2-40B4-BE49-F238E27FC236}">
                  <a16:creationId xmlns:a16="http://schemas.microsoft.com/office/drawing/2014/main" id="{5E3B100A-C29E-4CED-A684-B249AA6C5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1253"/>
              <a:ext cx="1920" cy="102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</a:rPr>
                <a:t>结构体声明时不能包含本结构体类型成员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000066"/>
                  </a:solidFill>
                </a:rPr>
                <a:t>系统将无法为这样的结构体类型分配内存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 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</a:rPr>
                <a:t> </a:t>
              </a:r>
              <a:endParaRPr lang="en-US" altLang="zh-CN" b="1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</p:grpSp>
      <p:sp>
        <p:nvSpPr>
          <p:cNvPr id="432137" name="Text Box 9">
            <a:extLst>
              <a:ext uri="{FF2B5EF4-FFF2-40B4-BE49-F238E27FC236}">
                <a16:creationId xmlns:a16="http://schemas.microsoft.com/office/drawing/2014/main" id="{D01CD651-C106-4161-9A74-9168BCAA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5376864"/>
            <a:ext cx="3048000" cy="8604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</a:rPr>
              <a:t>可包含指向本结构体类型的指针变量</a:t>
            </a:r>
            <a:endParaRPr lang="en-US" altLang="zh-CN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  <p:bldP spid="432133" grpId="0" animBg="1"/>
      <p:bldP spid="4321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B5E4C5AD-44F0-40B4-8131-F0B669D78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1" y="333375"/>
            <a:ext cx="8067675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共用体，或称为联合（</a:t>
            </a:r>
            <a:r>
              <a:rPr lang="en-US" altLang="zh-CN"/>
              <a:t>Union</a:t>
            </a:r>
            <a:r>
              <a:rPr lang="zh-CN" altLang="en-US"/>
              <a:t>）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C2BDF579-A06E-4397-891E-F3FAA96AF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268414"/>
            <a:ext cx="2808288" cy="2232025"/>
          </a:xfrm>
          <a:solidFill>
            <a:srgbClr val="FFFF99"/>
          </a:solidFill>
          <a:ln w="38100">
            <a:solidFill>
              <a:srgbClr val="800000"/>
            </a:solidFill>
          </a:ln>
        </p:spPr>
        <p:txBody>
          <a:bodyPr/>
          <a:lstStyle/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number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i;</a:t>
            </a:r>
            <a:b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ch;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float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f;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};</a:t>
            </a: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9C687028-E099-47FE-8FAB-428A06A73641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4183064"/>
            <a:ext cx="4176712" cy="1190625"/>
            <a:chOff x="2154" y="2635"/>
            <a:chExt cx="2631" cy="750"/>
          </a:xfrm>
        </p:grpSpPr>
        <p:sp>
          <p:nvSpPr>
            <p:cNvPr id="319493" name="Rectangle 5">
              <a:extLst>
                <a:ext uri="{FF2B5EF4-FFF2-40B4-BE49-F238E27FC236}">
                  <a16:creationId xmlns:a16="http://schemas.microsoft.com/office/drawing/2014/main" id="{DE79F8B4-A033-4FA1-8335-2A868446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2649"/>
              <a:ext cx="448" cy="2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4" name="Rectangle 6">
              <a:extLst>
                <a:ext uri="{FF2B5EF4-FFF2-40B4-BE49-F238E27FC236}">
                  <a16:creationId xmlns:a16="http://schemas.microsoft.com/office/drawing/2014/main" id="{12034D9D-5299-46ED-908D-9BA33ECCD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2894"/>
              <a:ext cx="448" cy="24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5" name="Rectangle 7">
              <a:extLst>
                <a:ext uri="{FF2B5EF4-FFF2-40B4-BE49-F238E27FC236}">
                  <a16:creationId xmlns:a16="http://schemas.microsoft.com/office/drawing/2014/main" id="{A1D70DAC-529F-4CB2-91D8-B1DD9046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649"/>
              <a:ext cx="448" cy="2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6" name="Rectangle 8">
              <a:extLst>
                <a:ext uri="{FF2B5EF4-FFF2-40B4-BE49-F238E27FC236}">
                  <a16:creationId xmlns:a16="http://schemas.microsoft.com/office/drawing/2014/main" id="{0667A735-8418-4359-A5F5-D8A2510F2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7" name="Rectangle 9">
              <a:extLst>
                <a:ext uri="{FF2B5EF4-FFF2-40B4-BE49-F238E27FC236}">
                  <a16:creationId xmlns:a16="http://schemas.microsoft.com/office/drawing/2014/main" id="{CB3B7343-39BF-43D9-95D5-6D296526F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8" name="Rectangle 10">
              <a:extLst>
                <a:ext uri="{FF2B5EF4-FFF2-40B4-BE49-F238E27FC236}">
                  <a16:creationId xmlns:a16="http://schemas.microsoft.com/office/drawing/2014/main" id="{193BCD12-D888-4159-8B40-F83873240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40"/>
              <a:ext cx="449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9" name="Rectangle 11">
              <a:extLst>
                <a:ext uri="{FF2B5EF4-FFF2-40B4-BE49-F238E27FC236}">
                  <a16:creationId xmlns:a16="http://schemas.microsoft.com/office/drawing/2014/main" id="{4EB037A3-7088-45F4-B096-8BF149D27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71729" name="Text Box 12">
              <a:extLst>
                <a:ext uri="{FF2B5EF4-FFF2-40B4-BE49-F238E27FC236}">
                  <a16:creationId xmlns:a16="http://schemas.microsoft.com/office/drawing/2014/main" id="{5D1C8DEE-E143-493D-B097-930F3EB7A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635"/>
              <a:ext cx="8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ea typeface="宋体" panose="02010600030101010101" pitchFamily="2" charset="-122"/>
                </a:rPr>
                <a:t>0x0037b00</a:t>
              </a:r>
            </a:p>
          </p:txBody>
        </p:sp>
      </p:grpSp>
      <p:sp>
        <p:nvSpPr>
          <p:cNvPr id="319502" name="Rectangle 14">
            <a:extLst>
              <a:ext uri="{FF2B5EF4-FFF2-40B4-BE49-F238E27FC236}">
                <a16:creationId xmlns:a16="http://schemas.microsoft.com/office/drawing/2014/main" id="{A89835A9-A03E-4A80-BDCD-DBD786E8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149726"/>
            <a:ext cx="2808288" cy="223202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union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number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</a:b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i;</a:t>
            </a:r>
            <a:b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</a:b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ch;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float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f;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};</a:t>
            </a:r>
          </a:p>
        </p:txBody>
      </p:sp>
      <p:sp>
        <p:nvSpPr>
          <p:cNvPr id="319503" name="Rectangle 15">
            <a:extLst>
              <a:ext uri="{FF2B5EF4-FFF2-40B4-BE49-F238E27FC236}">
                <a16:creationId xmlns:a16="http://schemas.microsoft.com/office/drawing/2014/main" id="{DF5C05C5-2508-4C8F-97BD-5F9522C8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1268413"/>
            <a:ext cx="5567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printf("%d\n", sizeof(struct number));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5976980F-9270-49DC-A416-47CAA8A90530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1700214"/>
            <a:ext cx="5186362" cy="1143000"/>
            <a:chOff x="385" y="1600"/>
            <a:chExt cx="3267" cy="720"/>
          </a:xfrm>
        </p:grpSpPr>
        <p:grpSp>
          <p:nvGrpSpPr>
            <p:cNvPr id="71707" name="Group 17">
              <a:extLst>
                <a:ext uri="{FF2B5EF4-FFF2-40B4-BE49-F238E27FC236}">
                  <a16:creationId xmlns:a16="http://schemas.microsoft.com/office/drawing/2014/main" id="{6BDB3B9F-2013-49C4-B8E5-EB581351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029"/>
              <a:ext cx="3267" cy="291"/>
              <a:chOff x="431" y="1576"/>
              <a:chExt cx="3267" cy="291"/>
            </a:xfrm>
          </p:grpSpPr>
          <p:sp>
            <p:nvSpPr>
              <p:cNvPr id="319506" name="Text Box 18">
                <a:extLst>
                  <a:ext uri="{FF2B5EF4-FFF2-40B4-BE49-F238E27FC236}">
                    <a16:creationId xmlns:a16="http://schemas.microsoft.com/office/drawing/2014/main" id="{AF4B4AB3-BB78-471B-9D56-065A12E09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1576"/>
                <a:ext cx="408" cy="291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19507" name="Text Box 19">
                <a:extLst>
                  <a:ext uri="{FF2B5EF4-FFF2-40B4-BE49-F238E27FC236}">
                    <a16:creationId xmlns:a16="http://schemas.microsoft.com/office/drawing/2014/main" id="{5189B88A-31B3-4993-A5FF-787E5F9D8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" y="1576"/>
                <a:ext cx="408" cy="291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19508" name="Text Box 20">
                <a:extLst>
                  <a:ext uri="{FF2B5EF4-FFF2-40B4-BE49-F238E27FC236}">
                    <a16:creationId xmlns:a16="http://schemas.microsoft.com/office/drawing/2014/main" id="{2B4E12A6-A2D2-4985-8AC5-547825C0C3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576"/>
                <a:ext cx="408" cy="291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19509" name="Text Box 21">
                <a:extLst>
                  <a:ext uri="{FF2B5EF4-FFF2-40B4-BE49-F238E27FC236}">
                    <a16:creationId xmlns:a16="http://schemas.microsoft.com/office/drawing/2014/main" id="{374F0A7A-A084-4D98-9A4B-45304CE9D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" y="1576"/>
                <a:ext cx="408" cy="2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19510" name="Text Box 22">
                <a:extLst>
                  <a:ext uri="{FF2B5EF4-FFF2-40B4-BE49-F238E27FC236}">
                    <a16:creationId xmlns:a16="http://schemas.microsoft.com/office/drawing/2014/main" id="{F8CB8378-938B-4713-AF6B-AA49B3604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576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19511" name="Text Box 23">
                <a:extLst>
                  <a:ext uri="{FF2B5EF4-FFF2-40B4-BE49-F238E27FC236}">
                    <a16:creationId xmlns:a16="http://schemas.microsoft.com/office/drawing/2014/main" id="{4F494263-C4EF-48A0-9EB6-D05D2FB8E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3" y="1576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19512" name="Text Box 24">
                <a:extLst>
                  <a:ext uri="{FF2B5EF4-FFF2-40B4-BE49-F238E27FC236}">
                    <a16:creationId xmlns:a16="http://schemas.microsoft.com/office/drawing/2014/main" id="{AB490496-18FC-4481-939F-0B7B01810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" y="1576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  <p:sp>
            <p:nvSpPr>
              <p:cNvPr id="319513" name="Text Box 25">
                <a:extLst>
                  <a:ext uri="{FF2B5EF4-FFF2-40B4-BE49-F238E27FC236}">
                    <a16:creationId xmlns:a16="http://schemas.microsoft.com/office/drawing/2014/main" id="{E226DDDC-F33B-43C9-8386-CF9D8CB43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0" y="1576"/>
                <a:ext cx="408" cy="291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endParaRPr>
              </a:p>
            </p:txBody>
          </p:sp>
        </p:grpSp>
        <p:sp>
          <p:nvSpPr>
            <p:cNvPr id="319514" name="AutoShape 26">
              <a:extLst>
                <a:ext uri="{FF2B5EF4-FFF2-40B4-BE49-F238E27FC236}">
                  <a16:creationId xmlns:a16="http://schemas.microsoft.com/office/drawing/2014/main" id="{65624188-3543-4AE5-81CC-913D428789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0" y="1539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515" name="AutoShape 27">
              <a:extLst>
                <a:ext uri="{FF2B5EF4-FFF2-40B4-BE49-F238E27FC236}">
                  <a16:creationId xmlns:a16="http://schemas.microsoft.com/office/drawing/2014/main" id="{7F0F0C52-F06D-4D4A-A883-AF16E0758C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37" y="1142"/>
              <a:ext cx="145" cy="1542"/>
            </a:xfrm>
            <a:prstGeom prst="leftBrace">
              <a:avLst>
                <a:gd name="adj1" fmla="val 88621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516" name="AutoShape 28">
              <a:extLst>
                <a:ext uri="{FF2B5EF4-FFF2-40B4-BE49-F238E27FC236}">
                  <a16:creationId xmlns:a16="http://schemas.microsoft.com/office/drawing/2014/main" id="{84D65E5A-72F6-41A9-8DC6-1EE8512E766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514" y="1538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517" name="Text Box 29">
              <a:extLst>
                <a:ext uri="{FF2B5EF4-FFF2-40B4-BE49-F238E27FC236}">
                  <a16:creationId xmlns:a16="http://schemas.microsoft.com/office/drawing/2014/main" id="{720099C5-0C5B-4DFA-BB41-A7EBAB164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" y="1600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19518" name="Text Box 30">
              <a:extLst>
                <a:ext uri="{FF2B5EF4-FFF2-40B4-BE49-F238E27FC236}">
                  <a16:creationId xmlns:a16="http://schemas.microsoft.com/office/drawing/2014/main" id="{FC91B079-7CAD-466B-9453-749FAA368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1600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ch</a:t>
              </a:r>
            </a:p>
          </p:txBody>
        </p:sp>
        <p:sp>
          <p:nvSpPr>
            <p:cNvPr id="319519" name="Text Box 31">
              <a:extLst>
                <a:ext uri="{FF2B5EF4-FFF2-40B4-BE49-F238E27FC236}">
                  <a16:creationId xmlns:a16="http://schemas.microsoft.com/office/drawing/2014/main" id="{C22DFBCB-837B-42EA-B899-D7603E65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600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319520" name="WordArt 32">
            <a:extLst>
              <a:ext uri="{FF2B5EF4-FFF2-40B4-BE49-F238E27FC236}">
                <a16:creationId xmlns:a16="http://schemas.microsoft.com/office/drawing/2014/main" id="{519AB400-2D5E-4273-B0BD-11D4C068284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75500" y="3068638"/>
            <a:ext cx="1360488" cy="360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8</a:t>
            </a:r>
            <a:r>
              <a:rPr lang="zh-CN" altLang="en-US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个字节</a:t>
            </a:r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02DD69DF-0118-419B-96AB-C88552F51552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5576892"/>
            <a:ext cx="1296988" cy="771525"/>
            <a:chOff x="2336" y="3467"/>
            <a:chExt cx="817" cy="486"/>
          </a:xfrm>
        </p:grpSpPr>
        <p:sp>
          <p:nvSpPr>
            <p:cNvPr id="319523" name="Text Box 35">
              <a:extLst>
                <a:ext uri="{FF2B5EF4-FFF2-40B4-BE49-F238E27FC236}">
                  <a16:creationId xmlns:a16="http://schemas.microsoft.com/office/drawing/2014/main" id="{C8FF3913-932A-4CD9-AD4A-BC870B593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662"/>
              <a:ext cx="408" cy="291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19524" name="Text Box 36">
              <a:extLst>
                <a:ext uri="{FF2B5EF4-FFF2-40B4-BE49-F238E27FC236}">
                  <a16:creationId xmlns:a16="http://schemas.microsoft.com/office/drawing/2014/main" id="{AA5C6ED6-0688-4563-A294-787A3218E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3662"/>
              <a:ext cx="408" cy="291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19531" name="AutoShape 43">
              <a:extLst>
                <a:ext uri="{FF2B5EF4-FFF2-40B4-BE49-F238E27FC236}">
                  <a16:creationId xmlns:a16="http://schemas.microsoft.com/office/drawing/2014/main" id="{F3BFEEA3-D5A3-465F-87EB-88F821972C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31" y="3172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19534" name="Text Box 46">
            <a:extLst>
              <a:ext uri="{FF2B5EF4-FFF2-40B4-BE49-F238E27FC236}">
                <a16:creationId xmlns:a16="http://schemas.microsoft.com/office/drawing/2014/main" id="{97003DB5-EC3A-47B4-804D-DEC9FF32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6" y="5205413"/>
            <a:ext cx="720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grpSp>
        <p:nvGrpSpPr>
          <p:cNvPr id="6" name="Group 52">
            <a:extLst>
              <a:ext uri="{FF2B5EF4-FFF2-40B4-BE49-F238E27FC236}">
                <a16:creationId xmlns:a16="http://schemas.microsoft.com/office/drawing/2014/main" id="{3A2E7390-8831-4E99-BBB5-939B08377E06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5589592"/>
            <a:ext cx="647700" cy="758825"/>
            <a:chOff x="3370" y="3475"/>
            <a:chExt cx="408" cy="478"/>
          </a:xfrm>
        </p:grpSpPr>
        <p:sp>
          <p:nvSpPr>
            <p:cNvPr id="319525" name="Text Box 37">
              <a:extLst>
                <a:ext uri="{FF2B5EF4-FFF2-40B4-BE49-F238E27FC236}">
                  <a16:creationId xmlns:a16="http://schemas.microsoft.com/office/drawing/2014/main" id="{598482A8-AA2F-4600-B13D-1701BB2FF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3662"/>
              <a:ext cx="408" cy="291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19533" name="AutoShape 45">
              <a:extLst>
                <a:ext uri="{FF2B5EF4-FFF2-40B4-BE49-F238E27FC236}">
                  <a16:creationId xmlns:a16="http://schemas.microsoft.com/office/drawing/2014/main" id="{A90C73A8-5A4C-4DAE-B713-FC50370BBE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96" y="3366"/>
              <a:ext cx="127" cy="345"/>
            </a:xfrm>
            <a:prstGeom prst="leftBrace">
              <a:avLst>
                <a:gd name="adj1" fmla="val 2263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19535" name="Text Box 47">
            <a:extLst>
              <a:ext uri="{FF2B5EF4-FFF2-40B4-BE49-F238E27FC236}">
                <a16:creationId xmlns:a16="http://schemas.microsoft.com/office/drawing/2014/main" id="{7A105C8F-64E4-4DBA-823F-71CD77D57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1" y="5205413"/>
            <a:ext cx="7207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ch</a:t>
            </a:r>
          </a:p>
        </p:txBody>
      </p:sp>
      <p:grpSp>
        <p:nvGrpSpPr>
          <p:cNvPr id="7" name="Group 53">
            <a:extLst>
              <a:ext uri="{FF2B5EF4-FFF2-40B4-BE49-F238E27FC236}">
                <a16:creationId xmlns:a16="http://schemas.microsoft.com/office/drawing/2014/main" id="{7E35CE3F-F3EA-41A9-806A-40A0C5269EFC}"/>
              </a:ext>
            </a:extLst>
          </p:cNvPr>
          <p:cNvGrpSpPr>
            <a:grpSpLocks/>
          </p:cNvGrpSpPr>
          <p:nvPr/>
        </p:nvGrpSpPr>
        <p:grpSpPr bwMode="auto">
          <a:xfrm>
            <a:off x="5218114" y="5589589"/>
            <a:ext cx="2593975" cy="758825"/>
            <a:chOff x="4013" y="3475"/>
            <a:chExt cx="1634" cy="478"/>
          </a:xfrm>
        </p:grpSpPr>
        <p:sp>
          <p:nvSpPr>
            <p:cNvPr id="319527" name="Text Box 39">
              <a:extLst>
                <a:ext uri="{FF2B5EF4-FFF2-40B4-BE49-F238E27FC236}">
                  <a16:creationId xmlns:a16="http://schemas.microsoft.com/office/drawing/2014/main" id="{8BFF7BAC-BF5D-4A54-A49E-5791E5491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662"/>
              <a:ext cx="408" cy="291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19528" name="Text Box 40">
              <a:extLst>
                <a:ext uri="{FF2B5EF4-FFF2-40B4-BE49-F238E27FC236}">
                  <a16:creationId xmlns:a16="http://schemas.microsoft.com/office/drawing/2014/main" id="{C98661DC-C5CE-48EA-9C78-2B7BB7D3B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662"/>
              <a:ext cx="408" cy="291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19529" name="Text Box 41">
              <a:extLst>
                <a:ext uri="{FF2B5EF4-FFF2-40B4-BE49-F238E27FC236}">
                  <a16:creationId xmlns:a16="http://schemas.microsoft.com/office/drawing/2014/main" id="{5CA1C47D-10C4-4C47-896A-282057DC0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662"/>
              <a:ext cx="408" cy="291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19530" name="Text Box 42">
              <a:extLst>
                <a:ext uri="{FF2B5EF4-FFF2-40B4-BE49-F238E27FC236}">
                  <a16:creationId xmlns:a16="http://schemas.microsoft.com/office/drawing/2014/main" id="{35317AC8-BA08-4920-A8FB-E40076ED0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3662"/>
              <a:ext cx="408" cy="291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19532" name="AutoShape 44">
              <a:extLst>
                <a:ext uri="{FF2B5EF4-FFF2-40B4-BE49-F238E27FC236}">
                  <a16:creationId xmlns:a16="http://schemas.microsoft.com/office/drawing/2014/main" id="{6BAD7816-BEAE-40B2-BEC4-006E38ABBE7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30" y="2777"/>
              <a:ext cx="145" cy="1542"/>
            </a:xfrm>
            <a:prstGeom prst="leftBrace">
              <a:avLst>
                <a:gd name="adj1" fmla="val 88621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19536" name="Text Box 48">
            <a:extLst>
              <a:ext uri="{FF2B5EF4-FFF2-40B4-BE49-F238E27FC236}">
                <a16:creationId xmlns:a16="http://schemas.microsoft.com/office/drawing/2014/main" id="{DD9142F6-53C3-4E47-9C7B-E013E6BC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1" y="5205413"/>
            <a:ext cx="7207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19542" name="WordArt 54">
            <a:extLst>
              <a:ext uri="{FF2B5EF4-FFF2-40B4-BE49-F238E27FC236}">
                <a16:creationId xmlns:a16="http://schemas.microsoft.com/office/drawing/2014/main" id="{99A672AD-0A18-4E2B-8792-81DF99EBE85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264525" y="5948363"/>
            <a:ext cx="1360488" cy="360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4</a:t>
            </a:r>
            <a:r>
              <a:rPr lang="zh-CN" altLang="en-US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个字节</a:t>
            </a:r>
          </a:p>
        </p:txBody>
      </p:sp>
      <p:sp>
        <p:nvSpPr>
          <p:cNvPr id="319543" name="Rectangle 55">
            <a:extLst>
              <a:ext uri="{FF2B5EF4-FFF2-40B4-BE49-F238E27FC236}">
                <a16:creationId xmlns:a16="http://schemas.microsoft.com/office/drawing/2014/main" id="{0A1DB1C8-008D-4AB8-9975-2B1453626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1" y="3500438"/>
            <a:ext cx="5546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printf("%d\n", sizeof(union number));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9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9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2" grpId="0" animBg="1"/>
      <p:bldP spid="319534" grpId="0"/>
      <p:bldP spid="319535" grpId="0" animBg="1"/>
      <p:bldP spid="319536" grpId="0" animBg="1"/>
      <p:bldP spid="3195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A58F1668-0BE6-4983-B4D9-B1A6D1F25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1" y="333375"/>
            <a:ext cx="8067675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共用体，或称为联合（</a:t>
            </a:r>
            <a:r>
              <a:rPr lang="en-US" altLang="zh-CN"/>
              <a:t>Union</a:t>
            </a:r>
            <a:r>
              <a:rPr lang="zh-CN" altLang="en-US"/>
              <a:t>）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A6E6F6B1-B2CF-4EBE-B5B2-6661CEA1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1" y="1268414"/>
            <a:ext cx="7993063" cy="1081087"/>
          </a:xfrm>
          <a:solidFill>
            <a:srgbClr val="FFFF99"/>
          </a:solidFill>
          <a:ln w="38100">
            <a:solidFill>
              <a:srgbClr val="800000"/>
            </a:solidFill>
          </a:ln>
        </p:spPr>
        <p:txBody>
          <a:bodyPr/>
          <a:lstStyle/>
          <a:p>
            <a:pPr eaLnBrk="1">
              <a:defRPr/>
            </a:pPr>
            <a:r>
              <a:rPr lang="en-US" altLang="zh-CN">
                <a:effectLst/>
                <a:latin typeface="Courier New" pitchFamily="49" charset="0"/>
              </a:rPr>
              <a:t>sizeof(union number)</a:t>
            </a:r>
            <a:r>
              <a:rPr lang="zh-CN" altLang="en-US">
                <a:effectLst/>
                <a:latin typeface="Courier New" pitchFamily="49" charset="0"/>
              </a:rPr>
              <a:t>取决于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占空间最多</a:t>
            </a:r>
            <a:r>
              <a:rPr lang="zh-CN" altLang="en-US">
                <a:effectLst/>
              </a:rPr>
              <a:t>的那个成员变量</a:t>
            </a:r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1BFF9F98-2510-428B-BA23-1188D89B93F9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5189539"/>
            <a:ext cx="4176713" cy="1190625"/>
            <a:chOff x="2154" y="2635"/>
            <a:chExt cx="2631" cy="750"/>
          </a:xfrm>
        </p:grpSpPr>
        <p:sp>
          <p:nvSpPr>
            <p:cNvPr id="379909" name="Rectangle 5">
              <a:extLst>
                <a:ext uri="{FF2B5EF4-FFF2-40B4-BE49-F238E27FC236}">
                  <a16:creationId xmlns:a16="http://schemas.microsoft.com/office/drawing/2014/main" id="{0660D61E-3FEF-4ACD-92E5-C72A2F9D5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2649"/>
              <a:ext cx="448" cy="2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0" name="Rectangle 6">
              <a:extLst>
                <a:ext uri="{FF2B5EF4-FFF2-40B4-BE49-F238E27FC236}">
                  <a16:creationId xmlns:a16="http://schemas.microsoft.com/office/drawing/2014/main" id="{69044326-D77B-4622-99B9-FF87A89F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2894"/>
              <a:ext cx="448" cy="24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1" name="Rectangle 7">
              <a:extLst>
                <a:ext uri="{FF2B5EF4-FFF2-40B4-BE49-F238E27FC236}">
                  <a16:creationId xmlns:a16="http://schemas.microsoft.com/office/drawing/2014/main" id="{5B472F5C-9E58-4F7C-911E-DF858E609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649"/>
              <a:ext cx="448" cy="2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2" name="Rectangle 8">
              <a:extLst>
                <a:ext uri="{FF2B5EF4-FFF2-40B4-BE49-F238E27FC236}">
                  <a16:creationId xmlns:a16="http://schemas.microsoft.com/office/drawing/2014/main" id="{AAD015F3-8A79-45D7-B036-5CBB2025A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3" name="Rectangle 9">
              <a:extLst>
                <a:ext uri="{FF2B5EF4-FFF2-40B4-BE49-F238E27FC236}">
                  <a16:creationId xmlns:a16="http://schemas.microsoft.com/office/drawing/2014/main" id="{242AD078-7273-4B70-B75D-0FBCE2A3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4" name="Rectangle 10">
              <a:extLst>
                <a:ext uri="{FF2B5EF4-FFF2-40B4-BE49-F238E27FC236}">
                  <a16:creationId xmlns:a16="http://schemas.microsoft.com/office/drawing/2014/main" id="{0808A2A0-7FA2-408B-A761-E8F52ED90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40"/>
              <a:ext cx="449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5" name="Rectangle 11">
              <a:extLst>
                <a:ext uri="{FF2B5EF4-FFF2-40B4-BE49-F238E27FC236}">
                  <a16:creationId xmlns:a16="http://schemas.microsoft.com/office/drawing/2014/main" id="{5AC99D84-B643-470B-95F7-D076F7975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72728" name="Text Box 12">
              <a:extLst>
                <a:ext uri="{FF2B5EF4-FFF2-40B4-BE49-F238E27FC236}">
                  <a16:creationId xmlns:a16="http://schemas.microsoft.com/office/drawing/2014/main" id="{CCBB4685-B83D-4033-BF25-6502D5EAE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635"/>
              <a:ext cx="8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ea typeface="宋体" panose="02010600030101010101" pitchFamily="2" charset="-122"/>
                </a:rPr>
                <a:t>0x0037b00</a:t>
              </a:r>
            </a:p>
          </p:txBody>
        </p:sp>
      </p:grpSp>
      <p:sp>
        <p:nvSpPr>
          <p:cNvPr id="379917" name="Rectangle 13">
            <a:extLst>
              <a:ext uri="{FF2B5EF4-FFF2-40B4-BE49-F238E27FC236}">
                <a16:creationId xmlns:a16="http://schemas.microsoft.com/office/drawing/2014/main" id="{B9E3F9C7-0867-45E0-B48B-FFD05D0E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492375"/>
            <a:ext cx="7993063" cy="2376488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kumimoji="1" lang="zh-CN" altLang="en-US" sz="2800" b="1">
                <a:solidFill>
                  <a:srgbClr val="000066"/>
                </a:solidFill>
              </a:rPr>
              <a:t>同一内存单元在每一瞬时只能存放其中一种类型的成员；</a:t>
            </a:r>
          </a:p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kumimoji="1" lang="zh-CN" altLang="en-US" sz="2800" b="1">
                <a:solidFill>
                  <a:srgbClr val="000066"/>
                </a:solidFill>
              </a:rPr>
              <a:t>起作用的成员是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最后一次存放</a:t>
            </a:r>
            <a:r>
              <a:rPr kumimoji="1" lang="zh-CN" altLang="en-US" sz="2800" b="1">
                <a:solidFill>
                  <a:srgbClr val="000066"/>
                </a:solidFill>
              </a:rPr>
              <a:t>的成员不能作为函数参数</a:t>
            </a:r>
          </a:p>
          <a:p>
            <a:pPr marL="374650" indent="-3746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kumimoji="1" lang="zh-CN" altLang="en-US" sz="2800" b="1">
                <a:solidFill>
                  <a:srgbClr val="000066"/>
                </a:solidFill>
              </a:rPr>
              <a:t>不能进行比较操作，只能对第一个成员初始化</a:t>
            </a:r>
          </a:p>
        </p:txBody>
      </p:sp>
      <p:sp>
        <p:nvSpPr>
          <p:cNvPr id="379937" name="Text Box 33">
            <a:extLst>
              <a:ext uri="{FF2B5EF4-FFF2-40B4-BE49-F238E27FC236}">
                <a16:creationId xmlns:a16="http://schemas.microsoft.com/office/drawing/2014/main" id="{A0EF069D-9366-4AA5-AE74-158E4B0C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5886451"/>
            <a:ext cx="647700" cy="46166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79938" name="Text Box 34">
            <a:extLst>
              <a:ext uri="{FF2B5EF4-FFF2-40B4-BE49-F238E27FC236}">
                <a16:creationId xmlns:a16="http://schemas.microsoft.com/office/drawing/2014/main" id="{BEE3BA8B-BFBA-4DE1-AA2E-18651D390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5886451"/>
            <a:ext cx="647700" cy="461665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79942" name="Text Box 38">
            <a:extLst>
              <a:ext uri="{FF2B5EF4-FFF2-40B4-BE49-F238E27FC236}">
                <a16:creationId xmlns:a16="http://schemas.microsoft.com/office/drawing/2014/main" id="{5DC8C047-6A7E-4BC7-BE83-EB1004396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5886451"/>
            <a:ext cx="647700" cy="461665"/>
          </a:xfrm>
          <a:prstGeom prst="rect">
            <a:avLst/>
          </a:prstGeom>
          <a:solidFill>
            <a:srgbClr val="FFCC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72713" name="Group 41">
            <a:extLst>
              <a:ext uri="{FF2B5EF4-FFF2-40B4-BE49-F238E27FC236}">
                <a16:creationId xmlns:a16="http://schemas.microsoft.com/office/drawing/2014/main" id="{F27F4440-B489-4EF1-957B-9593A3A0771D}"/>
              </a:ext>
            </a:extLst>
          </p:cNvPr>
          <p:cNvGrpSpPr>
            <a:grpSpLocks/>
          </p:cNvGrpSpPr>
          <p:nvPr/>
        </p:nvGrpSpPr>
        <p:grpSpPr bwMode="auto">
          <a:xfrm>
            <a:off x="6167439" y="5589589"/>
            <a:ext cx="2593975" cy="758825"/>
            <a:chOff x="4013" y="3475"/>
            <a:chExt cx="1634" cy="478"/>
          </a:xfrm>
        </p:grpSpPr>
        <p:sp>
          <p:nvSpPr>
            <p:cNvPr id="379946" name="Text Box 42">
              <a:extLst>
                <a:ext uri="{FF2B5EF4-FFF2-40B4-BE49-F238E27FC236}">
                  <a16:creationId xmlns:a16="http://schemas.microsoft.com/office/drawing/2014/main" id="{610E8D27-85B8-4396-A286-0B5AA32D3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662"/>
              <a:ext cx="408" cy="291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79947" name="Text Box 43">
              <a:extLst>
                <a:ext uri="{FF2B5EF4-FFF2-40B4-BE49-F238E27FC236}">
                  <a16:creationId xmlns:a16="http://schemas.microsoft.com/office/drawing/2014/main" id="{2126E663-53F0-4D73-9A3C-3686E7D52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662"/>
              <a:ext cx="408" cy="291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79948" name="Text Box 44">
              <a:extLst>
                <a:ext uri="{FF2B5EF4-FFF2-40B4-BE49-F238E27FC236}">
                  <a16:creationId xmlns:a16="http://schemas.microsoft.com/office/drawing/2014/main" id="{8B961928-0C30-4092-A489-65BB1AF5C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662"/>
              <a:ext cx="408" cy="291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79949" name="Text Box 45">
              <a:extLst>
                <a:ext uri="{FF2B5EF4-FFF2-40B4-BE49-F238E27FC236}">
                  <a16:creationId xmlns:a16="http://schemas.microsoft.com/office/drawing/2014/main" id="{BD7316D2-DF50-4B52-AC67-52F0B9A85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3662"/>
              <a:ext cx="408" cy="291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379950" name="AutoShape 46">
              <a:extLst>
                <a:ext uri="{FF2B5EF4-FFF2-40B4-BE49-F238E27FC236}">
                  <a16:creationId xmlns:a16="http://schemas.microsoft.com/office/drawing/2014/main" id="{58F34716-2AE6-4167-9216-D9441709A3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30" y="2777"/>
              <a:ext cx="145" cy="1542"/>
            </a:xfrm>
            <a:prstGeom prst="leftBrace">
              <a:avLst>
                <a:gd name="adj1" fmla="val 88621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79951" name="Text Box 47">
            <a:extLst>
              <a:ext uri="{FF2B5EF4-FFF2-40B4-BE49-F238E27FC236}">
                <a16:creationId xmlns:a16="http://schemas.microsoft.com/office/drawing/2014/main" id="{C040A3B2-FBF5-4C24-8F05-A27175E7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6" y="5157788"/>
            <a:ext cx="7207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79952" name="WordArt 48">
            <a:extLst>
              <a:ext uri="{FF2B5EF4-FFF2-40B4-BE49-F238E27FC236}">
                <a16:creationId xmlns:a16="http://schemas.microsoft.com/office/drawing/2014/main" id="{5851A2F1-C0D3-4227-89F3-E40BE747BBB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213850" y="5948363"/>
            <a:ext cx="1360488" cy="360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4</a:t>
            </a:r>
            <a:r>
              <a:rPr lang="zh-CN" altLang="en-US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个字节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nimBg="1"/>
      <p:bldP spid="3799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96" name="Text Box 28">
            <a:extLst>
              <a:ext uri="{FF2B5EF4-FFF2-40B4-BE49-F238E27FC236}">
                <a16:creationId xmlns:a16="http://schemas.microsoft.com/office/drawing/2014/main" id="{29F5716D-257F-4690-BBA3-E867A42F2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416050"/>
            <a:ext cx="5614987" cy="5278368"/>
          </a:xfrm>
          <a:prstGeom prst="rect">
            <a:avLst/>
          </a:prstGeom>
          <a:solidFill>
            <a:srgbClr val="FFCC99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person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name[20];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sex;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age;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union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single;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 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spouseName[20];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child;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  }married;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date divorcedDay;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}marital;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marryFlag;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};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</a:p>
        </p:txBody>
      </p:sp>
      <p:sp>
        <p:nvSpPr>
          <p:cNvPr id="263199" name="Rectangle 31">
            <a:extLst>
              <a:ext uri="{FF2B5EF4-FFF2-40B4-BE49-F238E27FC236}">
                <a16:creationId xmlns:a16="http://schemas.microsoft.com/office/drawing/2014/main" id="{89E34752-EAAC-456A-B8B1-685893712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共用体的应用</a:t>
            </a:r>
          </a:p>
        </p:txBody>
      </p:sp>
      <p:grpSp>
        <p:nvGrpSpPr>
          <p:cNvPr id="73732" name="Group 30">
            <a:extLst>
              <a:ext uri="{FF2B5EF4-FFF2-40B4-BE49-F238E27FC236}">
                <a16:creationId xmlns:a16="http://schemas.microsoft.com/office/drawing/2014/main" id="{A71DA55F-C146-490D-98CB-C2F0552CD012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1106488"/>
            <a:ext cx="5903912" cy="1746250"/>
            <a:chOff x="1746" y="1241"/>
            <a:chExt cx="3719" cy="1100"/>
          </a:xfrm>
        </p:grpSpPr>
        <p:sp>
          <p:nvSpPr>
            <p:cNvPr id="73735" name="Rectangle 3">
              <a:extLst>
                <a:ext uri="{FF2B5EF4-FFF2-40B4-BE49-F238E27FC236}">
                  <a16:creationId xmlns:a16="http://schemas.microsoft.com/office/drawing/2014/main" id="{914DC9DC-A04F-4D9F-9D9B-0DF3946B3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52"/>
              <a:ext cx="3719" cy="108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kumimoji="1"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73736" name="Text Box 4">
              <a:extLst>
                <a:ext uri="{FF2B5EF4-FFF2-40B4-BE49-F238E27FC236}">
                  <a16:creationId xmlns:a16="http://schemas.microsoft.com/office/drawing/2014/main" id="{77F3FBDC-7141-4784-99DA-9AD59206E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" y="1437"/>
              <a:ext cx="51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姓名</a:t>
              </a:r>
              <a:r>
                <a:rPr kumimoji="1" lang="en-US" altLang="zh-CN" sz="2000" b="1"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73737" name="Text Box 5">
              <a:extLst>
                <a:ext uri="{FF2B5EF4-FFF2-40B4-BE49-F238E27FC236}">
                  <a16:creationId xmlns:a16="http://schemas.microsoft.com/office/drawing/2014/main" id="{60F830E7-5D15-4BE3-80CD-5A9D9DE42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1426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性别</a:t>
              </a:r>
            </a:p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sex</a:t>
              </a:r>
            </a:p>
          </p:txBody>
        </p:sp>
        <p:sp>
          <p:nvSpPr>
            <p:cNvPr id="73738" name="Text Box 6">
              <a:extLst>
                <a:ext uri="{FF2B5EF4-FFF2-40B4-BE49-F238E27FC236}">
                  <a16:creationId xmlns:a16="http://schemas.microsoft.com/office/drawing/2014/main" id="{402225B7-449E-4D28-9E69-E7C24C628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426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年龄</a:t>
              </a:r>
            </a:p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age</a:t>
              </a:r>
            </a:p>
          </p:txBody>
        </p:sp>
        <p:sp>
          <p:nvSpPr>
            <p:cNvPr id="73739" name="Text Box 7">
              <a:extLst>
                <a:ext uri="{FF2B5EF4-FFF2-40B4-BE49-F238E27FC236}">
                  <a16:creationId xmlns:a16="http://schemas.microsoft.com/office/drawing/2014/main" id="{E3E9473C-2B7A-4DBC-B95D-A8933BE60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241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婚姻状况</a:t>
              </a:r>
            </a:p>
          </p:txBody>
        </p:sp>
        <p:sp>
          <p:nvSpPr>
            <p:cNvPr id="73740" name="Text Box 8">
              <a:extLst>
                <a:ext uri="{FF2B5EF4-FFF2-40B4-BE49-F238E27FC236}">
                  <a16:creationId xmlns:a16="http://schemas.microsoft.com/office/drawing/2014/main" id="{B139D8D2-A0C5-489E-B303-2B73EEF1C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1592"/>
              <a:ext cx="76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婚姻状况</a:t>
              </a:r>
            </a:p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73741" name="Rectangle 9">
              <a:extLst>
                <a:ext uri="{FF2B5EF4-FFF2-40B4-BE49-F238E27FC236}">
                  <a16:creationId xmlns:a16="http://schemas.microsoft.com/office/drawing/2014/main" id="{CBBAAAE3-9AE9-47FB-9B54-0D7ABEDE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1577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未婚</a:t>
              </a:r>
            </a:p>
          </p:txBody>
        </p:sp>
        <p:sp>
          <p:nvSpPr>
            <p:cNvPr id="73742" name="Rectangle 10">
              <a:extLst>
                <a:ext uri="{FF2B5EF4-FFF2-40B4-BE49-F238E27FC236}">
                  <a16:creationId xmlns:a16="http://schemas.microsoft.com/office/drawing/2014/main" id="{124801A8-416D-4850-8D03-370790B56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577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已婚</a:t>
              </a:r>
            </a:p>
          </p:txBody>
        </p:sp>
        <p:sp>
          <p:nvSpPr>
            <p:cNvPr id="73743" name="Rectangle 11">
              <a:extLst>
                <a:ext uri="{FF2B5EF4-FFF2-40B4-BE49-F238E27FC236}">
                  <a16:creationId xmlns:a16="http://schemas.microsoft.com/office/drawing/2014/main" id="{6065AACB-0B9B-4E74-983A-E55D32B7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577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离婚</a:t>
              </a:r>
            </a:p>
          </p:txBody>
        </p:sp>
        <p:sp>
          <p:nvSpPr>
            <p:cNvPr id="263180" name="Line 12">
              <a:extLst>
                <a:ext uri="{FF2B5EF4-FFF2-40B4-BE49-F238E27FC236}">
                  <a16:creationId xmlns:a16="http://schemas.microsoft.com/office/drawing/2014/main" id="{FDD4D5BA-2325-4D04-B79A-0E3DC47D0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1252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81" name="Line 13">
              <a:extLst>
                <a:ext uri="{FF2B5EF4-FFF2-40B4-BE49-F238E27FC236}">
                  <a16:creationId xmlns:a16="http://schemas.microsoft.com/office/drawing/2014/main" id="{77D22A06-F26D-40FB-94A9-E8EE3D218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0" y="1252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82" name="Line 14">
              <a:extLst>
                <a:ext uri="{FF2B5EF4-FFF2-40B4-BE49-F238E27FC236}">
                  <a16:creationId xmlns:a16="http://schemas.microsoft.com/office/drawing/2014/main" id="{EDA8FB24-B549-4461-A0F2-988BEAC12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1252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83" name="Line 15">
              <a:extLst>
                <a:ext uri="{FF2B5EF4-FFF2-40B4-BE49-F238E27FC236}">
                  <a16:creationId xmlns:a16="http://schemas.microsoft.com/office/drawing/2014/main" id="{60338CF3-BFC2-442A-AD5C-4D3E36234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0" y="1252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84" name="Line 16">
              <a:extLst>
                <a:ext uri="{FF2B5EF4-FFF2-40B4-BE49-F238E27FC236}">
                  <a16:creationId xmlns:a16="http://schemas.microsoft.com/office/drawing/2014/main" id="{9D2D4BD1-78DA-4B14-BFDB-AC616E4C9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1540"/>
              <a:ext cx="1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85" name="Line 17">
              <a:extLst>
                <a:ext uri="{FF2B5EF4-FFF2-40B4-BE49-F238E27FC236}">
                  <a16:creationId xmlns:a16="http://schemas.microsoft.com/office/drawing/2014/main" id="{2A65B676-7070-4D7C-BC79-95660728D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3" y="1540"/>
              <a:ext cx="0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86" name="Line 18">
              <a:extLst>
                <a:ext uri="{FF2B5EF4-FFF2-40B4-BE49-F238E27FC236}">
                  <a16:creationId xmlns:a16="http://schemas.microsoft.com/office/drawing/2014/main" id="{2F0BBAD5-61AA-4898-B0C9-9FE49BE6C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1540"/>
              <a:ext cx="0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87" name="Line 19">
              <a:extLst>
                <a:ext uri="{FF2B5EF4-FFF2-40B4-BE49-F238E27FC236}">
                  <a16:creationId xmlns:a16="http://schemas.microsoft.com/office/drawing/2014/main" id="{301A3376-D55E-4D9E-9F16-5D0672A35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3" y="1887"/>
              <a:ext cx="1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88" name="Line 20">
              <a:extLst>
                <a:ext uri="{FF2B5EF4-FFF2-40B4-BE49-F238E27FC236}">
                  <a16:creationId xmlns:a16="http://schemas.microsoft.com/office/drawing/2014/main" id="{AA0B3332-1C1D-4EA8-A523-6384997F3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1887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89" name="Line 21">
              <a:extLst>
                <a:ext uri="{FF2B5EF4-FFF2-40B4-BE49-F238E27FC236}">
                  <a16:creationId xmlns:a16="http://schemas.microsoft.com/office/drawing/2014/main" id="{93FCD6AE-342B-42C1-BBD6-CE64F6D6D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887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3190" name="Line 22">
              <a:extLst>
                <a:ext uri="{FF2B5EF4-FFF2-40B4-BE49-F238E27FC236}">
                  <a16:creationId xmlns:a16="http://schemas.microsoft.com/office/drawing/2014/main" id="{D89AECFC-709E-4B41-B300-3D0AA59E4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0" y="1887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73755" name="Rectangle 23">
              <a:extLst>
                <a:ext uri="{FF2B5EF4-FFF2-40B4-BE49-F238E27FC236}">
                  <a16:creationId xmlns:a16="http://schemas.microsoft.com/office/drawing/2014/main" id="{FCEB89D3-28D4-44ED-A400-46DDCE03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882"/>
              <a:ext cx="2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配</a:t>
              </a:r>
            </a:p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偶</a:t>
              </a:r>
            </a:p>
          </p:txBody>
        </p:sp>
        <p:sp>
          <p:nvSpPr>
            <p:cNvPr id="73756" name="Rectangle 24">
              <a:extLst>
                <a:ext uri="{FF2B5EF4-FFF2-40B4-BE49-F238E27FC236}">
                  <a16:creationId xmlns:a16="http://schemas.microsoft.com/office/drawing/2014/main" id="{99C3E16F-B135-4E9B-B3DC-DDC71AE0B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890"/>
              <a:ext cx="2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子</a:t>
              </a:r>
            </a:p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女</a:t>
              </a:r>
            </a:p>
          </p:txBody>
        </p:sp>
        <p:sp>
          <p:nvSpPr>
            <p:cNvPr id="73757" name="Rectangle 25">
              <a:extLst>
                <a:ext uri="{FF2B5EF4-FFF2-40B4-BE49-F238E27FC236}">
                  <a16:creationId xmlns:a16="http://schemas.microsoft.com/office/drawing/2014/main" id="{4FEAFC00-FD7D-472F-9B7A-4AE1327A0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97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年</a:t>
              </a:r>
            </a:p>
          </p:txBody>
        </p:sp>
        <p:sp>
          <p:nvSpPr>
            <p:cNvPr id="73758" name="Rectangle 26">
              <a:extLst>
                <a:ext uri="{FF2B5EF4-FFF2-40B4-BE49-F238E27FC236}">
                  <a16:creationId xmlns:a16="http://schemas.microsoft.com/office/drawing/2014/main" id="{8D01E223-33A4-4D8C-A9FE-E1C14D290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197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月</a:t>
              </a:r>
            </a:p>
          </p:txBody>
        </p:sp>
        <p:sp>
          <p:nvSpPr>
            <p:cNvPr id="73759" name="Rectangle 27">
              <a:extLst>
                <a:ext uri="{FF2B5EF4-FFF2-40B4-BE49-F238E27FC236}">
                  <a16:creationId xmlns:a16="http://schemas.microsoft.com/office/drawing/2014/main" id="{71EB1C14-1567-41CE-9681-C5644E46B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97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ea typeface="宋体" panose="02010600030101010101" pitchFamily="2" charset="-122"/>
                </a:rPr>
                <a:t>日</a:t>
              </a:r>
            </a:p>
          </p:txBody>
        </p:sp>
      </p:grpSp>
      <p:sp>
        <p:nvSpPr>
          <p:cNvPr id="263200" name="Text Box 32">
            <a:extLst>
              <a:ext uri="{FF2B5EF4-FFF2-40B4-BE49-F238E27FC236}">
                <a16:creationId xmlns:a16="http://schemas.microsoft.com/office/drawing/2014/main" id="{05076665-E709-4D2B-B734-8FCBD4772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9" y="2924175"/>
            <a:ext cx="5113337" cy="305468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union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single;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spouseName[20];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child;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}married;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date divorcedDay;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}marital;    </a:t>
            </a:r>
            <a:endParaRPr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63201" name="Text Box 33">
            <a:extLst>
              <a:ext uri="{FF2B5EF4-FFF2-40B4-BE49-F238E27FC236}">
                <a16:creationId xmlns:a16="http://schemas.microsoft.com/office/drawing/2014/main" id="{AD4DFB6C-5443-4167-889B-29DBF9994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3836988"/>
            <a:ext cx="4033837" cy="1515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spouseName[20];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 child;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}married;        </a:t>
            </a:r>
            <a:endParaRPr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96" grpId="0" animBg="1"/>
      <p:bldP spid="263200" grpId="0" animBg="1"/>
      <p:bldP spid="2632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CEB6BE26-EE14-4E69-A9A5-0C1DD735F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92150"/>
            <a:ext cx="8002588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4000">
                <a:ea typeface="隶书" pitchFamily="49" charset="-122"/>
              </a:rPr>
              <a:t>实验九   结构体编程练习</a:t>
            </a:r>
            <a:br>
              <a:rPr lang="zh-CN" altLang="en-US" sz="4000">
                <a:ea typeface="隶书" pitchFamily="49" charset="-122"/>
              </a:rPr>
            </a:br>
            <a:r>
              <a:rPr lang="zh-CN" altLang="en-US" sz="4000">
                <a:ea typeface="隶书" pitchFamily="49" charset="-122"/>
              </a:rPr>
              <a:t>在屏幕上模拟显示一个数字式时钟</a:t>
            </a:r>
            <a:r>
              <a:rPr lang="zh-CN" altLang="en-US" sz="4000"/>
              <a:t>  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C1EF082-2BC8-43C3-8751-7FD078543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2275058"/>
            <a:ext cx="543129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>
                <a:latin typeface="Courier New" panose="02070309020205020404" pitchFamily="49" charset="0"/>
                <a:ea typeface="隶书" panose="02010509060101010101" pitchFamily="49" charset="-122"/>
              </a:rPr>
              <a:t>定义一个时钟结构体类型：</a:t>
            </a:r>
          </a:p>
          <a:p>
            <a:pPr algn="l"/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clock</a:t>
            </a:r>
          </a:p>
          <a:p>
            <a:pPr algn="l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algn="l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hour;</a:t>
            </a:r>
          </a:p>
          <a:p>
            <a:pPr algn="l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minute;</a:t>
            </a:r>
          </a:p>
          <a:p>
            <a:pPr algn="l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second;</a:t>
            </a:r>
          </a:p>
          <a:p>
            <a:pPr algn="l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 algn="l"/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typedef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clock CLOCK;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60FA94C7-91BA-40C9-8E67-FBCC3EF5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1268414"/>
            <a:ext cx="3997325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307975"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update(CLOCK *t) 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t-&gt;second++;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if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(t-&gt;second == 60)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{ 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    t-&gt;second = 0;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    t-&gt;minute++;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} 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if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(t-&gt;minute == 60) 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{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   t-&gt;minute = 0;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   t-&gt;hour++;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}</a:t>
            </a:r>
          </a:p>
          <a:p>
            <a:pPr indent="307975">
              <a:defRPr/>
            </a:pP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if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(t-&gt;hour == 24) 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   t-&gt;hour = 0;</a:t>
            </a:r>
          </a:p>
          <a:p>
            <a:pPr indent="307975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C74A5E3E-016F-407C-844D-1B661FC52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2476501"/>
            <a:ext cx="47529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71450"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display(CLOCK *t)                     </a:t>
            </a:r>
          </a:p>
          <a:p>
            <a:pPr indent="17145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indent="17145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 printf("%2d:%2d:%2d\r",</a:t>
            </a:r>
          </a:p>
          <a:p>
            <a:pPr indent="17145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           t-&gt;hour, </a:t>
            </a:r>
          </a:p>
          <a:p>
            <a:pPr indent="17145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	  t-&gt;minute, </a:t>
            </a:r>
          </a:p>
          <a:p>
            <a:pPr indent="17145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		  t-&gt;second);</a:t>
            </a:r>
          </a:p>
          <a:p>
            <a:pPr indent="17145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14E4D19F-C389-40F3-A5FD-3559E76C3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6" y="692150"/>
            <a:ext cx="79375" cy="6165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844849E4-C8F1-4F36-A6BE-80288C72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115888"/>
            <a:ext cx="8002588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4000">
                <a:latin typeface="隶书" pitchFamily="49" charset="-122"/>
                <a:ea typeface="隶书" pitchFamily="49" charset="-122"/>
              </a:rPr>
              <a:t>实验九   结构体编程练习</a:t>
            </a:r>
            <a:br>
              <a:rPr lang="zh-CN" altLang="en-US" sz="4000">
                <a:latin typeface="隶书" pitchFamily="49" charset="-122"/>
                <a:ea typeface="隶书" pitchFamily="49" charset="-122"/>
              </a:rPr>
            </a:br>
            <a:r>
              <a:rPr lang="zh-CN" altLang="en-US" sz="4000">
                <a:latin typeface="隶书" pitchFamily="49" charset="-122"/>
                <a:ea typeface="隶书" pitchFamily="49" charset="-122"/>
              </a:rPr>
              <a:t>在屏幕上模拟显示一个数字式时钟</a:t>
            </a:r>
            <a:r>
              <a:rPr lang="zh-CN" altLang="en-US"/>
              <a:t>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9305F296-FCAE-4AD5-84AC-4956FBB87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这一章我们学习了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2D3477F2-E77A-4F18-9095-224022695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10000"/>
              </a:lnSpc>
              <a:defRPr/>
            </a:pPr>
            <a:r>
              <a:rPr lang="zh-CN" altLang="en-US" sz="3200"/>
              <a:t>两种新的数据类型</a:t>
            </a:r>
          </a:p>
          <a:p>
            <a:pPr lvl="1" eaLnBrk="1">
              <a:lnSpc>
                <a:spcPct val="110000"/>
              </a:lnSpc>
              <a:defRPr/>
            </a:pPr>
            <a:r>
              <a:rPr lang="zh-CN" altLang="en-US" sz="2800"/>
              <a:t>结构体和共用体</a:t>
            </a:r>
          </a:p>
          <a:p>
            <a:pPr eaLnBrk="1">
              <a:lnSpc>
                <a:spcPct val="110000"/>
              </a:lnSpc>
              <a:defRPr/>
            </a:pPr>
            <a:r>
              <a:rPr lang="zh-CN" altLang="en-US" sz="3200"/>
              <a:t>几种重要的应用</a:t>
            </a:r>
          </a:p>
          <a:p>
            <a:pPr lvl="1" eaLnBrk="1">
              <a:lnSpc>
                <a:spcPct val="110000"/>
              </a:lnSpc>
              <a:defRPr/>
            </a:pPr>
            <a:r>
              <a:rPr lang="zh-CN" altLang="en-US" sz="2800"/>
              <a:t>结构体变量</a:t>
            </a:r>
          </a:p>
          <a:p>
            <a:pPr lvl="1" eaLnBrk="1">
              <a:lnSpc>
                <a:spcPct val="110000"/>
              </a:lnSpc>
              <a:defRPr/>
            </a:pPr>
            <a:r>
              <a:rPr lang="zh-CN" altLang="en-US" sz="2800"/>
              <a:t>结构体数组</a:t>
            </a:r>
          </a:p>
          <a:p>
            <a:pPr lvl="1" eaLnBrk="1">
              <a:lnSpc>
                <a:spcPct val="110000"/>
              </a:lnSpc>
              <a:defRPr/>
            </a:pPr>
            <a:r>
              <a:rPr lang="zh-CN" altLang="en-US" sz="2800"/>
              <a:t>结构体指针</a:t>
            </a:r>
          </a:p>
          <a:p>
            <a:pPr lvl="1" eaLnBrk="1">
              <a:lnSpc>
                <a:spcPct val="110000"/>
              </a:lnSpc>
              <a:defRPr/>
            </a:pPr>
            <a:r>
              <a:rPr lang="zh-CN" altLang="en-US" sz="2800"/>
              <a:t>用结构体数组或者结构体指针做函数参数</a:t>
            </a:r>
          </a:p>
          <a:p>
            <a:pPr lvl="1" eaLnBrk="1">
              <a:lnSpc>
                <a:spcPct val="110000"/>
              </a:lnSpc>
              <a:defRPr/>
            </a:pPr>
            <a:r>
              <a:rPr lang="zh-CN" altLang="en-US" sz="2800"/>
              <a:t>用结构体指针实现动态数据结构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53BE713C-0517-473C-9534-C2C1F0CE1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sz="4000">
                <a:latin typeface="Arial" charset="0"/>
              </a:rPr>
              <a:t>数组的解决方法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F0735B90-D51C-43B4-81FB-80FA6CD74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1" y="1484314"/>
            <a:ext cx="8748713" cy="4611687"/>
          </a:xfrm>
        </p:spPr>
        <p:txBody>
          <a:bodyPr/>
          <a:lstStyle/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int 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studentId[30];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 /* 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最多可以管理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30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个学生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,   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zh-CN" altLang="en-US" sz="2400">
                <a:latin typeface="Courier New" pitchFamily="49" charset="0"/>
                <a:ea typeface="宋体" pitchFamily="2" charset="-122"/>
              </a:rPr>
              <a:t>                   每个学生的学号用数组的下标表示*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/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char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studentName[30][10];	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char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studentSex[30][2];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	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int 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timeOfEnter[30]; 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 /*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入学时间用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表示*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/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int 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scoreComputer[30];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计算机原理课的成绩*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/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int 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scoreEnglish[30];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 /*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英语课的成绩*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/	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int 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scoreMath[30];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	   /*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数学课的成绩*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/</a:t>
            </a:r>
          </a:p>
          <a:p>
            <a:pPr eaLnBrk="1">
              <a:lnSpc>
                <a:spcPct val="105000"/>
              </a:lnSpc>
              <a:buFont typeface="Monotype Sorts" charset="2"/>
              <a:buNone/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int 	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scoreMusic[30];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	   /*</a:t>
            </a:r>
            <a:r>
              <a:rPr lang="zh-CN" altLang="en-US" sz="2400">
                <a:latin typeface="Courier New" pitchFamily="49" charset="0"/>
                <a:ea typeface="宋体" pitchFamily="2" charset="-122"/>
              </a:rPr>
              <a:t>音乐课的成绩*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/</a:t>
            </a:r>
            <a:endParaRPr lang="zh-CN" altLang="en-US" sz="240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>
            <a:extLst>
              <a:ext uri="{FF2B5EF4-FFF2-40B4-BE49-F238E27FC236}">
                <a16:creationId xmlns:a16="http://schemas.microsoft.com/office/drawing/2014/main" id="{E3E89CDF-9140-4B93-A50E-8578C8BF3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4976" y="1484314"/>
            <a:ext cx="8963025" cy="4611687"/>
          </a:xfrm>
        </p:spPr>
        <p:txBody>
          <a:bodyPr/>
          <a:lstStyle/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22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studentId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[30] = {1,2,3,4,5,6};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2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studentName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[30][10]={{"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令狐冲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"},{"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林平之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"},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                {"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岳灵珊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"},{"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任盈盈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"}};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2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studentSex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[30][2]={{"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男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"},{"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男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"},{"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女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"},{"</a:t>
            </a:r>
            <a:r>
              <a:rPr lang="zh-CN" altLang="en-US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女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"}};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	</a:t>
            </a:r>
            <a:r>
              <a:rPr lang="en-US" altLang="zh-CN" sz="22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timeOfEnter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[30] = {1999,1999,1999,1999};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	</a:t>
            </a:r>
            <a:r>
              <a:rPr lang="en-US" altLang="zh-CN" sz="22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scoreComputer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[30] = {90,78,89,78};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	</a:t>
            </a:r>
            <a:r>
              <a:rPr lang="en-US" altLang="zh-CN" sz="22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scoreEnglish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[30] = {83,92,72,95};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	</a:t>
            </a:r>
            <a:r>
              <a:rPr lang="en-US" altLang="zh-CN" sz="22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scoreMath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[30] = {72,88,98,87};</a:t>
            </a:r>
          </a:p>
          <a:p>
            <a:pPr eaLnBrk="1">
              <a:lnSpc>
                <a:spcPct val="115000"/>
              </a:lnSpc>
              <a:buFont typeface="Monotype Sorts" charset="2"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	</a:t>
            </a:r>
            <a:r>
              <a:rPr lang="en-US" altLang="zh-CN" sz="22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scoreMusic</a:t>
            </a:r>
            <a:r>
              <a:rPr lang="en-US" altLang="zh-CN" sz="2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[30] = {82,78,66,90};</a:t>
            </a:r>
            <a:r>
              <a:rPr lang="en-US" altLang="zh-CN" sz="2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69317" name="Rectangle 5">
            <a:extLst>
              <a:ext uri="{FF2B5EF4-FFF2-40B4-BE49-F238E27FC236}">
                <a16:creationId xmlns:a16="http://schemas.microsoft.com/office/drawing/2014/main" id="{0F5FCF26-B7AC-4E08-B839-D12199444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数组的解决方法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>
            <a:extLst>
              <a:ext uri="{FF2B5EF4-FFF2-40B4-BE49-F238E27FC236}">
                <a16:creationId xmlns:a16="http://schemas.microsoft.com/office/drawing/2014/main" id="{6ED5A1C4-BAA2-4CFC-A797-D9C8831DF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11288"/>
            <a:ext cx="7772400" cy="576262"/>
          </a:xfrm>
        </p:spPr>
        <p:txBody>
          <a:bodyPr/>
          <a:lstStyle/>
          <a:p>
            <a:pPr eaLnBrk="1">
              <a:defRPr/>
            </a:pPr>
            <a:r>
              <a:rPr lang="zh-CN" altLang="en-US" sz="3200">
                <a:latin typeface="楷体_GB2312" pitchFamily="49" charset="-122"/>
              </a:rPr>
              <a:t>数据的内存管理方式 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B5628FEB-1713-496F-89F5-CAF13BCDC7C7}"/>
              </a:ext>
            </a:extLst>
          </p:cNvPr>
          <p:cNvGrpSpPr>
            <a:grpSpLocks/>
          </p:cNvGrpSpPr>
          <p:nvPr/>
        </p:nvGrpSpPr>
        <p:grpSpPr bwMode="auto">
          <a:xfrm>
            <a:off x="2495551" y="2060576"/>
            <a:ext cx="7129463" cy="3744913"/>
            <a:chOff x="2667" y="5808"/>
            <a:chExt cx="6650" cy="4440"/>
          </a:xfrm>
        </p:grpSpPr>
        <p:grpSp>
          <p:nvGrpSpPr>
            <p:cNvPr id="18440" name="Group 5">
              <a:extLst>
                <a:ext uri="{FF2B5EF4-FFF2-40B4-BE49-F238E27FC236}">
                  <a16:creationId xmlns:a16="http://schemas.microsoft.com/office/drawing/2014/main" id="{4721CBB6-DAFF-4AC1-ADA6-72BCD8C0A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8190"/>
              <a:ext cx="1168" cy="2058"/>
              <a:chOff x="2676" y="8190"/>
              <a:chExt cx="1168" cy="2058"/>
            </a:xfrm>
          </p:grpSpPr>
          <p:sp>
            <p:nvSpPr>
              <p:cNvPr id="270342" name="Text Box 6">
                <a:extLst>
                  <a:ext uri="{FF2B5EF4-FFF2-40B4-BE49-F238E27FC236}">
                    <a16:creationId xmlns:a16="http://schemas.microsoft.com/office/drawing/2014/main" id="{4E349084-6D23-42B7-BFB9-76CD9B577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8195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43" name="Text Box 7">
                <a:extLst>
                  <a:ext uri="{FF2B5EF4-FFF2-40B4-BE49-F238E27FC236}">
                    <a16:creationId xmlns:a16="http://schemas.microsoft.com/office/drawing/2014/main" id="{CEC1E6E9-25AF-4EC5-B1AB-E59FB12AA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8607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44" name="Text Box 8">
                <a:extLst>
                  <a:ext uri="{FF2B5EF4-FFF2-40B4-BE49-F238E27FC236}">
                    <a16:creationId xmlns:a16="http://schemas.microsoft.com/office/drawing/2014/main" id="{3F0C69BB-4A5E-4CB3-9A69-4B9A58FF0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9008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45" name="Text Box 9">
                <a:extLst>
                  <a:ext uri="{FF2B5EF4-FFF2-40B4-BE49-F238E27FC236}">
                    <a16:creationId xmlns:a16="http://schemas.microsoft.com/office/drawing/2014/main" id="{16E431FE-D669-4669-82F3-58F549B4D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9424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46" name="Text Box 10">
                <a:extLst>
                  <a:ext uri="{FF2B5EF4-FFF2-40B4-BE49-F238E27FC236}">
                    <a16:creationId xmlns:a16="http://schemas.microsoft.com/office/drawing/2014/main" id="{3AC17CA4-8EED-4FF6-A9C3-C354A93B0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9834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8441" name="Group 11">
              <a:extLst>
                <a:ext uri="{FF2B5EF4-FFF2-40B4-BE49-F238E27FC236}">
                  <a16:creationId xmlns:a16="http://schemas.microsoft.com/office/drawing/2014/main" id="{145DB84D-E686-40EE-9ABE-555160E68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" y="8190"/>
              <a:ext cx="1168" cy="2048"/>
              <a:chOff x="4356" y="8190"/>
              <a:chExt cx="1168" cy="2048"/>
            </a:xfrm>
          </p:grpSpPr>
          <p:sp>
            <p:nvSpPr>
              <p:cNvPr id="270348" name="Text Box 12">
                <a:extLst>
                  <a:ext uri="{FF2B5EF4-FFF2-40B4-BE49-F238E27FC236}">
                    <a16:creationId xmlns:a16="http://schemas.microsoft.com/office/drawing/2014/main" id="{FA16B035-8A0E-41CD-8390-909354F0B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8195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49" name="Text Box 13">
                <a:extLst>
                  <a:ext uri="{FF2B5EF4-FFF2-40B4-BE49-F238E27FC236}">
                    <a16:creationId xmlns:a16="http://schemas.microsoft.com/office/drawing/2014/main" id="{5575D663-03DC-40BA-839D-CB2E23318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8611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50" name="Text Box 14">
                <a:extLst>
                  <a:ext uri="{FF2B5EF4-FFF2-40B4-BE49-F238E27FC236}">
                    <a16:creationId xmlns:a16="http://schemas.microsoft.com/office/drawing/2014/main" id="{CCD25BF7-2EED-4E3E-AC53-FBE70E59CB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9011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51" name="Text Box 15">
                <a:extLst>
                  <a:ext uri="{FF2B5EF4-FFF2-40B4-BE49-F238E27FC236}">
                    <a16:creationId xmlns:a16="http://schemas.microsoft.com/office/drawing/2014/main" id="{02AEF12D-D65F-4984-BEFA-EB9C70E43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9425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95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52" name="Text Box 16">
                <a:extLst>
                  <a:ext uri="{FF2B5EF4-FFF2-40B4-BE49-F238E27FC236}">
                    <a16:creationId xmlns:a16="http://schemas.microsoft.com/office/drawing/2014/main" id="{8E464521-C922-4135-8E2B-2FB2F1244C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982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8442" name="Group 17">
              <a:extLst>
                <a:ext uri="{FF2B5EF4-FFF2-40B4-BE49-F238E27FC236}">
                  <a16:creationId xmlns:a16="http://schemas.microsoft.com/office/drawing/2014/main" id="{958AC9D9-2A25-43CD-A801-ED430A4F7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" y="8190"/>
              <a:ext cx="1168" cy="2048"/>
              <a:chOff x="6259" y="8190"/>
              <a:chExt cx="1168" cy="2048"/>
            </a:xfrm>
          </p:grpSpPr>
          <p:sp>
            <p:nvSpPr>
              <p:cNvPr id="270354" name="Text Box 18">
                <a:extLst>
                  <a:ext uri="{FF2B5EF4-FFF2-40B4-BE49-F238E27FC236}">
                    <a16:creationId xmlns:a16="http://schemas.microsoft.com/office/drawing/2014/main" id="{0EAE8E32-F01B-4E30-9BEE-D82ABC9C5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8195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55" name="Text Box 19">
                <a:extLst>
                  <a:ext uri="{FF2B5EF4-FFF2-40B4-BE49-F238E27FC236}">
                    <a16:creationId xmlns:a16="http://schemas.microsoft.com/office/drawing/2014/main" id="{6FE39465-921D-4213-BD3E-3AA3FF8BB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8611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56" name="Text Box 20">
                <a:extLst>
                  <a:ext uri="{FF2B5EF4-FFF2-40B4-BE49-F238E27FC236}">
                    <a16:creationId xmlns:a16="http://schemas.microsoft.com/office/drawing/2014/main" id="{A1E78E69-3BEC-4952-B0D7-6A33021F3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9011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57" name="Text Box 21">
                <a:extLst>
                  <a:ext uri="{FF2B5EF4-FFF2-40B4-BE49-F238E27FC236}">
                    <a16:creationId xmlns:a16="http://schemas.microsoft.com/office/drawing/2014/main" id="{D5A1505B-EC48-4E98-B536-BCDE910ED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9425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87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58" name="Text Box 22">
                <a:extLst>
                  <a:ext uri="{FF2B5EF4-FFF2-40B4-BE49-F238E27FC236}">
                    <a16:creationId xmlns:a16="http://schemas.microsoft.com/office/drawing/2014/main" id="{3940CC39-843F-4DE3-A9B5-3CE38B280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982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8443" name="Group 23">
              <a:extLst>
                <a:ext uri="{FF2B5EF4-FFF2-40B4-BE49-F238E27FC236}">
                  <a16:creationId xmlns:a16="http://schemas.microsoft.com/office/drawing/2014/main" id="{0AC3AC2B-C142-487D-A01B-528D0C1AF6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9" y="8190"/>
              <a:ext cx="1168" cy="2048"/>
              <a:chOff x="8149" y="8190"/>
              <a:chExt cx="1168" cy="2048"/>
            </a:xfrm>
          </p:grpSpPr>
          <p:sp>
            <p:nvSpPr>
              <p:cNvPr id="270360" name="Text Box 24">
                <a:extLst>
                  <a:ext uri="{FF2B5EF4-FFF2-40B4-BE49-F238E27FC236}">
                    <a16:creationId xmlns:a16="http://schemas.microsoft.com/office/drawing/2014/main" id="{BB7C3FEF-6B32-404E-841E-6490A044C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8195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61" name="Text Box 25">
                <a:extLst>
                  <a:ext uri="{FF2B5EF4-FFF2-40B4-BE49-F238E27FC236}">
                    <a16:creationId xmlns:a16="http://schemas.microsoft.com/office/drawing/2014/main" id="{2A60A826-B0E5-4B55-B943-788337E07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8611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62" name="Text Box 26">
                <a:extLst>
                  <a:ext uri="{FF2B5EF4-FFF2-40B4-BE49-F238E27FC236}">
                    <a16:creationId xmlns:a16="http://schemas.microsoft.com/office/drawing/2014/main" id="{27F55222-C5C6-4586-8C0B-E31B22A4C3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9011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66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63" name="Text Box 27">
                <a:extLst>
                  <a:ext uri="{FF2B5EF4-FFF2-40B4-BE49-F238E27FC236}">
                    <a16:creationId xmlns:a16="http://schemas.microsoft.com/office/drawing/2014/main" id="{365E933F-7DA5-4830-A707-725D7E327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9425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64" name="Text Box 28">
                <a:extLst>
                  <a:ext uri="{FF2B5EF4-FFF2-40B4-BE49-F238E27FC236}">
                    <a16:creationId xmlns:a16="http://schemas.microsoft.com/office/drawing/2014/main" id="{75A9980F-51CD-445E-A8DB-103940015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982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8444" name="Group 29">
              <a:extLst>
                <a:ext uri="{FF2B5EF4-FFF2-40B4-BE49-F238E27FC236}">
                  <a16:creationId xmlns:a16="http://schemas.microsoft.com/office/drawing/2014/main" id="{AC859058-320C-4F97-A800-5D76DE7BD9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" y="5808"/>
              <a:ext cx="1177" cy="2064"/>
              <a:chOff x="2667" y="5838"/>
              <a:chExt cx="1177" cy="2064"/>
            </a:xfrm>
          </p:grpSpPr>
          <p:sp>
            <p:nvSpPr>
              <p:cNvPr id="270366" name="Text Box 30">
                <a:extLst>
                  <a:ext uri="{FF2B5EF4-FFF2-40B4-BE49-F238E27FC236}">
                    <a16:creationId xmlns:a16="http://schemas.microsoft.com/office/drawing/2014/main" id="{D29ED861-D9A3-4CE5-9682-CEC5C2445E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5838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600">
                    <a:ea typeface="宋体" pitchFamily="2" charset="-122"/>
                  </a:rPr>
                  <a:t>1</a:t>
                </a:r>
                <a:endPara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67" name="Text Box 31">
                <a:extLst>
                  <a:ext uri="{FF2B5EF4-FFF2-40B4-BE49-F238E27FC236}">
                    <a16:creationId xmlns:a16="http://schemas.microsoft.com/office/drawing/2014/main" id="{30042A0A-3195-4F48-803A-76CF8DED4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625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68" name="Text Box 32">
                <a:extLst>
                  <a:ext uri="{FF2B5EF4-FFF2-40B4-BE49-F238E27FC236}">
                    <a16:creationId xmlns:a16="http://schemas.microsoft.com/office/drawing/2014/main" id="{D517FC46-4CFB-4AB7-B147-02E9C9FA7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666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69" name="Text Box 33">
                <a:extLst>
                  <a:ext uri="{FF2B5EF4-FFF2-40B4-BE49-F238E27FC236}">
                    <a16:creationId xmlns:a16="http://schemas.microsoft.com/office/drawing/2014/main" id="{7F0B5A60-AA22-44CB-9F42-EEDB052C9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7080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4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70" name="Text Box 34">
                <a:extLst>
                  <a:ext uri="{FF2B5EF4-FFF2-40B4-BE49-F238E27FC236}">
                    <a16:creationId xmlns:a16="http://schemas.microsoft.com/office/drawing/2014/main" id="{ACB72BB1-BADF-4CD7-A360-128CD1327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7489"/>
                <a:ext cx="1168" cy="4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8445" name="Group 35">
              <a:extLst>
                <a:ext uri="{FF2B5EF4-FFF2-40B4-BE49-F238E27FC236}">
                  <a16:creationId xmlns:a16="http://schemas.microsoft.com/office/drawing/2014/main" id="{72CE9C11-96F0-4E7D-AB60-0C152C9B6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3" y="5808"/>
              <a:ext cx="1134" cy="2063"/>
              <a:chOff x="4446" y="5808"/>
              <a:chExt cx="1134" cy="2063"/>
            </a:xfrm>
          </p:grpSpPr>
          <p:sp>
            <p:nvSpPr>
              <p:cNvPr id="270372" name="Text Box 36">
                <a:extLst>
                  <a:ext uri="{FF2B5EF4-FFF2-40B4-BE49-F238E27FC236}">
                    <a16:creationId xmlns:a16="http://schemas.microsoft.com/office/drawing/2014/main" id="{FDD5674A-FBD7-4C64-888C-16090BDBC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5808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令狐冲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73" name="Text Box 37">
                <a:extLst>
                  <a:ext uri="{FF2B5EF4-FFF2-40B4-BE49-F238E27FC236}">
                    <a16:creationId xmlns:a16="http://schemas.microsoft.com/office/drawing/2014/main" id="{316C54AB-54DE-4814-84D2-ACB5D735F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6224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林平之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74" name="Text Box 38">
                <a:extLst>
                  <a:ext uri="{FF2B5EF4-FFF2-40B4-BE49-F238E27FC236}">
                    <a16:creationId xmlns:a16="http://schemas.microsoft.com/office/drawing/2014/main" id="{4F9CC2F0-F454-4412-8291-03D59BC9C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6640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岳灵珊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75" name="Text Box 39">
                <a:extLst>
                  <a:ext uri="{FF2B5EF4-FFF2-40B4-BE49-F238E27FC236}">
                    <a16:creationId xmlns:a16="http://schemas.microsoft.com/office/drawing/2014/main" id="{9FDB0C2E-16EE-4105-A7A4-B09011644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7041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 dirty="0">
                    <a:ea typeface="宋体" pitchFamily="2" charset="-122"/>
                  </a:rPr>
                  <a:t>任盈盈</a:t>
                </a:r>
                <a:endParaRPr lang="zh-CN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76" name="Text Box 40">
                <a:extLst>
                  <a:ext uri="{FF2B5EF4-FFF2-40B4-BE49-F238E27FC236}">
                    <a16:creationId xmlns:a16="http://schemas.microsoft.com/office/drawing/2014/main" id="{67550DF7-B639-4C74-9CC3-C1C8C23F6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7457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8446" name="Group 41">
              <a:extLst>
                <a:ext uri="{FF2B5EF4-FFF2-40B4-BE49-F238E27FC236}">
                  <a16:creationId xmlns:a16="http://schemas.microsoft.com/office/drawing/2014/main" id="{F3E5FB39-5D3E-41C5-8375-96D3C0A75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7" y="5808"/>
              <a:ext cx="1134" cy="2063"/>
              <a:chOff x="6231" y="5808"/>
              <a:chExt cx="1134" cy="2063"/>
            </a:xfrm>
          </p:grpSpPr>
          <p:sp>
            <p:nvSpPr>
              <p:cNvPr id="270378" name="Text Box 42">
                <a:extLst>
                  <a:ext uri="{FF2B5EF4-FFF2-40B4-BE49-F238E27FC236}">
                    <a16:creationId xmlns:a16="http://schemas.microsoft.com/office/drawing/2014/main" id="{8B62E6DD-615A-40B6-AAD6-2ABA231D3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5808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79" name="Text Box 43">
                <a:extLst>
                  <a:ext uri="{FF2B5EF4-FFF2-40B4-BE49-F238E27FC236}">
                    <a16:creationId xmlns:a16="http://schemas.microsoft.com/office/drawing/2014/main" id="{10CC2134-BD3D-4778-B6DE-6EA7579E4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6224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80" name="Text Box 44">
                <a:extLst>
                  <a:ext uri="{FF2B5EF4-FFF2-40B4-BE49-F238E27FC236}">
                    <a16:creationId xmlns:a16="http://schemas.microsoft.com/office/drawing/2014/main" id="{B049E5A6-8A6F-4078-A85F-FFC105120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6640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81" name="Text Box 45">
                <a:extLst>
                  <a:ext uri="{FF2B5EF4-FFF2-40B4-BE49-F238E27FC236}">
                    <a16:creationId xmlns:a16="http://schemas.microsoft.com/office/drawing/2014/main" id="{10AE8C05-6ED3-483B-876A-E1FB0E567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7041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82" name="Text Box 46">
                <a:extLst>
                  <a:ext uri="{FF2B5EF4-FFF2-40B4-BE49-F238E27FC236}">
                    <a16:creationId xmlns:a16="http://schemas.microsoft.com/office/drawing/2014/main" id="{27929704-7D49-46A2-B4CE-88EA10E4E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7457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8447" name="Group 47">
              <a:extLst>
                <a:ext uri="{FF2B5EF4-FFF2-40B4-BE49-F238E27FC236}">
                  <a16:creationId xmlns:a16="http://schemas.microsoft.com/office/drawing/2014/main" id="{13E2413B-CCC8-4CBD-8BE1-354E7E07D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1" y="5808"/>
              <a:ext cx="1134" cy="2042"/>
              <a:chOff x="8151" y="5808"/>
              <a:chExt cx="1134" cy="2042"/>
            </a:xfrm>
          </p:grpSpPr>
          <p:sp>
            <p:nvSpPr>
              <p:cNvPr id="270384" name="Text Box 48">
                <a:extLst>
                  <a:ext uri="{FF2B5EF4-FFF2-40B4-BE49-F238E27FC236}">
                    <a16:creationId xmlns:a16="http://schemas.microsoft.com/office/drawing/2014/main" id="{101E1937-7ED8-4201-BDA2-EE3A19660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5808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85" name="Text Box 49">
                <a:extLst>
                  <a:ext uri="{FF2B5EF4-FFF2-40B4-BE49-F238E27FC236}">
                    <a16:creationId xmlns:a16="http://schemas.microsoft.com/office/drawing/2014/main" id="{11710FBD-EDBA-4468-BA70-03757309AF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6215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</a:p>
              <a:p>
                <a:pPr algn="ctr"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86" name="Text Box 50">
                <a:extLst>
                  <a:ext uri="{FF2B5EF4-FFF2-40B4-BE49-F238E27FC236}">
                    <a16:creationId xmlns:a16="http://schemas.microsoft.com/office/drawing/2014/main" id="{61D39201-753D-4C02-A1B4-ADAF8E7A1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6623"/>
                <a:ext cx="1130" cy="4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</a:p>
              <a:p>
                <a:pPr algn="ctr"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87" name="Text Box 51">
                <a:extLst>
                  <a:ext uri="{FF2B5EF4-FFF2-40B4-BE49-F238E27FC236}">
                    <a16:creationId xmlns:a16="http://schemas.microsoft.com/office/drawing/2014/main" id="{3039E9F7-B55E-41A9-87CF-A06DD8BC1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7030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</a:p>
              <a:p>
                <a:pPr algn="ctr">
                  <a:defRPr/>
                </a:pP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0388" name="Text Box 52">
                <a:extLst>
                  <a:ext uri="{FF2B5EF4-FFF2-40B4-BE49-F238E27FC236}">
                    <a16:creationId xmlns:a16="http://schemas.microsoft.com/office/drawing/2014/main" id="{32867B2B-0C6D-48CF-8247-A9BDD6375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7436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sp>
        <p:nvSpPr>
          <p:cNvPr id="270391" name="Rectangle 55">
            <a:extLst>
              <a:ext uri="{FF2B5EF4-FFF2-40B4-BE49-F238E27FC236}">
                <a16:creationId xmlns:a16="http://schemas.microsoft.com/office/drawing/2014/main" id="{1CC3E000-C50D-44C4-9027-9409FB12A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数组的解决方法</a:t>
            </a:r>
          </a:p>
        </p:txBody>
      </p:sp>
      <p:pic>
        <p:nvPicPr>
          <p:cNvPr id="215056" name="Picture 16">
            <a:extLst>
              <a:ext uri="{FF2B5EF4-FFF2-40B4-BE49-F238E27FC236}">
                <a16:creationId xmlns:a16="http://schemas.microsoft.com/office/drawing/2014/main" id="{BB0AF617-F215-40B3-8EE9-F9D6BCAC7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5449888"/>
            <a:ext cx="1328738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057" name="Picture 17">
            <a:extLst>
              <a:ext uri="{FF2B5EF4-FFF2-40B4-BE49-F238E27FC236}">
                <a16:creationId xmlns:a16="http://schemas.microsoft.com/office/drawing/2014/main" id="{A72834A5-D5A8-4108-B742-5970824F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9" y="5594351"/>
            <a:ext cx="27447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058" name="Picture 18">
            <a:extLst>
              <a:ext uri="{FF2B5EF4-FFF2-40B4-BE49-F238E27FC236}">
                <a16:creationId xmlns:a16="http://schemas.microsoft.com/office/drawing/2014/main" id="{BD1F2CED-3044-4362-8FBC-460B0F89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4851401"/>
            <a:ext cx="21971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89DF0EA6-AF44-4E42-BD47-09008CF02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11288"/>
            <a:ext cx="7772400" cy="576262"/>
          </a:xfrm>
        </p:spPr>
        <p:txBody>
          <a:bodyPr/>
          <a:lstStyle/>
          <a:p>
            <a:pPr eaLnBrk="1">
              <a:defRPr/>
            </a:pPr>
            <a:r>
              <a:rPr lang="zh-CN" altLang="en-US" sz="3200">
                <a:latin typeface="楷体_GB2312" pitchFamily="49" charset="-122"/>
              </a:rPr>
              <a:t>数据的内存管理方式 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A33BF2BA-9341-4EB2-87E0-50EACEF7A2DE}"/>
              </a:ext>
            </a:extLst>
          </p:cNvPr>
          <p:cNvGrpSpPr>
            <a:grpSpLocks/>
          </p:cNvGrpSpPr>
          <p:nvPr/>
        </p:nvGrpSpPr>
        <p:grpSpPr bwMode="auto">
          <a:xfrm>
            <a:off x="2495551" y="2060576"/>
            <a:ext cx="7129463" cy="3744913"/>
            <a:chOff x="2667" y="5808"/>
            <a:chExt cx="6650" cy="4440"/>
          </a:xfrm>
        </p:grpSpPr>
        <p:grpSp>
          <p:nvGrpSpPr>
            <p:cNvPr id="19465" name="Group 4">
              <a:extLst>
                <a:ext uri="{FF2B5EF4-FFF2-40B4-BE49-F238E27FC236}">
                  <a16:creationId xmlns:a16="http://schemas.microsoft.com/office/drawing/2014/main" id="{49AD0A4A-994F-4993-926F-8C3680C3E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8190"/>
              <a:ext cx="1168" cy="2058"/>
              <a:chOff x="2676" y="8190"/>
              <a:chExt cx="1168" cy="2058"/>
            </a:xfrm>
          </p:grpSpPr>
          <p:sp>
            <p:nvSpPr>
              <p:cNvPr id="371717" name="Text Box 5">
                <a:extLst>
                  <a:ext uri="{FF2B5EF4-FFF2-40B4-BE49-F238E27FC236}">
                    <a16:creationId xmlns:a16="http://schemas.microsoft.com/office/drawing/2014/main" id="{38F559E2-84E8-4284-AD5C-16D383AE4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8195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18" name="Text Box 6">
                <a:extLst>
                  <a:ext uri="{FF2B5EF4-FFF2-40B4-BE49-F238E27FC236}">
                    <a16:creationId xmlns:a16="http://schemas.microsoft.com/office/drawing/2014/main" id="{31B2F82C-44E0-460B-819C-9DC6E372A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8607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19" name="Text Box 7">
                <a:extLst>
                  <a:ext uri="{FF2B5EF4-FFF2-40B4-BE49-F238E27FC236}">
                    <a16:creationId xmlns:a16="http://schemas.microsoft.com/office/drawing/2014/main" id="{EBDD2E0D-F802-4D12-ACCC-1BB356B78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9008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20" name="Text Box 8">
                <a:extLst>
                  <a:ext uri="{FF2B5EF4-FFF2-40B4-BE49-F238E27FC236}">
                    <a16:creationId xmlns:a16="http://schemas.microsoft.com/office/drawing/2014/main" id="{C3744886-297A-444B-8164-26D2009BF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9424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21" name="Text Box 9">
                <a:extLst>
                  <a:ext uri="{FF2B5EF4-FFF2-40B4-BE49-F238E27FC236}">
                    <a16:creationId xmlns:a16="http://schemas.microsoft.com/office/drawing/2014/main" id="{99578718-CDCD-482C-AAA6-F2DAD07ED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9834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9466" name="Group 10">
              <a:extLst>
                <a:ext uri="{FF2B5EF4-FFF2-40B4-BE49-F238E27FC236}">
                  <a16:creationId xmlns:a16="http://schemas.microsoft.com/office/drawing/2014/main" id="{5F4CA334-3EE4-4574-ACAC-770B186ED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" y="8190"/>
              <a:ext cx="1168" cy="2048"/>
              <a:chOff x="4356" y="8190"/>
              <a:chExt cx="1168" cy="2048"/>
            </a:xfrm>
          </p:grpSpPr>
          <p:sp>
            <p:nvSpPr>
              <p:cNvPr id="371723" name="Text Box 11">
                <a:extLst>
                  <a:ext uri="{FF2B5EF4-FFF2-40B4-BE49-F238E27FC236}">
                    <a16:creationId xmlns:a16="http://schemas.microsoft.com/office/drawing/2014/main" id="{B8F4E076-0475-45DB-9D26-02DE95A3F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8195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24" name="Text Box 12">
                <a:extLst>
                  <a:ext uri="{FF2B5EF4-FFF2-40B4-BE49-F238E27FC236}">
                    <a16:creationId xmlns:a16="http://schemas.microsoft.com/office/drawing/2014/main" id="{2CE7A04A-43FF-46B2-970E-ABF3DF9FD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8611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25" name="Text Box 13">
                <a:extLst>
                  <a:ext uri="{FF2B5EF4-FFF2-40B4-BE49-F238E27FC236}">
                    <a16:creationId xmlns:a16="http://schemas.microsoft.com/office/drawing/2014/main" id="{1AA659E3-BD7F-442A-80A9-211BC816E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9011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26" name="Text Box 14">
                <a:extLst>
                  <a:ext uri="{FF2B5EF4-FFF2-40B4-BE49-F238E27FC236}">
                    <a16:creationId xmlns:a16="http://schemas.microsoft.com/office/drawing/2014/main" id="{C2AD3D38-6E42-4DB8-8C03-8E6B0EBEB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9425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95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27" name="Text Box 15">
                <a:extLst>
                  <a:ext uri="{FF2B5EF4-FFF2-40B4-BE49-F238E27FC236}">
                    <a16:creationId xmlns:a16="http://schemas.microsoft.com/office/drawing/2014/main" id="{032A3EFD-CAC5-40B2-919A-B35774BBC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982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9467" name="Group 16">
              <a:extLst>
                <a:ext uri="{FF2B5EF4-FFF2-40B4-BE49-F238E27FC236}">
                  <a16:creationId xmlns:a16="http://schemas.microsoft.com/office/drawing/2014/main" id="{E0F1C5C5-DAF8-48D1-B21D-33805A4C2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" y="8190"/>
              <a:ext cx="1168" cy="2048"/>
              <a:chOff x="6259" y="8190"/>
              <a:chExt cx="1168" cy="2048"/>
            </a:xfrm>
          </p:grpSpPr>
          <p:sp>
            <p:nvSpPr>
              <p:cNvPr id="371729" name="Text Box 17">
                <a:extLst>
                  <a:ext uri="{FF2B5EF4-FFF2-40B4-BE49-F238E27FC236}">
                    <a16:creationId xmlns:a16="http://schemas.microsoft.com/office/drawing/2014/main" id="{CA80E388-0347-495A-B585-4AE8ABAB8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8195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30" name="Text Box 18">
                <a:extLst>
                  <a:ext uri="{FF2B5EF4-FFF2-40B4-BE49-F238E27FC236}">
                    <a16:creationId xmlns:a16="http://schemas.microsoft.com/office/drawing/2014/main" id="{46658E2A-1598-449A-BF75-9BF7C5079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8611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31" name="Text Box 19">
                <a:extLst>
                  <a:ext uri="{FF2B5EF4-FFF2-40B4-BE49-F238E27FC236}">
                    <a16:creationId xmlns:a16="http://schemas.microsoft.com/office/drawing/2014/main" id="{3BD069D9-EB70-4352-83CC-989206076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9011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32" name="Text Box 20">
                <a:extLst>
                  <a:ext uri="{FF2B5EF4-FFF2-40B4-BE49-F238E27FC236}">
                    <a16:creationId xmlns:a16="http://schemas.microsoft.com/office/drawing/2014/main" id="{B9D20186-6865-4D59-BBAC-5A403F5CC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9425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87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33" name="Text Box 21">
                <a:extLst>
                  <a:ext uri="{FF2B5EF4-FFF2-40B4-BE49-F238E27FC236}">
                    <a16:creationId xmlns:a16="http://schemas.microsoft.com/office/drawing/2014/main" id="{71B0020A-627A-4EEB-8CD7-2B1E8A8AB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" y="982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9468" name="Group 22">
              <a:extLst>
                <a:ext uri="{FF2B5EF4-FFF2-40B4-BE49-F238E27FC236}">
                  <a16:creationId xmlns:a16="http://schemas.microsoft.com/office/drawing/2014/main" id="{53794BF5-096D-47E6-8525-3E19FDAEC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9" y="8190"/>
              <a:ext cx="1168" cy="2048"/>
              <a:chOff x="8149" y="8190"/>
              <a:chExt cx="1168" cy="2048"/>
            </a:xfrm>
          </p:grpSpPr>
          <p:sp>
            <p:nvSpPr>
              <p:cNvPr id="371735" name="Text Box 23">
                <a:extLst>
                  <a:ext uri="{FF2B5EF4-FFF2-40B4-BE49-F238E27FC236}">
                    <a16:creationId xmlns:a16="http://schemas.microsoft.com/office/drawing/2014/main" id="{9E2B0258-3BA9-4631-8761-61BB1CA0C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8195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36" name="Text Box 24">
                <a:extLst>
                  <a:ext uri="{FF2B5EF4-FFF2-40B4-BE49-F238E27FC236}">
                    <a16:creationId xmlns:a16="http://schemas.microsoft.com/office/drawing/2014/main" id="{F528E1F6-E1A0-4652-98EC-806B694F2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8611"/>
                <a:ext cx="1168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37" name="Text Box 25">
                <a:extLst>
                  <a:ext uri="{FF2B5EF4-FFF2-40B4-BE49-F238E27FC236}">
                    <a16:creationId xmlns:a16="http://schemas.microsoft.com/office/drawing/2014/main" id="{B797E0EE-5C8B-4B05-98B7-F7B128628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9011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66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38" name="Text Box 26">
                <a:extLst>
                  <a:ext uri="{FF2B5EF4-FFF2-40B4-BE49-F238E27FC236}">
                    <a16:creationId xmlns:a16="http://schemas.microsoft.com/office/drawing/2014/main" id="{DA330B68-0BC8-43E3-836C-0E2C19BDEB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9425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39" name="Text Box 27">
                <a:extLst>
                  <a:ext uri="{FF2B5EF4-FFF2-40B4-BE49-F238E27FC236}">
                    <a16:creationId xmlns:a16="http://schemas.microsoft.com/office/drawing/2014/main" id="{2CB2A4C8-560F-4DEA-90B5-F0DE89B8F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" y="982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9469" name="Group 28">
              <a:extLst>
                <a:ext uri="{FF2B5EF4-FFF2-40B4-BE49-F238E27FC236}">
                  <a16:creationId xmlns:a16="http://schemas.microsoft.com/office/drawing/2014/main" id="{7181A403-46CF-4306-B490-B8A7DD464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" y="5808"/>
              <a:ext cx="1177" cy="2064"/>
              <a:chOff x="2667" y="5838"/>
              <a:chExt cx="1177" cy="2064"/>
            </a:xfrm>
          </p:grpSpPr>
          <p:sp>
            <p:nvSpPr>
              <p:cNvPr id="371741" name="Text Box 29">
                <a:extLst>
                  <a:ext uri="{FF2B5EF4-FFF2-40B4-BE49-F238E27FC236}">
                    <a16:creationId xmlns:a16="http://schemas.microsoft.com/office/drawing/2014/main" id="{94DDEAC7-7ABC-4973-9E56-19C28DA9D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5838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600">
                    <a:ea typeface="宋体" pitchFamily="2" charset="-122"/>
                  </a:rPr>
                  <a:t>1</a:t>
                </a:r>
                <a:endPara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42" name="Text Box 30">
                <a:extLst>
                  <a:ext uri="{FF2B5EF4-FFF2-40B4-BE49-F238E27FC236}">
                    <a16:creationId xmlns:a16="http://schemas.microsoft.com/office/drawing/2014/main" id="{B2F66DEF-8BCB-437B-A5A4-A69622965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625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43" name="Text Box 31">
                <a:extLst>
                  <a:ext uri="{FF2B5EF4-FFF2-40B4-BE49-F238E27FC236}">
                    <a16:creationId xmlns:a16="http://schemas.microsoft.com/office/drawing/2014/main" id="{37E93B8D-2D1D-491A-9D52-FCB756970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6666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44" name="Text Box 32">
                <a:extLst>
                  <a:ext uri="{FF2B5EF4-FFF2-40B4-BE49-F238E27FC236}">
                    <a16:creationId xmlns:a16="http://schemas.microsoft.com/office/drawing/2014/main" id="{95A2C4D5-2FEF-4EA0-9D84-5390F244E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7080"/>
                <a:ext cx="1168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4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45" name="Text Box 33">
                <a:extLst>
                  <a:ext uri="{FF2B5EF4-FFF2-40B4-BE49-F238E27FC236}">
                    <a16:creationId xmlns:a16="http://schemas.microsoft.com/office/drawing/2014/main" id="{CBD99B65-224B-4F57-B873-1DF925656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7489"/>
                <a:ext cx="1168" cy="4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9470" name="Group 34">
              <a:extLst>
                <a:ext uri="{FF2B5EF4-FFF2-40B4-BE49-F238E27FC236}">
                  <a16:creationId xmlns:a16="http://schemas.microsoft.com/office/drawing/2014/main" id="{D7B263A8-04E2-4CEB-8A34-3F6E5D6CF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3" y="5808"/>
              <a:ext cx="1134" cy="2063"/>
              <a:chOff x="4446" y="5808"/>
              <a:chExt cx="1134" cy="2063"/>
            </a:xfrm>
          </p:grpSpPr>
          <p:sp>
            <p:nvSpPr>
              <p:cNvPr id="371747" name="Text Box 35">
                <a:extLst>
                  <a:ext uri="{FF2B5EF4-FFF2-40B4-BE49-F238E27FC236}">
                    <a16:creationId xmlns:a16="http://schemas.microsoft.com/office/drawing/2014/main" id="{7C57B0A2-6EEE-4E81-8EDD-2D92F6C66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5808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令狐冲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48" name="Text Box 36">
                <a:extLst>
                  <a:ext uri="{FF2B5EF4-FFF2-40B4-BE49-F238E27FC236}">
                    <a16:creationId xmlns:a16="http://schemas.microsoft.com/office/drawing/2014/main" id="{9E670459-057B-4794-83A0-67985E341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6224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林平之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49" name="Text Box 37">
                <a:extLst>
                  <a:ext uri="{FF2B5EF4-FFF2-40B4-BE49-F238E27FC236}">
                    <a16:creationId xmlns:a16="http://schemas.microsoft.com/office/drawing/2014/main" id="{37E300C5-06AF-4714-A6A8-D95C220DA9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6640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岳灵珊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50" name="Text Box 38">
                <a:extLst>
                  <a:ext uri="{FF2B5EF4-FFF2-40B4-BE49-F238E27FC236}">
                    <a16:creationId xmlns:a16="http://schemas.microsoft.com/office/drawing/2014/main" id="{380B5916-5E02-4CCD-9793-5AEDA09260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7041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 dirty="0">
                    <a:ea typeface="宋体" pitchFamily="2" charset="-122"/>
                  </a:rPr>
                  <a:t>任盈盈</a:t>
                </a:r>
                <a:endParaRPr lang="zh-CN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51" name="Text Box 39">
                <a:extLst>
                  <a:ext uri="{FF2B5EF4-FFF2-40B4-BE49-F238E27FC236}">
                    <a16:creationId xmlns:a16="http://schemas.microsoft.com/office/drawing/2014/main" id="{75F907A0-F446-46D7-8C1B-765BF0FF5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7457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9471" name="Group 40">
              <a:extLst>
                <a:ext uri="{FF2B5EF4-FFF2-40B4-BE49-F238E27FC236}">
                  <a16:creationId xmlns:a16="http://schemas.microsoft.com/office/drawing/2014/main" id="{7BF0FF35-CF94-418E-AA43-6656BE338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7" y="5808"/>
              <a:ext cx="1134" cy="2063"/>
              <a:chOff x="6231" y="5808"/>
              <a:chExt cx="1134" cy="2063"/>
            </a:xfrm>
          </p:grpSpPr>
          <p:sp>
            <p:nvSpPr>
              <p:cNvPr id="371753" name="Text Box 41">
                <a:extLst>
                  <a:ext uri="{FF2B5EF4-FFF2-40B4-BE49-F238E27FC236}">
                    <a16:creationId xmlns:a16="http://schemas.microsoft.com/office/drawing/2014/main" id="{1F129F8C-E70C-4FE7-A3AC-AA98E0815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5808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54" name="Text Box 42">
                <a:extLst>
                  <a:ext uri="{FF2B5EF4-FFF2-40B4-BE49-F238E27FC236}">
                    <a16:creationId xmlns:a16="http://schemas.microsoft.com/office/drawing/2014/main" id="{6C3C9394-9353-43E8-AFD9-26B2901B1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6224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55" name="Text Box 43">
                <a:extLst>
                  <a:ext uri="{FF2B5EF4-FFF2-40B4-BE49-F238E27FC236}">
                    <a16:creationId xmlns:a16="http://schemas.microsoft.com/office/drawing/2014/main" id="{0E10BC52-A690-436E-B71E-AEB44F19A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6640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56" name="Text Box 44">
                <a:extLst>
                  <a:ext uri="{FF2B5EF4-FFF2-40B4-BE49-F238E27FC236}">
                    <a16:creationId xmlns:a16="http://schemas.microsoft.com/office/drawing/2014/main" id="{63F3E938-4032-4BFA-8DF8-1D6AAA044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7041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57" name="Text Box 45">
                <a:extLst>
                  <a:ext uri="{FF2B5EF4-FFF2-40B4-BE49-F238E27FC236}">
                    <a16:creationId xmlns:a16="http://schemas.microsoft.com/office/drawing/2014/main" id="{E6CCC944-2FDE-4A36-B5B5-C7A391C0F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" y="7457"/>
                <a:ext cx="1134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19472" name="Group 46">
              <a:extLst>
                <a:ext uri="{FF2B5EF4-FFF2-40B4-BE49-F238E27FC236}">
                  <a16:creationId xmlns:a16="http://schemas.microsoft.com/office/drawing/2014/main" id="{2529C312-215B-4D02-B8A6-4668E29B4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1" y="5808"/>
              <a:ext cx="1134" cy="2042"/>
              <a:chOff x="8151" y="5808"/>
              <a:chExt cx="1134" cy="2042"/>
            </a:xfrm>
          </p:grpSpPr>
          <p:sp>
            <p:nvSpPr>
              <p:cNvPr id="371759" name="Text Box 47">
                <a:extLst>
                  <a:ext uri="{FF2B5EF4-FFF2-40B4-BE49-F238E27FC236}">
                    <a16:creationId xmlns:a16="http://schemas.microsoft.com/office/drawing/2014/main" id="{A1CFF8A1-AB8E-4A31-BF88-9C7DE49DD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5808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60" name="Text Box 48">
                <a:extLst>
                  <a:ext uri="{FF2B5EF4-FFF2-40B4-BE49-F238E27FC236}">
                    <a16:creationId xmlns:a16="http://schemas.microsoft.com/office/drawing/2014/main" id="{C8E574CD-5C7F-4DD3-893F-64C4123A3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6215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</a:p>
              <a:p>
                <a:pPr algn="ctr"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61" name="Text Box 49">
                <a:extLst>
                  <a:ext uri="{FF2B5EF4-FFF2-40B4-BE49-F238E27FC236}">
                    <a16:creationId xmlns:a16="http://schemas.microsoft.com/office/drawing/2014/main" id="{A7115E12-0A94-45A3-95BF-5A918F8C5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6623"/>
                <a:ext cx="1130" cy="4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</a:p>
              <a:p>
                <a:pPr algn="ctr"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62" name="Text Box 50">
                <a:extLst>
                  <a:ext uri="{FF2B5EF4-FFF2-40B4-BE49-F238E27FC236}">
                    <a16:creationId xmlns:a16="http://schemas.microsoft.com/office/drawing/2014/main" id="{3A4B0429-6743-4FE4-81FB-25480C8B9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7030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</a:p>
              <a:p>
                <a:pPr algn="ctr">
                  <a:defRPr/>
                </a:pP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1763" name="Text Box 51">
                <a:extLst>
                  <a:ext uri="{FF2B5EF4-FFF2-40B4-BE49-F238E27FC236}">
                    <a16:creationId xmlns:a16="http://schemas.microsoft.com/office/drawing/2014/main" id="{13F0E717-5539-4532-9384-AC8EE38C16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" y="7436"/>
                <a:ext cx="1130" cy="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……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sp>
        <p:nvSpPr>
          <p:cNvPr id="371764" name="Rectangle 52">
            <a:extLst>
              <a:ext uri="{FF2B5EF4-FFF2-40B4-BE49-F238E27FC236}">
                <a16:creationId xmlns:a16="http://schemas.microsoft.com/office/drawing/2014/main" id="{9F78A448-FDDC-46F2-83F3-FEC4C4772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73089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数组的解决方法</a:t>
            </a:r>
          </a:p>
        </p:txBody>
      </p:sp>
      <p:pic>
        <p:nvPicPr>
          <p:cNvPr id="19461" name="Picture 16">
            <a:extLst>
              <a:ext uri="{FF2B5EF4-FFF2-40B4-BE49-F238E27FC236}">
                <a16:creationId xmlns:a16="http://schemas.microsoft.com/office/drawing/2014/main" id="{018146FA-2E8C-46A0-9B7C-ECEF71BC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5449888"/>
            <a:ext cx="1328738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2" name="Picture 17">
            <a:extLst>
              <a:ext uri="{FF2B5EF4-FFF2-40B4-BE49-F238E27FC236}">
                <a16:creationId xmlns:a16="http://schemas.microsoft.com/office/drawing/2014/main" id="{37B70CC8-CB9A-4619-9406-D22B990F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9" y="5594351"/>
            <a:ext cx="27447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3" name="Picture 18">
            <a:extLst>
              <a:ext uri="{FF2B5EF4-FFF2-40B4-BE49-F238E27FC236}">
                <a16:creationId xmlns:a16="http://schemas.microsoft.com/office/drawing/2014/main" id="{92038004-73C9-4CED-A5FF-112F8CC4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4851401"/>
            <a:ext cx="21971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71768" name="AutoShape 56">
            <a:extLst>
              <a:ext uri="{FF2B5EF4-FFF2-40B4-BE49-F238E27FC236}">
                <a16:creationId xmlns:a16="http://schemas.microsoft.com/office/drawing/2014/main" id="{9F9FB15D-9304-4FB0-89E9-AF2AEE385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3068638"/>
            <a:ext cx="8640763" cy="3600450"/>
          </a:xfrm>
          <a:prstGeom prst="irregularSeal2">
            <a:avLst/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</a:rPr>
              <a:t>分配内存不集中，寻址效率不高 </a:t>
            </a:r>
          </a:p>
          <a:p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</a:rPr>
              <a:t>对数组进行赋初值时，容易发生错位  </a:t>
            </a:r>
          </a:p>
          <a:p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</a:rPr>
              <a:t>结构显得比较零散，不容易管理</a:t>
            </a:r>
            <a:endParaRPr lang="zh-CN" altLang="en-US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B43711AA-A4AC-4C37-B35A-B580013E8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希望的内存分配图</a:t>
            </a:r>
            <a:r>
              <a:rPr lang="zh-CN" altLang="en-US"/>
              <a:t> </a:t>
            </a:r>
          </a:p>
        </p:txBody>
      </p:sp>
      <p:grpSp>
        <p:nvGrpSpPr>
          <p:cNvPr id="20483" name="Group 4">
            <a:extLst>
              <a:ext uri="{FF2B5EF4-FFF2-40B4-BE49-F238E27FC236}">
                <a16:creationId xmlns:a16="http://schemas.microsoft.com/office/drawing/2014/main" id="{2BC92631-6A4F-4760-BF16-7093EE140081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412876"/>
            <a:ext cx="7129462" cy="3446463"/>
            <a:chOff x="2739" y="1596"/>
            <a:chExt cx="6261" cy="3160"/>
          </a:xfrm>
        </p:grpSpPr>
        <p:grpSp>
          <p:nvGrpSpPr>
            <p:cNvPr id="20485" name="Group 5">
              <a:extLst>
                <a:ext uri="{FF2B5EF4-FFF2-40B4-BE49-F238E27FC236}">
                  <a16:creationId xmlns:a16="http://schemas.microsoft.com/office/drawing/2014/main" id="{77509F85-8CF0-46AE-AB81-4A018DCE0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9" y="1596"/>
              <a:ext cx="1137" cy="3160"/>
              <a:chOff x="2739" y="1596"/>
              <a:chExt cx="1137" cy="3160"/>
            </a:xfrm>
          </p:grpSpPr>
          <p:sp>
            <p:nvSpPr>
              <p:cNvPr id="272390" name="Text Box 6">
                <a:extLst>
                  <a:ext uri="{FF2B5EF4-FFF2-40B4-BE49-F238E27FC236}">
                    <a16:creationId xmlns:a16="http://schemas.microsoft.com/office/drawing/2014/main" id="{5752DF15-5E7B-4B1E-BBFC-B8B0C5E187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1596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391" name="Text Box 7">
                <a:extLst>
                  <a:ext uri="{FF2B5EF4-FFF2-40B4-BE49-F238E27FC236}">
                    <a16:creationId xmlns:a16="http://schemas.microsoft.com/office/drawing/2014/main" id="{86A58B99-84D3-4C5B-9A66-F0D035B7A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1990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令狐冲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392" name="Text Box 8">
                <a:extLst>
                  <a:ext uri="{FF2B5EF4-FFF2-40B4-BE49-F238E27FC236}">
                    <a16:creationId xmlns:a16="http://schemas.microsoft.com/office/drawing/2014/main" id="{95EBAB9E-C213-49AE-8288-B0E9A89C9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386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393" name="Text Box 9">
                <a:extLst>
                  <a:ext uri="{FF2B5EF4-FFF2-40B4-BE49-F238E27FC236}">
                    <a16:creationId xmlns:a16="http://schemas.microsoft.com/office/drawing/2014/main" id="{0B477CD0-9172-40CF-B1E6-4C40EC466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781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394" name="Text Box 10">
                <a:extLst>
                  <a:ext uri="{FF2B5EF4-FFF2-40B4-BE49-F238E27FC236}">
                    <a16:creationId xmlns:a16="http://schemas.microsoft.com/office/drawing/2014/main" id="{0137E3E3-02A8-4FAF-84F1-AB362DCFF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3175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395" name="Text Box 11">
                <a:extLst>
                  <a:ext uri="{FF2B5EF4-FFF2-40B4-BE49-F238E27FC236}">
                    <a16:creationId xmlns:a16="http://schemas.microsoft.com/office/drawing/2014/main" id="{C185E102-30DF-4118-870F-77F30840AC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3570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396" name="Text Box 12">
                <a:extLst>
                  <a:ext uri="{FF2B5EF4-FFF2-40B4-BE49-F238E27FC236}">
                    <a16:creationId xmlns:a16="http://schemas.microsoft.com/office/drawing/2014/main" id="{8461E966-DA3B-4149-9F8B-0C7B49E53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3966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397" name="Text Box 13">
                <a:extLst>
                  <a:ext uri="{FF2B5EF4-FFF2-40B4-BE49-F238E27FC236}">
                    <a16:creationId xmlns:a16="http://schemas.microsoft.com/office/drawing/2014/main" id="{FE9C03D3-1043-4412-A498-420794D16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2" y="4359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20486" name="Group 14">
              <a:extLst>
                <a:ext uri="{FF2B5EF4-FFF2-40B4-BE49-F238E27FC236}">
                  <a16:creationId xmlns:a16="http://schemas.microsoft.com/office/drawing/2014/main" id="{C48DA2B3-2B9B-4325-9336-BA2D669D6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0" y="1596"/>
              <a:ext cx="1134" cy="3120"/>
              <a:chOff x="4356" y="1596"/>
              <a:chExt cx="1134" cy="3120"/>
            </a:xfrm>
          </p:grpSpPr>
          <p:sp>
            <p:nvSpPr>
              <p:cNvPr id="272399" name="Text Box 15">
                <a:extLst>
                  <a:ext uri="{FF2B5EF4-FFF2-40B4-BE49-F238E27FC236}">
                    <a16:creationId xmlns:a16="http://schemas.microsoft.com/office/drawing/2014/main" id="{424A4BE3-E51F-441F-A9F1-E13726F95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1596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00" name="Text Box 16">
                <a:extLst>
                  <a:ext uri="{FF2B5EF4-FFF2-40B4-BE49-F238E27FC236}">
                    <a16:creationId xmlns:a16="http://schemas.microsoft.com/office/drawing/2014/main" id="{59CAC89E-3A22-4187-8756-D0175AB40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1985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林平之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01" name="Text Box 17">
                <a:extLst>
                  <a:ext uri="{FF2B5EF4-FFF2-40B4-BE49-F238E27FC236}">
                    <a16:creationId xmlns:a16="http://schemas.microsoft.com/office/drawing/2014/main" id="{9FB152DB-AA78-4A2B-9AAF-36749884F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2375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男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02" name="Text Box 18">
                <a:extLst>
                  <a:ext uri="{FF2B5EF4-FFF2-40B4-BE49-F238E27FC236}">
                    <a16:creationId xmlns:a16="http://schemas.microsoft.com/office/drawing/2014/main" id="{CE33D214-6E76-4BA4-845D-534CEF9E5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2763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03" name="Text Box 19">
                <a:extLst>
                  <a:ext uri="{FF2B5EF4-FFF2-40B4-BE49-F238E27FC236}">
                    <a16:creationId xmlns:a16="http://schemas.microsoft.com/office/drawing/2014/main" id="{86716EC4-DFB7-4649-B551-D97809CB8E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3152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78</a:t>
                </a:r>
              </a:p>
              <a:p>
                <a:pPr algn="ctr"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04" name="Text Box 20">
                <a:extLst>
                  <a:ext uri="{FF2B5EF4-FFF2-40B4-BE49-F238E27FC236}">
                    <a16:creationId xmlns:a16="http://schemas.microsoft.com/office/drawing/2014/main" id="{C6A1CCD4-DB32-45AE-B923-8F2BED1DA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3542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05" name="Text Box 21">
                <a:extLst>
                  <a:ext uri="{FF2B5EF4-FFF2-40B4-BE49-F238E27FC236}">
                    <a16:creationId xmlns:a16="http://schemas.microsoft.com/office/drawing/2014/main" id="{D354E379-5E07-4872-8830-12A970E26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3932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88</a:t>
                </a:r>
              </a:p>
              <a:p>
                <a:pPr algn="ctr">
                  <a:defRPr/>
                </a:pP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06" name="Text Box 22">
                <a:extLst>
                  <a:ext uri="{FF2B5EF4-FFF2-40B4-BE49-F238E27FC236}">
                    <a16:creationId xmlns:a16="http://schemas.microsoft.com/office/drawing/2014/main" id="{63B62DC3-EAB0-434C-9613-0EFBBF6AF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4319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20487" name="Group 23">
              <a:extLst>
                <a:ext uri="{FF2B5EF4-FFF2-40B4-BE49-F238E27FC236}">
                  <a16:creationId xmlns:a16="http://schemas.microsoft.com/office/drawing/2014/main" id="{2D4AF72B-1930-45C3-85F2-6CFE0E9DD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8" y="1596"/>
              <a:ext cx="1134" cy="3120"/>
              <a:chOff x="6081" y="1596"/>
              <a:chExt cx="1134" cy="3120"/>
            </a:xfrm>
          </p:grpSpPr>
          <p:sp>
            <p:nvSpPr>
              <p:cNvPr id="272408" name="Text Box 24">
                <a:extLst>
                  <a:ext uri="{FF2B5EF4-FFF2-40B4-BE49-F238E27FC236}">
                    <a16:creationId xmlns:a16="http://schemas.microsoft.com/office/drawing/2014/main" id="{6AFAD006-2D10-41F6-A732-61962746F7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" y="1596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3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09" name="Text Box 25">
                <a:extLst>
                  <a:ext uri="{FF2B5EF4-FFF2-40B4-BE49-F238E27FC236}">
                    <a16:creationId xmlns:a16="http://schemas.microsoft.com/office/drawing/2014/main" id="{ABCB6F88-294B-40D6-9BA1-D1639D1CC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" y="1985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岳灵珊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10" name="Text Box 26">
                <a:extLst>
                  <a:ext uri="{FF2B5EF4-FFF2-40B4-BE49-F238E27FC236}">
                    <a16:creationId xmlns:a16="http://schemas.microsoft.com/office/drawing/2014/main" id="{20805916-D9AA-4D9C-A7D0-F82719201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" y="2375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11" name="Text Box 27">
                <a:extLst>
                  <a:ext uri="{FF2B5EF4-FFF2-40B4-BE49-F238E27FC236}">
                    <a16:creationId xmlns:a16="http://schemas.microsoft.com/office/drawing/2014/main" id="{F938D28D-5967-4CAA-8288-EF79D2CCD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" y="2763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12" name="Text Box 28">
                <a:extLst>
                  <a:ext uri="{FF2B5EF4-FFF2-40B4-BE49-F238E27FC236}">
                    <a16:creationId xmlns:a16="http://schemas.microsoft.com/office/drawing/2014/main" id="{A5084068-9FB5-4C47-B205-D8835DB71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" y="3152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13" name="Text Box 29">
                <a:extLst>
                  <a:ext uri="{FF2B5EF4-FFF2-40B4-BE49-F238E27FC236}">
                    <a16:creationId xmlns:a16="http://schemas.microsoft.com/office/drawing/2014/main" id="{B7821583-44CF-4DEA-AF65-FE1C3352A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" y="3542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72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14" name="Text Box 30">
                <a:extLst>
                  <a:ext uri="{FF2B5EF4-FFF2-40B4-BE49-F238E27FC236}">
                    <a16:creationId xmlns:a16="http://schemas.microsoft.com/office/drawing/2014/main" id="{D401F0C9-3046-40AF-AF11-B365CE4D9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" y="3932"/>
                <a:ext cx="1136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15" name="Text Box 31">
                <a:extLst>
                  <a:ext uri="{FF2B5EF4-FFF2-40B4-BE49-F238E27FC236}">
                    <a16:creationId xmlns:a16="http://schemas.microsoft.com/office/drawing/2014/main" id="{8851BDA0-2F31-4337-B995-436B16054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" y="4319"/>
                <a:ext cx="1136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66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20488" name="Group 32">
              <a:extLst>
                <a:ext uri="{FF2B5EF4-FFF2-40B4-BE49-F238E27FC236}">
                  <a16:creationId xmlns:a16="http://schemas.microsoft.com/office/drawing/2014/main" id="{18478FC7-90A8-4C79-A238-946FD1542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6" y="1596"/>
              <a:ext cx="1134" cy="3124"/>
              <a:chOff x="7866" y="1596"/>
              <a:chExt cx="1134" cy="3124"/>
            </a:xfrm>
          </p:grpSpPr>
          <p:sp>
            <p:nvSpPr>
              <p:cNvPr id="272417" name="Text Box 33">
                <a:extLst>
                  <a:ext uri="{FF2B5EF4-FFF2-40B4-BE49-F238E27FC236}">
                    <a16:creationId xmlns:a16="http://schemas.microsoft.com/office/drawing/2014/main" id="{C97D2B95-FFAC-4057-A7CC-D8AB5FA7F0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8" y="1596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4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18" name="Text Box 34">
                <a:extLst>
                  <a:ext uri="{FF2B5EF4-FFF2-40B4-BE49-F238E27FC236}">
                    <a16:creationId xmlns:a16="http://schemas.microsoft.com/office/drawing/2014/main" id="{8D73DB90-EEB5-402F-8C7C-5A4B78183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8" y="1986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zh-CN" altLang="en-US" sz="2000" dirty="0">
                    <a:ea typeface="宋体" pitchFamily="2" charset="-122"/>
                  </a:rPr>
                  <a:t>任盈盈</a:t>
                </a:r>
                <a:endParaRPr lang="zh-CN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19" name="Text Box 35">
                <a:extLst>
                  <a:ext uri="{FF2B5EF4-FFF2-40B4-BE49-F238E27FC236}">
                    <a16:creationId xmlns:a16="http://schemas.microsoft.com/office/drawing/2014/main" id="{C8BA9044-1AB0-4C2B-ACA5-39A1DD617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8" y="2376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zh-CN" altLang="en-US" sz="2000">
                    <a:ea typeface="宋体" pitchFamily="2" charset="-122"/>
                  </a:rPr>
                  <a:t>女</a:t>
                </a:r>
                <a:endPara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20" name="Text Box 36">
                <a:extLst>
                  <a:ext uri="{FF2B5EF4-FFF2-40B4-BE49-F238E27FC236}">
                    <a16:creationId xmlns:a16="http://schemas.microsoft.com/office/drawing/2014/main" id="{2AB9C816-8C80-4C86-84BE-70D483A1A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8" y="2765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1999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21" name="Text Box 37">
                <a:extLst>
                  <a:ext uri="{FF2B5EF4-FFF2-40B4-BE49-F238E27FC236}">
                    <a16:creationId xmlns:a16="http://schemas.microsoft.com/office/drawing/2014/main" id="{3B0F33AC-8158-4048-89D6-933C5BDE4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8" y="3155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78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22" name="Text Box 38">
                <a:extLst>
                  <a:ext uri="{FF2B5EF4-FFF2-40B4-BE49-F238E27FC236}">
                    <a16:creationId xmlns:a16="http://schemas.microsoft.com/office/drawing/2014/main" id="{84952B00-02D4-4B7D-BD5E-76959FB18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8" y="3544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95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23" name="Text Box 39">
                <a:extLst>
                  <a:ext uri="{FF2B5EF4-FFF2-40B4-BE49-F238E27FC236}">
                    <a16:creationId xmlns:a16="http://schemas.microsoft.com/office/drawing/2014/main" id="{CE3C8DA3-2681-4356-A0F5-927333493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8" y="3934"/>
                <a:ext cx="1132" cy="3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87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2424" name="Text Box 40">
                <a:extLst>
                  <a:ext uri="{FF2B5EF4-FFF2-40B4-BE49-F238E27FC236}">
                    <a16:creationId xmlns:a16="http://schemas.microsoft.com/office/drawing/2014/main" id="{F0C3CDD8-2BCF-4524-A035-FF74447B9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8" y="4322"/>
                <a:ext cx="1132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0"/>
              <a:lstStyle/>
              <a:p>
                <a:pPr algn="ctr">
                  <a:defRPr/>
                </a:pPr>
                <a:r>
                  <a:rPr lang="en-US" altLang="zh-CN" sz="2000">
                    <a:ea typeface="宋体" pitchFamily="2" charset="-122"/>
                  </a:rPr>
                  <a:t>90</a:t>
                </a: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</p:grpSp>
      </p:grpSp>
      <p:pic>
        <p:nvPicPr>
          <p:cNvPr id="272425" name="Picture 4">
            <a:extLst>
              <a:ext uri="{FF2B5EF4-FFF2-40B4-BE49-F238E27FC236}">
                <a16:creationId xmlns:a16="http://schemas.microsoft.com/office/drawing/2014/main" id="{FABCA633-59AF-4BF5-A7FA-732594001A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0" y="2994025"/>
            <a:ext cx="2349500" cy="3748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8D5E7B96-1AE3-4EA6-8F7C-06823D58D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54927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结构体的解决方法</a:t>
            </a:r>
            <a:endParaRPr lang="en-US" altLang="zh-CN" sz="4000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45C88F31-C09A-4E9B-B3C2-02186BEB8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876" y="1341438"/>
            <a:ext cx="8278813" cy="5327650"/>
          </a:xfrm>
        </p:spPr>
        <p:txBody>
          <a:bodyPr/>
          <a:lstStyle/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struct 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 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int  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studentID;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 /*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每个学生的序号*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/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char 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studentName[10];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/*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每个学生的姓名*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/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char 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studentSex[4];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 /*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每个学生的性别*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/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int	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timeOfEnter;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/*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每个学生的入学时间*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/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int	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scoreComputer;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 /*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每个学生的计算机原理成绩*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/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int	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scoreEnglish;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  /*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每个学生的英语成绩*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/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int	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scoreMath;	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/*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每个学生的数学成绩*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/ </a:t>
            </a: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		int	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scoreMusic;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     /*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每个学生的音乐成绩*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/ </a:t>
            </a:r>
            <a:b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};</a:t>
            </a:r>
          </a:p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</a:t>
            </a:r>
            <a:r>
              <a:rPr lang="zh-CN" altLang="en-US" sz="2400">
                <a:ea typeface="宋体" pitchFamily="2" charset="-122"/>
              </a:rPr>
              <a:t>是一个类型</a:t>
            </a:r>
            <a:endParaRPr lang="en-US" altLang="zh-CN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students[4];</a:t>
            </a:r>
          </a:p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students[0].</a:t>
            </a:r>
            <a:r>
              <a:rPr lang="en-US" altLang="zh-CN" sz="24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studentID</a:t>
            </a:r>
            <a:b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students[0].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scoreComputer</a:t>
            </a:r>
            <a:endParaRPr lang="en-US" altLang="zh-CN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1800">
                <a:ea typeface="宋体" pitchFamily="2" charset="-122"/>
              </a:rPr>
              <a:t>它们都是变量，一般称为结构的成员变量</a:t>
            </a:r>
            <a:endParaRPr lang="en-US" altLang="zh-CN" sz="18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theme/theme1.xml><?xml version="1.0" encoding="utf-8"?>
<a:theme xmlns:a="http://schemas.openxmlformats.org/drawingml/2006/main" name="bluedb">
  <a:themeElements>
    <a:clrScheme name="bluedb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bluedb">
      <a:majorFont>
        <a:latin typeface="Times New Roman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blued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d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bluedb</Template>
  <TotalTime>27500</TotalTime>
  <Words>2930</Words>
  <Application>Microsoft Office PowerPoint</Application>
  <PresentationFormat>宽屏</PresentationFormat>
  <Paragraphs>865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Academy Engraved LET</vt:lpstr>
      <vt:lpstr>Monotype Sorts</vt:lpstr>
      <vt:lpstr>楷体_GB2312</vt:lpstr>
      <vt:lpstr>隶书</vt:lpstr>
      <vt:lpstr>宋体</vt:lpstr>
      <vt:lpstr>Arial</vt:lpstr>
      <vt:lpstr>Courier New</vt:lpstr>
      <vt:lpstr>Times</vt:lpstr>
      <vt:lpstr>Times New Roman</vt:lpstr>
      <vt:lpstr>bluedb</vt:lpstr>
      <vt:lpstr>第8章 结构体与共用体</vt:lpstr>
      <vt:lpstr>本章内容</vt:lpstr>
      <vt:lpstr>思考一个问题</vt:lpstr>
      <vt:lpstr>数组的解决方法</vt:lpstr>
      <vt:lpstr>数组的解决方法</vt:lpstr>
      <vt:lpstr>数组的解决方法</vt:lpstr>
      <vt:lpstr>数组的解决方法</vt:lpstr>
      <vt:lpstr>希望的内存分配图 </vt:lpstr>
      <vt:lpstr>结构体的解决方法</vt:lpstr>
      <vt:lpstr>用户自定义的数据类型</vt:lpstr>
      <vt:lpstr>PowerPoint 演示文稿</vt:lpstr>
      <vt:lpstr>PowerPoint 演示文稿</vt:lpstr>
      <vt:lpstr>PowerPoint 演示文稿</vt:lpstr>
      <vt:lpstr>定义自己的类型名</vt:lpstr>
      <vt:lpstr>struct类型的特点</vt:lpstr>
      <vt:lpstr>结构体的内存占用</vt:lpstr>
      <vt:lpstr>结构体的内存占用</vt:lpstr>
      <vt:lpstr>结构体数组</vt:lpstr>
      <vt:lpstr>结构体数组</vt:lpstr>
      <vt:lpstr>PowerPoint 演示文稿</vt:lpstr>
      <vt:lpstr>结构体变量的指针</vt:lpstr>
      <vt:lpstr>如何访问结构体的成员</vt:lpstr>
      <vt:lpstr>如何访问嵌套的结构体的成员</vt:lpstr>
      <vt:lpstr>思考题</vt:lpstr>
      <vt:lpstr>结构体数组的指针</vt:lpstr>
      <vt:lpstr>如何访问结构体数组元素的成员</vt:lpstr>
      <vt:lpstr>向函数传递结构体</vt:lpstr>
      <vt:lpstr>PowerPoint 演示文稿</vt:lpstr>
      <vt:lpstr>PowerPoint 演示文稿</vt:lpstr>
      <vt:lpstr>PowerPoint 演示文稿</vt:lpstr>
      <vt:lpstr>PowerPoint 演示文稿</vt:lpstr>
      <vt:lpstr>向函数传递结构体</vt:lpstr>
      <vt:lpstr>思考</vt:lpstr>
      <vt:lpstr>共用体，或称为联合（Union）</vt:lpstr>
      <vt:lpstr>共用体，或称为联合（Union）</vt:lpstr>
      <vt:lpstr>PowerPoint 演示文稿</vt:lpstr>
      <vt:lpstr>实验九   结构体编程练习 在屏幕上模拟显示一个数字式时钟  </vt:lpstr>
      <vt:lpstr>实验九   结构体编程练习 在屏幕上模拟显示一个数字式时钟  </vt:lpstr>
      <vt:lpstr>这一章我们学习了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Sunner Sun</dc:creator>
  <cp:lastModifiedBy>xiaoqiang wu</cp:lastModifiedBy>
  <cp:revision>702</cp:revision>
  <dcterms:created xsi:type="dcterms:W3CDTF">2003-08-29T03:23:54Z</dcterms:created>
  <dcterms:modified xsi:type="dcterms:W3CDTF">2018-12-20T11:06:56Z</dcterms:modified>
</cp:coreProperties>
</file>