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14" r:id="rId3"/>
    <p:sldId id="259" r:id="rId5"/>
    <p:sldId id="260" r:id="rId6"/>
    <p:sldId id="324" r:id="rId7"/>
    <p:sldId id="326" r:id="rId8"/>
    <p:sldId id="327" r:id="rId9"/>
    <p:sldId id="328" r:id="rId10"/>
    <p:sldId id="357" r:id="rId11"/>
    <p:sldId id="267" r:id="rId12"/>
    <p:sldId id="330" r:id="rId13"/>
    <p:sldId id="356" r:id="rId14"/>
    <p:sldId id="273" r:id="rId15"/>
    <p:sldId id="345" r:id="rId16"/>
    <p:sldId id="344" r:id="rId17"/>
    <p:sldId id="275" r:id="rId18"/>
    <p:sldId id="347" r:id="rId19"/>
    <p:sldId id="348" r:id="rId20"/>
    <p:sldId id="358" r:id="rId21"/>
    <p:sldId id="360" r:id="rId22"/>
    <p:sldId id="334" r:id="rId23"/>
    <p:sldId id="350" r:id="rId24"/>
    <p:sldId id="352" r:id="rId25"/>
  </p:sldIdLst>
  <p:sldSz cx="12192000" cy="6858000"/>
  <p:notesSz cx="7099300" cy="102342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33CCFF"/>
    <a:srgbClr val="66CCFF"/>
    <a:srgbClr val="3399FF"/>
    <a:srgbClr val="99CCFF"/>
    <a:srgbClr val="FF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0" autoAdjust="0"/>
    <p:restoredTop sz="89839" autoAdjust="0"/>
  </p:normalViewPr>
  <p:slideViewPr>
    <p:cSldViewPr>
      <p:cViewPr varScale="1">
        <p:scale>
          <a:sx n="143" d="100"/>
          <a:sy n="143" d="100"/>
        </p:scale>
        <p:origin x="98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4F122-46F4-464E-9FFA-E3C2618A9DAD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4BA0C72B-69FB-4277-8F78-069098A9EB29}">
      <dgm:prSet phldrT="[文本]"/>
      <dgm:spPr/>
      <dgm:t>
        <a:bodyPr/>
        <a:lstStyle/>
        <a:p>
          <a:r>
            <a:rPr lang="zh-CN" altLang="en-US" dirty="0" smtClean="0"/>
            <a:t>打开文件</a:t>
          </a:r>
          <a:endParaRPr lang="zh-CN" altLang="en-US" dirty="0"/>
        </a:p>
      </dgm:t>
    </dgm:pt>
    <dgm:pt modelId="{9088DB3B-57EB-4B8E-873E-31DD88EA33E4}" cxnId="{27E693B7-31FA-4D1A-948B-3138049F1112}" type="parTrans">
      <dgm:prSet/>
      <dgm:spPr/>
      <dgm:t>
        <a:bodyPr/>
        <a:lstStyle/>
        <a:p>
          <a:endParaRPr lang="zh-CN" altLang="en-US"/>
        </a:p>
      </dgm:t>
    </dgm:pt>
    <dgm:pt modelId="{6A3DE998-622D-46C9-A113-1E99E42F4BB2}" cxnId="{27E693B7-31FA-4D1A-948B-3138049F1112}" type="sibTrans">
      <dgm:prSet/>
      <dgm:spPr/>
      <dgm:t>
        <a:bodyPr/>
        <a:lstStyle/>
        <a:p>
          <a:endParaRPr lang="zh-CN" altLang="en-US"/>
        </a:p>
      </dgm:t>
    </dgm:pt>
    <dgm:pt modelId="{AE946AF5-BB56-4D02-AE97-59E199386582}">
      <dgm:prSet phldrT="[文本]"/>
      <dgm:spPr/>
      <dgm:t>
        <a:bodyPr/>
        <a:lstStyle/>
        <a:p>
          <a:r>
            <a:rPr lang="zh-CN" altLang="en-US" dirty="0" smtClean="0"/>
            <a:t>读写文件</a:t>
          </a:r>
          <a:endParaRPr lang="zh-CN" altLang="en-US" dirty="0"/>
        </a:p>
      </dgm:t>
    </dgm:pt>
    <dgm:pt modelId="{54FB29C2-8C9E-495A-A26C-BB80D9A1753F}" cxnId="{3C0C98A4-AC50-4E28-8C41-93FA24004F2D}" type="parTrans">
      <dgm:prSet/>
      <dgm:spPr/>
      <dgm:t>
        <a:bodyPr/>
        <a:lstStyle/>
        <a:p>
          <a:endParaRPr lang="zh-CN" altLang="en-US"/>
        </a:p>
      </dgm:t>
    </dgm:pt>
    <dgm:pt modelId="{51112CB4-2494-4848-A1D3-1A19A399BE07}" cxnId="{3C0C98A4-AC50-4E28-8C41-93FA24004F2D}" type="sibTrans">
      <dgm:prSet/>
      <dgm:spPr/>
      <dgm:t>
        <a:bodyPr/>
        <a:lstStyle/>
        <a:p>
          <a:endParaRPr lang="zh-CN" altLang="en-US"/>
        </a:p>
      </dgm:t>
    </dgm:pt>
    <dgm:pt modelId="{327CE479-A8B6-4CCA-BAB8-CA3E41FB1C4D}">
      <dgm:prSet phldrT="[文本]"/>
      <dgm:spPr/>
      <dgm:t>
        <a:bodyPr/>
        <a:lstStyle/>
        <a:p>
          <a:r>
            <a:rPr lang="zh-CN" altLang="en-US" smtClean="0"/>
            <a:t>关闭文件</a:t>
          </a:r>
          <a:endParaRPr lang="zh-CN" altLang="en-US" dirty="0"/>
        </a:p>
      </dgm:t>
    </dgm:pt>
    <dgm:pt modelId="{662E3275-9F66-4BB1-8AF0-B85D1C42D133}" cxnId="{4A394849-9561-4284-8E78-6C2179E661A3}" type="parTrans">
      <dgm:prSet/>
      <dgm:spPr/>
      <dgm:t>
        <a:bodyPr/>
        <a:lstStyle/>
        <a:p>
          <a:endParaRPr lang="zh-CN" altLang="en-US"/>
        </a:p>
      </dgm:t>
    </dgm:pt>
    <dgm:pt modelId="{2A34AF08-7402-42F8-868A-73B7F1438467}" cxnId="{4A394849-9561-4284-8E78-6C2179E661A3}" type="sibTrans">
      <dgm:prSet/>
      <dgm:spPr/>
      <dgm:t>
        <a:bodyPr/>
        <a:lstStyle/>
        <a:p>
          <a:endParaRPr lang="zh-CN" altLang="en-US"/>
        </a:p>
      </dgm:t>
    </dgm:pt>
    <dgm:pt modelId="{C172FAB2-9BA4-4E1F-8DD1-DDA196CC1946}" type="pres">
      <dgm:prSet presAssocID="{39E4F122-46F4-464E-9FFA-E3C2618A9DAD}" presName="linearFlow" presStyleCnt="0">
        <dgm:presLayoutVars>
          <dgm:resizeHandles val="exact"/>
        </dgm:presLayoutVars>
      </dgm:prSet>
      <dgm:spPr/>
    </dgm:pt>
    <dgm:pt modelId="{3E49E516-6BF5-417D-8826-DB8816958598}" type="pres">
      <dgm:prSet presAssocID="{4BA0C72B-69FB-4277-8F78-069098A9EB29}" presName="node" presStyleLbl="node1" presStyleIdx="0" presStyleCnt="3" custScaleX="1596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8993D-BDD4-4406-BD66-086C18B37DC6}" type="pres">
      <dgm:prSet presAssocID="{6A3DE998-622D-46C9-A113-1E99E42F4BB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B96A115-AA93-4CE3-97A5-50412F5F6080}" type="pres">
      <dgm:prSet presAssocID="{6A3DE998-622D-46C9-A113-1E99E42F4BB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64AF170-0ADA-4789-AAF1-96959C3959A0}" type="pres">
      <dgm:prSet presAssocID="{AE946AF5-BB56-4D02-AE97-59E199386582}" presName="node" presStyleLbl="node1" presStyleIdx="1" presStyleCnt="3" custScaleX="1596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6FE81-500A-4690-912C-47DA5A62A0A4}" type="pres">
      <dgm:prSet presAssocID="{51112CB4-2494-4848-A1D3-1A19A399BE0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6F4ECB2-BBE3-4521-91FE-291C550E03B7}" type="pres">
      <dgm:prSet presAssocID="{51112CB4-2494-4848-A1D3-1A19A399BE0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ED09142-5DAB-4998-9D79-99FA2D18B8F4}" type="pres">
      <dgm:prSet presAssocID="{327CE479-A8B6-4CCA-BAB8-CA3E41FB1C4D}" presName="node" presStyleLbl="node1" presStyleIdx="2" presStyleCnt="3" custScaleX="1596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E693B7-31FA-4D1A-948B-3138049F1112}" srcId="{39E4F122-46F4-464E-9FFA-E3C2618A9DAD}" destId="{4BA0C72B-69FB-4277-8F78-069098A9EB29}" srcOrd="0" destOrd="0" parTransId="{9088DB3B-57EB-4B8E-873E-31DD88EA33E4}" sibTransId="{6A3DE998-622D-46C9-A113-1E99E42F4BB2}"/>
    <dgm:cxn modelId="{3C0C98A4-AC50-4E28-8C41-93FA24004F2D}" srcId="{39E4F122-46F4-464E-9FFA-E3C2618A9DAD}" destId="{AE946AF5-BB56-4D02-AE97-59E199386582}" srcOrd="1" destOrd="0" parTransId="{54FB29C2-8C9E-495A-A26C-BB80D9A1753F}" sibTransId="{51112CB4-2494-4848-A1D3-1A19A399BE07}"/>
    <dgm:cxn modelId="{20393765-0CCD-4E93-9CD6-CC85010D695A}" type="presOf" srcId="{6A3DE998-622D-46C9-A113-1E99E42F4BB2}" destId="{E728993D-BDD4-4406-BD66-086C18B37DC6}" srcOrd="0" destOrd="0" presId="urn:microsoft.com/office/officeart/2005/8/layout/process2"/>
    <dgm:cxn modelId="{4A394849-9561-4284-8E78-6C2179E661A3}" srcId="{39E4F122-46F4-464E-9FFA-E3C2618A9DAD}" destId="{327CE479-A8B6-4CCA-BAB8-CA3E41FB1C4D}" srcOrd="2" destOrd="0" parTransId="{662E3275-9F66-4BB1-8AF0-B85D1C42D133}" sibTransId="{2A34AF08-7402-42F8-868A-73B7F1438467}"/>
    <dgm:cxn modelId="{F139BCF4-9098-448F-A476-AA428691A4CB}" type="presOf" srcId="{39E4F122-46F4-464E-9FFA-E3C2618A9DAD}" destId="{C172FAB2-9BA4-4E1F-8DD1-DDA196CC1946}" srcOrd="0" destOrd="0" presId="urn:microsoft.com/office/officeart/2005/8/layout/process2"/>
    <dgm:cxn modelId="{84C856FE-D3F8-491B-BEAA-0234BE8941FF}" type="presOf" srcId="{4BA0C72B-69FB-4277-8F78-069098A9EB29}" destId="{3E49E516-6BF5-417D-8826-DB8816958598}" srcOrd="0" destOrd="0" presId="urn:microsoft.com/office/officeart/2005/8/layout/process2"/>
    <dgm:cxn modelId="{262077D0-D952-403E-85D9-EB5A08432AEF}" type="presOf" srcId="{327CE479-A8B6-4CCA-BAB8-CA3E41FB1C4D}" destId="{BED09142-5DAB-4998-9D79-99FA2D18B8F4}" srcOrd="0" destOrd="0" presId="urn:microsoft.com/office/officeart/2005/8/layout/process2"/>
    <dgm:cxn modelId="{1012C247-AEEB-42D0-A4B3-41322735D665}" type="presOf" srcId="{AE946AF5-BB56-4D02-AE97-59E199386582}" destId="{964AF170-0ADA-4789-AAF1-96959C3959A0}" srcOrd="0" destOrd="0" presId="urn:microsoft.com/office/officeart/2005/8/layout/process2"/>
    <dgm:cxn modelId="{EA3E6456-59D5-4A0D-87BE-C47394806CFA}" type="presOf" srcId="{6A3DE998-622D-46C9-A113-1E99E42F4BB2}" destId="{8B96A115-AA93-4CE3-97A5-50412F5F6080}" srcOrd="1" destOrd="0" presId="urn:microsoft.com/office/officeart/2005/8/layout/process2"/>
    <dgm:cxn modelId="{635BB268-1A37-441E-89FB-B8BF6730D3C6}" type="presOf" srcId="{51112CB4-2494-4848-A1D3-1A19A399BE07}" destId="{9896FE81-500A-4690-912C-47DA5A62A0A4}" srcOrd="0" destOrd="0" presId="urn:microsoft.com/office/officeart/2005/8/layout/process2"/>
    <dgm:cxn modelId="{575543B5-FB77-42A6-856F-B6B826EA09F9}" type="presOf" srcId="{51112CB4-2494-4848-A1D3-1A19A399BE07}" destId="{86F4ECB2-BBE3-4521-91FE-291C550E03B7}" srcOrd="1" destOrd="0" presId="urn:microsoft.com/office/officeart/2005/8/layout/process2"/>
    <dgm:cxn modelId="{D5F838DF-90D1-4FBA-8E0E-6435D2757266}" type="presParOf" srcId="{C172FAB2-9BA4-4E1F-8DD1-DDA196CC1946}" destId="{3E49E516-6BF5-417D-8826-DB8816958598}" srcOrd="0" destOrd="0" presId="urn:microsoft.com/office/officeart/2005/8/layout/process2"/>
    <dgm:cxn modelId="{8DA3B023-A722-473E-A5B1-91331EB0008E}" type="presParOf" srcId="{C172FAB2-9BA4-4E1F-8DD1-DDA196CC1946}" destId="{E728993D-BDD4-4406-BD66-086C18B37DC6}" srcOrd="1" destOrd="0" presId="urn:microsoft.com/office/officeart/2005/8/layout/process2"/>
    <dgm:cxn modelId="{E4636393-6DAF-4E4E-8DE8-9FCCACAC3CDE}" type="presParOf" srcId="{E728993D-BDD4-4406-BD66-086C18B37DC6}" destId="{8B96A115-AA93-4CE3-97A5-50412F5F6080}" srcOrd="0" destOrd="0" presId="urn:microsoft.com/office/officeart/2005/8/layout/process2"/>
    <dgm:cxn modelId="{DB2EA42F-2505-4AE2-A8E3-8072A14744C4}" type="presParOf" srcId="{C172FAB2-9BA4-4E1F-8DD1-DDA196CC1946}" destId="{964AF170-0ADA-4789-AAF1-96959C3959A0}" srcOrd="2" destOrd="0" presId="urn:microsoft.com/office/officeart/2005/8/layout/process2"/>
    <dgm:cxn modelId="{CC483B52-2306-4D10-B130-F1BC791DEA5B}" type="presParOf" srcId="{C172FAB2-9BA4-4E1F-8DD1-DDA196CC1946}" destId="{9896FE81-500A-4690-912C-47DA5A62A0A4}" srcOrd="3" destOrd="0" presId="urn:microsoft.com/office/officeart/2005/8/layout/process2"/>
    <dgm:cxn modelId="{68FBF608-45CE-47C8-B469-4A95E51945CC}" type="presParOf" srcId="{9896FE81-500A-4690-912C-47DA5A62A0A4}" destId="{86F4ECB2-BBE3-4521-91FE-291C550E03B7}" srcOrd="0" destOrd="0" presId="urn:microsoft.com/office/officeart/2005/8/layout/process2"/>
    <dgm:cxn modelId="{1C2055D2-FC51-44FC-8E9D-4E16700CCDFD}" type="presParOf" srcId="{C172FAB2-9BA4-4E1F-8DD1-DDA196CC1946}" destId="{BED09142-5DAB-4998-9D79-99FA2D18B8F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9E516-6BF5-417D-8826-DB8816958598}">
      <dsp:nvSpPr>
        <dsp:cNvPr id="0" name=""/>
        <dsp:cNvSpPr/>
      </dsp:nvSpPr>
      <dsp:spPr>
        <a:xfrm>
          <a:off x="3525418" y="0"/>
          <a:ext cx="3312362" cy="115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打开文件</a:t>
          </a:r>
          <a:endParaRPr lang="zh-CN" altLang="en-US" sz="4100" kern="1200" dirty="0"/>
        </a:p>
      </dsp:txBody>
      <dsp:txXfrm>
        <a:off x="3559186" y="33768"/>
        <a:ext cx="3244826" cy="1085385"/>
      </dsp:txXfrm>
    </dsp:sp>
    <dsp:sp modelId="{E728993D-BDD4-4406-BD66-086C18B37DC6}">
      <dsp:nvSpPr>
        <dsp:cNvPr id="0" name=""/>
        <dsp:cNvSpPr/>
      </dsp:nvSpPr>
      <dsp:spPr>
        <a:xfrm rot="5400000">
          <a:off x="4965427" y="1181744"/>
          <a:ext cx="432345" cy="5188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-5400000">
        <a:off x="5025956" y="1224979"/>
        <a:ext cx="311288" cy="302642"/>
      </dsp:txXfrm>
    </dsp:sp>
    <dsp:sp modelId="{964AF170-0ADA-4789-AAF1-96959C3959A0}">
      <dsp:nvSpPr>
        <dsp:cNvPr id="0" name=""/>
        <dsp:cNvSpPr/>
      </dsp:nvSpPr>
      <dsp:spPr>
        <a:xfrm>
          <a:off x="3525418" y="1729382"/>
          <a:ext cx="3312362" cy="115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读写文件</a:t>
          </a:r>
          <a:endParaRPr lang="zh-CN" altLang="en-US" sz="4000" kern="1200" dirty="0"/>
        </a:p>
      </dsp:txBody>
      <dsp:txXfrm>
        <a:off x="3559186" y="1763150"/>
        <a:ext cx="3244826" cy="1085385"/>
      </dsp:txXfrm>
    </dsp:sp>
    <dsp:sp modelId="{9896FE81-500A-4690-912C-47DA5A62A0A4}">
      <dsp:nvSpPr>
        <dsp:cNvPr id="0" name=""/>
        <dsp:cNvSpPr/>
      </dsp:nvSpPr>
      <dsp:spPr>
        <a:xfrm rot="5400000">
          <a:off x="4965427" y="2911127"/>
          <a:ext cx="432345" cy="5188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-5400000">
        <a:off x="5025956" y="2954362"/>
        <a:ext cx="311288" cy="302642"/>
      </dsp:txXfrm>
    </dsp:sp>
    <dsp:sp modelId="{BED09142-5DAB-4998-9D79-99FA2D18B8F4}">
      <dsp:nvSpPr>
        <dsp:cNvPr id="0" name=""/>
        <dsp:cNvSpPr/>
      </dsp:nvSpPr>
      <dsp:spPr>
        <a:xfrm>
          <a:off x="3525418" y="3458765"/>
          <a:ext cx="3312362" cy="115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smtClean="0"/>
            <a:t>关闭文件</a:t>
          </a:r>
          <a:endParaRPr lang="zh-CN" altLang="en-US" sz="3900" kern="1200" dirty="0"/>
        </a:p>
      </dsp:txBody>
      <dsp:txXfrm>
        <a:off x="3559186" y="3492533"/>
        <a:ext cx="3244826" cy="108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73" tIns="47736" rIns="95473" bIns="47736" numCol="1" anchor="t" anchorCtr="0" compatLnSpc="1"/>
          <a:lstStyle>
            <a:lvl1pPr algn="l" defTabSz="954405">
              <a:defRPr sz="1300">
                <a:effectLst/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73" tIns="47736" rIns="95473" bIns="47736" numCol="1" anchor="t" anchorCtr="0" compatLnSpc="1"/>
          <a:lstStyle>
            <a:lvl1pPr algn="r" defTabSz="954405">
              <a:defRPr sz="1300">
                <a:effectLst/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73" tIns="47736" rIns="95473" bIns="47736" numCol="1" anchor="b" anchorCtr="0" compatLnSpc="1"/>
          <a:lstStyle>
            <a:lvl1pPr algn="l" defTabSz="954405">
              <a:defRPr sz="1300">
                <a:effectLst/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73" tIns="47736" rIns="95473" bIns="47736" numCol="1" anchor="b" anchorCtr="0" compatLnSpc="1"/>
          <a:lstStyle>
            <a:lvl1pPr algn="r" defTabSz="954405">
              <a:defRPr sz="1300" smtClean="0">
                <a:effectLst/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C39A73C-9A44-41B9-8106-6AC85EBA891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73" tIns="47736" rIns="95473" bIns="47736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86885" y="2203450"/>
            <a:ext cx="10418233" cy="1295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937000"/>
            <a:ext cx="10261600" cy="2032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 marL="0" indent="0" algn="ctr">
              <a:buFont typeface="Monotype Sorts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7" rIns="92075" bIns="46037" numCol="1" anchor="ctr" anchorCtr="0" compatLnSpc="1"/>
          <a:lstStyle>
            <a:lvl1pPr algn="l">
              <a:defRPr sz="1400">
                <a:solidFill>
                  <a:schemeClr val="bg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AAA5DC4-67FA-4582-8D93-8B2837FF34D5}" type="datetime1">
              <a:rPr lang="zh-CN" altLang="en-US"/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7" rIns="92075" bIns="46037" numCol="1" anchor="ctr" anchorCtr="0" compatLnSpc="1"/>
          <a:lstStyle>
            <a:lvl1pPr algn="ctr">
              <a:defRPr sz="1400">
                <a:solidFill>
                  <a:schemeClr val="bg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7" rIns="92075" bIns="46037" numCol="1" anchor="ctr" anchorCtr="0" compatLnSpc="1"/>
          <a:lstStyle>
            <a:lvl1pPr algn="r">
              <a:defRPr sz="1400" smtClean="0">
                <a:solidFill>
                  <a:schemeClr val="bg1"/>
                </a:solidFill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0B49A0-BCE4-4318-9D98-818D01C843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5851" y="333376"/>
            <a:ext cx="2599267" cy="5762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8051" y="333376"/>
            <a:ext cx="7594600" cy="5762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1" y="333375"/>
            <a:ext cx="10397067" cy="839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484314"/>
            <a:ext cx="508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1484314"/>
            <a:ext cx="5080000" cy="461168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84314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08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08051" y="333375"/>
            <a:ext cx="10397067" cy="8397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2075" tIns="46037" rIns="92075" bIns="46037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84314"/>
            <a:ext cx="10363200" cy="4611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7" rIns="92075" bIns="46037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4165600" y="6337300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CN" sz="14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74650" indent="-3746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800" b="1">
          <a:solidFill>
            <a:srgbClr val="3366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5090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400" b="1">
          <a:solidFill>
            <a:srgbClr val="CC00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333500" indent="-292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7526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2288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6860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31432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6004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4057650" indent="-285750" algn="l" rtl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32176" y="3644901"/>
            <a:ext cx="5940425" cy="936625"/>
          </a:xfrm>
        </p:spPr>
        <p:txBody>
          <a:bodyPr/>
          <a:lstStyle/>
          <a:p>
            <a:pPr eaLnBrk="1">
              <a:defRPr/>
            </a:pPr>
            <a:r>
              <a:rPr lang="zh-CN" altLang="en-US" sz="48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8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4800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章 文件操作</a:t>
            </a:r>
            <a:endParaRPr lang="en-US" altLang="zh-CN" sz="48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97988" name="WordArt 4"/>
          <p:cNvSpPr>
            <a:spLocks noChangeArrowheads="1" noChangeShapeType="1" noTextEdit="1"/>
          </p:cNvSpPr>
          <p:nvPr/>
        </p:nvSpPr>
        <p:spPr bwMode="auto">
          <a:xfrm>
            <a:off x="2350617" y="2205163"/>
            <a:ext cx="7561262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C</a:t>
            </a:r>
            <a:r>
              <a:rPr lang="zh-CN" altLang="en-US" sz="3600" b="1" kern="10" dirty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/>
                <a:ea typeface="隶书"/>
              </a:rPr>
              <a:t>语言大学实用教程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文件指针（</a:t>
            </a:r>
            <a:r>
              <a:rPr kumimoji="1" lang="en-US" altLang="zh-CN">
                <a:solidFill>
                  <a:schemeClr val="accent2"/>
                </a:solidFill>
              </a:rPr>
              <a:t>File Pointer</a:t>
            </a:r>
            <a:r>
              <a:rPr kumimoji="1" lang="zh-CN" altLang="en-US">
                <a:solidFill>
                  <a:schemeClr val="accent2"/>
                </a:solidFill>
              </a:rPr>
              <a:t>）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1774825" y="1125539"/>
            <a:ext cx="8642350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/>
          <a:lstStyle/>
          <a:p>
            <a:pPr marL="342900" indent="-34290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FILE 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*fp ;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42950" lvl="1" indent="-2857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FILE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型指针变量</a:t>
            </a:r>
            <a:endParaRPr lang="zh-CN" altLang="en-US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标识一个特定的磁盘文件</a:t>
            </a:r>
            <a:endParaRPr kumimoji="1" lang="zh-CN" altLang="en-US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852738"/>
            <a:ext cx="8713788" cy="3960812"/>
          </a:xfrm>
          <a:solidFill>
            <a:srgbClr val="FFCC99"/>
          </a:solidFill>
        </p:spPr>
        <p:txBody>
          <a:bodyPr/>
          <a:lstStyle/>
          <a:p>
            <a:pPr eaLnBrk="1">
              <a:lnSpc>
                <a:spcPct val="75000"/>
              </a:lnSpc>
              <a:defRPr/>
            </a:pP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typedef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endParaRPr kumimoji="1"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{</a:t>
            </a:r>
            <a:endParaRPr kumimoji="1"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		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short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level;          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缓冲区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‘满’或‘空’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的程度*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kumimoji="1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		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unsigned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flags;       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文件状态标志*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kumimoji="1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		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fd;              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文件描述符*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kumimoji="1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		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unsigned char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hold;   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如无缓冲区不读字符*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kumimoji="1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		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short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bsize;          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缓冲区的大小*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kumimoji="1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		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unsigned char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*buffer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;/*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数据缓冲区的位置*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kumimoji="1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		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unsigned char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*curp;  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指针当前的指向*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kumimoji="1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		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unsigned 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istemp;      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临时文件指示器*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kumimoji="1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		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short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token;          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kumimoji="1"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用于有效性检查*</a:t>
            </a:r>
            <a:r>
              <a:rPr kumimoji="1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kumimoji="1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buFont typeface="Monotype Sorts" charset="2"/>
              <a:buNone/>
              <a:defRPr/>
            </a:pP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FILE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kumimoji="1" lang="en-US" altLang="zh-CN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75000"/>
              </a:lnSpc>
              <a:defRPr/>
            </a:pPr>
            <a:r>
              <a:rPr kumimoji="1"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在</a:t>
            </a:r>
            <a:r>
              <a:rPr kumimoji="1"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kumimoji="1"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文件中定义</a:t>
            </a:r>
            <a:endParaRPr kumimoji="1" lang="zh-CN" altLang="en-US" sz="2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188640"/>
            <a:ext cx="10397067" cy="8397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语言的文件访问</a:t>
            </a:r>
            <a:endParaRPr lang="zh-CN" alt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2227" y="1412776"/>
            <a:ext cx="8748713" cy="5256584"/>
          </a:xfrm>
        </p:spPr>
        <p:txBody>
          <a:bodyPr/>
          <a:lstStyle/>
          <a:p>
            <a:pPr eaLnBrk="1">
              <a:lnSpc>
                <a:spcPct val="85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关闭文件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fclose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(FILE 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关闭文件完成读写，并将缓冲区内的数据写到文件中去。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zh-CN" altLang="en-US" dirty="0"/>
              <a:t>文件访问</a:t>
            </a:r>
            <a:endParaRPr lang="zh-CN" alt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zh-CN" altLang="en-US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字符读写</a:t>
            </a:r>
            <a:endParaRPr lang="zh-CN" altLang="en-US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fgetc(FILE *fp);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从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读出一个字符并返回</a:t>
            </a:r>
            <a:endParaRPr lang="zh-CN" altLang="en-US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若读到文件尾，则返回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EOF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fputc(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c, FILE *fp);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向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输出字符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若写入错误，则返回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EOF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，否则返回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buFont typeface="Monotype Sorts" charset="2"/>
              <a:buNone/>
              <a:defRPr/>
            </a:pP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语言的文件访问</a:t>
            </a:r>
            <a:endParaRPr lang="zh-CN" altLang="en-US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484314"/>
            <a:ext cx="8424862" cy="4611687"/>
          </a:xfrm>
        </p:spPr>
        <p:txBody>
          <a:bodyPr/>
          <a:lstStyle/>
          <a:p>
            <a:pPr eaLnBrk="1">
              <a:defRPr/>
            </a:pPr>
            <a:r>
              <a:rPr lang="zh-CN" altLang="en-US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字符串读写</a:t>
            </a:r>
            <a:endParaRPr lang="zh-CN" altLang="en-US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*fgets(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*s,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n,FILE *fp);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特例</a:t>
            </a:r>
            <a:endParaRPr lang="zh-CN" altLang="en-US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fgets(buf, sizeof(buf), stdin);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fputs(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*s, FILE *fp);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语言的文件访问</a:t>
            </a:r>
            <a:endParaRPr lang="zh-CN" alt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84314"/>
            <a:ext cx="8134350" cy="4611687"/>
          </a:xfrm>
        </p:spPr>
        <p:txBody>
          <a:bodyPr/>
          <a:lstStyle/>
          <a:p>
            <a:pPr eaLnBrk="1">
              <a:defRPr/>
            </a:pPr>
            <a:r>
              <a:rPr lang="zh-CN" altLang="en-US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格式化读写</a:t>
            </a:r>
            <a:endParaRPr lang="zh-CN" altLang="en-US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fscanf(FILE *fp, 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*format,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...);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kumimoji="1" lang="en-US" altLang="zh-CN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fscanf(fp, "%d,%6.2f", &amp;i, &amp;t);</a:t>
            </a:r>
            <a:endParaRPr kumimoji="1" lang="en-US" altLang="zh-CN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defRPr/>
            </a:pP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fprintf(FILE *fp,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*format,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...);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kumimoji="1" lang="en-US" altLang="zh-CN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fprintf(fp, "%d,%6.2f", i, t);</a:t>
            </a:r>
            <a:endParaRPr kumimoji="1" lang="en-US" altLang="zh-CN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语言的文件访问</a:t>
            </a:r>
            <a:endParaRPr lang="zh-CN" alt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4"/>
            <a:ext cx="8062912" cy="4897437"/>
          </a:xfrm>
        </p:spPr>
        <p:txBody>
          <a:bodyPr/>
          <a:lstStyle/>
          <a:p>
            <a:pPr eaLnBrk="1">
              <a:lnSpc>
                <a:spcPct val="85000"/>
              </a:lnSpc>
              <a:defRPr/>
            </a:pPr>
            <a:r>
              <a:rPr lang="zh-CN" altLang="en-US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按数据块读写</a:t>
            </a:r>
            <a:endParaRPr lang="zh-CN" altLang="en-US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unsigned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fread(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*ptr, 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	  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unsigned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size,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	  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unsigned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nmemb,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FILE *fp);</a:t>
            </a:r>
            <a:endParaRPr lang="en-US" altLang="zh-CN" sz="24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从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读数据块到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endParaRPr lang="en-US" altLang="zh-CN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size</a:t>
            </a: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是每个数据块的大小</a:t>
            </a:r>
            <a:endParaRPr lang="zh-CN" altLang="en-US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nmemb</a:t>
            </a: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是最多允许写的数据块个数</a:t>
            </a:r>
            <a:endParaRPr lang="zh-CN" altLang="en-US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返回实际读到的数据块个数</a:t>
            </a:r>
            <a:endParaRPr lang="zh-CN" altLang="en-US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unsigned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fwrite(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*ptr, 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unsigned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size,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	   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unsigned 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nmemb,//size*nmemb=</a:t>
            </a:r>
            <a:r>
              <a:rPr lang="zh-CN" altLang="en-US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字节数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FILE *fp);</a:t>
            </a:r>
            <a:endParaRPr lang="en-US" altLang="zh-CN" sz="24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把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指向的数据块写入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endParaRPr lang="en-US" altLang="zh-CN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语言的文件访问</a:t>
            </a:r>
            <a:endParaRPr lang="zh-CN" altLang="en-US" dirty="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825" y="1412875"/>
            <a:ext cx="8840788" cy="5111750"/>
          </a:xfrm>
        </p:spPr>
        <p:txBody>
          <a:bodyPr/>
          <a:lstStyle/>
          <a:p>
            <a:pPr eaLnBrk="1">
              <a:lnSpc>
                <a:spcPct val="85000"/>
              </a:lnSpc>
              <a:defRPr/>
            </a:pPr>
            <a:r>
              <a:rPr lang="zh-CN" altLang="en-US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文件定位，用于文件的随机读写</a:t>
            </a:r>
            <a:endParaRPr lang="en-US" altLang="zh-CN" sz="240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 sz="2000">
                <a:solidFill>
                  <a:schemeClr val="hlink"/>
                </a:solidFill>
                <a:ea typeface="宋体" panose="02010600030101010101" pitchFamily="2" charset="-122"/>
              </a:rPr>
              <a:t>打开的文件中有一个位置指针指示当前读写位置</a:t>
            </a:r>
            <a:endParaRPr kumimoji="1" lang="zh-CN" altLang="en-US" sz="200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 sz="2000">
                <a:solidFill>
                  <a:schemeClr val="hlink"/>
                </a:solidFill>
                <a:ea typeface="宋体" panose="02010600030101010101" pitchFamily="2" charset="-122"/>
              </a:rPr>
              <a:t>对文件每进行一次</a:t>
            </a:r>
            <a:r>
              <a:rPr kumimoji="1" lang="zh-CN" altLang="en-US" sz="2000">
                <a:solidFill>
                  <a:schemeClr val="accent2"/>
                </a:solidFill>
                <a:ea typeface="宋体" panose="02010600030101010101" pitchFamily="2" charset="-122"/>
              </a:rPr>
              <a:t>顺序</a:t>
            </a:r>
            <a:r>
              <a:rPr kumimoji="1" lang="zh-CN" altLang="en-US" sz="2000">
                <a:solidFill>
                  <a:schemeClr val="hlink"/>
                </a:solidFill>
                <a:ea typeface="宋体" panose="02010600030101010101" pitchFamily="2" charset="-122"/>
              </a:rPr>
              <a:t>读写，文件指针自动指向下一读写位置</a:t>
            </a:r>
            <a:endParaRPr lang="zh-CN" altLang="en-US" sz="200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fseek(FILE *fp, 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long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offset,</a:t>
            </a:r>
            <a:b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fromwhere);</a:t>
            </a:r>
            <a:endParaRPr lang="en-US" altLang="zh-CN" sz="24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把</a:t>
            </a:r>
            <a:r>
              <a:rPr kumimoji="1"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r>
              <a:rPr kumimoji="1" lang="zh-CN" altLang="en-US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的位置</a:t>
            </a:r>
            <a:r>
              <a:rPr kumimoji="1" lang="zh-CN" altLang="zh-CN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指针从</a:t>
            </a:r>
            <a:r>
              <a:rPr kumimoji="1"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fromwhere</a:t>
            </a:r>
            <a:r>
              <a:rPr kumimoji="1" lang="zh-CN" altLang="en-US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开始移动</a:t>
            </a:r>
            <a:r>
              <a:rPr kumimoji="1"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offset</a:t>
            </a:r>
            <a:r>
              <a:rPr kumimoji="1" lang="zh-CN" altLang="en-US" sz="2000">
                <a:solidFill>
                  <a:schemeClr val="hlink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个字节</a:t>
            </a:r>
            <a:endParaRPr kumimoji="1" lang="zh-CN" altLang="zh-CN" sz="2000">
              <a:solidFill>
                <a:schemeClr val="hlink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fromwhere</a:t>
            </a:r>
            <a:r>
              <a:rPr kumimoji="1"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：	</a:t>
            </a:r>
            <a:r>
              <a:rPr kumimoji="1"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SEEK_SET</a:t>
            </a:r>
            <a:r>
              <a:rPr kumimoji="1"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或</a:t>
            </a:r>
            <a:r>
              <a:rPr kumimoji="1"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0-----</a:t>
            </a:r>
            <a:r>
              <a:rPr kumimoji="1"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文件开始</a:t>
            </a:r>
            <a:endParaRPr kumimoji="1" lang="zh-CN" altLang="en-US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	</a:t>
            </a:r>
            <a:r>
              <a:rPr kumimoji="1"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SEEK_CUR</a:t>
            </a:r>
            <a:r>
              <a:rPr kumimoji="1"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或1-----当前位置</a:t>
            </a:r>
            <a:endParaRPr kumimoji="1" lang="zh-CN" altLang="en-US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	</a:t>
            </a:r>
            <a:r>
              <a:rPr kumimoji="1"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SEEK_END</a:t>
            </a:r>
            <a:r>
              <a:rPr kumimoji="1"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或</a:t>
            </a:r>
            <a:r>
              <a:rPr kumimoji="1" lang="en-US" altLang="zh-CN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2-----</a:t>
            </a:r>
            <a:r>
              <a:rPr kumimoji="1"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文件末尾</a:t>
            </a:r>
            <a:endParaRPr kumimoji="1" lang="zh-CN" altLang="en-US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ftell(FILE *fp); </a:t>
            </a:r>
            <a:endParaRPr lang="en-US" altLang="zh-CN" sz="24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返回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</a:t>
            </a:r>
            <a:r>
              <a:rPr lang="zh-CN" altLang="en-US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当前</a:t>
            </a: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位置指针</a:t>
            </a:r>
            <a:endParaRPr lang="zh-CN" altLang="en-US" sz="20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rewind(FILE *fp); </a:t>
            </a:r>
            <a:endParaRPr lang="en-US" altLang="zh-CN" sz="24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让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r>
              <a:rPr lang="zh-CN" altLang="en-US" sz="20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的位置指针</a:t>
            </a:r>
            <a:r>
              <a:rPr lang="zh-CN" altLang="en-US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指向文件首字节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0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0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语言的文件访问</a:t>
            </a:r>
            <a:endParaRPr lang="zh-CN" altLang="en-US" dirty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826" y="1484314"/>
            <a:ext cx="8893175" cy="4611687"/>
          </a:xfrm>
        </p:spPr>
        <p:txBody>
          <a:bodyPr/>
          <a:lstStyle/>
          <a:p>
            <a:pPr eaLnBrk="1">
              <a:defRPr/>
            </a:pPr>
            <a:r>
              <a:rPr lang="zh-CN" altLang="en-US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判断文件是否结束</a:t>
            </a:r>
            <a:endParaRPr lang="zh-CN" altLang="en-US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feof(FILE *fp);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当文件位置指针指向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末尾时，返回非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值，否则返回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836712"/>
            <a:ext cx="10363200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输入一个英寸数，转换为厘米后输出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float f;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请输入英寸</a:t>
            </a:r>
            <a:r>
              <a:rPr lang="en-US" altLang="zh-CN" dirty="0"/>
              <a:t>:");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("%f", &amp;f);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("%f</a:t>
            </a:r>
            <a:r>
              <a:rPr lang="zh-CN" altLang="en-US" dirty="0"/>
              <a:t>英寸</a:t>
            </a:r>
            <a:r>
              <a:rPr lang="en-US" altLang="zh-CN" dirty="0"/>
              <a:t>=%f</a:t>
            </a:r>
            <a:r>
              <a:rPr lang="zh-CN" altLang="en-US" dirty="0"/>
              <a:t>厘米</a:t>
            </a:r>
            <a:r>
              <a:rPr lang="en-US" altLang="zh-CN" dirty="0"/>
              <a:t>\n", f, f * 2.54);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332656"/>
            <a:ext cx="10225136" cy="62646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换成文件输入输出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</a:t>
            </a:r>
            <a:r>
              <a:rPr lang="en-US" altLang="zh-CN" sz="2000" dirty="0" smtClean="0"/>
              <a:t>()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float </a:t>
            </a:r>
            <a:r>
              <a:rPr lang="en-US" altLang="zh-CN" sz="2000" dirty="0"/>
              <a:t>f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FILE *fp1, *fp2;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fp1 = </a:t>
            </a:r>
            <a:r>
              <a:rPr lang="en-US" altLang="zh-CN" sz="2000" dirty="0" err="1" smtClean="0"/>
              <a:t>fopen</a:t>
            </a:r>
            <a:r>
              <a:rPr lang="en-US" altLang="zh-CN" sz="2000" dirty="0" smtClean="0"/>
              <a:t>("input.txt", "r");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if (fp1 </a:t>
            </a:r>
            <a:r>
              <a:rPr lang="en-US" altLang="zh-CN" sz="2000" dirty="0"/>
              <a:t>!</a:t>
            </a:r>
            <a:r>
              <a:rPr lang="en-US" altLang="zh-CN" sz="2000" dirty="0" smtClean="0"/>
              <a:t>= NULL) {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fp2 = </a:t>
            </a:r>
            <a:r>
              <a:rPr lang="en-US" altLang="zh-CN" sz="2000" dirty="0" err="1" smtClean="0"/>
              <a:t>fopen</a:t>
            </a:r>
            <a:r>
              <a:rPr lang="en-US" altLang="zh-CN" sz="2000" dirty="0" smtClean="0"/>
              <a:t>("output.txt", "w");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if (fp2 != NULL) {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fscanf</a:t>
            </a:r>
            <a:r>
              <a:rPr lang="en-US" altLang="zh-CN" sz="2000" dirty="0" smtClean="0"/>
              <a:t>(fp1, "%</a:t>
            </a:r>
            <a:r>
              <a:rPr lang="en-US" altLang="zh-CN" sz="2000" dirty="0"/>
              <a:t>f", &amp;f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fprintf</a:t>
            </a:r>
            <a:r>
              <a:rPr lang="en-US" altLang="zh-CN" sz="2000" dirty="0" smtClean="0"/>
              <a:t>(fp2, "%</a:t>
            </a:r>
            <a:r>
              <a:rPr lang="en-US" altLang="zh-CN" sz="2000" dirty="0"/>
              <a:t>f</a:t>
            </a:r>
            <a:r>
              <a:rPr lang="zh-CN" altLang="en-US" sz="2000" dirty="0"/>
              <a:t>英寸</a:t>
            </a:r>
            <a:r>
              <a:rPr lang="en-US" altLang="zh-CN" sz="2000" dirty="0"/>
              <a:t>=%f</a:t>
            </a:r>
            <a:r>
              <a:rPr lang="zh-CN" altLang="en-US" sz="2000" dirty="0"/>
              <a:t>厘米</a:t>
            </a:r>
            <a:r>
              <a:rPr lang="en-US" altLang="zh-CN" sz="2000" dirty="0"/>
              <a:t>\n", f, f * 2.54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fclose</a:t>
            </a:r>
            <a:r>
              <a:rPr lang="en-US" altLang="zh-CN" sz="2000" dirty="0" smtClean="0"/>
              <a:t>(fp2);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}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fclose</a:t>
            </a:r>
            <a:r>
              <a:rPr lang="en-US" altLang="zh-CN" sz="2000" dirty="0" smtClean="0"/>
              <a:t>(fp1);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return </a:t>
            </a:r>
            <a:r>
              <a:rPr lang="en-US" altLang="zh-CN" sz="2000" dirty="0"/>
              <a:t>0;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标准输入输出</a:t>
            </a:r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8138" y="1484314"/>
            <a:ext cx="8964612" cy="4611687"/>
          </a:xfrm>
        </p:spPr>
        <p:txBody>
          <a:bodyPr/>
          <a:lstStyle/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字符界面的操作系统一般都提供标准输入与输出设备</a:t>
            </a:r>
            <a:endParaRPr lang="zh-CN" altLang="en-US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en-US" altLang="zh-CN">
                <a:ea typeface="宋体" panose="02010600030101010101" pitchFamily="2" charset="-122"/>
              </a:rPr>
              <a:t>DOS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Linux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Unix……</a:t>
            </a:r>
            <a:endParaRPr lang="en-US" altLang="zh-CN"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一般情况，标准输入就是键盘，标准输出就是终端显示器</a:t>
            </a:r>
            <a:endParaRPr lang="zh-CN" altLang="en-US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>
                <a:ea typeface="宋体" panose="02010600030101010101" pitchFamily="2" charset="-122"/>
              </a:rPr>
              <a:t>操作系统有能力重定向标准输入与输出，比如让文件作为标准输入（标准输出）</a:t>
            </a:r>
            <a:endParaRPr lang="zh-CN" altLang="en-US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>
                <a:ea typeface="宋体" panose="02010600030101010101" pitchFamily="2" charset="-122"/>
              </a:rPr>
              <a:t>这种重定向程序本身是感觉不到的</a:t>
            </a:r>
            <a:endParaRPr lang="zh-CN" altLang="en-US">
              <a:ea typeface="宋体" panose="02010600030101010101" pitchFamily="2" charset="-122"/>
            </a:endParaRPr>
          </a:p>
          <a:p>
            <a:pPr eaLnBrk="1"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5580063" y="5229225"/>
            <a:ext cx="2519362" cy="215900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34502" name="Picture 6" descr="w2wtdrna[1]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9" y="5084763"/>
            <a:ext cx="181292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3421063" y="5229225"/>
            <a:ext cx="2159000" cy="215900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34509" name="Picture 13" descr="tlemzcad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6" y="4765675"/>
            <a:ext cx="14763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510" name="Picture 14" descr="ozjqjty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949950"/>
            <a:ext cx="29527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6" name="Rectangle 10"/>
          <p:cNvSpPr>
            <a:spLocks noChangeArrowheads="1"/>
          </p:cNvSpPr>
          <p:nvPr/>
        </p:nvSpPr>
        <p:spPr bwMode="auto">
          <a:xfrm rot="16200000">
            <a:off x="5148263" y="5661025"/>
            <a:ext cx="1079500" cy="215900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34513" name="Text Box 17"/>
          <p:cNvSpPr txBox="1">
            <a:spLocks noChangeArrowheads="1"/>
          </p:cNvSpPr>
          <p:nvPr/>
        </p:nvSpPr>
        <p:spPr bwMode="auto">
          <a:xfrm>
            <a:off x="2016125" y="4703763"/>
            <a:ext cx="1403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自来水厂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华文行楷" pitchFamily="2" charset="-122"/>
            </a:endParaRPr>
          </a:p>
        </p:txBody>
      </p:sp>
      <p:sp>
        <p:nvSpPr>
          <p:cNvPr id="234515" name="Firewall"/>
          <p:cNvSpPr>
            <a:spLocks noEditPoints="1" noChangeArrowheads="1"/>
          </p:cNvSpPr>
          <p:nvPr/>
        </p:nvSpPr>
        <p:spPr bwMode="auto">
          <a:xfrm>
            <a:off x="7164389" y="4868864"/>
            <a:ext cx="287337" cy="198913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4" grpId="0" animBg="1"/>
      <p:bldP spid="234507" grpId="0" animBg="1"/>
      <p:bldP spid="234507" grpId="1" animBg="1"/>
      <p:bldP spid="234506" grpId="0" animBg="1"/>
      <p:bldP spid="2345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错误处理</a:t>
            </a:r>
            <a:endParaRPr lang="zh-CN" altLang="en-US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484314"/>
            <a:ext cx="8062913" cy="4611687"/>
          </a:xfrm>
        </p:spPr>
        <p:txBody>
          <a:bodyPr/>
          <a:lstStyle/>
          <a:p>
            <a:pPr eaLnBrk="1">
              <a:defRPr/>
            </a:pPr>
            <a:r>
              <a:rPr lang="zh-CN" altLang="en-US" dirty="0">
                <a:ea typeface="宋体" panose="02010600030101010101" pitchFamily="2" charset="-122"/>
              </a:rPr>
              <a:t>错误处理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 dirty="0">
                <a:ea typeface="宋体" panose="02010600030101010101" pitchFamily="2" charset="-122"/>
              </a:rPr>
              <a:t>文件错误一般都是外界造成的，出错率很高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 dirty="0">
                <a:ea typeface="宋体" panose="02010600030101010101" pitchFamily="2" charset="-122"/>
              </a:rPr>
              <a:t>被删除、修改、磁盘空间满、被其他文件打开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zh-CN" altLang="en-US" dirty="0">
                <a:ea typeface="宋体" panose="02010600030101010101" pitchFamily="2" charset="-122"/>
              </a:rPr>
              <a:t>通过判断返回值发现错误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 dirty="0">
                <a:ea typeface="宋体" panose="02010600030101010101" pitchFamily="2" charset="-122"/>
              </a:rPr>
              <a:t>所有文件操作出错时都返回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zh-CN" altLang="en-US" dirty="0">
                <a:ea typeface="宋体" panose="02010600030101010101" pitchFamily="2" charset="-122"/>
              </a:rPr>
              <a:t>出错处理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 dirty="0">
                <a:ea typeface="宋体" panose="02010600030101010101" pitchFamily="2" charset="-122"/>
              </a:rPr>
              <a:t>打印错误信息给用户，等待用户的处理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perror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char *s);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向标准错误输出字符串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，随后附上错误的文字说明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</a:t>
            </a:r>
            <a:r>
              <a:rPr lang="en-US" altLang="zh-CN"/>
              <a:t>10  </a:t>
            </a:r>
            <a:r>
              <a:rPr lang="zh-CN" altLang="en-US"/>
              <a:t>文件复制与追加</a:t>
            </a:r>
            <a:endParaRPr lang="zh-CN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程序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根据程序提示从键盘输入一个已存在的文本文件的完整文件名，并再输入一个新文本文件的完整文件名</a:t>
            </a:r>
            <a:endParaRPr lang="zh-CN" altLang="en-US"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然后编程将已存在文本文件中的内容全部拷贝到新文本文件中去</a:t>
            </a:r>
            <a:endParaRPr lang="zh-CN" altLang="en-US"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利用文本编辑软件，通过查看文件内容验证程序执行结果。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</a:t>
            </a:r>
            <a:r>
              <a:rPr lang="en-US" altLang="zh-CN"/>
              <a:t>10  </a:t>
            </a:r>
            <a:r>
              <a:rPr lang="zh-CN" altLang="en-US"/>
              <a:t>文件复制与追加</a:t>
            </a:r>
            <a:endParaRPr lang="zh-CN" altLang="en-US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84314"/>
            <a:ext cx="7772400" cy="4897437"/>
          </a:xfrm>
        </p:spPr>
        <p:txBody>
          <a:bodyPr/>
          <a:lstStyle/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……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/*</a:t>
            </a:r>
            <a:r>
              <a:rPr lang="zh-CN" altLang="en-US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文件拷贝*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((ch = fgetc(fpSrc)) != EOF) 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  	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(fputc(ch, fpDst) == EOF)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{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printf("Copy failed!");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exit(0);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}		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printf("Copy succeed.\n");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buFont typeface="Monotype Sorts" charset="2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DOS</a:t>
            </a:r>
            <a:r>
              <a:rPr lang="zh-CN" altLang="en-US"/>
              <a:t>下的标准输入输出重定向</a:t>
            </a:r>
            <a:endParaRPr lang="en-US" altLang="zh-CN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程序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</a:t>
            </a:r>
            <a:r>
              <a:rPr lang="zh-CN" altLang="en-US">
                <a:ea typeface="宋体" panose="02010600030101010101" pitchFamily="2" charset="-122"/>
              </a:rPr>
              <a:t>如下</a:t>
            </a:r>
            <a:endParaRPr lang="zh-CN" altLang="en-US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c;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((c=getchar()) != '\n')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putchar(++c);</a:t>
            </a:r>
            <a:b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输入重定向</a:t>
            </a:r>
            <a:endParaRPr lang="zh-CN" altLang="en-US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 &lt; infile.txt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输出重定向</a:t>
            </a:r>
            <a:endParaRPr lang="zh-CN" altLang="en-US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prog &gt; outfile.txt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文件（</a:t>
            </a:r>
            <a:r>
              <a:rPr lang="en-US" altLang="zh-CN"/>
              <a:t>File</a:t>
            </a:r>
            <a:r>
              <a:rPr lang="zh-CN" altLang="en-US"/>
              <a:t>）的概念</a:t>
            </a:r>
            <a:endParaRPr lang="zh-CN" alt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268414"/>
            <a:ext cx="8713787" cy="5113337"/>
          </a:xfrm>
        </p:spPr>
        <p:txBody>
          <a:bodyPr/>
          <a:lstStyle/>
          <a:p>
            <a:pPr eaLnBrk="1">
              <a:lnSpc>
                <a:spcPct val="85000"/>
              </a:lnSpc>
              <a:defRPr/>
            </a:pPr>
            <a:r>
              <a:rPr lang="zh-CN" altLang="en-US">
                <a:ea typeface="宋体" panose="02010600030101010101" pitchFamily="2" charset="-122"/>
              </a:rPr>
              <a:t>计算机的内存容易健忘，所以数据必须保存在硬盘、软盘、光盘和磁带等“不健忘”的外存上</a:t>
            </a:r>
            <a:endParaRPr lang="zh-CN" altLang="en-US"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zh-CN" altLang="en-US">
                <a:ea typeface="宋体" panose="02010600030101010101" pitchFamily="2" charset="-122"/>
              </a:rPr>
              <a:t>这些能大量、永久保存信息的媒介，一般都以文件的形式给用户及应用程序使用</a:t>
            </a:r>
            <a:endParaRPr lang="zh-CN" altLang="en-US"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kumimoji="1"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文件</a:t>
            </a:r>
            <a:endParaRPr kumimoji="1"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>
                <a:solidFill>
                  <a:schemeClr val="hlink"/>
                </a:solidFill>
                <a:ea typeface="宋体" panose="02010600030101010101" pitchFamily="2" charset="-122"/>
              </a:rPr>
              <a:t>一般指存储在外部介质上具有名字（文件名）的一组相关数据的集合</a:t>
            </a:r>
            <a:endParaRPr kumimoji="1" lang="zh-CN" altLang="en-US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>
                <a:solidFill>
                  <a:schemeClr val="hlink"/>
                </a:solidFill>
                <a:ea typeface="宋体" panose="02010600030101010101" pitchFamily="2" charset="-122"/>
              </a:rPr>
              <a:t>用文件可长期保存数据，并实现数据共享</a:t>
            </a:r>
            <a:endParaRPr kumimoji="1" lang="zh-CN" altLang="en-US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kumimoji="1"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程序中的文件</a:t>
            </a:r>
            <a:endParaRPr kumimoji="1"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>
                <a:solidFill>
                  <a:schemeClr val="hlink"/>
                </a:solidFill>
                <a:ea typeface="宋体" panose="02010600030101010101" pitchFamily="2" charset="-122"/>
              </a:rPr>
              <a:t>在程序运行时由程序在磁盘上建立一个文件，并通过写操作将数据存入该文件；</a:t>
            </a:r>
            <a:endParaRPr kumimoji="1" lang="zh-CN" altLang="en-US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>
                <a:solidFill>
                  <a:schemeClr val="hlink"/>
                </a:solidFill>
                <a:ea typeface="宋体" panose="02010600030101010101" pitchFamily="2" charset="-122"/>
              </a:rPr>
              <a:t>或由程序打开磁盘上的某个已有文件，并通过读操作将文件中的数据读入内存供程序使用</a:t>
            </a:r>
            <a:endParaRPr kumimoji="1" lang="zh-CN" altLang="en-US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accent2"/>
                </a:solidFill>
              </a:rPr>
              <a:t>文件的存放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1774825" y="1600200"/>
            <a:ext cx="5689600" cy="434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可以建立若干目录（文件夹），在目录里保存文件，同一级目录里保存的文件不能同名。</a:t>
            </a:r>
            <a:endParaRPr lang="zh-CN" altLang="en-US" sz="2800" b="1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342900" indent="-342900" eaLnBrk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80000"/>
              <a:defRPr/>
            </a:pPr>
            <a:endParaRPr lang="zh-CN" altLang="en-US" sz="2800" b="1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342900" indent="-34290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对使用者而言，只要知道文件的路径（全目录）和文件名，就能使用该文件</a:t>
            </a:r>
            <a:endParaRPr lang="zh-CN" altLang="en-US" sz="2800" b="1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en-US" altLang="zh-CN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C:\home\Sunner\main.c</a:t>
            </a:r>
            <a:r>
              <a:rPr lang="en-US" altLang="zh-CN" sz="28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endParaRPr lang="zh-CN" altLang="en-US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 eaLnBrk="1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FontTx/>
              <a:buChar char="–"/>
              <a:defRPr/>
            </a:pPr>
            <a:r>
              <a:rPr lang="zh-CN" altLang="en-US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这都是托</a:t>
            </a:r>
            <a:r>
              <a:rPr lang="en-US" altLang="zh-CN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OS</a:t>
            </a:r>
            <a:r>
              <a:rPr lang="zh-CN" altLang="en-US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的福</a:t>
            </a:r>
            <a:endParaRPr lang="en-US" altLang="zh-CN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751764" y="1557339"/>
          <a:ext cx="2611437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" r:id="rId1" imgW="1637665" imgH="2780030" progId="">
                  <p:embed/>
                </p:oleObj>
              </mc:Choice>
              <mc:Fallback>
                <p:oleObj name="" r:id="rId1" imgW="1637665" imgH="278003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1557339"/>
                        <a:ext cx="2611437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文件的类型</a:t>
            </a:r>
            <a:endParaRPr lang="zh-CN" altLang="en-US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9" y="1268414"/>
            <a:ext cx="8353425" cy="4249737"/>
          </a:xfrm>
        </p:spPr>
        <p:txBody>
          <a:bodyPr/>
          <a:lstStyle/>
          <a:p>
            <a:pPr eaLnBrk="1">
              <a:lnSpc>
                <a:spcPct val="85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二进制文件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是一种字节序列，没有字符变换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按照数据在内存中的存储形式存储到文件</a:t>
            </a:r>
            <a:endParaRPr kumimoji="1" lang="zh-CN" altLang="en-US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如短整数127，在内存占2个字节，为0000000001111111，则文件中也存储为0000000001111111，占2个字节</a:t>
            </a:r>
            <a:endParaRPr lang="zh-CN" altLang="en-US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文本文件</a:t>
            </a:r>
            <a:r>
              <a:rPr lang="en-US" altLang="zh-CN" dirty="0">
                <a:ea typeface="宋体" panose="02010600030101010101" pitchFamily="2" charset="-122"/>
              </a:rPr>
              <a:t>/ASCII</a:t>
            </a:r>
            <a:r>
              <a:rPr lang="zh-CN" altLang="en-US" dirty="0">
                <a:ea typeface="宋体" panose="02010600030101010101" pitchFamily="2" charset="-122"/>
              </a:rPr>
              <a:t>码文件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是一种字符序列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文件中存储每个字符的</a:t>
            </a:r>
            <a:r>
              <a:rPr kumimoji="1"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ASCII</a:t>
            </a:r>
            <a:r>
              <a:rPr kumimoji="1"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码</a:t>
            </a:r>
            <a:endParaRPr kumimoji="1" lang="zh-CN" altLang="en-US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kumimoji="1"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如整数127在文件中占3个字节，分别存放这3个字符的</a:t>
            </a:r>
            <a:r>
              <a:rPr kumimoji="1"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ASCII</a:t>
            </a:r>
            <a:r>
              <a:rPr kumimoji="1"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码，即49，50，55</a:t>
            </a:r>
            <a:endParaRPr kumimoji="1" lang="zh-CN" altLang="en-US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31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959600" y="5260976"/>
          <a:ext cx="3138488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剪辑" r:id="rId1" imgW="3139440" imgH="1337945" progId="MS_ClipArt_Gallery.2">
                  <p:embed/>
                </p:oleObj>
              </mc:Choice>
              <mc:Fallback>
                <p:oleObj name="剪辑" r:id="rId1" imgW="3139440" imgH="1337945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260976"/>
                        <a:ext cx="3138488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文件的格式</a:t>
            </a:r>
            <a:endParaRPr lang="zh-CN" altLang="en-US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268413"/>
            <a:ext cx="8820150" cy="3384550"/>
          </a:xfrm>
        </p:spPr>
        <p:txBody>
          <a:bodyPr/>
          <a:lstStyle/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数据必须按照存入的类型读出，才能恢复其本来面貌 </a:t>
            </a:r>
            <a:endParaRPr lang="zh-CN" altLang="en-US"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公开的标准格式</a:t>
            </a:r>
            <a:endParaRPr lang="zh-CN" altLang="en-US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>
                <a:ea typeface="宋体" panose="02010600030101010101" pitchFamily="2" charset="-122"/>
              </a:rPr>
              <a:t>如</a:t>
            </a:r>
            <a:r>
              <a:rPr lang="en-US" altLang="zh-CN">
                <a:ea typeface="宋体" panose="02010600030101010101" pitchFamily="2" charset="-122"/>
              </a:rPr>
              <a:t>bmp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tif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gif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jpg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mp3</a:t>
            </a:r>
            <a:r>
              <a:rPr lang="zh-CN" altLang="en-US">
                <a:ea typeface="宋体" panose="02010600030101010101" pitchFamily="2" charset="-122"/>
              </a:rPr>
              <a:t>等类型的文件 ，有大量软件能生成和使用这些类型的文件 </a:t>
            </a:r>
            <a:endParaRPr lang="zh-CN" altLang="en-US">
              <a:ea typeface="宋体" panose="02010600030101010101" pitchFamily="2" charset="-122"/>
            </a:endParaRPr>
          </a:p>
          <a:p>
            <a:pPr eaLnBrk="1">
              <a:defRPr/>
            </a:pPr>
            <a:r>
              <a:rPr lang="zh-CN" altLang="en-US">
                <a:ea typeface="宋体" panose="02010600030101010101" pitchFamily="2" charset="-122"/>
              </a:rPr>
              <a:t>也有不公开、甚至加密的文件格式</a:t>
            </a:r>
            <a:endParaRPr lang="zh-CN" altLang="en-US">
              <a:ea typeface="宋体" panose="02010600030101010101" pitchFamily="2" charset="-122"/>
            </a:endParaRPr>
          </a:p>
          <a:p>
            <a:pPr lvl="1" eaLnBrk="1">
              <a:defRPr/>
            </a:pPr>
            <a:r>
              <a:rPr lang="zh-CN" altLang="en-US">
                <a:ea typeface="宋体" panose="02010600030101010101" pitchFamily="2" charset="-122"/>
              </a:rPr>
              <a:t>如</a:t>
            </a:r>
            <a:r>
              <a:rPr lang="en-US" altLang="zh-CN">
                <a:ea typeface="宋体" panose="02010600030101010101" pitchFamily="2" charset="-122"/>
              </a:rPr>
              <a:t>Microsoft Word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doc</a:t>
            </a:r>
            <a:r>
              <a:rPr lang="zh-CN" altLang="en-US">
                <a:ea typeface="宋体" panose="02010600030101010101" pitchFamily="2" charset="-122"/>
              </a:rPr>
              <a:t>格式就不公开，所以至今还没有</a:t>
            </a:r>
            <a:r>
              <a:rPr lang="en-US" altLang="zh-CN">
                <a:ea typeface="宋体" panose="02010600030101010101" pitchFamily="2" charset="-122"/>
              </a:rPr>
              <a:t>Word</a:t>
            </a:r>
            <a:r>
              <a:rPr lang="zh-CN" altLang="en-US">
                <a:ea typeface="宋体" panose="02010600030101010101" pitchFamily="2" charset="-122"/>
              </a:rPr>
              <a:t>以外的其它软件能完美地读出</a:t>
            </a:r>
            <a:r>
              <a:rPr lang="en-US" altLang="zh-CN">
                <a:ea typeface="宋体" panose="02010600030101010101" pitchFamily="2" charset="-122"/>
              </a:rPr>
              <a:t>doc</a:t>
            </a:r>
            <a:r>
              <a:rPr lang="zh-CN" altLang="en-US">
                <a:ea typeface="宋体" panose="02010600030101010101" pitchFamily="2" charset="-122"/>
              </a:rPr>
              <a:t>文件 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14400" y="1484313"/>
          <a:ext cx="10363200" cy="461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1" y="188640"/>
            <a:ext cx="10397067" cy="8397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语言的文件访问</a:t>
            </a:r>
            <a:endParaRPr lang="zh-CN" alt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1643" y="1196752"/>
            <a:ext cx="8748713" cy="5209183"/>
          </a:xfrm>
        </p:spPr>
        <p:txBody>
          <a:bodyPr/>
          <a:lstStyle/>
          <a:p>
            <a:pPr eaLnBrk="1">
              <a:lnSpc>
                <a:spcPct val="85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下面介绍的函数均定义在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endParaRPr lang="en-US" altLang="zh-CN" sz="2000" dirty="0">
              <a:solidFill>
                <a:schemeClr val="accent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zh-CN" altLang="en-US" sz="2000" dirty="0">
                <a:solidFill>
                  <a:schemeClr val="accent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打开文件准备操作</a:t>
            </a:r>
            <a:endParaRPr lang="zh-CN" altLang="en-US" sz="2000" dirty="0">
              <a:solidFill>
                <a:schemeClr val="accent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 *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fopen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*filename,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*mode);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 *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fp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fopen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("C:\\CONFIG.SYS", "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rw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en-US" altLang="zh-CN" sz="2000" dirty="0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filename</a:t>
            </a:r>
            <a:r>
              <a:rPr lang="zh-CN" altLang="en-US" sz="2000" dirty="0">
                <a:ea typeface="宋体" panose="02010600030101010101" pitchFamily="2" charset="-122"/>
              </a:rPr>
              <a:t>是文件名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包含路径。如果不含路径，表示打开当前目录下的文件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mode</a:t>
            </a:r>
            <a:r>
              <a:rPr lang="zh-CN" altLang="en-US" sz="2000" dirty="0">
                <a:ea typeface="宋体" panose="02010600030101010101" pitchFamily="2" charset="-122"/>
              </a:rPr>
              <a:t>是打开方式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常用为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"r"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"w"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rw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"a"</a:t>
            </a:r>
            <a:r>
              <a:rPr lang="zh-CN" altLang="en-US" sz="2000" dirty="0">
                <a:ea typeface="宋体" panose="02010600030101010101" pitchFamily="2" charset="-122"/>
              </a:rPr>
              <a:t>，分别表示只读、只写、读写和添加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rb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en-US" sz="2000" dirty="0">
                <a:ea typeface="宋体" panose="02010600030101010101" pitchFamily="2" charset="-122"/>
              </a:rPr>
              <a:t>表示只读二进制文件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eaLnBrk="1">
              <a:lnSpc>
                <a:spcPct val="85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返回值为指向此文件的指针，留待以后使用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>
              <a:lnSpc>
                <a:spcPct val="85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如果打开失败，返回值为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NULL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65150" lvl="1" indent="0" eaLnBrk="1">
              <a:lnSpc>
                <a:spcPct val="85000"/>
              </a:lnSpc>
              <a:buNone/>
              <a:defRPr/>
            </a:pP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4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4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4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theme/theme1.xml><?xml version="1.0" encoding="utf-8"?>
<a:theme xmlns:a="http://schemas.openxmlformats.org/drawingml/2006/main" name="bluedb">
  <a:themeElements>
    <a:clrScheme name="bluedb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bluedb">
      <a:majorFont>
        <a:latin typeface="Times New Roman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d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d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bluedb</Template>
  <TotalTime>0</TotalTime>
  <Words>3697</Words>
  <Application>WPS 演示</Application>
  <PresentationFormat>宽屏</PresentationFormat>
  <Paragraphs>240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Times</vt:lpstr>
      <vt:lpstr>黑体</vt:lpstr>
      <vt:lpstr>Monotype Sorts</vt:lpstr>
      <vt:lpstr>隶书</vt:lpstr>
      <vt:lpstr>微软雅黑</vt:lpstr>
      <vt:lpstr>隶书</vt:lpstr>
      <vt:lpstr>华文行楷</vt:lpstr>
      <vt:lpstr>Courier New</vt:lpstr>
      <vt:lpstr>Wingdings</vt:lpstr>
      <vt:lpstr>Arial Unicode MS</vt:lpstr>
      <vt:lpstr>bluedb</vt:lpstr>
      <vt:lpstr>MS_ClipArt_Gallery.2</vt:lpstr>
      <vt:lpstr>PowerPoint 演示文稿</vt:lpstr>
      <vt:lpstr>标准输入输出</vt:lpstr>
      <vt:lpstr>DOS下的标准输入输出重定向</vt:lpstr>
      <vt:lpstr>文件（File）的概念</vt:lpstr>
      <vt:lpstr>文件的存放</vt:lpstr>
      <vt:lpstr>文件的类型</vt:lpstr>
      <vt:lpstr>文件的格式</vt:lpstr>
      <vt:lpstr>文件操作流程</vt:lpstr>
      <vt:lpstr>C语言的文件访问</vt:lpstr>
      <vt:lpstr>文件指针（File Pointer）</vt:lpstr>
      <vt:lpstr>C语言的文件访问</vt:lpstr>
      <vt:lpstr>C语言的文件访问</vt:lpstr>
      <vt:lpstr>C语言的文件访问</vt:lpstr>
      <vt:lpstr>C语言的文件访问</vt:lpstr>
      <vt:lpstr>C语言的文件访问</vt:lpstr>
      <vt:lpstr>C语言的文件访问</vt:lpstr>
      <vt:lpstr>C语言的文件访问</vt:lpstr>
      <vt:lpstr>PowerPoint 演示文稿</vt:lpstr>
      <vt:lpstr>PowerPoint 演示文稿</vt:lpstr>
      <vt:lpstr>错误处理</vt:lpstr>
      <vt:lpstr>实验10  文件复制与追加</vt:lpstr>
      <vt:lpstr>实验10  文件复制与追加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Sunner Sun</dc:creator>
  <cp:lastModifiedBy>程才松</cp:lastModifiedBy>
  <cp:revision>665</cp:revision>
  <dcterms:created xsi:type="dcterms:W3CDTF">2003-08-29T03:23:00Z</dcterms:created>
  <dcterms:modified xsi:type="dcterms:W3CDTF">2019-12-25T07:25:16Z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