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sldIdLst>
    <p:sldId id="256" r:id="rId2"/>
    <p:sldId id="270" r:id="rId3"/>
    <p:sldId id="357" r:id="rId4"/>
    <p:sldId id="267" r:id="rId5"/>
    <p:sldId id="271" r:id="rId6"/>
    <p:sldId id="268" r:id="rId7"/>
    <p:sldId id="274" r:id="rId8"/>
    <p:sldId id="257" r:id="rId9"/>
    <p:sldId id="269" r:id="rId10"/>
    <p:sldId id="283" r:id="rId11"/>
    <p:sldId id="284" r:id="rId12"/>
    <p:sldId id="280" r:id="rId13"/>
    <p:sldId id="273" r:id="rId14"/>
    <p:sldId id="281" r:id="rId15"/>
    <p:sldId id="260" r:id="rId16"/>
    <p:sldId id="285" r:id="rId17"/>
    <p:sldId id="286" r:id="rId18"/>
    <p:sldId id="287" r:id="rId19"/>
    <p:sldId id="288" r:id="rId20"/>
    <p:sldId id="276" r:id="rId21"/>
    <p:sldId id="277" r:id="rId22"/>
    <p:sldId id="278" r:id="rId23"/>
    <p:sldId id="358" r:id="rId24"/>
    <p:sldId id="275" r:id="rId25"/>
    <p:sldId id="290" r:id="rId26"/>
    <p:sldId id="291" r:id="rId27"/>
    <p:sldId id="292" r:id="rId28"/>
    <p:sldId id="359" r:id="rId29"/>
    <p:sldId id="361" r:id="rId30"/>
    <p:sldId id="362" r:id="rId31"/>
    <p:sldId id="363" r:id="rId32"/>
    <p:sldId id="289" r:id="rId33"/>
    <p:sldId id="294" r:id="rId34"/>
    <p:sldId id="295" r:id="rId35"/>
    <p:sldId id="293" r:id="rId36"/>
    <p:sldId id="296" r:id="rId37"/>
    <p:sldId id="298" r:id="rId38"/>
    <p:sldId id="297" r:id="rId39"/>
    <p:sldId id="299" r:id="rId40"/>
    <p:sldId id="272" r:id="rId41"/>
    <p:sldId id="300" r:id="rId42"/>
    <p:sldId id="301" r:id="rId43"/>
    <p:sldId id="302" r:id="rId44"/>
    <p:sldId id="303" r:id="rId45"/>
    <p:sldId id="306" r:id="rId46"/>
    <p:sldId id="307" r:id="rId47"/>
    <p:sldId id="304" r:id="rId48"/>
    <p:sldId id="313" r:id="rId49"/>
    <p:sldId id="311" r:id="rId50"/>
    <p:sldId id="312" r:id="rId51"/>
    <p:sldId id="314" r:id="rId52"/>
    <p:sldId id="315" r:id="rId53"/>
    <p:sldId id="316" r:id="rId54"/>
    <p:sldId id="308" r:id="rId55"/>
    <p:sldId id="322" r:id="rId56"/>
    <p:sldId id="333" r:id="rId57"/>
    <p:sldId id="320" r:id="rId58"/>
    <p:sldId id="334" r:id="rId59"/>
    <p:sldId id="335" r:id="rId60"/>
    <p:sldId id="309" r:id="rId61"/>
    <p:sldId id="323" r:id="rId62"/>
    <p:sldId id="327" r:id="rId63"/>
    <p:sldId id="328" r:id="rId64"/>
    <p:sldId id="321" r:id="rId65"/>
    <p:sldId id="329" r:id="rId66"/>
    <p:sldId id="331" r:id="rId67"/>
    <p:sldId id="332" r:id="rId68"/>
    <p:sldId id="336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8" r:id="rId77"/>
    <p:sldId id="345" r:id="rId78"/>
    <p:sldId id="356" r:id="rId79"/>
    <p:sldId id="347" r:id="rId80"/>
    <p:sldId id="349" r:id="rId81"/>
    <p:sldId id="350" r:id="rId82"/>
    <p:sldId id="351" r:id="rId83"/>
    <p:sldId id="353" r:id="rId84"/>
    <p:sldId id="354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6" autoAdjust="0"/>
    <p:restoredTop sz="90078" autoAdjust="0"/>
  </p:normalViewPr>
  <p:slideViewPr>
    <p:cSldViewPr>
      <p:cViewPr>
        <p:scale>
          <a:sx n="62" d="100"/>
          <a:sy n="62" d="100"/>
        </p:scale>
        <p:origin x="-18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338C7-6C6C-40CA-BE8A-789522C8AB17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7273-F6B6-486E-8AE6-2A28D74A2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1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布尔运算的运算结果是一个布尔值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</a:t>
            </a:r>
            <a:endParaRPr lang="en-US" altLang="zh-CN" dirty="0" smtClean="0"/>
          </a:p>
          <a:p>
            <a:r>
              <a:rPr lang="zh-CN" altLang="en-US" dirty="0" smtClean="0"/>
              <a:t>⑴ 计算的所有函数</a:t>
            </a:r>
          </a:p>
          <a:p>
            <a:r>
              <a:rPr lang="zh-CN" altLang="en-US" dirty="0" smtClean="0"/>
              <a:t>⑵ 计算括号中的所有表达式</a:t>
            </a:r>
          </a:p>
          <a:p>
            <a:r>
              <a:rPr lang="zh-CN" altLang="en-US" dirty="0" smtClean="0"/>
              <a:t>⑶ 计算乘幂</a:t>
            </a:r>
            <a:r>
              <a:rPr lang="en-US" altLang="zh-CN" dirty="0" smtClean="0"/>
              <a:t>( ^,**)</a:t>
            </a:r>
          </a:p>
          <a:p>
            <a:r>
              <a:rPr lang="en-US" altLang="zh-CN" dirty="0" smtClean="0"/>
              <a:t>⑷ </a:t>
            </a:r>
            <a:r>
              <a:rPr lang="zh-CN" altLang="en-US" dirty="0" smtClean="0"/>
              <a:t>计算乘法和除法</a:t>
            </a:r>
          </a:p>
          <a:p>
            <a:r>
              <a:rPr lang="zh-CN" altLang="en-US" dirty="0" smtClean="0"/>
              <a:t>⑸ 计算加法和减法 </a:t>
            </a:r>
          </a:p>
          <a:p>
            <a:r>
              <a:rPr lang="zh-CN" altLang="en-US" dirty="0" smtClean="0"/>
              <a:t>⑹ 关系运算（ </a:t>
            </a:r>
            <a:r>
              <a:rPr lang="en-US" altLang="zh-CN" dirty="0" smtClean="0"/>
              <a:t>= =   /=   &lt;   &lt;=   &gt;  &gt;= 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⑺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逻辑运算</a:t>
            </a:r>
          </a:p>
          <a:p>
            <a:r>
              <a:rPr lang="zh-CN" altLang="en-US" dirty="0" smtClean="0"/>
              <a:t>⑻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逻辑运算</a:t>
            </a:r>
          </a:p>
          <a:p>
            <a:r>
              <a:rPr lang="zh-CN" altLang="en-US" dirty="0" smtClean="0"/>
              <a:t>⑼ 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逻辑运算</a:t>
            </a:r>
          </a:p>
          <a:p>
            <a:r>
              <a:rPr lang="zh-CN" altLang="en-US" dirty="0" smtClean="0"/>
              <a:t>⑽ </a:t>
            </a:r>
            <a:r>
              <a:rPr lang="en-US" altLang="zh-CN" dirty="0" smtClean="0"/>
              <a:t>or</a:t>
            </a:r>
            <a:r>
              <a:rPr lang="zh-CN" altLang="en-US" dirty="0" smtClean="0"/>
              <a:t>逻辑运算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4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baseline="0" dirty="0" smtClean="0"/>
              <a:t>观察流程图执行时简单变量和数组变量值的变化情况；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当前行正在执行的对变量操作语句时，该变量显示红色；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单击数组名左边的“</a:t>
            </a:r>
            <a:r>
              <a:rPr lang="en-US" altLang="zh-CN" baseline="0" dirty="0" smtClean="0"/>
              <a:t>+”</a:t>
            </a:r>
            <a:r>
              <a:rPr lang="zh-CN" altLang="en-US" baseline="0" dirty="0" smtClean="0"/>
              <a:t>符号可以看到数组的每一个元素，“</a:t>
            </a:r>
            <a:r>
              <a:rPr lang="en-US" altLang="zh-CN" baseline="0" dirty="0" smtClean="0"/>
              <a:t>-”</a:t>
            </a:r>
            <a:r>
              <a:rPr lang="zh-CN" altLang="en-US" baseline="0" dirty="0" smtClean="0"/>
              <a:t>符号隐藏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9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构造流程图，单击符号区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符号（呈红色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不要拖拽）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单击流程线，加入符号至现行流程图；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也可在流程线上右击鼠标，在快捷菜单中选择所需流程符号。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当流程图规模较大时，可通过操作滚动条观察屏幕外的流程图。也可以改变显示比例缩放流程图。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一旦流程符号加入到流程图中，有几种方法可以编辑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lvl="0" indent="0">
              <a:buFont typeface="Arial" pitchFamily="34" charset="0"/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右击流程符号的快捷菜单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itchFamily="34" charset="0"/>
              <a:buNone/>
            </a:pP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双击流程图中的图形符号进行编辑。如：变量赋值，输入或输出，过程调用，输入布尔表达式等。</a:t>
            </a:r>
          </a:p>
          <a:p>
            <a:pPr marL="0" lvl="0" indent="0">
              <a:buFont typeface="Arial" pitchFamily="34" charset="0"/>
              <a:buNone/>
            </a:pP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鼠标左键拖拽产生的虚线矩形框一次可以选中多个图形符号，被选中的图形符号呈红色显示，此时可以用菜单、工具栏或快捷菜单对选中的多个图形符号进行编辑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itchFamily="34" charset="0"/>
              <a:buNone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在程序执行的过程中，工作区窗口用绿色标记正在执行的指令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4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图形符号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明白程序需要什么类型的数据。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图形符号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Output Here”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使用字符串和连接（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）运算符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拼接多个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引号不会显示在主控制台窗口。例如，表达式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"Active Point=(" + x + "," + y +")"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，将显示以下结果：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Point=(200,5)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在过程调用编辑框中，会按部分匹配原则，对用户输入过程的名称进行提示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自定义子图，调用时无需提供参数，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所有子图共享所有的变量。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自定义子程序，调用时要提供参数。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折叠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展开控制流程图形符号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1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编程标题，加到</a:t>
            </a:r>
            <a:r>
              <a:rPr lang="en-US" altLang="zh-CN" dirty="0" smtClean="0"/>
              <a:t>“Start”</a:t>
            </a:r>
            <a:r>
              <a:rPr lang="zh-CN" altLang="en-US" dirty="0" smtClean="0"/>
              <a:t>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1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4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33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子图可以用来将程序划分成不同的功能集合。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子图的另外一个特点就是消除程序中的重复代码。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如果子图划分适当，程序通常会更短、更清晰、更容易开发和调试。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4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4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34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⑴ 输入参数（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）：带进不带出（从主程序向子程序单向值传递，实参赋给形参，实参可为表达式）</a:t>
            </a:r>
          </a:p>
          <a:p>
            <a:r>
              <a:rPr lang="zh-CN" altLang="en-US" dirty="0" smtClean="0"/>
              <a:t>⑵ 输出参数（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）：带出不带进（参数从子程序向主程序单向值传递，实参和形参都必须是变量，子程序结束时，形参赋给实参。类似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的引用，在这里实参引用形参，形参在子程序首次使用前要创建）</a:t>
            </a:r>
          </a:p>
          <a:p>
            <a:r>
              <a:rPr lang="zh-CN" altLang="en-US" dirty="0" smtClean="0"/>
              <a:t>⑶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输出参数（</a:t>
            </a:r>
            <a:r>
              <a:rPr lang="en-US" altLang="zh-CN" dirty="0" err="1" smtClean="0"/>
              <a:t>Input/Output</a:t>
            </a:r>
            <a:r>
              <a:rPr lang="zh-CN" altLang="en-US" dirty="0" smtClean="0"/>
              <a:t>）：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带进带出（参数在主程序和子程序之间双向传递，可理解为实参和形参是同一个变量）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4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输出语句中指定的文件已经存在，将进行无预警的覆盖，文件的所有以前的内容将丢失。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对于格式二，如果文件不存在，则产生一个新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，如果文件已存在，则输出的内容将追加在以前内容的后面。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格式一和格式二中使用参数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时，文件名的给出被延迟到程序运行期间执行到该函数调用的时候，注意此时给出文件应该已存在。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15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15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在读取输入文件时，每次读入一行，如果想每次读入一个数据，则输入文件的组织也只能是一行一个数据；如果文件中一行有多个输入数据，则用户应自行控制输入数据的读入。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0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Get_Max_Width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Get_Max_Height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返回可以打开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窗口的最大宽度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、高度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的像素值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5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注：必须先打开图形窗口，否则运行时出错。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Clear_Window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是一个调用语句，清除整个窗口并用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色彩作为背景颜色。如果已调用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Freeeze_Graph_Window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语句，则窗口将暂不清除，直到出现语句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Unfreeze_Graph_Window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Update_Graph_Window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调用语句时，才能执行本操作。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16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注：必须先打开图形窗口，否则运行时出错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dirty="0" err="1" smtClean="0"/>
              <a:t>Draw_Bitmap</a:t>
            </a:r>
            <a:r>
              <a:rPr lang="zh-CN" altLang="en-US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本身不自动缩放图像，一旦图像尺寸大于指定宽、高度，将自动截去图像的右侧和底部。否则将正常显示。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图像文件格式必须是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JPEG(jpg)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GIF(gif)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80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阻塞型输入：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图形程序交互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过程中，</a:t>
            </a:r>
            <a:r>
              <a:rPr lang="zh-CN" altLang="en-US" dirty="0" smtClean="0"/>
              <a:t>阻塞型输入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（函数）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将暂停程序的运行，直到用户输入为止</a:t>
            </a:r>
            <a:endParaRPr lang="en-US" altLang="zh-CN" dirty="0" smtClean="0"/>
          </a:p>
          <a:p>
            <a:r>
              <a:rPr lang="zh-CN" altLang="en-US" dirty="0" smtClean="0"/>
              <a:t>非阻塞型输入：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图形程序交互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过程中，</a:t>
            </a:r>
            <a:r>
              <a:rPr lang="zh-CN" altLang="en-US" dirty="0" smtClean="0"/>
              <a:t>非阻塞型输入命令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（函数）</a:t>
            </a:r>
            <a:r>
              <a:rPr lang="zh-CN" altLang="en-US" dirty="0" smtClean="0"/>
              <a:t>可以得到鼠标或键盘的当前信息，但不暂停执行中的程序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0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7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Play_Sound</a:t>
            </a:r>
            <a:r>
              <a:rPr lang="zh-CN" altLang="en-US" dirty="0" smtClean="0"/>
              <a:t>是一个过程调用，从开始到结束播放声音文件（</a:t>
            </a:r>
            <a:r>
              <a:rPr lang="en-US" altLang="zh-CN" dirty="0" smtClean="0"/>
              <a:t>filename</a:t>
            </a:r>
            <a:r>
              <a:rPr lang="zh-CN" altLang="en-US" dirty="0" smtClean="0"/>
              <a:t>）一次，声音播放时将暂停程序的执行，直到声音文件播放结束。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3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变量命名要点提示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给变量赋值可以采取以下三种方式之一 ： 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通过输入语句赋值。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通过赋值语句赋值。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通过过程调用的参数传递或返回值。</a:t>
            </a:r>
          </a:p>
          <a:p>
            <a:r>
              <a:rPr lang="en-US" altLang="zh-CN" dirty="0" smtClean="0"/>
              <a:t>3.Raptor</a:t>
            </a:r>
            <a:r>
              <a:rPr lang="zh-CN" altLang="en-US" dirty="0" smtClean="0"/>
              <a:t>中变量也有数值、字符和字符串三种数据类型：</a:t>
            </a:r>
          </a:p>
          <a:p>
            <a:r>
              <a:rPr lang="zh-CN" altLang="en-US" dirty="0" smtClean="0"/>
              <a:t>数值型变量：可以保存一个数值。</a:t>
            </a:r>
          </a:p>
          <a:p>
            <a:r>
              <a:rPr lang="zh-CN" altLang="en-US" dirty="0" smtClean="0"/>
              <a:t>字符型变量：可以保存一个字符。</a:t>
            </a:r>
          </a:p>
          <a:p>
            <a:r>
              <a:rPr lang="zh-CN" altLang="en-US" dirty="0" smtClean="0"/>
              <a:t>字符串变量：可以保存一个字符串。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47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Play_Sound</a:t>
            </a:r>
            <a:r>
              <a:rPr lang="zh-CN" altLang="en-US" dirty="0" smtClean="0"/>
              <a:t>是一个过程调用，从开始到结束播放声音文件（</a:t>
            </a:r>
            <a:r>
              <a:rPr lang="en-US" altLang="zh-CN" dirty="0" smtClean="0"/>
              <a:t>filename</a:t>
            </a:r>
            <a:r>
              <a:rPr lang="zh-CN" altLang="en-US" dirty="0" smtClean="0"/>
              <a:t>）一次，声音播放时将暂停程序的执行，直到声音文件播放结束。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33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Play_Sound</a:t>
            </a:r>
            <a:r>
              <a:rPr lang="zh-CN" altLang="en-US" dirty="0" smtClean="0"/>
              <a:t>是一个过程调用，从开始到结束播放声音文件（</a:t>
            </a:r>
            <a:r>
              <a:rPr lang="en-US" altLang="zh-CN" dirty="0" smtClean="0"/>
              <a:t>filename</a:t>
            </a:r>
            <a:r>
              <a:rPr lang="zh-CN" altLang="en-US" dirty="0" smtClean="0"/>
              <a:t>）一次，声音播放时将暂停程序的执行，直到声音文件播放结束。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3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4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4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1.Raptor</a:t>
            </a:r>
            <a:r>
              <a:rPr lang="zh-CN" altLang="en-US" dirty="0" smtClean="0"/>
              <a:t>具有自动填充（提示）功能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4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算术表达式优先顺序从高到低如下：</a:t>
            </a:r>
          </a:p>
          <a:p>
            <a:r>
              <a:rPr lang="zh-CN" altLang="en-US" dirty="0" smtClean="0"/>
              <a:t>⑴ 计算所有函数（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⑵ 计算括号中表达式 </a:t>
            </a:r>
          </a:p>
          <a:p>
            <a:r>
              <a:rPr lang="zh-CN" altLang="en-US" dirty="0" smtClean="0"/>
              <a:t>⑶ 计算乘幂 </a:t>
            </a:r>
            <a:r>
              <a:rPr lang="en-US" altLang="zh-CN" dirty="0" smtClean="0"/>
              <a:t>( ^ ,* * ) </a:t>
            </a:r>
          </a:p>
          <a:p>
            <a:r>
              <a:rPr lang="en-US" altLang="zh-CN" dirty="0" smtClean="0"/>
              <a:t>⑷ </a:t>
            </a:r>
            <a:r>
              <a:rPr lang="zh-CN" altLang="en-US" dirty="0" smtClean="0"/>
              <a:t>从左到右，计算乘法和除法</a:t>
            </a:r>
          </a:p>
          <a:p>
            <a:r>
              <a:rPr lang="zh-CN" altLang="en-US" dirty="0" smtClean="0"/>
              <a:t>⑸ 从左到右，计算加法和减法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关系运算的结果是一个布尔值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关系运算符必须针对两个相同的数据类型值进行比较。</a:t>
            </a:r>
            <a:endParaRPr lang="en-US" altLang="zh-CN" dirty="0" smtClean="0"/>
          </a:p>
          <a:p>
            <a:r>
              <a:rPr lang="zh-CN" altLang="en-US" baseline="0" dirty="0" smtClean="0"/>
              <a:t> 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3 = 4  </a:t>
            </a:r>
            <a:r>
              <a:rPr lang="zh-CN" altLang="en-US" dirty="0" smtClean="0"/>
              <a:t>或  </a:t>
            </a:r>
            <a:r>
              <a:rPr lang="en-US" altLang="zh-CN" dirty="0" smtClean="0"/>
              <a:t>"Wayne"="Sam"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但 </a:t>
            </a:r>
            <a:r>
              <a:rPr lang="en-US" altLang="zh-CN" dirty="0" smtClean="0"/>
              <a:t>3=“Mike” </a:t>
            </a:r>
            <a:r>
              <a:rPr lang="zh-CN" altLang="en-US" dirty="0" smtClean="0"/>
              <a:t>则不合法。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9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布尔运算的运算结果是一个布尔值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</a:t>
            </a:r>
            <a:endParaRPr lang="en-US" altLang="zh-CN" dirty="0" smtClean="0"/>
          </a:p>
          <a:p>
            <a:r>
              <a:rPr lang="zh-CN" altLang="en-US" dirty="0" smtClean="0"/>
              <a:t>⑴ 计算的所有函数</a:t>
            </a:r>
          </a:p>
          <a:p>
            <a:r>
              <a:rPr lang="zh-CN" altLang="en-US" dirty="0" smtClean="0"/>
              <a:t>⑵ 计算括号中的所有表达式</a:t>
            </a:r>
          </a:p>
          <a:p>
            <a:r>
              <a:rPr lang="zh-CN" altLang="en-US" dirty="0" smtClean="0"/>
              <a:t>⑶ 计算乘幂</a:t>
            </a:r>
            <a:r>
              <a:rPr lang="en-US" altLang="zh-CN" dirty="0" smtClean="0"/>
              <a:t>( ^,**)</a:t>
            </a:r>
          </a:p>
          <a:p>
            <a:r>
              <a:rPr lang="en-US" altLang="zh-CN" dirty="0" smtClean="0"/>
              <a:t>⑷ </a:t>
            </a:r>
            <a:r>
              <a:rPr lang="zh-CN" altLang="en-US" dirty="0" smtClean="0"/>
              <a:t>计算乘法和除法</a:t>
            </a:r>
          </a:p>
          <a:p>
            <a:r>
              <a:rPr lang="zh-CN" altLang="en-US" dirty="0" smtClean="0"/>
              <a:t>⑸ 计算加法和减法 </a:t>
            </a:r>
          </a:p>
          <a:p>
            <a:r>
              <a:rPr lang="zh-CN" altLang="en-US" dirty="0" smtClean="0"/>
              <a:t>⑹ 关系运算（ </a:t>
            </a:r>
            <a:r>
              <a:rPr lang="en-US" altLang="zh-CN" dirty="0" smtClean="0"/>
              <a:t>= =   /=   &lt;   &lt;=   &gt;  &gt;= 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⑺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逻辑运算</a:t>
            </a:r>
          </a:p>
          <a:p>
            <a:r>
              <a:rPr lang="zh-CN" altLang="en-US" dirty="0" smtClean="0"/>
              <a:t>⑻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逻辑运算</a:t>
            </a:r>
          </a:p>
          <a:p>
            <a:r>
              <a:rPr lang="zh-CN" altLang="en-US" dirty="0" smtClean="0"/>
              <a:t>⑼ 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逻辑运算</a:t>
            </a:r>
          </a:p>
          <a:p>
            <a:r>
              <a:rPr lang="zh-CN" altLang="en-US" dirty="0" smtClean="0"/>
              <a:t>⑽ </a:t>
            </a:r>
            <a:r>
              <a:rPr lang="en-US" altLang="zh-CN" dirty="0" smtClean="0"/>
              <a:t>or</a:t>
            </a:r>
            <a:r>
              <a:rPr lang="zh-CN" altLang="en-US" dirty="0" smtClean="0"/>
              <a:t>逻辑运算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273-F6B6-486E-8AE6-2A28D74A2E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4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DCB2-47C6-4D2B-BCC0-120C52CE73F1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3759-66D0-4229-9191-F206F73E82B1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DFD3-44D0-424B-9973-2E1632E15D25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Font typeface="Calibri" pitchFamily="34" charset="0"/>
              <a:buChar char="▫"/>
              <a:defRPr b="1">
                <a:solidFill>
                  <a:schemeClr val="accent1"/>
                </a:solidFill>
                <a:effectLst/>
              </a:defRPr>
            </a:lvl1pPr>
            <a:lvl2pPr marL="742950" indent="-285750">
              <a:buFont typeface="Arial" pitchFamily="34" charset="0"/>
              <a:buChar char="•"/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442-A424-4A69-B8F9-B3E6CECB37AD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大学计算机实践教程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面向计算思维能力培养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CC32B008-AD94-4C90-A976-BB4222E83E8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8172"/>
            <a:ext cx="1350935" cy="59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6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8E18-FEAD-48EF-A18E-22CA7ADE7209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62B4-8A7D-4FCC-85D0-6B9AF52C6B31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95D7-C712-4A5A-8468-8F4AF7CAD46D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492-B1D0-4ECF-B4B2-619796F95EB2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1158-68CF-4436-8157-D5E2D3856BCF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2D5-B447-4B36-8E59-1D3D3507C804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78C3-C589-48D9-AE06-CB26BCB4AFA6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152E-85E0-4A3C-8855-F1AC0E289AE6}" type="datetime1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B008-AD94-4C90-A976-BB4222E8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6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微云网盘\511948000\教学\计算思维\VELOC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2" y="4077072"/>
            <a:ext cx="567255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758" y="1335807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大学计算机实践教程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4110" y="2924944"/>
            <a:ext cx="6400800" cy="985664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面向计算思维能力培养</a:t>
            </a:r>
          </a:p>
        </p:txBody>
      </p:sp>
    </p:spTree>
    <p:extLst>
      <p:ext uri="{BB962C8B-B14F-4D97-AF65-F5344CB8AC3E}">
        <p14:creationId xmlns:p14="http://schemas.microsoft.com/office/powerpoint/2010/main" val="14882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Raptor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Raptor </a:t>
            </a:r>
            <a:r>
              <a:rPr lang="zh-CN" altLang="en-US" dirty="0"/>
              <a:t>程序结构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必须要有</a:t>
            </a:r>
            <a:r>
              <a:rPr lang="en-US" altLang="zh-CN" dirty="0" smtClean="0"/>
              <a:t>[Start]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[End]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程序由</a:t>
            </a:r>
            <a:r>
              <a:rPr lang="en-US" altLang="zh-CN" dirty="0" smtClean="0"/>
              <a:t>[Start]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运行至</a:t>
            </a:r>
            <a:r>
              <a:rPr lang="en-US" altLang="zh-CN" dirty="0" smtClean="0"/>
              <a:t>[End]</a:t>
            </a:r>
            <a:r>
              <a:rPr lang="zh-CN" altLang="en-US" dirty="0" smtClean="0"/>
              <a:t>结束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[Start]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[End]</a:t>
            </a:r>
            <a:r>
              <a:rPr lang="zh-CN" altLang="en-US" dirty="0" smtClean="0"/>
              <a:t>之间插入其他流程图符号，便可制作有一定功能的程序。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1008112" cy="138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72813"/>
            <a:ext cx="3888432" cy="251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174071" y="3772813"/>
            <a:ext cx="2448272" cy="2517868"/>
          </a:xfrm>
          <a:prstGeom prst="wedgeRoundRectCallout">
            <a:avLst>
              <a:gd name="adj1" fmla="val -61861"/>
              <a:gd name="adj2" fmla="val -237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 algn="just"/>
            <a:r>
              <a:rPr lang="en-US" altLang="zh-CN" b="1" dirty="0"/>
              <a:t>1.</a:t>
            </a:r>
            <a:r>
              <a:rPr lang="zh-CN" altLang="en-US" b="1" dirty="0"/>
              <a:t>点击左侧</a:t>
            </a:r>
            <a:r>
              <a:rPr lang="zh-CN" altLang="en-US" b="1" dirty="0" smtClean="0"/>
              <a:t>符号；</a:t>
            </a:r>
            <a:endParaRPr lang="en-US" altLang="zh-CN" b="1" dirty="0"/>
          </a:p>
          <a:p>
            <a:pPr marL="185738" indent="-185738" algn="just"/>
            <a:r>
              <a:rPr lang="en-US" altLang="zh-CN" b="1" dirty="0"/>
              <a:t>2.</a:t>
            </a:r>
            <a:r>
              <a:rPr lang="zh-CN" altLang="en-US" b="1" dirty="0"/>
              <a:t>点击右侧文档窗口中的流程</a:t>
            </a:r>
            <a:r>
              <a:rPr lang="zh-CN" altLang="en-US" b="1" dirty="0" smtClean="0"/>
              <a:t>线；</a:t>
            </a:r>
            <a:endParaRPr lang="en-US" altLang="zh-CN" b="1" dirty="0"/>
          </a:p>
          <a:p>
            <a:pPr marL="185738" indent="-185738" algn="just"/>
            <a:r>
              <a:rPr lang="en-US" altLang="zh-CN" b="1" dirty="0"/>
              <a:t>3.</a:t>
            </a:r>
            <a:r>
              <a:rPr lang="zh-CN" altLang="en-US" b="1" dirty="0"/>
              <a:t>多次点击流程线可插入多个</a:t>
            </a:r>
            <a:r>
              <a:rPr lang="zh-CN" altLang="en-US" b="1" dirty="0" smtClean="0"/>
              <a:t>符号。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Raptor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6275040" cy="4968552"/>
          </a:xfrm>
        </p:spPr>
        <p:txBody>
          <a:bodyPr/>
          <a:lstStyle/>
          <a:p>
            <a:r>
              <a:rPr lang="en-US" altLang="zh-CN" dirty="0" smtClean="0"/>
              <a:t>Raptor</a:t>
            </a:r>
            <a:r>
              <a:rPr lang="zh-CN" altLang="en-US" dirty="0" smtClean="0"/>
              <a:t>基本图型符号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先介绍赋值（</a:t>
            </a:r>
            <a:r>
              <a:rPr lang="en-US" altLang="zh-CN" dirty="0" smtClean="0"/>
              <a:t>assignment</a:t>
            </a:r>
            <a:r>
              <a:rPr lang="zh-CN" altLang="en-US" dirty="0" smtClean="0"/>
              <a:t>）调用</a:t>
            </a:r>
            <a:r>
              <a:rPr lang="en-US" altLang="zh-CN" dirty="0" smtClean="0"/>
              <a:t>(Call)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(Input)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(Output)</a:t>
            </a:r>
            <a:r>
              <a:rPr lang="zh-CN" altLang="en-US" dirty="0" smtClean="0"/>
              <a:t>四个类型的语句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98" y="2204863"/>
            <a:ext cx="1883543" cy="36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49677"/>
              </p:ext>
            </p:extLst>
          </p:nvPr>
        </p:nvGraphicFramePr>
        <p:xfrm>
          <a:off x="1028907" y="3212977"/>
          <a:ext cx="5631294" cy="313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42"/>
                <a:gridCol w="1008143"/>
                <a:gridCol w="1008112"/>
                <a:gridCol w="2952297"/>
              </a:tblGrid>
              <a:tr h="56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目的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符号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输入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输入语句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用户输入的数据，每个数据值存储在一个变量中。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3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处理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赋值</a:t>
                      </a:r>
                      <a:r>
                        <a:rPr lang="zh-CN" altLang="zh-CN" sz="16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  <a:endParaRPr lang="zh-CN" altLang="zh-CN" sz="1600" b="1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使用某些类型的数学计算来更改的变量的值。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3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调用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过程调用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执行在命名过程中定义的指令。过程可能改变参数的值（即变量）。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输出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</a:rPr>
                        <a:t>输出语句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显示变量的值（或保存到文件中）。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0" t="18367" r="11046" b="63606"/>
          <a:stretch>
            <a:fillRect/>
          </a:stretch>
        </p:blipFill>
        <p:spPr bwMode="auto">
          <a:xfrm>
            <a:off x="1907198" y="3871219"/>
            <a:ext cx="608021" cy="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8" t="34013" r="9883" b="48300"/>
          <a:stretch>
            <a:fillRect/>
          </a:stretch>
        </p:blipFill>
        <p:spPr bwMode="auto">
          <a:xfrm>
            <a:off x="1919424" y="4455240"/>
            <a:ext cx="608021" cy="40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49319" r="6395" b="32994"/>
          <a:stretch>
            <a:fillRect/>
          </a:stretch>
        </p:blipFill>
        <p:spPr bwMode="auto">
          <a:xfrm>
            <a:off x="1919424" y="5155520"/>
            <a:ext cx="608021" cy="3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4" t="64626" r="5232" b="17348"/>
          <a:stretch>
            <a:fillRect/>
          </a:stretch>
        </p:blipFill>
        <p:spPr bwMode="auto">
          <a:xfrm>
            <a:off x="1919898" y="5895153"/>
            <a:ext cx="607548" cy="3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Raptor</a:t>
            </a:r>
            <a:r>
              <a:rPr lang="zh-CN" altLang="en-US" dirty="0" smtClean="0"/>
              <a:t>基本程序环境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2.1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2.2 Raptor</a:t>
            </a:r>
            <a:r>
              <a:rPr lang="zh-CN" altLang="en-US" dirty="0" smtClean="0">
                <a:solidFill>
                  <a:srgbClr val="0070C0"/>
                </a:solidFill>
              </a:rPr>
              <a:t>编程基本概念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2.3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运算符和表达式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2.4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2.5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Raptor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2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Raptor</a:t>
            </a:r>
            <a:r>
              <a:rPr lang="zh-CN" altLang="en-US" dirty="0"/>
              <a:t>编程基本概念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en-US" dirty="0" smtClean="0"/>
              <a:t>标识符</a:t>
            </a:r>
            <a:r>
              <a:rPr lang="zh-CN" altLang="en-US" dirty="0"/>
              <a:t>（</a:t>
            </a:r>
            <a:r>
              <a:rPr lang="en-US" altLang="zh-CN" dirty="0"/>
              <a:t>identifier</a:t>
            </a:r>
            <a:r>
              <a:rPr lang="zh-CN" altLang="en-US" dirty="0"/>
              <a:t>）的命名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必须</a:t>
            </a:r>
            <a:r>
              <a:rPr lang="zh-CN" altLang="zh-CN" dirty="0"/>
              <a:t>以一个字母开头</a:t>
            </a:r>
          </a:p>
          <a:p>
            <a:pPr lvl="1"/>
            <a:r>
              <a:rPr lang="zh-CN" altLang="zh-CN" dirty="0" smtClean="0"/>
              <a:t>第一</a:t>
            </a:r>
            <a:r>
              <a:rPr lang="zh-CN" altLang="zh-CN" dirty="0"/>
              <a:t>个字母后可以跟任意的字母、数字或下划线</a:t>
            </a:r>
          </a:p>
          <a:p>
            <a:pPr lvl="1"/>
            <a:r>
              <a:rPr lang="zh-CN" altLang="zh-CN" dirty="0" smtClean="0"/>
              <a:t>不能</a:t>
            </a:r>
            <a:r>
              <a:rPr lang="zh-CN" altLang="zh-CN" dirty="0"/>
              <a:t>出现空格，空格只能作为结束符</a:t>
            </a:r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区分大小写</a:t>
            </a:r>
            <a:r>
              <a:rPr lang="zh-CN" altLang="zh-CN" dirty="0" smtClean="0"/>
              <a:t>，</a:t>
            </a:r>
            <a:r>
              <a:rPr lang="zh-CN" altLang="en-US" dirty="0"/>
              <a:t>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Count </a:t>
            </a:r>
            <a:r>
              <a:rPr lang="zh-CN" altLang="zh-CN" dirty="0"/>
              <a:t>和 </a:t>
            </a:r>
            <a:r>
              <a:rPr lang="en-US" altLang="zh-CN" dirty="0"/>
              <a:t>count</a:t>
            </a:r>
            <a:r>
              <a:rPr lang="zh-CN" altLang="zh-CN" dirty="0"/>
              <a:t>等价</a:t>
            </a:r>
          </a:p>
          <a:p>
            <a:pPr lvl="1"/>
            <a:r>
              <a:rPr lang="zh-CN" altLang="zh-CN" dirty="0" smtClean="0"/>
              <a:t>保留字</a:t>
            </a:r>
            <a:r>
              <a:rPr lang="en-US" altLang="zh-CN" dirty="0" smtClean="0"/>
              <a:t>(Raptor</a:t>
            </a:r>
            <a:r>
              <a:rPr lang="zh-CN" altLang="zh-CN" dirty="0"/>
              <a:t>自己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)</a:t>
            </a:r>
            <a:r>
              <a:rPr lang="zh-CN" altLang="zh-CN" dirty="0" smtClean="0"/>
              <a:t>不能</a:t>
            </a:r>
            <a:r>
              <a:rPr lang="zh-CN" altLang="zh-CN" dirty="0"/>
              <a:t>作为用户标识符，如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e</a:t>
            </a:r>
            <a:r>
              <a:rPr lang="zh-CN" altLang="zh-CN" dirty="0" smtClean="0"/>
              <a:t>不能作</a:t>
            </a:r>
            <a:r>
              <a:rPr lang="zh-CN" altLang="zh-CN" dirty="0"/>
              <a:t>变量名</a:t>
            </a:r>
            <a:r>
              <a:rPr lang="zh-CN" altLang="zh-CN" dirty="0" smtClean="0"/>
              <a:t>，</a:t>
            </a:r>
            <a:r>
              <a:rPr lang="en-US" altLang="zh-CN" dirty="0" smtClean="0"/>
              <a:t>Raptor</a:t>
            </a:r>
            <a:r>
              <a:rPr lang="zh-CN" altLang="zh-CN" dirty="0" smtClean="0"/>
              <a:t>将</a:t>
            </a:r>
            <a:r>
              <a:rPr lang="zh-CN" altLang="en-US" dirty="0" smtClean="0"/>
              <a:t>其</a:t>
            </a:r>
            <a:r>
              <a:rPr lang="zh-CN" altLang="zh-CN" dirty="0" smtClean="0"/>
              <a:t>定义</a:t>
            </a:r>
            <a:r>
              <a:rPr lang="zh-CN" altLang="zh-CN" dirty="0"/>
              <a:t>为数值常量</a:t>
            </a:r>
          </a:p>
          <a:p>
            <a:pPr marL="457200" lvl="1" indent="0">
              <a:buNone/>
            </a:pPr>
            <a:r>
              <a:rPr lang="en-US" altLang="zh-CN" b="1" dirty="0" smtClean="0"/>
              <a:t>    red</a:t>
            </a:r>
            <a:r>
              <a:rPr lang="zh-CN" altLang="zh-CN" dirty="0" smtClean="0"/>
              <a:t>不能作</a:t>
            </a:r>
            <a:r>
              <a:rPr lang="zh-CN" altLang="zh-CN" dirty="0"/>
              <a:t>变量名</a:t>
            </a:r>
            <a:r>
              <a:rPr lang="zh-CN" altLang="zh-CN" dirty="0" smtClean="0"/>
              <a:t>，</a:t>
            </a:r>
            <a:r>
              <a:rPr lang="en-US" altLang="zh-CN" dirty="0" smtClean="0"/>
              <a:t>Raptor</a:t>
            </a:r>
            <a:r>
              <a:rPr lang="zh-CN" altLang="zh-CN" dirty="0" smtClean="0"/>
              <a:t>将</a:t>
            </a:r>
            <a:r>
              <a:rPr lang="zh-CN" altLang="zh-CN" dirty="0"/>
              <a:t>它定义为颜色常量</a:t>
            </a:r>
          </a:p>
          <a:p>
            <a:pPr marL="457200" lvl="1" indent="0"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Get_Key</a:t>
            </a:r>
            <a:r>
              <a:rPr lang="zh-CN" altLang="zh-CN" dirty="0" smtClean="0"/>
              <a:t>不能作</a:t>
            </a:r>
            <a:r>
              <a:rPr lang="zh-CN" altLang="zh-CN" dirty="0"/>
              <a:t>变量名</a:t>
            </a:r>
            <a:r>
              <a:rPr lang="zh-CN" altLang="zh-CN" dirty="0" smtClean="0"/>
              <a:t>，</a:t>
            </a:r>
            <a:r>
              <a:rPr lang="en-US" altLang="zh-CN" dirty="0" smtClean="0"/>
              <a:t>Raptor</a:t>
            </a:r>
            <a:r>
              <a:rPr lang="zh-CN" altLang="zh-CN" dirty="0" smtClean="0"/>
              <a:t>将</a:t>
            </a:r>
            <a:r>
              <a:rPr lang="zh-CN" altLang="zh-CN" dirty="0"/>
              <a:t>它定义为过程名</a:t>
            </a:r>
          </a:p>
          <a:p>
            <a:pPr lvl="0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Raptor</a:t>
            </a:r>
            <a:r>
              <a:rPr lang="zh-CN" altLang="en-US" dirty="0"/>
              <a:t>编程基本概念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 smtClean="0"/>
              <a:t>常量</a:t>
            </a:r>
            <a:r>
              <a:rPr lang="en-US" altLang="zh-CN" dirty="0" smtClean="0"/>
              <a:t>——</a:t>
            </a:r>
            <a:r>
              <a:rPr lang="zh-CN" altLang="en-US" dirty="0"/>
              <a:t>固定不变的量</a:t>
            </a:r>
            <a:endParaRPr lang="en-US" altLang="zh-CN" dirty="0" smtClean="0"/>
          </a:p>
          <a:p>
            <a:pPr lvl="1"/>
            <a:r>
              <a:rPr lang="en-US" altLang="zh-CN" dirty="0"/>
              <a:t>pi</a:t>
            </a:r>
            <a:r>
              <a:rPr lang="zh-CN" altLang="en-US" dirty="0"/>
              <a:t>（圆周率）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3.1416</a:t>
            </a:r>
            <a:r>
              <a:rPr lang="zh-CN" altLang="en-US" dirty="0"/>
              <a:t>（默认精度</a:t>
            </a:r>
            <a:r>
              <a:rPr lang="en-US" altLang="zh-CN" dirty="0"/>
              <a:t>4</a:t>
            </a:r>
            <a:r>
              <a:rPr lang="zh-CN" altLang="en-US" dirty="0" smtClean="0"/>
              <a:t>位）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（自然对数的底数）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2.7183</a:t>
            </a:r>
            <a:r>
              <a:rPr lang="zh-CN" altLang="en-US" dirty="0"/>
              <a:t>（精度设置同上）。</a:t>
            </a:r>
          </a:p>
          <a:p>
            <a:pPr lvl="1"/>
            <a:r>
              <a:rPr lang="en-US" altLang="zh-CN" dirty="0"/>
              <a:t>true/yes</a:t>
            </a:r>
            <a:r>
              <a:rPr lang="zh-CN" altLang="en-US" dirty="0"/>
              <a:t>（布尔值真）：定义为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false/no</a:t>
            </a:r>
            <a:r>
              <a:rPr lang="zh-CN" altLang="en-US" dirty="0"/>
              <a:t>（布尔值假）：定义为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zh-CN" altLang="en-US" dirty="0" smtClean="0"/>
              <a:t>注：以上</a:t>
            </a:r>
            <a:r>
              <a:rPr lang="zh-CN" altLang="en-US" dirty="0"/>
              <a:t>列举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zh-CN" altLang="en-US" dirty="0"/>
              <a:t>均</a:t>
            </a:r>
            <a:r>
              <a:rPr lang="zh-CN" altLang="en-US" dirty="0" smtClean="0"/>
              <a:t>为</a:t>
            </a:r>
            <a:r>
              <a:rPr lang="zh-CN" altLang="en-US" dirty="0"/>
              <a:t>保留字</a:t>
            </a:r>
            <a:r>
              <a:rPr lang="zh-CN" altLang="en-US" dirty="0" smtClean="0"/>
              <a:t>，</a:t>
            </a:r>
            <a:endParaRPr lang="zh-CN" altLang="en-US" dirty="0"/>
          </a:p>
          <a:p>
            <a:pPr lvl="1"/>
            <a:r>
              <a:rPr lang="zh-CN" altLang="en-US" dirty="0"/>
              <a:t>另外还有三种类型的常量：</a:t>
            </a:r>
          </a:p>
          <a:p>
            <a:pPr marL="457200" lvl="1" indent="0">
              <a:buNone/>
            </a:pPr>
            <a:r>
              <a:rPr lang="zh-CN" altLang="en-US" dirty="0"/>
              <a:t>① 数值型（</a:t>
            </a:r>
            <a:r>
              <a:rPr lang="en-US" altLang="zh-CN" dirty="0"/>
              <a:t>Numbers</a:t>
            </a:r>
            <a:r>
              <a:rPr lang="zh-CN" altLang="en-US" dirty="0"/>
              <a:t>）</a:t>
            </a:r>
            <a:r>
              <a:rPr lang="zh-CN" altLang="en-US" dirty="0" smtClean="0"/>
              <a:t>常量，</a:t>
            </a:r>
            <a:r>
              <a:rPr lang="zh-CN" altLang="en-US" dirty="0"/>
              <a:t>例如 </a:t>
            </a:r>
            <a:r>
              <a:rPr lang="en-US" altLang="zh-CN" dirty="0" smtClean="0"/>
              <a:t>12，3.1415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0.000371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 smtClean="0"/>
              <a:t>数值</a:t>
            </a:r>
            <a:r>
              <a:rPr lang="zh-CN" altLang="en-US" dirty="0"/>
              <a:t>的整数部分有效位数为</a:t>
            </a:r>
            <a:r>
              <a:rPr lang="en-US" altLang="zh-CN" dirty="0"/>
              <a:t>15</a:t>
            </a:r>
            <a:r>
              <a:rPr lang="zh-CN" altLang="en-US" dirty="0"/>
              <a:t>位；小数</a:t>
            </a:r>
            <a:r>
              <a:rPr lang="zh-CN" altLang="en-US" dirty="0" smtClean="0"/>
              <a:t>部分默认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位，</a:t>
            </a:r>
            <a:r>
              <a:rPr lang="zh-CN" altLang="en-US" dirty="0" smtClean="0"/>
              <a:t>需提高</a:t>
            </a:r>
            <a:r>
              <a:rPr lang="zh-CN" altLang="en-US" dirty="0"/>
              <a:t>小数精度时，</a:t>
            </a:r>
            <a:r>
              <a:rPr lang="zh-CN" altLang="en-US" dirty="0" smtClean="0"/>
              <a:t>可使用</a:t>
            </a:r>
            <a:r>
              <a:rPr lang="en-US" altLang="zh-CN" dirty="0" err="1"/>
              <a:t>set_precision</a:t>
            </a:r>
            <a:r>
              <a:rPr lang="en-US" altLang="zh-CN" dirty="0"/>
              <a:t>()</a:t>
            </a:r>
            <a:r>
              <a:rPr lang="zh-CN" altLang="en-US" dirty="0"/>
              <a:t>函数进行设置。</a:t>
            </a:r>
          </a:p>
          <a:p>
            <a:pPr marL="457200" lvl="1" indent="0">
              <a:buNone/>
            </a:pPr>
            <a:r>
              <a:rPr lang="zh-CN" altLang="en-US" dirty="0"/>
              <a:t>② 字符型（</a:t>
            </a:r>
            <a:r>
              <a:rPr lang="en-US" altLang="zh-CN" dirty="0"/>
              <a:t>Character</a:t>
            </a:r>
            <a:r>
              <a:rPr lang="zh-CN" altLang="en-US" dirty="0"/>
              <a:t>）</a:t>
            </a:r>
            <a:r>
              <a:rPr lang="zh-CN" altLang="en-US" dirty="0" smtClean="0"/>
              <a:t>常量，例如 </a:t>
            </a:r>
            <a:r>
              <a:rPr lang="zh-CN" altLang="en-US" dirty="0"/>
              <a:t>‘</a:t>
            </a:r>
            <a:r>
              <a:rPr lang="en-US" altLang="zh-CN" dirty="0"/>
              <a:t>A’</a:t>
            </a:r>
            <a:r>
              <a:rPr lang="zh-CN" altLang="en-US" dirty="0"/>
              <a:t>，‘</a:t>
            </a:r>
            <a:r>
              <a:rPr lang="en-US" altLang="zh-CN" dirty="0"/>
              <a:t>8’</a:t>
            </a:r>
            <a:r>
              <a:rPr lang="zh-CN" altLang="en-US" dirty="0"/>
              <a:t>，‘！’。</a:t>
            </a:r>
          </a:p>
          <a:p>
            <a:pPr marL="457200" lvl="1" indent="0">
              <a:buNone/>
            </a:pPr>
            <a:r>
              <a:rPr lang="zh-CN" altLang="en-US" dirty="0"/>
              <a:t>③ 字符串型（</a:t>
            </a:r>
            <a:r>
              <a:rPr lang="en-US" altLang="zh-CN" dirty="0"/>
              <a:t>Strings</a:t>
            </a:r>
            <a:r>
              <a:rPr lang="zh-CN" altLang="en-US" dirty="0"/>
              <a:t>）</a:t>
            </a:r>
            <a:r>
              <a:rPr lang="zh-CN" altLang="en-US" dirty="0" smtClean="0"/>
              <a:t>常量</a:t>
            </a:r>
            <a:r>
              <a:rPr lang="zh-CN" altLang="en-US" dirty="0"/>
              <a:t>，例如 </a:t>
            </a:r>
            <a:r>
              <a:rPr lang="zh-CN" altLang="zh-CN" dirty="0"/>
              <a:t>“</a:t>
            </a:r>
            <a:r>
              <a:rPr lang="en-US" altLang="zh-CN" dirty="0" smtClean="0"/>
              <a:t>How </a:t>
            </a:r>
            <a:r>
              <a:rPr lang="en-US" altLang="zh-CN" dirty="0"/>
              <a:t>are you ?</a:t>
            </a:r>
            <a:r>
              <a:rPr lang="zh-CN" altLang="zh-CN" dirty="0"/>
              <a:t>”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Raptor</a:t>
            </a:r>
            <a:r>
              <a:rPr lang="zh-CN" altLang="en-US" smtClean="0"/>
              <a:t>编程基本概念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变量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可以变化的量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变量表示内存中的位置，用于保存数据。变量在任一时刻只能有一个值；变量的值可以改变。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8880"/>
              </p:ext>
            </p:extLst>
          </p:nvPr>
        </p:nvGraphicFramePr>
        <p:xfrm>
          <a:off x="827584" y="2857128"/>
          <a:ext cx="7632849" cy="33123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001499"/>
                <a:gridCol w="1120581"/>
                <a:gridCol w="1510769"/>
              </a:tblGrid>
              <a:tr h="618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dirty="0" smtClean="0">
                          <a:effectLst/>
                        </a:rPr>
                        <a:t>描述</a:t>
                      </a:r>
                      <a:endParaRPr lang="zh-CN" sz="1800" b="0" i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</a:t>
                      </a:r>
                      <a:r>
                        <a:rPr lang="zh-CN" altLang="en-US" sz="1800" dirty="0" smtClean="0">
                          <a:effectLst/>
                        </a:rPr>
                        <a:t>的值</a:t>
                      </a:r>
                      <a:endParaRPr lang="zh-CN" sz="1800" b="0" i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dirty="0" smtClean="0">
                          <a:effectLst/>
                        </a:rPr>
                        <a:t>程序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b="0" i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356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800" dirty="0">
                          <a:effectLst/>
                        </a:rPr>
                        <a:t>程序开始是无变量，</a:t>
                      </a:r>
                      <a:r>
                        <a:rPr lang="en-US" sz="1800" dirty="0">
                          <a:effectLst/>
                        </a:rPr>
                        <a:t>RAPTOR</a:t>
                      </a:r>
                      <a:r>
                        <a:rPr lang="zh-CN" sz="1800" dirty="0">
                          <a:effectLst/>
                        </a:rPr>
                        <a:t>会在变量第一次使用时自动创建；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未定义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7356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800" dirty="0">
                          <a:effectLst/>
                        </a:rPr>
                        <a:t>赋值语句，将数值</a:t>
                      </a:r>
                      <a:r>
                        <a:rPr lang="en-US" sz="1800" dirty="0">
                          <a:effectLst/>
                        </a:rPr>
                        <a:t>32</a:t>
                      </a:r>
                      <a:r>
                        <a:rPr lang="zh-CN" sz="1800" dirty="0">
                          <a:effectLst/>
                        </a:rPr>
                        <a:t>赋给变量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zh-CN" sz="1800" dirty="0">
                          <a:effectLst/>
                        </a:rPr>
                        <a:t>；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356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800" dirty="0">
                          <a:effectLst/>
                        </a:rPr>
                        <a:t>将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zh-CN" sz="1800" dirty="0">
                          <a:effectLst/>
                        </a:rPr>
                        <a:t>的值</a:t>
                      </a:r>
                      <a:r>
                        <a:rPr lang="en-US" sz="1800" dirty="0">
                          <a:effectLst/>
                        </a:rPr>
                        <a:t>+1</a:t>
                      </a:r>
                      <a:r>
                        <a:rPr lang="zh-CN" sz="1800" dirty="0">
                          <a:effectLst/>
                        </a:rPr>
                        <a:t>后再赋给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33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356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zh-CN" sz="1800" dirty="0">
                          <a:effectLst/>
                        </a:rPr>
                        <a:t>将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zh-CN" sz="1800" dirty="0">
                          <a:effectLst/>
                        </a:rPr>
                        <a:t>的值</a:t>
                      </a:r>
                      <a:r>
                        <a:rPr lang="en-US" sz="1800" dirty="0">
                          <a:effectLst/>
                        </a:rPr>
                        <a:t>*2</a:t>
                      </a:r>
                      <a:r>
                        <a:rPr lang="zh-CN" sz="1800" dirty="0">
                          <a:effectLst/>
                        </a:rPr>
                        <a:t>后再赋给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66</a:t>
                      </a:r>
                      <a:endParaRPr lang="zh-CN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5695" r="57945" b="32001"/>
          <a:stretch>
            <a:fillRect/>
          </a:stretch>
        </p:blipFill>
        <p:spPr bwMode="auto">
          <a:xfrm>
            <a:off x="7164288" y="3546460"/>
            <a:ext cx="1152128" cy="25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Raptor</a:t>
            </a:r>
            <a:r>
              <a:rPr lang="zh-CN" altLang="en-US" dirty="0"/>
              <a:t>编程基本概念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使用变量</a:t>
            </a:r>
            <a:r>
              <a:rPr lang="zh-CN" altLang="en-US" dirty="0" smtClean="0"/>
              <a:t>时的常见错误</a:t>
            </a:r>
            <a:endParaRPr lang="en-US" altLang="zh-CN" dirty="0" smtClean="0"/>
          </a:p>
          <a:p>
            <a:pPr lvl="1"/>
            <a:r>
              <a:rPr lang="zh-CN" altLang="zh-CN" dirty="0"/>
              <a:t>错误</a:t>
            </a:r>
            <a:r>
              <a:rPr lang="en-US" altLang="zh-CN" dirty="0"/>
              <a:t>1</a:t>
            </a:r>
            <a:r>
              <a:rPr lang="zh-CN" altLang="zh-CN" dirty="0"/>
              <a:t>：变量没有</a:t>
            </a:r>
            <a:r>
              <a:rPr lang="zh-CN" altLang="zh-CN" dirty="0" smtClean="0"/>
              <a:t>找到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30" y="2984500"/>
            <a:ext cx="203294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6" y="2996952"/>
            <a:ext cx="358910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Raptor</a:t>
            </a:r>
            <a:r>
              <a:rPr lang="zh-CN" altLang="en-US" dirty="0"/>
              <a:t>编程基本概念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使用变量</a:t>
            </a:r>
            <a:r>
              <a:rPr lang="zh-CN" altLang="en-US" dirty="0" smtClean="0"/>
              <a:t>时的常见错误</a:t>
            </a:r>
            <a:endParaRPr lang="en-US" altLang="zh-CN" dirty="0" smtClean="0"/>
          </a:p>
          <a:p>
            <a:pPr lvl="1"/>
            <a:r>
              <a:rPr lang="zh-CN" altLang="zh-CN" dirty="0"/>
              <a:t>错误</a:t>
            </a:r>
            <a:r>
              <a:rPr lang="en-US" altLang="zh-CN" dirty="0"/>
              <a:t>1</a:t>
            </a:r>
            <a:r>
              <a:rPr lang="zh-CN" altLang="zh-CN" dirty="0"/>
              <a:t>：变量没有</a:t>
            </a:r>
            <a:r>
              <a:rPr lang="zh-CN" altLang="zh-CN" dirty="0" smtClean="0"/>
              <a:t>找到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221584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3842099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Raptor</a:t>
            </a:r>
            <a:r>
              <a:rPr lang="zh-CN" altLang="en-US" dirty="0"/>
              <a:t>编程基本概念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使用变量</a:t>
            </a:r>
            <a:r>
              <a:rPr lang="zh-CN" altLang="en-US" dirty="0" smtClean="0"/>
              <a:t>时的常见错误</a:t>
            </a:r>
            <a:endParaRPr lang="en-US" altLang="zh-CN" dirty="0" smtClean="0"/>
          </a:p>
          <a:p>
            <a:pPr lvl="1"/>
            <a:r>
              <a:rPr lang="zh-CN" altLang="en-US" dirty="0"/>
              <a:t>错误</a:t>
            </a:r>
            <a:r>
              <a:rPr lang="en-US" altLang="zh-CN" dirty="0"/>
              <a:t>2</a:t>
            </a:r>
            <a:r>
              <a:rPr lang="zh-CN" altLang="en-US" dirty="0"/>
              <a:t>：不能将字符串类型的值与字符类型的值进行比较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程序运行时，变量的类型可能改变。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提供</a:t>
            </a:r>
            <a:r>
              <a:rPr lang="zh-CN" altLang="zh-CN" dirty="0" smtClean="0"/>
              <a:t>了若干测试变量类型的</a:t>
            </a:r>
            <a:r>
              <a:rPr lang="zh-CN" altLang="zh-CN" dirty="0"/>
              <a:t>函数</a:t>
            </a:r>
            <a:r>
              <a:rPr lang="zh-CN" altLang="zh-CN" dirty="0" smtClean="0"/>
              <a:t>（返回布尔</a:t>
            </a:r>
            <a:r>
              <a:rPr lang="zh-CN" altLang="zh-CN" dirty="0"/>
              <a:t>值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err="1"/>
              <a:t>Is_Number</a:t>
            </a:r>
            <a:r>
              <a:rPr lang="en-US" altLang="zh-CN" dirty="0"/>
              <a:t>(variable)</a:t>
            </a:r>
            <a:r>
              <a:rPr lang="zh-CN" altLang="zh-CN" dirty="0"/>
              <a:t>：是否数值变量。</a:t>
            </a:r>
          </a:p>
          <a:p>
            <a:pPr lvl="2"/>
            <a:r>
              <a:rPr lang="en-US" altLang="zh-CN" dirty="0" err="1"/>
              <a:t>Is_Character</a:t>
            </a:r>
            <a:r>
              <a:rPr lang="en-US" altLang="zh-CN" dirty="0"/>
              <a:t>(variable)</a:t>
            </a:r>
            <a:r>
              <a:rPr lang="zh-CN" altLang="zh-CN" dirty="0"/>
              <a:t>：是否字符变量。</a:t>
            </a:r>
          </a:p>
          <a:p>
            <a:pPr lvl="2"/>
            <a:r>
              <a:rPr lang="en-US" altLang="zh-CN" dirty="0" err="1"/>
              <a:t>Is_String</a:t>
            </a:r>
            <a:r>
              <a:rPr lang="en-US" altLang="zh-CN" dirty="0"/>
              <a:t>(variable)</a:t>
            </a:r>
            <a:r>
              <a:rPr lang="zh-CN" altLang="zh-CN" dirty="0"/>
              <a:t>：是否字符串变量。</a:t>
            </a:r>
          </a:p>
          <a:p>
            <a:pPr lvl="2"/>
            <a:r>
              <a:rPr lang="en-US" altLang="zh-CN" dirty="0" err="1"/>
              <a:t>Is_Array</a:t>
            </a:r>
            <a:r>
              <a:rPr lang="en-US" altLang="zh-CN" dirty="0"/>
              <a:t>(variable)</a:t>
            </a:r>
            <a:r>
              <a:rPr lang="zh-CN" altLang="zh-CN" dirty="0"/>
              <a:t>：是否一维数组。</a:t>
            </a:r>
          </a:p>
          <a:p>
            <a:pPr lvl="2"/>
            <a:r>
              <a:rPr lang="en-US" altLang="zh-CN" dirty="0"/>
              <a:t>Is_2D_Array(variable)</a:t>
            </a:r>
            <a:r>
              <a:rPr lang="zh-CN" altLang="zh-CN" dirty="0"/>
              <a:t>：是否二维数组。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Raptor</a:t>
            </a:r>
            <a:r>
              <a:rPr lang="zh-CN" altLang="en-US" dirty="0" smtClean="0"/>
              <a:t>基本程序环境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2.1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2.2 Raptor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编程基本概念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2.3 Raptor</a:t>
            </a:r>
            <a:r>
              <a:rPr lang="zh-CN" altLang="en-US" dirty="0">
                <a:solidFill>
                  <a:srgbClr val="0070C0"/>
                </a:solidFill>
              </a:rPr>
              <a:t>运算符和表达式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2.4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2.5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Raptor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大学计算机</a:t>
            </a:r>
            <a:r>
              <a:rPr lang="zh-CN" altLang="en-US" b="1" dirty="0" smtClean="0"/>
              <a:t>实践</a:t>
            </a:r>
            <a:r>
              <a:rPr lang="en-US" altLang="zh-CN" b="1" dirty="0" smtClean="0"/>
              <a:t>——</a:t>
            </a:r>
            <a:r>
              <a:rPr lang="en-US" altLang="zh-CN" dirty="0" smtClean="0"/>
              <a:t>Raptor 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2. Raptor</a:t>
            </a:r>
            <a:r>
              <a:rPr lang="zh-CN" altLang="en-US" dirty="0" smtClean="0"/>
              <a:t>基本程序环境</a:t>
            </a:r>
            <a:endParaRPr lang="en-US" altLang="zh-CN" dirty="0" smtClean="0"/>
          </a:p>
          <a:p>
            <a:r>
              <a:rPr lang="en-US" altLang="zh-CN" dirty="0" smtClean="0"/>
              <a:t>3. Raptor</a:t>
            </a:r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r>
              <a:rPr lang="en-US" altLang="zh-CN" dirty="0" smtClean="0"/>
              <a:t>4. Raptor</a:t>
            </a:r>
            <a:r>
              <a:rPr lang="zh-CN" altLang="en-US" dirty="0" smtClean="0"/>
              <a:t>数组及使用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Raptor</a:t>
            </a:r>
            <a:r>
              <a:rPr lang="zh-CN" altLang="en-US" dirty="0" smtClean="0"/>
              <a:t>子图和子程序的定义及调用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文件的使用 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图形窗口基本操作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5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Raptor</a:t>
            </a:r>
            <a:r>
              <a:rPr lang="zh-CN" altLang="en-US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算术运算符和算术表达式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28153"/>
              </p:ext>
            </p:extLst>
          </p:nvPr>
        </p:nvGraphicFramePr>
        <p:xfrm>
          <a:off x="971600" y="2060848"/>
          <a:ext cx="2664296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1368152"/>
              </a:tblGrid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</a:rPr>
                        <a:t>运算符号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</a:rPr>
                        <a:t>含义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负号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^ , **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指数运算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乘法运算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除法运算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rem, mod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取余运算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+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加法运算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减法运算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05795"/>
              </p:ext>
            </p:extLst>
          </p:nvPr>
        </p:nvGraphicFramePr>
        <p:xfrm>
          <a:off x="3995936" y="2060848"/>
          <a:ext cx="4176464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</a:tblGrid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x rem y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x mod y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37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9.5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0.5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0.5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9.5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2.5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-10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-3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-2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Raptor</a:t>
            </a:r>
            <a:r>
              <a:rPr lang="zh-CN" altLang="en-US" dirty="0"/>
              <a:t>运算符和表达式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关系运算符和关系表达式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51523"/>
              </p:ext>
            </p:extLst>
          </p:nvPr>
        </p:nvGraphicFramePr>
        <p:xfrm>
          <a:off x="2195736" y="2060848"/>
          <a:ext cx="4392488" cy="4104457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196244"/>
                <a:gridCol w="2196244"/>
              </a:tblGrid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运算符号</a:t>
                      </a:r>
                      <a:endParaRPr lang="zh-CN" sz="1800" b="1" kern="1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含义</a:t>
                      </a:r>
                      <a:endParaRPr lang="zh-CN" sz="1800" b="1" kern="100" dirty="0">
                        <a:solidFill>
                          <a:schemeClr val="tx2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&gt; 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大于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&gt;=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大于等于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&lt; 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小于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&lt;=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小于等于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  <a:r>
                        <a:rPr lang="zh-CN" sz="1800" b="1" kern="10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==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等于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!=</a:t>
                      </a:r>
                      <a:r>
                        <a:rPr lang="zh-CN" sz="1800" b="1" kern="10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</a:rPr>
                        <a:t>/=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不等于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Raptor</a:t>
            </a:r>
            <a:r>
              <a:rPr lang="zh-CN" altLang="en-US" dirty="0"/>
              <a:t>运算符和表达式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布尔运算</a:t>
            </a:r>
            <a:r>
              <a:rPr lang="zh-CN" altLang="zh-CN" dirty="0"/>
              <a:t>符和布尔表达式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80081"/>
              </p:ext>
            </p:extLst>
          </p:nvPr>
        </p:nvGraphicFramePr>
        <p:xfrm>
          <a:off x="971600" y="2276872"/>
          <a:ext cx="7128792" cy="33123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1331"/>
                <a:gridCol w="758382"/>
                <a:gridCol w="5119079"/>
              </a:tblGrid>
              <a:tr h="6624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运算功能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x 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同时为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and y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取不同值时，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 </a:t>
                      </a:r>
                      <a:r>
                        <a:rPr lang="en-US" sz="1800" b="1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y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24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sz="1800" b="1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同时为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or y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Raptor</a:t>
            </a:r>
            <a:r>
              <a:rPr lang="zh-CN" altLang="en-US" dirty="0"/>
              <a:t>运算符和表达式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Raptor</a:t>
            </a:r>
            <a:r>
              <a:rPr lang="zh-CN" altLang="en-US" dirty="0" smtClean="0"/>
              <a:t>运算符的运算顺序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从高到低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的所有函数</a:t>
            </a:r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括号中的所有表达式</a:t>
            </a:r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乘幂</a:t>
            </a:r>
            <a:r>
              <a:rPr lang="en-US" altLang="zh-CN" dirty="0"/>
              <a:t>( ^</a:t>
            </a:r>
            <a:r>
              <a:rPr lang="zh-CN" altLang="en-US" dirty="0"/>
              <a:t>或**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乘法和除法</a:t>
            </a:r>
          </a:p>
          <a:p>
            <a:pPr lvl="1"/>
            <a:r>
              <a:rPr lang="zh-CN" altLang="en-US" dirty="0" smtClean="0"/>
              <a:t>关系</a:t>
            </a:r>
            <a:r>
              <a:rPr lang="zh-CN" altLang="en-US" dirty="0"/>
              <a:t>运算</a:t>
            </a:r>
            <a:r>
              <a:rPr lang="en-US" altLang="zh-CN" dirty="0"/>
              <a:t>( 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!=  )</a:t>
            </a:r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 err="1"/>
              <a:t>xor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逻辑运算从高到低的</a:t>
            </a:r>
            <a:r>
              <a:rPr lang="zh-CN" altLang="en-US" dirty="0" smtClean="0"/>
              <a:t>顺序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Raptor</a:t>
            </a:r>
            <a:r>
              <a:rPr lang="zh-CN" altLang="en-US" dirty="0" smtClean="0"/>
              <a:t>基本程序环境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2.1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2.2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编程基本概念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2.3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运算符和表达式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2.4 Raptor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2.5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Raptor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基本数学函数（</a:t>
            </a:r>
            <a:r>
              <a:rPr lang="en-US" altLang="zh-CN" dirty="0"/>
              <a:t>Basic Math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41359"/>
              </p:ext>
            </p:extLst>
          </p:nvPr>
        </p:nvGraphicFramePr>
        <p:xfrm>
          <a:off x="982345" y="2011041"/>
          <a:ext cx="7478086" cy="40547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141383"/>
                <a:gridCol w="2664296"/>
                <a:gridCol w="3672407"/>
              </a:tblGrid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5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tabLst>
                          <a:tab pos="2512695" algn="l"/>
                          <a:tab pos="4812030" algn="l"/>
                        </a:tabLs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说</a:t>
                      </a:r>
                      <a:r>
                        <a:rPr lang="en-US" sz="1600" kern="0" dirty="0">
                          <a:effectLst/>
                        </a:rPr>
                        <a:t>    </a:t>
                      </a:r>
                      <a:r>
                        <a:rPr lang="zh-CN" sz="1600" kern="0" dirty="0">
                          <a:effectLst/>
                        </a:rPr>
                        <a:t>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范</a:t>
                      </a:r>
                      <a:r>
                        <a:rPr lang="en-US" sz="1600" kern="0" dirty="0">
                          <a:effectLst/>
                        </a:rPr>
                        <a:t>    </a:t>
                      </a:r>
                      <a:r>
                        <a:rPr lang="zh-CN" sz="1600" kern="0" dirty="0">
                          <a:effectLst/>
                        </a:rPr>
                        <a:t>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abs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绝对值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abs(-9)=9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，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abs(9)=9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ceiling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向上取整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ceiling(3.1)=4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，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ceiling(-3.1)=-3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floor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向下取整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floor(3.9)=3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，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floor(-3.9)=-4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log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自然对数（以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e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为底）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log(e)=1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max/min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chemeClr val="accent1"/>
                          </a:solidFill>
                          <a:effectLst/>
                        </a:rPr>
                        <a:t>两个数</a:t>
                      </a:r>
                      <a:r>
                        <a:rPr lang="zh-CN" altLang="en-US" sz="1600" b="1" kern="100" dirty="0" smtClean="0">
                          <a:solidFill>
                            <a:schemeClr val="accent1"/>
                          </a:solidFill>
                          <a:effectLst/>
                        </a:rPr>
                        <a:t>的</a:t>
                      </a:r>
                      <a:r>
                        <a:rPr lang="zh-CN" sz="1600" b="1" kern="100" dirty="0" smtClean="0">
                          <a:solidFill>
                            <a:schemeClr val="accent1"/>
                          </a:solidFill>
                          <a:effectLst/>
                        </a:rPr>
                        <a:t>最大值</a:t>
                      </a:r>
                      <a:r>
                        <a:rPr lang="en-US" altLang="zh-CN" sz="1600" b="1" kern="100" dirty="0" smtClean="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r>
                        <a:rPr lang="zh-CN" altLang="en-US" sz="1600" b="1" kern="100" dirty="0" smtClean="0">
                          <a:solidFill>
                            <a:schemeClr val="accent1"/>
                          </a:solidFill>
                          <a:effectLst/>
                        </a:rPr>
                        <a:t>最小值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max( 5, 7 ) = </a:t>
                      </a:r>
                      <a:r>
                        <a:rPr lang="en-US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7 / min( 5, 7 ) = 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random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spc="-45" dirty="0" smtClean="0">
                          <a:solidFill>
                            <a:schemeClr val="accent1"/>
                          </a:solidFill>
                          <a:effectLst/>
                        </a:rPr>
                        <a:t>生成</a:t>
                      </a:r>
                      <a:r>
                        <a:rPr lang="en-US" sz="1600" b="1" kern="0" spc="-45" dirty="0" smtClean="0">
                          <a:solidFill>
                            <a:schemeClr val="accent1"/>
                          </a:solidFill>
                          <a:effectLst/>
                        </a:rPr>
                        <a:t>[</a:t>
                      </a:r>
                      <a:r>
                        <a:rPr lang="en-US" sz="1600" b="1" kern="0" spc="-45" dirty="0">
                          <a:solidFill>
                            <a:schemeClr val="accent1"/>
                          </a:solidFill>
                          <a:effectLst/>
                        </a:rPr>
                        <a:t>0.0</a:t>
                      </a:r>
                      <a:r>
                        <a:rPr lang="zh-CN" sz="1600" b="1" kern="0" spc="-45" dirty="0">
                          <a:solidFill>
                            <a:schemeClr val="accent1"/>
                          </a:solidFill>
                          <a:effectLst/>
                        </a:rPr>
                        <a:t>，</a:t>
                      </a:r>
                      <a:r>
                        <a:rPr lang="en-US" sz="1600" b="1" kern="0" spc="-45" dirty="0">
                          <a:solidFill>
                            <a:schemeClr val="accent1"/>
                          </a:solidFill>
                          <a:effectLst/>
                        </a:rPr>
                        <a:t>1.0</a:t>
                      </a:r>
                      <a:r>
                        <a:rPr lang="zh-CN" sz="1600" b="1" kern="0" spc="-45" dirty="0" smtClean="0">
                          <a:solidFill>
                            <a:schemeClr val="accent1"/>
                          </a:solidFill>
                          <a:effectLst/>
                        </a:rPr>
                        <a:t>）间</a:t>
                      </a:r>
                      <a:r>
                        <a:rPr lang="zh-CN" sz="1600" b="1" kern="0" spc="-45" dirty="0">
                          <a:solidFill>
                            <a:schemeClr val="accent1"/>
                          </a:solidFill>
                          <a:effectLst/>
                        </a:rPr>
                        <a:t>的随机小数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默认精度，</a:t>
                      </a:r>
                      <a:r>
                        <a:rPr lang="zh-CN" altLang="en-US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函数</a:t>
                      </a:r>
                      <a:r>
                        <a:rPr lang="en-US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*100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返回</a:t>
                      </a:r>
                      <a:r>
                        <a:rPr lang="en-US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0~99.9999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的随机数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9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accent1"/>
                          </a:solidFill>
                          <a:effectLst/>
                        </a:rPr>
                        <a:t>length_of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对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数组，返回元素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的个数；对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</a:rPr>
                        <a:t>字符串，返回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字符个数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accent1"/>
                          </a:solidFill>
                          <a:effectLst/>
                        </a:rPr>
                        <a:t>str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←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”Sell now”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accent1"/>
                          </a:solidFill>
                          <a:effectLst/>
                        </a:rPr>
                        <a:t>Length_of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chemeClr val="accent1"/>
                          </a:solidFill>
                          <a:effectLst/>
                        </a:rPr>
                        <a:t>str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)=8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accent1"/>
                          </a:solidFill>
                          <a:effectLst/>
                        </a:rPr>
                        <a:t>sqrt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</a:rPr>
                        <a:t>平方根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chemeClr val="accent1"/>
                          </a:solidFill>
                          <a:effectLst/>
                        </a:rPr>
                        <a:t>sqrt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</a:rPr>
                        <a:t>(4)=2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三角函数（</a:t>
            </a:r>
            <a:r>
              <a:rPr lang="en-US" altLang="zh-CN" dirty="0"/>
              <a:t>Trigonometric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57879"/>
              </p:ext>
            </p:extLst>
          </p:nvPr>
        </p:nvGraphicFramePr>
        <p:xfrm>
          <a:off x="844476" y="2060848"/>
          <a:ext cx="7416825" cy="4104459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184199"/>
                <a:gridCol w="3116313"/>
                <a:gridCol w="3116313"/>
              </a:tblGrid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tabLst>
                          <a:tab pos="2512695" algn="l"/>
                          <a:tab pos="4812030" algn="l"/>
                        </a:tabLst>
                      </a:pPr>
                      <a:r>
                        <a:rPr lang="zh-CN" sz="1800" kern="0" spc="-45" dirty="0">
                          <a:effectLst/>
                        </a:rPr>
                        <a:t>函数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说</a:t>
                      </a:r>
                      <a:r>
                        <a:rPr lang="en-US" sz="1800" kern="0" dirty="0">
                          <a:effectLst/>
                        </a:rPr>
                        <a:t>    </a:t>
                      </a:r>
                      <a:r>
                        <a:rPr lang="zh-CN" sz="1800" kern="0" dirty="0">
                          <a:effectLst/>
                        </a:rPr>
                        <a:t>明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范</a:t>
                      </a:r>
                      <a:r>
                        <a:rPr lang="en-US" sz="1800" kern="0" dirty="0">
                          <a:effectLst/>
                        </a:rPr>
                        <a:t>    </a:t>
                      </a:r>
                      <a:r>
                        <a:rPr lang="zh-CN" sz="1800" kern="0" dirty="0">
                          <a:effectLst/>
                        </a:rPr>
                        <a:t>例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sin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正弦（以弧度表示）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sin(pi/6)=0.5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cos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余弦（以弧度表示）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cos</a:t>
                      </a: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(pi/3)=0.5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tan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正切（以弧度表示）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tan(pi/4)=1.0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cot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余切（以弧度表示）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cot(pi/4)=1.0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arcsin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反正弦，返回弧度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arcsin</a:t>
                      </a: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(0.5)=pi/6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arccos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反余弦，返回弧度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arccos</a:t>
                      </a: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(0.5)=pi/3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arctan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反正切，返回弧度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arctan</a:t>
                      </a: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(10.3)=1.2793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arccot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accent1"/>
                          </a:solidFill>
                          <a:effectLst/>
                        </a:rPr>
                        <a:t>反余切，返回弧度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accent1"/>
                          </a:solidFill>
                          <a:effectLst/>
                        </a:rPr>
                        <a:t>arccot</a:t>
                      </a:r>
                      <a:r>
                        <a:rPr lang="en-US" sz="1800" b="1" kern="0" dirty="0">
                          <a:solidFill>
                            <a:schemeClr val="accent1"/>
                          </a:solidFill>
                          <a:effectLst/>
                        </a:rPr>
                        <a:t>(10.3)=0.2915</a:t>
                      </a:r>
                      <a:endParaRPr lang="zh-CN" sz="18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布尔函数</a:t>
            </a:r>
            <a:r>
              <a:rPr lang="zh-CN" altLang="en-US" dirty="0"/>
              <a:t>（</a:t>
            </a:r>
            <a:r>
              <a:rPr lang="en-US" altLang="zh-CN" dirty="0"/>
              <a:t>Boolean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若</a:t>
            </a:r>
            <a:r>
              <a:rPr lang="zh-CN" altLang="zh-CN" dirty="0" smtClean="0"/>
              <a:t>函数</a:t>
            </a:r>
            <a:r>
              <a:rPr lang="zh-CN" altLang="zh-CN" dirty="0"/>
              <a:t>的返回值是</a:t>
            </a:r>
            <a:r>
              <a:rPr lang="en-US" altLang="zh-CN" dirty="0"/>
              <a:t>true/false</a:t>
            </a:r>
            <a:r>
              <a:rPr lang="zh-CN" altLang="zh-CN" dirty="0"/>
              <a:t>，这样的函数称为</a:t>
            </a:r>
            <a:r>
              <a:rPr lang="zh-CN" altLang="zh-CN" dirty="0" smtClean="0"/>
              <a:t>布尔函数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/>
              <a:t>布尔函数常用在选择和循环条件判断的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/>
              <a:t>Key_Hit</a:t>
            </a:r>
            <a:r>
              <a:rPr lang="zh-CN" altLang="en-US" dirty="0"/>
              <a:t>键盘是否有键</a:t>
            </a:r>
            <a:r>
              <a:rPr lang="zh-CN" altLang="en-US" dirty="0" smtClean="0"/>
              <a:t>按下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Is_Open</a:t>
            </a:r>
            <a:r>
              <a:rPr lang="en-US" altLang="zh-CN" dirty="0" smtClean="0"/>
              <a:t> </a:t>
            </a:r>
            <a:r>
              <a:rPr lang="zh-CN" altLang="en-US" dirty="0" smtClean="0"/>
              <a:t>窗口是否处于打开状态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Mouse_Button_Pressed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Left_Button</a:t>
            </a:r>
            <a:r>
              <a:rPr lang="en-US" altLang="zh-CN" dirty="0"/>
              <a:t>) </a:t>
            </a:r>
            <a:r>
              <a:rPr lang="zh-CN" altLang="en-US" dirty="0"/>
              <a:t>鼠标左键是否处于按下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随机函数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Random </a:t>
            </a:r>
            <a:r>
              <a:rPr lang="en-US" altLang="zh-CN" dirty="0"/>
              <a:t>Functions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随机数</a:t>
            </a:r>
            <a:r>
              <a:rPr lang="zh-CN" altLang="en-US" dirty="0"/>
              <a:t>的主要用途</a:t>
            </a:r>
          </a:p>
          <a:p>
            <a:pPr lvl="1"/>
            <a:r>
              <a:rPr lang="zh-CN" altLang="en-US" dirty="0" smtClean="0"/>
              <a:t>随机数</a:t>
            </a:r>
            <a:r>
              <a:rPr lang="zh-CN" altLang="en-US" dirty="0"/>
              <a:t>子程序</a:t>
            </a:r>
            <a:r>
              <a:rPr lang="en-US" altLang="zh-CN" dirty="0"/>
              <a:t>Random</a:t>
            </a:r>
            <a:r>
              <a:rPr lang="zh-CN" altLang="en-US" dirty="0"/>
              <a:t>的使用</a:t>
            </a:r>
          </a:p>
          <a:p>
            <a:pPr lvl="1"/>
            <a:r>
              <a:rPr lang="zh-CN" altLang="en-US" dirty="0" smtClean="0"/>
              <a:t>随机数</a:t>
            </a:r>
            <a:r>
              <a:rPr lang="zh-CN" altLang="en-US" dirty="0"/>
              <a:t>使用举例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随机数</a:t>
            </a:r>
            <a:r>
              <a:rPr lang="zh-CN" altLang="zh-CN" dirty="0"/>
              <a:t>的主要用途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产生</a:t>
            </a:r>
            <a:r>
              <a:rPr lang="zh-CN" altLang="en-US" dirty="0"/>
              <a:t>算法所需要的原始数据。例如，排序和查找算法需要大量的基础数据进行算法验证，而随机数符合算法应用的大部分场合。</a:t>
            </a:r>
          </a:p>
          <a:p>
            <a:pPr lvl="1"/>
            <a:r>
              <a:rPr lang="zh-CN" altLang="en-US" dirty="0" smtClean="0"/>
              <a:t>产生</a:t>
            </a:r>
            <a:r>
              <a:rPr lang="zh-CN" altLang="en-US" dirty="0"/>
              <a:t>一些随机模拟算法的动态数据。</a:t>
            </a:r>
          </a:p>
          <a:p>
            <a:pPr lvl="1"/>
            <a:r>
              <a:rPr lang="zh-CN" altLang="en-US" dirty="0" smtClean="0"/>
              <a:t>减少</a:t>
            </a:r>
            <a:r>
              <a:rPr lang="zh-CN" altLang="en-US" dirty="0"/>
              <a:t>不必要的人机交互。例如，要求输入</a:t>
            </a:r>
            <a:r>
              <a:rPr lang="en-US" altLang="zh-CN" dirty="0"/>
              <a:t>10</a:t>
            </a:r>
            <a:r>
              <a:rPr lang="zh-CN" altLang="en-US" dirty="0"/>
              <a:t>个数据进行最大值和最小值的查找等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可视化的程序设计工具</a:t>
            </a:r>
            <a:r>
              <a:rPr lang="en-US" altLang="zh-CN" dirty="0"/>
              <a:t>—Raptor</a:t>
            </a:r>
          </a:p>
          <a:p>
            <a:pPr lvl="1"/>
            <a:r>
              <a:rPr lang="zh-CN" altLang="en-US" dirty="0" smtClean="0"/>
              <a:t>什么是</a:t>
            </a:r>
            <a:r>
              <a:rPr lang="en-US" altLang="zh-CN" dirty="0" smtClean="0"/>
              <a:t>RAPTOR</a:t>
            </a:r>
          </a:p>
          <a:p>
            <a:pPr lvl="1"/>
            <a:r>
              <a:rPr lang="zh-CN" altLang="en-US" dirty="0"/>
              <a:t>选用</a:t>
            </a:r>
            <a:r>
              <a:rPr lang="en-US" altLang="zh-CN" dirty="0"/>
              <a:t>Raptor</a:t>
            </a:r>
            <a:r>
              <a:rPr lang="zh-CN" altLang="en-US" dirty="0"/>
              <a:t>进行程序设计的主要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lvl="1"/>
            <a:r>
              <a:rPr lang="en-US" altLang="zh-CN" dirty="0"/>
              <a:t>RAPTOR</a:t>
            </a:r>
            <a:r>
              <a:rPr lang="zh-CN" altLang="en-US" dirty="0"/>
              <a:t>的特点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随机数</a:t>
            </a:r>
            <a:r>
              <a:rPr lang="zh-CN" altLang="zh-CN" dirty="0"/>
              <a:t>子程序</a:t>
            </a:r>
            <a:r>
              <a:rPr lang="en-US" altLang="zh-CN" dirty="0"/>
              <a:t>Random</a:t>
            </a:r>
            <a:r>
              <a:rPr lang="zh-CN" altLang="zh-CN" dirty="0"/>
              <a:t>的使用</a:t>
            </a:r>
            <a:endParaRPr lang="zh-CN" altLang="en-US" dirty="0"/>
          </a:p>
          <a:p>
            <a:pPr lvl="1"/>
            <a:r>
              <a:rPr lang="zh-CN" altLang="en-US" dirty="0" smtClean="0"/>
              <a:t>随机数</a:t>
            </a:r>
            <a:r>
              <a:rPr lang="zh-CN" altLang="en-US" dirty="0"/>
              <a:t>子程序</a:t>
            </a:r>
            <a:r>
              <a:rPr lang="en-US" altLang="zh-CN" dirty="0"/>
              <a:t>random</a:t>
            </a:r>
            <a:r>
              <a:rPr lang="zh-CN" altLang="en-US" dirty="0"/>
              <a:t>只产生</a:t>
            </a:r>
            <a:r>
              <a:rPr lang="en-US" altLang="zh-CN" dirty="0"/>
              <a:t>[0.0</a:t>
            </a:r>
            <a:r>
              <a:rPr lang="zh-CN" altLang="en-US" dirty="0"/>
              <a:t>，</a:t>
            </a:r>
            <a:r>
              <a:rPr lang="en-US" altLang="zh-CN" dirty="0"/>
              <a:t>1.0</a:t>
            </a:r>
            <a:r>
              <a:rPr lang="zh-CN" altLang="en-US" dirty="0"/>
              <a:t>）之间的小数，所以需要加工以后才能</a:t>
            </a:r>
            <a:r>
              <a:rPr lang="zh-CN" altLang="en-US" dirty="0" smtClean="0"/>
              <a:t>获得</a:t>
            </a:r>
            <a:r>
              <a:rPr lang="zh-CN" altLang="en-US" dirty="0"/>
              <a:t>随机</a:t>
            </a:r>
            <a:r>
              <a:rPr lang="zh-CN" altLang="en-US" dirty="0" smtClean="0"/>
              <a:t>整数</a:t>
            </a:r>
            <a:r>
              <a:rPr lang="zh-CN" altLang="en-US" dirty="0"/>
              <a:t>。在</a:t>
            </a:r>
            <a:r>
              <a:rPr lang="en-US" altLang="zh-CN" dirty="0"/>
              <a:t>Raptor</a:t>
            </a:r>
            <a:r>
              <a:rPr lang="zh-CN" altLang="en-US" dirty="0"/>
              <a:t>中，可以采用</a:t>
            </a:r>
            <a:r>
              <a:rPr lang="en-US" altLang="zh-CN" dirty="0"/>
              <a:t>random</a:t>
            </a:r>
            <a:r>
              <a:rPr lang="zh-CN" altLang="en-US" dirty="0"/>
              <a:t>乘以</a:t>
            </a:r>
            <a:r>
              <a:rPr lang="en-US" altLang="zh-CN" dirty="0"/>
              <a:t>10</a:t>
            </a:r>
            <a:r>
              <a:rPr lang="zh-CN" altLang="en-US" dirty="0"/>
              <a:t>的倍数并使用向下取整函数</a:t>
            </a:r>
            <a:r>
              <a:rPr lang="en-US" altLang="zh-CN" dirty="0"/>
              <a:t>floor()</a:t>
            </a:r>
            <a:r>
              <a:rPr lang="zh-CN" altLang="en-US" dirty="0"/>
              <a:t>和向上取整函数</a:t>
            </a:r>
            <a:r>
              <a:rPr lang="en-US" altLang="zh-CN" dirty="0"/>
              <a:t>ceiling()</a:t>
            </a:r>
            <a:r>
              <a:rPr lang="zh-CN" altLang="en-US" dirty="0"/>
              <a:t>来获取相应范围内的随机整数。</a:t>
            </a:r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获取</a:t>
            </a:r>
            <a:r>
              <a:rPr lang="en-US" altLang="zh-CN" dirty="0"/>
              <a:t>ASCII</a:t>
            </a:r>
            <a:r>
              <a:rPr lang="zh-CN" altLang="en-US" dirty="0"/>
              <a:t>码表中的数值，可以使用模运算，如</a:t>
            </a:r>
            <a:r>
              <a:rPr lang="en-US" altLang="zh-CN" dirty="0"/>
              <a:t>floor(random*1000 mod 128)</a:t>
            </a:r>
            <a:r>
              <a:rPr lang="zh-CN" altLang="en-US" dirty="0"/>
              <a:t>可能得到全部的标准</a:t>
            </a:r>
            <a:r>
              <a:rPr lang="en-US" altLang="zh-CN" dirty="0"/>
              <a:t>ASCII</a:t>
            </a:r>
            <a:r>
              <a:rPr lang="zh-CN" altLang="en-US" dirty="0"/>
              <a:t>码值（</a:t>
            </a:r>
            <a:r>
              <a:rPr lang="en-US" altLang="zh-CN" dirty="0"/>
              <a:t>0~127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/>
              <a:t>Raptor</a:t>
            </a:r>
            <a:r>
              <a:rPr lang="zh-CN" altLang="en-US" dirty="0"/>
              <a:t>的数值默认精度有</a:t>
            </a:r>
            <a:r>
              <a:rPr lang="en-US" altLang="zh-CN" dirty="0"/>
              <a:t>4</a:t>
            </a:r>
            <a:r>
              <a:rPr lang="zh-CN" altLang="en-US" dirty="0"/>
              <a:t>位小数，所以，部分随机数结果可能为</a:t>
            </a:r>
            <a:r>
              <a:rPr lang="en-US" altLang="zh-CN" dirty="0"/>
              <a:t>0.0000</a:t>
            </a:r>
            <a:r>
              <a:rPr lang="zh-CN" altLang="en-US" dirty="0"/>
              <a:t>，经过处理得到的结果就是</a:t>
            </a:r>
            <a:r>
              <a:rPr lang="en-US" altLang="zh-CN" dirty="0"/>
              <a:t>0</a:t>
            </a:r>
            <a:r>
              <a:rPr lang="zh-CN" altLang="en-US" dirty="0"/>
              <a:t>，所以，在不希望出现</a:t>
            </a:r>
            <a:r>
              <a:rPr lang="en-US" altLang="zh-CN" dirty="0"/>
              <a:t>0</a:t>
            </a:r>
            <a:r>
              <a:rPr lang="zh-CN" altLang="en-US" dirty="0"/>
              <a:t>的场合，必须对随机数得出的结果进行检验，去除不希望得到的值。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03193"/>
            <a:ext cx="5508104" cy="46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Raptor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042792" cy="4968552"/>
          </a:xfrm>
        </p:spPr>
        <p:txBody>
          <a:bodyPr/>
          <a:lstStyle/>
          <a:p>
            <a:r>
              <a:rPr lang="zh-CN" altLang="zh-CN" dirty="0" smtClean="0"/>
              <a:t>随机数</a:t>
            </a:r>
            <a:r>
              <a:rPr lang="zh-CN" altLang="zh-CN" dirty="0"/>
              <a:t>使用</a:t>
            </a:r>
            <a:r>
              <a:rPr lang="zh-CN" altLang="zh-CN" dirty="0" smtClean="0"/>
              <a:t>举例</a:t>
            </a:r>
            <a:endParaRPr lang="en-US" altLang="zh-CN" dirty="0" smtClean="0"/>
          </a:p>
          <a:p>
            <a:pPr lvl="1" algn="just"/>
            <a:r>
              <a:rPr lang="zh-CN" altLang="zh-CN" dirty="0"/>
              <a:t>问题：求</a:t>
            </a:r>
            <a:r>
              <a:rPr lang="en-US" altLang="zh-CN" dirty="0"/>
              <a:t>10</a:t>
            </a:r>
            <a:r>
              <a:rPr lang="zh-CN" altLang="zh-CN" dirty="0"/>
              <a:t>个</a:t>
            </a:r>
            <a:r>
              <a:rPr lang="en-US" altLang="zh-CN" dirty="0"/>
              <a:t>0~9</a:t>
            </a:r>
            <a:r>
              <a:rPr lang="zh-CN" altLang="zh-CN" dirty="0"/>
              <a:t>之间的随机整数保存在数组元素</a:t>
            </a:r>
            <a:r>
              <a:rPr lang="en-US" altLang="zh-CN" dirty="0"/>
              <a:t>a[1]~a[10]</a:t>
            </a:r>
            <a:r>
              <a:rPr lang="zh-CN" altLang="zh-CN" dirty="0"/>
              <a:t>中。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Raptor</a:t>
            </a:r>
            <a:r>
              <a:rPr lang="zh-CN" altLang="en-US" dirty="0" smtClean="0"/>
              <a:t>基本程序环境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2.1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2.2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编程基本概念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2.3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运算符和表达式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2.4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2.5 </a:t>
            </a:r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zh-CN" dirty="0" smtClean="0">
                <a:solidFill>
                  <a:srgbClr val="0070C0"/>
                </a:solidFill>
              </a:rPr>
              <a:t>Raptor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6275040" cy="4968552"/>
          </a:xfrm>
        </p:spPr>
        <p:txBody>
          <a:bodyPr/>
          <a:lstStyle/>
          <a:p>
            <a:r>
              <a:rPr lang="en-US" altLang="zh-CN" dirty="0" smtClean="0"/>
              <a:t>Raptor</a:t>
            </a:r>
            <a:r>
              <a:rPr lang="zh-CN" altLang="en-US" dirty="0" smtClean="0"/>
              <a:t>基本图型符号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98" y="2204863"/>
            <a:ext cx="1883543" cy="36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76515"/>
              </p:ext>
            </p:extLst>
          </p:nvPr>
        </p:nvGraphicFramePr>
        <p:xfrm>
          <a:off x="899592" y="2017884"/>
          <a:ext cx="5631294" cy="402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50805"/>
                <a:gridCol w="1008112"/>
                <a:gridCol w="2952297"/>
              </a:tblGrid>
              <a:tr h="56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目的</a:t>
                      </a:r>
                      <a:endParaRPr lang="zh-CN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符号</a:t>
                      </a:r>
                      <a:endParaRPr lang="zh-CN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/>
                        <a:t>说明</a:t>
                      </a:r>
                      <a:endParaRPr lang="zh-CN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输入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输入语句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用户输入的数据，每个数据值存储在一个变量中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3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处理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赋值</a:t>
                      </a:r>
                      <a:r>
                        <a:rPr lang="zh-CN" altLang="zh-CN" sz="15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  <a:endParaRPr lang="zh-CN" altLang="zh-CN" sz="1500" b="1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使用某些类型的数学计算来更改的变量的值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3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调用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过程调用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执行过程中定义的指令。过程可能改变参数的值（即变量）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输出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输出语句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显示变量的值（或保存到文件）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选择</a:t>
                      </a:r>
                      <a:r>
                        <a:rPr lang="en-US" altLang="zh-CN" sz="1500" b="1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分支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选择结构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棱形框中布尔表达式值为</a:t>
                      </a:r>
                      <a:r>
                        <a:rPr lang="en-US" altLang="zh-CN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执行左边流程；为</a:t>
                      </a:r>
                      <a:r>
                        <a:rPr lang="en-US" altLang="zh-CN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执行右边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循环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accent1"/>
                          </a:solidFill>
                        </a:rPr>
                        <a:t>循环结构</a:t>
                      </a:r>
                      <a:endParaRPr lang="zh-CN" alt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棱形框中布尔表达式值为</a:t>
                      </a:r>
                      <a:r>
                        <a:rPr lang="en-US" altLang="zh-CN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5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则重复执行一组语句。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0" t="18367" r="11046" b="63606"/>
          <a:stretch>
            <a:fillRect/>
          </a:stretch>
        </p:blipFill>
        <p:spPr bwMode="auto">
          <a:xfrm>
            <a:off x="1767498" y="2677419"/>
            <a:ext cx="608021" cy="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8" t="34013" r="9883" b="48300"/>
          <a:stretch>
            <a:fillRect/>
          </a:stretch>
        </p:blipFill>
        <p:spPr bwMode="auto">
          <a:xfrm>
            <a:off x="1779724" y="3261440"/>
            <a:ext cx="608021" cy="40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49319" r="6395" b="32994"/>
          <a:stretch>
            <a:fillRect/>
          </a:stretch>
        </p:blipFill>
        <p:spPr bwMode="auto">
          <a:xfrm>
            <a:off x="1779724" y="3872820"/>
            <a:ext cx="608021" cy="3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4" t="64626" r="5232" b="17348"/>
          <a:stretch>
            <a:fillRect/>
          </a:stretch>
        </p:blipFill>
        <p:spPr bwMode="auto">
          <a:xfrm>
            <a:off x="1780198" y="4434653"/>
            <a:ext cx="607548" cy="3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4" y="2314476"/>
            <a:ext cx="5168537" cy="334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611560" y="2314476"/>
            <a:ext cx="2520280" cy="3346772"/>
          </a:xfrm>
          <a:prstGeom prst="wedgeRoundRectCallout">
            <a:avLst>
              <a:gd name="adj1" fmla="val 76796"/>
              <a:gd name="adj2" fmla="val 3575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使用</a:t>
            </a:r>
            <a:r>
              <a:rPr lang="en-US" altLang="zh-CN" smtClean="0"/>
              <a:t>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Raptor</a:t>
            </a:r>
            <a:r>
              <a:rPr lang="zh-CN" altLang="en-US" dirty="0" smtClean="0"/>
              <a:t>观察窗口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55" y="2581424"/>
            <a:ext cx="2056953" cy="27917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使用</a:t>
            </a:r>
            <a:r>
              <a:rPr lang="en-US" altLang="zh-CN" smtClean="0"/>
              <a:t>Raptor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Raptor </a:t>
            </a:r>
            <a:r>
              <a:rPr lang="zh-CN" altLang="en-US" dirty="0" smtClean="0"/>
              <a:t>工作区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zh-CN" altLang="en-US" dirty="0"/>
              <a:t>流程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</a:t>
            </a:r>
            <a:r>
              <a:rPr lang="zh-CN" altLang="zh-CN" dirty="0"/>
              <a:t>流程符号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58" y="3491508"/>
            <a:ext cx="1709822" cy="195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00" y="2852936"/>
            <a:ext cx="40027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69" y="4414748"/>
            <a:ext cx="245884" cy="3802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使用</a:t>
            </a:r>
            <a:r>
              <a:rPr lang="en-US" altLang="zh-CN" smtClean="0"/>
              <a:t>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使用菜单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95397"/>
              </p:ext>
            </p:extLst>
          </p:nvPr>
        </p:nvGraphicFramePr>
        <p:xfrm>
          <a:off x="971600" y="1916832"/>
          <a:ext cx="7478086" cy="44932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285399"/>
                <a:gridCol w="1810945"/>
                <a:gridCol w="4381742"/>
              </a:tblGrid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5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tabLst>
                          <a:tab pos="2512695" algn="l"/>
                          <a:tab pos="4812030" algn="l"/>
                        </a:tabLst>
                      </a:pPr>
                      <a:r>
                        <a:rPr lang="zh-CN" altLang="en-US" sz="1600" b="1" kern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主菜单</a:t>
                      </a:r>
                      <a:endParaRPr lang="zh-CN" sz="1600" b="1" kern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子菜单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zh-CN" sz="16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菜单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创建一个新的流程图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保存现行流程图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Edit</a:t>
                      </a:r>
                      <a:r>
                        <a:rPr lang="zh-CN" altLang="zh-CN" sz="16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菜单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撤销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Redo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给选中的图形符号增加注释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15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All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选择当前流程图所有图形符号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1" kern="100" dirty="0" smtClean="0">
                          <a:solidFill>
                            <a:schemeClr val="accent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菜单</a:t>
                      </a: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</a:t>
                      </a: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隐藏注释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</a:t>
                      </a: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关闭变量观察窗口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 all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扩展所有被折叠的选择和循环符号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 all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折叠所有被展开的选择和循环符号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使用</a:t>
            </a:r>
            <a:r>
              <a:rPr lang="en-US" altLang="zh-CN" smtClean="0"/>
              <a:t>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使用菜单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工具栏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1917"/>
              </p:ext>
            </p:extLst>
          </p:nvPr>
        </p:nvGraphicFramePr>
        <p:xfrm>
          <a:off x="971600" y="1916832"/>
          <a:ext cx="7478086" cy="44932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285399"/>
                <a:gridCol w="2098977"/>
                <a:gridCol w="4093710"/>
              </a:tblGrid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5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tabLst>
                          <a:tab pos="2512695" algn="l"/>
                          <a:tab pos="4812030" algn="l"/>
                        </a:tabLst>
                      </a:pPr>
                      <a:r>
                        <a:rPr lang="zh-CN" altLang="en-US" sz="1600" b="1" kern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主菜单</a:t>
                      </a:r>
                      <a:endParaRPr lang="zh-CN" sz="1600" b="1" kern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子菜单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zh-CN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菜单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Step（</a:t>
                      </a:r>
                      <a:r>
                        <a:rPr lang="en-US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F10</a:t>
                      </a:r>
                      <a:r>
                        <a:rPr lang="en-US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单步执行方式，执行一个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图形符号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to Completion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执行整个程序直到完成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停止程序执行并清除所有变量的值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Reset/Execute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停止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程序，清除变量值，重新</a:t>
                      </a: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开始执行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暂时停止程序的执行，直到用户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重新执行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15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all Breakpoints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清除现行流程图的所有</a:t>
                      </a:r>
                      <a:r>
                        <a:rPr 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断点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菜单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Novice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初学者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Intermetiate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Object-oriented</a:t>
                      </a:r>
                      <a:endParaRPr lang="zh-CN" sz="1600" b="1" ker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面向对象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zh-CN" altLang="en-US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菜单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Help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</a:t>
                      </a:r>
                      <a:r>
                        <a:rPr lang="en-US" altLang="zh-CN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Raptor</a:t>
                      </a:r>
                      <a:r>
                        <a:rPr lang="zh-CN" altLang="en-US" sz="1600" b="1" kern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帮助窗口</a:t>
                      </a:r>
                      <a:endParaRPr lang="zh-CN" sz="1600" b="1" kern="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使用</a:t>
            </a:r>
            <a:r>
              <a:rPr lang="en-US" altLang="zh-CN" smtClean="0"/>
              <a:t>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编辑图形符号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编辑“赋值”图形符号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编辑“输入”图形符号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编辑“输出”图形符号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编辑“选择”图形符号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编辑“循环”图形符号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编辑“过程调用”图形符号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过程分为内置过程（</a:t>
            </a:r>
            <a:r>
              <a:rPr lang="en-US" altLang="zh-CN" dirty="0" smtClean="0"/>
              <a:t>Raptor</a:t>
            </a:r>
            <a:r>
              <a:rPr lang="zh-CN" altLang="zh-CN" dirty="0" smtClean="0"/>
              <a:t>标准过程，也称函数）、子图和子程序</a:t>
            </a:r>
            <a:r>
              <a:rPr lang="en-US" altLang="zh-CN" dirty="0" smtClean="0"/>
              <a:t>3</a:t>
            </a:r>
            <a:r>
              <a:rPr lang="zh-CN" altLang="zh-CN" dirty="0" smtClean="0"/>
              <a:t>种</a:t>
            </a:r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使用</a:t>
            </a:r>
            <a:r>
              <a:rPr lang="en-US" altLang="zh-CN" smtClean="0"/>
              <a:t>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Raptor</a:t>
            </a:r>
            <a:r>
              <a:rPr lang="zh-CN" altLang="zh-CN" smtClean="0"/>
              <a:t>中的注释</a:t>
            </a:r>
            <a:endParaRPr lang="en-US" altLang="zh-CN" smtClean="0"/>
          </a:p>
          <a:p>
            <a:r>
              <a:rPr lang="zh-CN" altLang="zh-CN" smtClean="0"/>
              <a:t>注释一般有</a:t>
            </a:r>
            <a:r>
              <a:rPr lang="en-US" altLang="zh-CN" smtClean="0"/>
              <a:t>4</a:t>
            </a:r>
            <a:r>
              <a:rPr lang="zh-CN" altLang="zh-CN" smtClean="0"/>
              <a:t>种类型：</a:t>
            </a:r>
          </a:p>
          <a:p>
            <a:pPr lvl="1"/>
            <a:r>
              <a:rPr lang="zh-CN" altLang="zh-CN" smtClean="0"/>
              <a:t>编程标题：作者</a:t>
            </a:r>
            <a:r>
              <a:rPr lang="zh-CN" altLang="en-US" smtClean="0"/>
              <a:t>、</a:t>
            </a:r>
            <a:r>
              <a:rPr lang="zh-CN" altLang="zh-CN" smtClean="0"/>
              <a:t>编写时间</a:t>
            </a:r>
            <a:r>
              <a:rPr lang="zh-CN" altLang="en-US" smtClean="0"/>
              <a:t>、</a:t>
            </a:r>
            <a:r>
              <a:rPr lang="zh-CN" altLang="zh-CN" smtClean="0"/>
              <a:t>目的等。</a:t>
            </a:r>
          </a:p>
          <a:p>
            <a:pPr lvl="1"/>
            <a:r>
              <a:rPr lang="zh-CN" altLang="zh-CN" smtClean="0"/>
              <a:t>分节描述：标记程序，</a:t>
            </a:r>
            <a:r>
              <a:rPr lang="zh-CN" altLang="en-US" smtClean="0"/>
              <a:t>便于</a:t>
            </a:r>
            <a:r>
              <a:rPr lang="zh-CN" altLang="zh-CN" smtClean="0"/>
              <a:t>理解程序整体结构，例如算法中主要分支和循环语句的标注。</a:t>
            </a:r>
          </a:p>
          <a:p>
            <a:pPr lvl="1"/>
            <a:r>
              <a:rPr lang="zh-CN" altLang="zh-CN" smtClean="0"/>
              <a:t>逻辑描述：解释算法中标准或非标准的逻辑设计，例如递归程序中基本条件和正常递归部分的标注。</a:t>
            </a:r>
          </a:p>
          <a:p>
            <a:pPr lvl="1"/>
            <a:r>
              <a:rPr lang="zh-CN" altLang="zh-CN" smtClean="0"/>
              <a:t>变量说明：解释算法中使用的主要变量的用途，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可视化的程序设计工具</a:t>
            </a:r>
            <a:r>
              <a:rPr lang="en-US" altLang="zh-CN" dirty="0"/>
              <a:t>—Raptor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RAPTOR</a:t>
            </a:r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是基于流程图的可视化程序开发环境。</a:t>
            </a:r>
            <a:r>
              <a:rPr lang="zh-CN" altLang="zh-CN" dirty="0" smtClean="0"/>
              <a:t>流程图是一系列相互连接的图形符号的集合，其中每个符号代表要执行的特定类型的指令。符号之间的连接决定了指令的执行顺序。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Raptor</a:t>
            </a:r>
            <a:r>
              <a:rPr lang="zh-CN" altLang="zh-CN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Raptor</a:t>
            </a:r>
            <a:r>
              <a:rPr lang="zh-CN" altLang="en-US" dirty="0" smtClean="0"/>
              <a:t>程序结构</a:t>
            </a:r>
          </a:p>
          <a:p>
            <a:r>
              <a:rPr lang="en-US" altLang="zh-CN" dirty="0"/>
              <a:t>3.2 </a:t>
            </a:r>
            <a:r>
              <a:rPr lang="zh-CN" altLang="en-US" dirty="0"/>
              <a:t>顺序控制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选择控制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循环控制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Raptor</a:t>
            </a:r>
            <a:r>
              <a:rPr lang="zh-CN" altLang="zh-CN" dirty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Raptor</a:t>
            </a:r>
            <a:r>
              <a:rPr lang="zh-CN" altLang="en-US" dirty="0"/>
              <a:t>程序结构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一般的计算机程序有三个基本组成部分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输入部分（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）</a:t>
            </a:r>
          </a:p>
          <a:p>
            <a:pPr lvl="2"/>
            <a:r>
              <a:rPr lang="zh-CN" altLang="zh-CN" dirty="0" smtClean="0"/>
              <a:t>加工部分（</a:t>
            </a:r>
            <a:r>
              <a:rPr lang="en-US" altLang="zh-CN" dirty="0" smtClean="0"/>
              <a:t>Process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输出部分（</a:t>
            </a:r>
            <a:r>
              <a:rPr lang="en-US" altLang="zh-CN" dirty="0" smtClean="0"/>
              <a:t>Output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种基本</a:t>
            </a:r>
            <a:r>
              <a:rPr lang="zh-CN" altLang="zh-CN" dirty="0"/>
              <a:t>控制结构</a:t>
            </a:r>
            <a:r>
              <a:rPr lang="zh-CN" altLang="zh-CN" dirty="0" smtClean="0"/>
              <a:t>：</a:t>
            </a:r>
          </a:p>
          <a:p>
            <a:pPr lvl="2"/>
            <a:r>
              <a:rPr lang="zh-CN" altLang="zh-CN" dirty="0" smtClean="0"/>
              <a:t>顺序结构——按流程线从上到下的顺序执行</a:t>
            </a:r>
          </a:p>
          <a:p>
            <a:pPr lvl="2"/>
            <a:r>
              <a:rPr lang="zh-CN" altLang="zh-CN" dirty="0" smtClean="0"/>
              <a:t>选择结构——根据条件决定程序的执行流程。</a:t>
            </a:r>
          </a:p>
          <a:p>
            <a:pPr lvl="2"/>
            <a:r>
              <a:rPr lang="zh-CN" altLang="zh-CN" dirty="0" smtClean="0"/>
              <a:t>循环结构——</a:t>
            </a:r>
            <a:r>
              <a:rPr lang="zh-CN" altLang="en-US" dirty="0" smtClean="0"/>
              <a:t>根据</a:t>
            </a:r>
            <a:r>
              <a:rPr lang="zh-CN" altLang="zh-CN" dirty="0" smtClean="0"/>
              <a:t>条件重复执行一组语句。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Raptor</a:t>
            </a:r>
            <a:r>
              <a:rPr lang="zh-CN" altLang="zh-CN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4968552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顺序控制</a:t>
            </a:r>
          </a:p>
          <a:p>
            <a:pPr lvl="1"/>
            <a:r>
              <a:rPr lang="zh-CN" altLang="en-US" dirty="0" smtClean="0"/>
              <a:t>即顺序结构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“start”</a:t>
            </a:r>
            <a:r>
              <a:rPr lang="zh-CN" altLang="en-US" dirty="0" smtClean="0"/>
              <a:t>开始向下依次执行，直至</a:t>
            </a:r>
            <a:r>
              <a:rPr lang="en-US" altLang="zh-CN" dirty="0" smtClean="0"/>
              <a:t>“end”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30625"/>
              </p:ext>
            </p:extLst>
          </p:nvPr>
        </p:nvGraphicFramePr>
        <p:xfrm>
          <a:off x="5364088" y="1916832"/>
          <a:ext cx="2376264" cy="383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934666" imgH="2554767" progId="Visio.Drawing.11">
                  <p:embed/>
                </p:oleObj>
              </mc:Choice>
              <mc:Fallback>
                <p:oleObj name="Visio" r:id="rId3" imgW="934666" imgH="25547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916832"/>
                        <a:ext cx="2376264" cy="3836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Raptor</a:t>
            </a:r>
            <a:r>
              <a:rPr lang="zh-CN" altLang="zh-CN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49685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选择控制</a:t>
            </a:r>
          </a:p>
          <a:p>
            <a:pPr lvl="1"/>
            <a:r>
              <a:rPr lang="zh-CN" altLang="en-US" dirty="0" smtClean="0"/>
              <a:t>即分支结构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根据布尔表达式</a:t>
            </a:r>
            <a:r>
              <a:rPr lang="zh-CN" altLang="en-US" dirty="0"/>
              <a:t>的</a:t>
            </a:r>
            <a:r>
              <a:rPr lang="zh-CN" altLang="zh-CN" dirty="0" smtClean="0"/>
              <a:t>结果，决定程序执行左侧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右侧</a:t>
            </a:r>
            <a:r>
              <a:rPr lang="zh-CN" altLang="zh-CN" dirty="0" smtClean="0"/>
              <a:t>分支</a:t>
            </a:r>
            <a:endParaRPr lang="en-US" altLang="zh-CN" dirty="0"/>
          </a:p>
          <a:p>
            <a:pPr lvl="1"/>
            <a:r>
              <a:rPr lang="zh-CN" altLang="zh-CN" dirty="0"/>
              <a:t>两个路径之一可能是空的，或包含多条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zh-CN" dirty="0"/>
              <a:t>涉及两个以上的选择，则需要有多个选择控制结构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997416"/>
              </p:ext>
            </p:extLst>
          </p:nvPr>
        </p:nvGraphicFramePr>
        <p:xfrm>
          <a:off x="4427984" y="1988840"/>
          <a:ext cx="3868312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isio" r:id="rId3" imgW="2734818" imgH="3094736" progId="Visio.Drawing.11">
                  <p:embed/>
                </p:oleObj>
              </mc:Choice>
              <mc:Fallback>
                <p:oleObj name="Visio" r:id="rId3" imgW="2734818" imgH="30947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988840"/>
                        <a:ext cx="3868312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Raptor</a:t>
            </a:r>
            <a:r>
              <a:rPr lang="zh-CN" altLang="zh-CN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4968552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/>
              <a:t>循环控制</a:t>
            </a:r>
          </a:p>
          <a:p>
            <a:pPr lvl="1"/>
            <a:r>
              <a:rPr lang="zh-CN" altLang="en-US" dirty="0" smtClean="0"/>
              <a:t>即循环结构</a:t>
            </a:r>
            <a:endParaRPr lang="en-US" altLang="zh-CN" dirty="0" smtClean="0"/>
          </a:p>
          <a:p>
            <a:pPr lvl="1"/>
            <a:r>
              <a:rPr lang="zh-CN" altLang="en-US" dirty="0"/>
              <a:t>根据布尔表达式的</a:t>
            </a:r>
            <a:r>
              <a:rPr lang="zh-CN" altLang="zh-CN" dirty="0"/>
              <a:t>结果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决定是否</a:t>
            </a:r>
            <a:r>
              <a:rPr lang="zh-CN" altLang="zh-CN" dirty="0" smtClean="0"/>
              <a:t>执行循环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98700"/>
              </p:ext>
            </p:extLst>
          </p:nvPr>
        </p:nvGraphicFramePr>
        <p:xfrm>
          <a:off x="4716016" y="1484784"/>
          <a:ext cx="3163580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3" imgW="1430910" imgH="4534563" progId="Visio.Drawing.11">
                  <p:embed/>
                </p:oleObj>
              </mc:Choice>
              <mc:Fallback>
                <p:oleObj name="Visio" r:id="rId3" imgW="1430910" imgH="45345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484784"/>
                        <a:ext cx="3163580" cy="475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Raptor</a:t>
            </a:r>
            <a:r>
              <a:rPr lang="zh-CN" altLang="zh-CN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834880" cy="496855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循环控制的不同情况</a:t>
            </a:r>
            <a:endParaRPr lang="zh-CN" altLang="en-US" dirty="0"/>
          </a:p>
          <a:p>
            <a:pPr lvl="1"/>
            <a:r>
              <a:rPr lang="en-US" altLang="zh-CN" dirty="0" smtClean="0"/>
              <a:t>S1 </a:t>
            </a:r>
            <a:r>
              <a:rPr lang="zh-CN" altLang="zh-CN" dirty="0"/>
              <a:t>在循环开始之前执行。</a:t>
            </a:r>
          </a:p>
          <a:p>
            <a:pPr lvl="1"/>
            <a:r>
              <a:rPr lang="en-US" altLang="zh-CN" dirty="0" smtClean="0"/>
              <a:t>S2 </a:t>
            </a:r>
            <a:r>
              <a:rPr lang="zh-CN" altLang="zh-CN" dirty="0"/>
              <a:t>至少执行一次，</a:t>
            </a:r>
            <a:r>
              <a:rPr lang="zh-CN" altLang="zh-CN" dirty="0" smtClean="0"/>
              <a:t>因为在</a:t>
            </a:r>
            <a:r>
              <a:rPr lang="zh-CN" altLang="zh-CN" dirty="0"/>
              <a:t>条件判断之前。</a:t>
            </a:r>
          </a:p>
          <a:p>
            <a:pPr lvl="1"/>
            <a:r>
              <a:rPr lang="zh-CN" altLang="zh-CN" dirty="0" smtClean="0"/>
              <a:t>布尔表达式结果</a:t>
            </a:r>
            <a:r>
              <a:rPr lang="zh-CN" altLang="zh-CN" dirty="0"/>
              <a:t>为“</a:t>
            </a:r>
            <a:r>
              <a:rPr lang="en-US" altLang="zh-CN" dirty="0"/>
              <a:t>yes</a:t>
            </a:r>
            <a:r>
              <a:rPr lang="zh-CN" altLang="zh-CN" dirty="0"/>
              <a:t>”</a:t>
            </a:r>
            <a:r>
              <a:rPr lang="zh-CN" altLang="zh-CN" dirty="0" smtClean="0"/>
              <a:t>，循环终止</a:t>
            </a:r>
            <a:r>
              <a:rPr lang="zh-CN" altLang="zh-CN" dirty="0"/>
              <a:t>，</a:t>
            </a:r>
            <a:r>
              <a:rPr lang="zh-CN" altLang="zh-CN" dirty="0" smtClean="0"/>
              <a:t>执行</a:t>
            </a:r>
            <a:r>
              <a:rPr lang="en-US" altLang="zh-CN" dirty="0" smtClean="0"/>
              <a:t>S4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 smtClean="0"/>
              <a:t>布尔表达式结果</a:t>
            </a:r>
            <a:r>
              <a:rPr lang="zh-CN" altLang="zh-CN" dirty="0"/>
              <a:t>为“</a:t>
            </a:r>
            <a:r>
              <a:rPr lang="en-US" altLang="zh-CN" dirty="0"/>
              <a:t>No</a:t>
            </a:r>
            <a:r>
              <a:rPr lang="zh-CN" altLang="zh-CN" dirty="0"/>
              <a:t>”，流程控制执行</a:t>
            </a:r>
            <a:r>
              <a:rPr lang="en-US" altLang="zh-CN" dirty="0" smtClean="0"/>
              <a:t>S3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回到</a:t>
            </a:r>
            <a:r>
              <a:rPr lang="en-US" altLang="zh-CN" dirty="0"/>
              <a:t>Loop</a:t>
            </a:r>
            <a:r>
              <a:rPr lang="zh-CN" altLang="zh-CN" dirty="0"/>
              <a:t>重新开始循环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S2</a:t>
            </a:r>
            <a:r>
              <a:rPr lang="zh-CN" altLang="zh-CN" dirty="0" smtClean="0"/>
              <a:t>至少执行</a:t>
            </a:r>
            <a:r>
              <a:rPr lang="zh-CN" altLang="zh-CN" dirty="0"/>
              <a:t>一</a:t>
            </a:r>
            <a:r>
              <a:rPr lang="zh-CN" altLang="zh-CN" dirty="0" smtClean="0"/>
              <a:t>次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</a:t>
            </a:r>
            <a:r>
              <a:rPr lang="en-US" altLang="zh-CN" dirty="0" smtClean="0"/>
              <a:t>S3</a:t>
            </a:r>
            <a:r>
              <a:rPr lang="zh-CN" altLang="zh-CN" dirty="0"/>
              <a:t>可能一次都不执行。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7316"/>
              </p:ext>
            </p:extLst>
          </p:nvPr>
        </p:nvGraphicFramePr>
        <p:xfrm>
          <a:off x="5220072" y="1484784"/>
          <a:ext cx="3163580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3" imgW="1430910" imgH="4534563" progId="Visio.Drawing.11">
                  <p:embed/>
                </p:oleObj>
              </mc:Choice>
              <mc:Fallback>
                <p:oleObj name="Visio" r:id="rId3" imgW="1430910" imgH="4534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84784"/>
                        <a:ext cx="3163580" cy="475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Raptor</a:t>
            </a:r>
            <a:r>
              <a:rPr lang="zh-CN" altLang="zh-CN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834880" cy="4968552"/>
          </a:xfrm>
        </p:spPr>
        <p:txBody>
          <a:bodyPr>
            <a:normAutofit/>
          </a:bodyPr>
          <a:lstStyle/>
          <a:p>
            <a:r>
              <a:rPr lang="zh-CN" altLang="zh-CN" dirty="0"/>
              <a:t>循环</a:t>
            </a:r>
            <a:r>
              <a:rPr lang="zh-CN" altLang="zh-CN" dirty="0" smtClean="0"/>
              <a:t>控制结构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zh-CN" dirty="0"/>
              <a:t>种使用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前</a:t>
            </a:r>
            <a:r>
              <a:rPr lang="zh-CN" altLang="zh-CN" dirty="0"/>
              <a:t>序方式：缺少</a:t>
            </a:r>
            <a:r>
              <a:rPr lang="en-US" altLang="zh-CN" dirty="0" smtClean="0"/>
              <a:t>S2</a:t>
            </a:r>
            <a:r>
              <a:rPr lang="zh-CN" altLang="zh-CN" dirty="0"/>
              <a:t>，循环体为</a:t>
            </a:r>
            <a:r>
              <a:rPr lang="en-US" altLang="zh-CN" dirty="0" smtClean="0"/>
              <a:t>S3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后序</a:t>
            </a:r>
            <a:r>
              <a:rPr lang="zh-CN" altLang="zh-CN" dirty="0"/>
              <a:t>方试：缺少</a:t>
            </a:r>
            <a:r>
              <a:rPr lang="en-US" altLang="zh-CN" dirty="0" smtClean="0"/>
              <a:t>S3</a:t>
            </a:r>
            <a:r>
              <a:rPr lang="zh-CN" altLang="zh-CN" dirty="0"/>
              <a:t>，循环体为</a:t>
            </a:r>
            <a:r>
              <a:rPr lang="en-US" altLang="zh-CN" dirty="0" smtClean="0"/>
              <a:t>S2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中</a:t>
            </a:r>
            <a:r>
              <a:rPr lang="zh-CN" altLang="zh-CN" dirty="0"/>
              <a:t>序方式：循环体由</a:t>
            </a:r>
            <a:r>
              <a:rPr lang="en-US" altLang="zh-CN" dirty="0" smtClean="0"/>
              <a:t>S2</a:t>
            </a:r>
            <a:r>
              <a:rPr lang="zh-CN" altLang="zh-CN" dirty="0"/>
              <a:t>和</a:t>
            </a:r>
            <a:r>
              <a:rPr lang="en-US" altLang="zh-CN" dirty="0" smtClean="0"/>
              <a:t>S3</a:t>
            </a:r>
            <a:r>
              <a:rPr lang="zh-CN" altLang="zh-CN" dirty="0"/>
              <a:t>共同构成。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56255"/>
              </p:ext>
            </p:extLst>
          </p:nvPr>
        </p:nvGraphicFramePr>
        <p:xfrm>
          <a:off x="5220072" y="1484784"/>
          <a:ext cx="3163580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3" imgW="1430910" imgH="4534563" progId="Visio.Drawing.11">
                  <p:embed/>
                </p:oleObj>
              </mc:Choice>
              <mc:Fallback>
                <p:oleObj name="Visio" r:id="rId3" imgW="1430910" imgH="4534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84784"/>
                        <a:ext cx="3163580" cy="475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4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Raptor</a:t>
            </a:r>
            <a:r>
              <a:rPr lang="zh-CN" altLang="zh-CN" smtClean="0"/>
              <a:t>数组及使用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zh-CN" dirty="0" smtClean="0"/>
              <a:t>一维数组的创建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4.2 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</a:rPr>
              <a:t>二维数组的创建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4.3 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</a:rPr>
              <a:t>数组元素个数的计算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4.4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</a:rPr>
              <a:t>数组的使用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4.5 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</a:rPr>
              <a:t>使用数组注意事项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Raptor</a:t>
            </a:r>
            <a:r>
              <a:rPr lang="zh-CN" altLang="zh-CN" dirty="0" smtClean="0"/>
              <a:t>数组及使用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为什么要引入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zh-CN" dirty="0"/>
              <a:t>单个变量独立存放时存取效率</a:t>
            </a:r>
            <a:r>
              <a:rPr lang="zh-CN" altLang="zh-CN" dirty="0" smtClean="0"/>
              <a:t>低</a:t>
            </a:r>
            <a:endParaRPr lang="zh-CN" altLang="zh-CN" dirty="0"/>
          </a:p>
          <a:p>
            <a:pPr lvl="1"/>
            <a:r>
              <a:rPr lang="zh-CN" altLang="zh-CN" dirty="0" smtClean="0"/>
              <a:t>变量</a:t>
            </a:r>
            <a:r>
              <a:rPr lang="zh-CN" altLang="zh-CN" dirty="0"/>
              <a:t>名没有规律，使用不</a:t>
            </a:r>
            <a:r>
              <a:rPr lang="zh-CN" altLang="zh-CN" dirty="0" smtClean="0"/>
              <a:t>方便</a:t>
            </a:r>
            <a:endParaRPr lang="zh-CN" altLang="zh-CN" dirty="0"/>
          </a:p>
          <a:p>
            <a:pPr lvl="1"/>
            <a:r>
              <a:rPr lang="zh-CN" altLang="zh-CN" dirty="0" smtClean="0"/>
              <a:t>变量</a:t>
            </a:r>
            <a:r>
              <a:rPr lang="zh-CN" altLang="zh-CN" dirty="0"/>
              <a:t>之间数据的内在联系难以体现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zh-CN" dirty="0" smtClean="0"/>
              <a:t>数组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连续存放，</a:t>
            </a:r>
            <a:r>
              <a:rPr lang="zh-CN" altLang="zh-CN" dirty="0"/>
              <a:t>存取效率</a:t>
            </a:r>
            <a:r>
              <a:rPr lang="zh-CN" altLang="zh-CN" dirty="0" smtClean="0"/>
              <a:t>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数组元素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“</a:t>
            </a:r>
            <a:r>
              <a:rPr lang="zh-CN" altLang="zh-CN" dirty="0" smtClean="0"/>
              <a:t>下标</a:t>
            </a:r>
            <a:r>
              <a:rPr lang="en-US" altLang="zh-CN" dirty="0" smtClean="0"/>
              <a:t>”</a:t>
            </a:r>
            <a:r>
              <a:rPr lang="zh-CN" altLang="zh-CN" dirty="0" smtClean="0"/>
              <a:t> 存取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容易</a:t>
            </a:r>
            <a:r>
              <a:rPr lang="zh-CN" altLang="en-US" dirty="0" smtClean="0"/>
              <a:t>操纵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Weight1</a:t>
            </a:r>
            <a:r>
              <a:rPr lang="zh-CN" altLang="zh-CN" dirty="0"/>
              <a:t>、</a:t>
            </a:r>
            <a:r>
              <a:rPr lang="en-US" altLang="zh-CN" dirty="0"/>
              <a:t> Weight2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Weight3</a:t>
            </a:r>
          </a:p>
          <a:p>
            <a:pPr lvl="1"/>
            <a:r>
              <a:rPr lang="en-US" altLang="zh-CN" dirty="0"/>
              <a:t>Weight[1]</a:t>
            </a:r>
            <a:r>
              <a:rPr lang="zh-CN" altLang="zh-CN" dirty="0"/>
              <a:t>、</a:t>
            </a:r>
            <a:r>
              <a:rPr lang="en-US" altLang="zh-CN" dirty="0"/>
              <a:t>Weight[2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Weight[3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876256" y="46531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20369" y="3014346"/>
            <a:ext cx="5470004" cy="1278750"/>
            <a:chOff x="3620369" y="2251596"/>
            <a:chExt cx="5470004" cy="1278750"/>
          </a:xfrm>
        </p:grpSpPr>
        <p:pic>
          <p:nvPicPr>
            <p:cNvPr id="6145" name="图片 20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251596"/>
              <a:ext cx="4248472" cy="74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图片 21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369" y="2814037"/>
              <a:ext cx="5470004" cy="71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一维数组的创建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</a:t>
            </a:r>
            <a:r>
              <a:rPr lang="zh-CN" altLang="en-US" dirty="0"/>
              <a:t>使用时自动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创建数组大小由给定</a:t>
            </a:r>
            <a:r>
              <a:rPr lang="zh-CN" altLang="en-US" dirty="0"/>
              <a:t>的最大元素下标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values[7</a:t>
            </a:r>
            <a:r>
              <a:rPr lang="en-US" altLang="zh-CN" dirty="0"/>
              <a:t>]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 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/>
              <a:t>values[9]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 </a:t>
            </a:r>
            <a:r>
              <a:rPr lang="en-US" altLang="zh-CN" dirty="0" smtClean="0"/>
              <a:t>6</a:t>
            </a:r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例如：将</a:t>
            </a:r>
            <a:r>
              <a:rPr lang="en-US" altLang="zh-CN" dirty="0" smtClean="0"/>
              <a:t>100</a:t>
            </a:r>
            <a:r>
              <a:rPr lang="zh-CN" altLang="en-US" dirty="0"/>
              <a:t>个元素的数组初始化为</a:t>
            </a:r>
            <a:r>
              <a:rPr lang="en-US" altLang="zh-CN" dirty="0" smtClean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smtClean="0"/>
              <a:t>Values[100</a:t>
            </a:r>
            <a:r>
              <a:rPr lang="en-US" altLang="zh-CN" dirty="0"/>
              <a:t>]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 smtClean="0"/>
              <a:t> 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Raptor</a:t>
            </a:r>
            <a:r>
              <a:rPr lang="zh-CN" altLang="zh-CN" dirty="0"/>
              <a:t>数组及使用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9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可视化的程序设计工具</a:t>
            </a:r>
            <a:r>
              <a:rPr lang="en-US" altLang="zh-CN" dirty="0"/>
              <a:t>—Raptor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选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进行程序设计的主要原因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最大限度</a:t>
            </a:r>
            <a:r>
              <a:rPr lang="zh-CN" altLang="en-US" dirty="0"/>
              <a:t>地</a:t>
            </a:r>
            <a:r>
              <a:rPr lang="zh-CN" altLang="en-US" dirty="0">
                <a:solidFill>
                  <a:srgbClr val="C00000"/>
                </a:solidFill>
              </a:rPr>
              <a:t>减少语法要求</a:t>
            </a:r>
            <a:r>
              <a:rPr lang="zh-CN" altLang="en-US" dirty="0"/>
              <a:t>的情形下，帮助用户编写正确的程序指令。 </a:t>
            </a:r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/>
              <a:t>开发环境是</a:t>
            </a:r>
            <a:r>
              <a:rPr lang="zh-CN" altLang="en-US" dirty="0">
                <a:solidFill>
                  <a:srgbClr val="C00000"/>
                </a:solidFill>
              </a:rPr>
              <a:t>可视化</a:t>
            </a:r>
            <a:r>
              <a:rPr lang="zh-CN" altLang="en-US" dirty="0"/>
              <a:t>的。</a:t>
            </a:r>
            <a:r>
              <a:rPr lang="en-US" altLang="zh-CN" dirty="0"/>
              <a:t>Raptor</a:t>
            </a:r>
            <a:r>
              <a:rPr lang="zh-CN" altLang="en-US" dirty="0"/>
              <a:t>程序实际上是一种</a:t>
            </a:r>
            <a:r>
              <a:rPr lang="zh-CN" altLang="en-US" dirty="0">
                <a:solidFill>
                  <a:srgbClr val="C00000"/>
                </a:solidFill>
              </a:rPr>
              <a:t>有向图</a:t>
            </a:r>
            <a:r>
              <a:rPr lang="zh-CN" altLang="en-US" dirty="0"/>
              <a:t>，可以一次执行一个图形符号，以便帮助用户跟踪</a:t>
            </a:r>
            <a:r>
              <a:rPr lang="en-US" altLang="zh-CN" dirty="0"/>
              <a:t>Raptor</a:t>
            </a:r>
            <a:r>
              <a:rPr lang="zh-CN" altLang="en-US" dirty="0"/>
              <a:t>程序的指令流执行过程。</a:t>
            </a:r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是为易用性而设计的</a:t>
            </a:r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程序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调试和报错</a:t>
            </a:r>
            <a:r>
              <a:rPr lang="zh-CN" altLang="en-US" dirty="0"/>
              <a:t>消息更容易为初学者理解 。 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Raptor</a:t>
            </a:r>
            <a:r>
              <a:rPr lang="zh-CN" altLang="en-US" dirty="0"/>
              <a:t>的目的是进行</a:t>
            </a:r>
            <a:r>
              <a:rPr lang="zh-CN" altLang="en-US" dirty="0">
                <a:solidFill>
                  <a:srgbClr val="C00000"/>
                </a:solidFill>
              </a:rPr>
              <a:t>算法设计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运行验证</a:t>
            </a:r>
            <a:r>
              <a:rPr lang="zh-CN" altLang="en-US" dirty="0"/>
              <a:t>，不需要重量级编程语言（如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）的过早引入给初学者带来的学习负担。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Raptor</a:t>
            </a:r>
            <a:r>
              <a:rPr lang="zh-CN" altLang="zh-CN" dirty="0"/>
              <a:t>数组及使用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zh-CN" dirty="0"/>
              <a:t>二维数组的创建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二</a:t>
            </a:r>
            <a:r>
              <a:rPr lang="zh-CN" altLang="zh-CN" dirty="0"/>
              <a:t>维数</a:t>
            </a:r>
            <a:r>
              <a:rPr lang="zh-CN" altLang="zh-CN" dirty="0" smtClean="0"/>
              <a:t>组两</a:t>
            </a:r>
            <a:r>
              <a:rPr lang="zh-CN" altLang="zh-CN" dirty="0"/>
              <a:t>个维度的大小由</a:t>
            </a:r>
            <a:r>
              <a:rPr lang="zh-CN" altLang="zh-CN" dirty="0" smtClean="0"/>
              <a:t>最大下标确定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numbers[3</a:t>
            </a:r>
            <a:r>
              <a:rPr lang="en-US" altLang="zh-CN" dirty="0"/>
              <a:t>,</a:t>
            </a:r>
            <a:r>
              <a:rPr lang="en-US" altLang="zh-CN" dirty="0" smtClean="0"/>
              <a:t>4</a:t>
            </a:r>
            <a:r>
              <a:rPr lang="en-US" altLang="zh-CN" dirty="0"/>
              <a:t>]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 </a:t>
            </a:r>
            <a:r>
              <a:rPr lang="en-US" altLang="zh-CN" dirty="0" smtClean="0"/>
              <a:t>13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Raptor</a:t>
            </a:r>
            <a:r>
              <a:rPr lang="zh-CN" altLang="zh-CN" dirty="0"/>
              <a:t>的</a:t>
            </a:r>
            <a:r>
              <a:rPr lang="zh-CN" altLang="zh-CN" dirty="0" smtClean="0"/>
              <a:t>数组非常灵活，每个</a:t>
            </a:r>
            <a:r>
              <a:rPr lang="zh-CN" altLang="zh-CN" dirty="0"/>
              <a:t>数组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可以是不</a:t>
            </a:r>
            <a:r>
              <a:rPr lang="zh-CN" altLang="zh-CN" dirty="0" smtClean="0"/>
              <a:t>同</a:t>
            </a:r>
            <a:r>
              <a:rPr lang="zh-CN" altLang="zh-CN" dirty="0"/>
              <a:t>的数据类型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图片 2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/>
          <a:stretch/>
        </p:blipFill>
        <p:spPr bwMode="auto">
          <a:xfrm>
            <a:off x="1115616" y="2996952"/>
            <a:ext cx="7056784" cy="1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Raptor</a:t>
            </a:r>
            <a:r>
              <a:rPr lang="zh-CN" altLang="zh-CN" dirty="0" smtClean="0"/>
              <a:t>数组及使用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zh-CN" dirty="0" smtClean="0"/>
              <a:t>数组元素个数的计算</a:t>
            </a:r>
            <a:endParaRPr lang="zh-CN" altLang="en-US" dirty="0" smtClean="0"/>
          </a:p>
          <a:p>
            <a:pPr lvl="1"/>
            <a:r>
              <a:rPr lang="en-US" altLang="zh-CN" dirty="0"/>
              <a:t>Raptor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大小可变，如何获取数组元素个数？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函数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Length_Of</a:t>
            </a:r>
            <a:r>
              <a:rPr lang="en-US" altLang="zh-CN" dirty="0"/>
              <a:t>(</a:t>
            </a:r>
            <a:r>
              <a:rPr lang="zh-CN" altLang="zh-CN" dirty="0"/>
              <a:t>数组名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若：</a:t>
            </a:r>
            <a:r>
              <a:rPr lang="en-US" altLang="zh-CN" dirty="0" smtClean="0"/>
              <a:t>array[10</a:t>
            </a:r>
            <a:r>
              <a:rPr lang="en-US" altLang="zh-CN" dirty="0"/>
              <a:t>]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 9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Length_Of</a:t>
            </a:r>
            <a:r>
              <a:rPr lang="en-US" altLang="zh-CN" dirty="0" smtClean="0"/>
              <a:t>(array)</a:t>
            </a:r>
            <a:r>
              <a:rPr lang="zh-CN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/>
              <a:t>Raptor</a:t>
            </a:r>
            <a:r>
              <a:rPr lang="zh-CN" altLang="zh-CN" dirty="0"/>
              <a:t>中字符串变量等同于数组</a:t>
            </a:r>
            <a:endParaRPr lang="en-US" altLang="zh-CN" dirty="0"/>
          </a:p>
          <a:p>
            <a:pPr lvl="1"/>
            <a:r>
              <a:rPr lang="zh-CN" altLang="en-US" dirty="0" smtClean="0"/>
              <a:t>若：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 “ABCDEFG”, </a:t>
            </a:r>
            <a:r>
              <a:rPr lang="zh-CN" altLang="zh-CN" dirty="0"/>
              <a:t>则</a:t>
            </a:r>
            <a:r>
              <a:rPr lang="en-US" altLang="zh-CN" dirty="0" err="1" smtClean="0"/>
              <a:t>Length_Of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</a:t>
            </a:r>
            <a:r>
              <a:rPr lang="en-US" altLang="zh-CN" dirty="0"/>
              <a:t>]=’A’</a:t>
            </a:r>
            <a:r>
              <a:rPr lang="zh-CN" altLang="zh-CN" dirty="0"/>
              <a:t>，</a:t>
            </a:r>
            <a:r>
              <a:rPr lang="en-US" altLang="zh-CN" dirty="0" err="1"/>
              <a:t>str</a:t>
            </a:r>
            <a:r>
              <a:rPr lang="en-US" altLang="zh-CN" dirty="0"/>
              <a:t>[7]=’G’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Raptor</a:t>
            </a:r>
            <a:r>
              <a:rPr lang="zh-CN" altLang="zh-CN" smtClean="0"/>
              <a:t>数组及使用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4.4</a:t>
            </a:r>
            <a:r>
              <a:rPr lang="zh-CN" altLang="zh-CN" dirty="0" smtClean="0"/>
              <a:t>数组的使用</a:t>
            </a:r>
            <a:endParaRPr lang="en-US" altLang="zh-CN" dirty="0" smtClean="0"/>
          </a:p>
          <a:p>
            <a:pPr lvl="1"/>
            <a:r>
              <a:rPr lang="zh-CN" altLang="zh-CN" dirty="0"/>
              <a:t>数组的使用一般是</a:t>
            </a:r>
            <a:r>
              <a:rPr lang="zh-CN" altLang="zh-CN" dirty="0" smtClean="0"/>
              <a:t>通过下标</a:t>
            </a:r>
            <a:r>
              <a:rPr lang="zh-CN" altLang="en-US" dirty="0" smtClean="0"/>
              <a:t>实现的，</a:t>
            </a:r>
            <a:r>
              <a:rPr lang="zh-CN" altLang="zh-CN" dirty="0"/>
              <a:t>下标值指出了该下标</a:t>
            </a:r>
            <a:r>
              <a:rPr lang="zh-CN" altLang="zh-CN" dirty="0">
                <a:solidFill>
                  <a:srgbClr val="C00000"/>
                </a:solidFill>
              </a:rPr>
              <a:t>变量在数组中的序号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数组</a:t>
            </a:r>
            <a:r>
              <a:rPr lang="zh-CN" altLang="zh-CN" dirty="0"/>
              <a:t>的下标</a:t>
            </a:r>
            <a:r>
              <a:rPr lang="zh-CN" altLang="zh-CN" dirty="0" smtClean="0"/>
              <a:t>变量是</a:t>
            </a:r>
            <a:r>
              <a:rPr lang="zh-CN" altLang="zh-CN" dirty="0" smtClean="0">
                <a:solidFill>
                  <a:srgbClr val="C00000"/>
                </a:solidFill>
              </a:rPr>
              <a:t>可以计算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  <a:r>
              <a:rPr lang="en-US" altLang="zh-CN" dirty="0"/>
              <a:t>Weight[2]</a:t>
            </a:r>
            <a:r>
              <a:rPr lang="zh-CN" altLang="zh-CN" dirty="0"/>
              <a:t>、</a:t>
            </a:r>
            <a:r>
              <a:rPr lang="en-US" altLang="zh-CN" dirty="0"/>
              <a:t>Weight[1+1]</a:t>
            </a:r>
            <a:r>
              <a:rPr lang="zh-CN" altLang="zh-CN" dirty="0"/>
              <a:t>和</a:t>
            </a:r>
            <a:r>
              <a:rPr lang="en-US" altLang="zh-CN" dirty="0"/>
              <a:t>Weight[23-21</a:t>
            </a:r>
            <a:r>
              <a:rPr lang="en-US" altLang="zh-CN" dirty="0" smtClean="0"/>
              <a:t>]</a:t>
            </a:r>
            <a:r>
              <a:rPr lang="zh-CN" altLang="en-US" dirty="0" smtClean="0"/>
              <a:t>实际</a:t>
            </a:r>
            <a:r>
              <a:rPr lang="zh-CN" altLang="zh-CN" dirty="0" smtClean="0"/>
              <a:t>都代表</a:t>
            </a:r>
            <a:r>
              <a:rPr lang="en-US" altLang="zh-CN" dirty="0" smtClean="0"/>
              <a:t>Weight[2</a:t>
            </a:r>
            <a:r>
              <a:rPr lang="en-US" altLang="zh-CN" dirty="0"/>
              <a:t>]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下标</a:t>
            </a:r>
            <a:r>
              <a:rPr lang="zh-CN" altLang="zh-CN" dirty="0"/>
              <a:t>的位置还可以使用变量组成的</a:t>
            </a:r>
            <a:r>
              <a:rPr lang="zh-CN" altLang="zh-CN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，如</a:t>
            </a:r>
            <a:r>
              <a:rPr lang="en-US" altLang="zh-CN" dirty="0"/>
              <a:t>Weight[i+2]</a:t>
            </a:r>
            <a:r>
              <a:rPr lang="zh-CN" altLang="zh-CN" dirty="0"/>
              <a:t>（这里</a:t>
            </a:r>
            <a:r>
              <a:rPr lang="en-US" altLang="zh-CN" dirty="0" smtClean="0"/>
              <a:t>i</a:t>
            </a:r>
            <a:r>
              <a:rPr lang="zh-CN" altLang="zh-CN" dirty="0" smtClean="0"/>
              <a:t>是</a:t>
            </a:r>
            <a:r>
              <a:rPr lang="zh-CN" altLang="zh-CN" dirty="0"/>
              <a:t>变量）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Raptor</a:t>
            </a:r>
            <a:r>
              <a:rPr lang="zh-CN" altLang="zh-CN" smtClean="0"/>
              <a:t>数组及使用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zh-CN" dirty="0" smtClean="0"/>
              <a:t>使用数组注意事项</a:t>
            </a:r>
            <a:endParaRPr lang="zh-CN" altLang="en-US" dirty="0" smtClean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Raptor</a:t>
            </a:r>
            <a:r>
              <a:rPr lang="zh-CN" altLang="zh-CN" dirty="0"/>
              <a:t>中，数组名与普通变量名不可同名</a:t>
            </a:r>
          </a:p>
          <a:p>
            <a:pPr lvl="1"/>
            <a:r>
              <a:rPr lang="en-US" altLang="zh-CN" dirty="0" smtClean="0"/>
              <a:t>Raptor</a:t>
            </a:r>
            <a:r>
              <a:rPr lang="zh-CN" altLang="zh-CN" dirty="0"/>
              <a:t>数组可以在算法运行过程中动态增加数组元素，但不可以将一个一维数组在算法运行过程中扩展成二维数组。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Raptor</a:t>
            </a:r>
            <a:r>
              <a:rPr lang="zh-CN" altLang="en-US" dirty="0"/>
              <a:t>子图和子程序的定义及调用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/>
              <a:t>子图的定义和调用</a:t>
            </a:r>
            <a:endParaRPr lang="zh-CN" altLang="en-US" dirty="0" smtClean="0"/>
          </a:p>
          <a:p>
            <a:r>
              <a:rPr lang="en-US" altLang="zh-CN" dirty="0" smtClean="0"/>
              <a:t>5.2 </a:t>
            </a:r>
            <a:r>
              <a:rPr lang="zh-CN" altLang="en-US" dirty="0"/>
              <a:t>子程序的定义和调用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Raptor</a:t>
            </a:r>
            <a:r>
              <a:rPr lang="zh-CN" altLang="en-US" dirty="0"/>
              <a:t>子图和子程序的定义及调用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</a:t>
            </a:r>
            <a:r>
              <a:rPr lang="zh-CN" altLang="en-US" dirty="0"/>
              <a:t>言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</a:t>
            </a:r>
            <a:r>
              <a:rPr lang="zh-CN" altLang="en-US" dirty="0"/>
              <a:t>：</a:t>
            </a:r>
            <a:r>
              <a:rPr lang="zh-CN" altLang="en-US" dirty="0" smtClean="0"/>
              <a:t>计算机完成复杂任务的</a:t>
            </a:r>
            <a:r>
              <a:rPr lang="zh-CN" altLang="en-US" dirty="0" smtClean="0">
                <a:solidFill>
                  <a:srgbClr val="C00000"/>
                </a:solidFill>
              </a:rPr>
              <a:t>算法很</a:t>
            </a:r>
            <a:r>
              <a:rPr lang="zh-CN" altLang="en-US" dirty="0">
                <a:solidFill>
                  <a:srgbClr val="C00000"/>
                </a:solidFill>
              </a:rPr>
              <a:t>长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难懂</a:t>
            </a:r>
            <a:r>
              <a:rPr lang="zh-CN" altLang="en-US" dirty="0"/>
              <a:t>，如果发生错误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难以修改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思路：在处理复杂算法时，把一些功能单独的，经常需要使用到的</a:t>
            </a:r>
            <a:r>
              <a:rPr lang="zh-CN" altLang="en-US" dirty="0" smtClean="0"/>
              <a:t>算法写成</a:t>
            </a:r>
            <a:r>
              <a:rPr lang="zh-CN" altLang="en-US" dirty="0" smtClean="0">
                <a:solidFill>
                  <a:srgbClr val="C00000"/>
                </a:solidFill>
              </a:rPr>
              <a:t>独立的过程</a:t>
            </a:r>
            <a:r>
              <a:rPr lang="zh-CN" altLang="en-US" dirty="0"/>
              <a:t>，需要</a:t>
            </a:r>
            <a:r>
              <a:rPr lang="zh-CN" altLang="en-US" dirty="0" smtClean="0"/>
              <a:t>使用时就</a:t>
            </a:r>
            <a:r>
              <a:rPr lang="zh-CN" altLang="en-US" dirty="0"/>
              <a:t>去调用相应的</a:t>
            </a:r>
            <a:r>
              <a:rPr lang="zh-CN" altLang="en-US" dirty="0" smtClean="0"/>
              <a:t>过程。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优点：降低</a:t>
            </a:r>
            <a:r>
              <a:rPr lang="zh-CN" altLang="en-US" dirty="0"/>
              <a:t>了算法设计的</a:t>
            </a:r>
            <a:r>
              <a:rPr lang="zh-CN" altLang="en-US" dirty="0">
                <a:solidFill>
                  <a:srgbClr val="C00000"/>
                </a:solidFill>
              </a:rPr>
              <a:t>复杂</a:t>
            </a:r>
            <a:r>
              <a:rPr lang="zh-CN" altLang="en-US" dirty="0" smtClean="0">
                <a:solidFill>
                  <a:srgbClr val="C00000"/>
                </a:solidFill>
              </a:rPr>
              <a:t>度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C00000"/>
                </a:solidFill>
              </a:rPr>
              <a:t>节省时间</a:t>
            </a:r>
            <a:r>
              <a:rPr lang="zh-CN" altLang="en-US" dirty="0"/>
              <a:t>（设计），</a:t>
            </a:r>
            <a:r>
              <a:rPr lang="zh-CN" altLang="en-US" dirty="0" smtClean="0"/>
              <a:t>符合</a:t>
            </a:r>
            <a:r>
              <a:rPr lang="zh-CN" altLang="en-US" dirty="0">
                <a:solidFill>
                  <a:srgbClr val="C00000"/>
                </a:solidFill>
              </a:rPr>
              <a:t>自顶向下模块化</a:t>
            </a:r>
            <a:r>
              <a:rPr lang="zh-CN" altLang="en-US" dirty="0" smtClean="0">
                <a:solidFill>
                  <a:srgbClr val="C00000"/>
                </a:solidFill>
              </a:rPr>
              <a:t>程序设计</a:t>
            </a:r>
            <a:r>
              <a:rPr lang="zh-CN" altLang="en-US" dirty="0" smtClean="0"/>
              <a:t>思想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Raptor</a:t>
            </a:r>
            <a:r>
              <a:rPr lang="zh-CN" altLang="en-US" dirty="0"/>
              <a:t>子图和子程序的定义及调用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</a:t>
            </a:r>
            <a:r>
              <a:rPr lang="zh-CN" altLang="en-US" dirty="0"/>
              <a:t>言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提供</a:t>
            </a:r>
            <a:r>
              <a:rPr lang="zh-CN" altLang="en-US" dirty="0"/>
              <a:t>了两种机制来实施过程抽象：</a:t>
            </a:r>
            <a:r>
              <a:rPr lang="zh-CN" altLang="en-US" dirty="0">
                <a:solidFill>
                  <a:srgbClr val="C00000"/>
                </a:solidFill>
              </a:rPr>
              <a:t>子图</a:t>
            </a:r>
            <a:r>
              <a:rPr lang="zh-CN" altLang="en-US" dirty="0"/>
              <a:t>（</a:t>
            </a:r>
            <a:r>
              <a:rPr lang="en-US" altLang="zh-CN" dirty="0" err="1"/>
              <a:t>subcharts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C00000"/>
                </a:solidFill>
              </a:rPr>
              <a:t>子程序 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过程</a:t>
            </a:r>
            <a:r>
              <a:rPr lang="zh-CN" altLang="en-US" dirty="0" smtClean="0"/>
              <a:t>（</a:t>
            </a:r>
            <a:r>
              <a:rPr lang="en-US" altLang="zh-CN" dirty="0"/>
              <a:t>procedures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子图类似于主图（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子程序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过程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种“增强”型</a:t>
            </a:r>
            <a:r>
              <a:rPr lang="zh-CN" altLang="en-US" dirty="0"/>
              <a:t>的子图</a:t>
            </a:r>
            <a:r>
              <a:rPr lang="zh-CN" altLang="en-US" dirty="0" smtClean="0"/>
              <a:t>，。子程序</a:t>
            </a:r>
            <a:r>
              <a:rPr lang="en-US" altLang="zh-CN" dirty="0"/>
              <a:t>/</a:t>
            </a:r>
            <a:r>
              <a:rPr lang="zh-CN" altLang="en-US" dirty="0"/>
              <a:t>过程</a:t>
            </a:r>
            <a:r>
              <a:rPr lang="zh-CN" altLang="en-US" dirty="0" smtClean="0"/>
              <a:t>允许在调用</a:t>
            </a:r>
            <a:r>
              <a:rPr lang="zh-CN" altLang="en-US" dirty="0"/>
              <a:t>过程</a:t>
            </a:r>
            <a:r>
              <a:rPr lang="zh-CN" altLang="en-US" dirty="0" smtClean="0"/>
              <a:t>中传递数据。这些数据被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（</a:t>
            </a:r>
            <a:r>
              <a:rPr lang="en-US" altLang="zh-CN" dirty="0"/>
              <a:t>parameters</a:t>
            </a:r>
            <a:r>
              <a:rPr lang="zh-CN" altLang="en-US" dirty="0"/>
              <a:t>）</a:t>
            </a:r>
            <a:r>
              <a:rPr lang="zh-CN" altLang="en-US" dirty="0" smtClean="0"/>
              <a:t>。每次</a:t>
            </a:r>
            <a:r>
              <a:rPr lang="zh-CN" altLang="en-US" dirty="0"/>
              <a:t>调用子程序可以传递不同</a:t>
            </a:r>
            <a:r>
              <a:rPr lang="zh-CN" altLang="en-US" dirty="0" smtClean="0"/>
              <a:t>的值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Raptor</a:t>
            </a:r>
            <a:r>
              <a:rPr lang="zh-CN" altLang="en-US" dirty="0"/>
              <a:t>子图和子程序的定义及调用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/>
              <a:t>子图的定义和调用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创建子图：</a:t>
            </a:r>
            <a:r>
              <a:rPr lang="zh-CN" altLang="zh-CN" dirty="0" smtClean="0"/>
              <a:t>在 </a:t>
            </a:r>
            <a:r>
              <a:rPr lang="en-US" altLang="zh-CN" dirty="0"/>
              <a:t>“main”</a:t>
            </a:r>
            <a:r>
              <a:rPr lang="zh-CN" altLang="zh-CN" dirty="0"/>
              <a:t>子图标签上</a:t>
            </a:r>
            <a:r>
              <a:rPr lang="zh-CN" altLang="zh-CN" dirty="0" smtClean="0"/>
              <a:t>，右</a:t>
            </a:r>
            <a:r>
              <a:rPr lang="zh-CN" altLang="zh-CN" dirty="0"/>
              <a:t>击鼠标</a:t>
            </a:r>
            <a:r>
              <a:rPr lang="zh-CN" altLang="zh-CN" dirty="0" smtClean="0"/>
              <a:t>按钮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选择</a:t>
            </a:r>
            <a:r>
              <a:rPr lang="zh-CN" altLang="zh-CN" dirty="0"/>
              <a:t>快捷菜单中的 </a:t>
            </a:r>
            <a:r>
              <a:rPr lang="en-US" altLang="zh-CN" dirty="0"/>
              <a:t>“add </a:t>
            </a:r>
            <a:r>
              <a:rPr lang="en-US" altLang="zh-CN" dirty="0" err="1"/>
              <a:t>subchart</a:t>
            </a:r>
            <a:r>
              <a:rPr lang="en-US" altLang="zh-CN" dirty="0"/>
              <a:t>” </a:t>
            </a:r>
            <a:endParaRPr lang="en-US" altLang="zh-CN" dirty="0" smtClean="0"/>
          </a:p>
          <a:p>
            <a:pPr lvl="1"/>
            <a:r>
              <a:rPr lang="zh-CN" altLang="en-US" dirty="0"/>
              <a:t>子图的主要</a:t>
            </a:r>
            <a:r>
              <a:rPr lang="zh-CN" altLang="en-US" dirty="0" smtClean="0"/>
              <a:t>特点：所有</a:t>
            </a:r>
            <a:r>
              <a:rPr lang="zh-CN" altLang="en-US" dirty="0"/>
              <a:t>子图</a:t>
            </a:r>
            <a:r>
              <a:rPr lang="zh-CN" altLang="en-US" dirty="0">
                <a:solidFill>
                  <a:srgbClr val="C00000"/>
                </a:solidFill>
              </a:rPr>
              <a:t>共享相同的</a:t>
            </a: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子图之间</a:t>
            </a:r>
            <a:r>
              <a:rPr lang="zh-CN" altLang="en-US" dirty="0">
                <a:solidFill>
                  <a:srgbClr val="C00000"/>
                </a:solidFill>
              </a:rPr>
              <a:t>不需要进行参数</a:t>
            </a:r>
            <a:r>
              <a:rPr lang="zh-CN" altLang="en-US" dirty="0" smtClean="0">
                <a:solidFill>
                  <a:srgbClr val="C00000"/>
                </a:solidFill>
              </a:rPr>
              <a:t>传递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子图</a:t>
            </a:r>
            <a:r>
              <a:rPr lang="zh-CN" altLang="en-US" dirty="0"/>
              <a:t>之间的调用只要给出被调用</a:t>
            </a:r>
            <a:r>
              <a:rPr lang="zh-CN" altLang="en-US" dirty="0" smtClean="0">
                <a:solidFill>
                  <a:srgbClr val="C00000"/>
                </a:solidFill>
              </a:rPr>
              <a:t>子图名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Raptor</a:t>
            </a:r>
            <a:r>
              <a:rPr lang="zh-CN" altLang="en-US" dirty="0"/>
              <a:t>子图和子程序的定义及调用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子程序的定义和调用</a:t>
            </a:r>
            <a:endParaRPr lang="en-US" altLang="zh-CN" dirty="0" smtClean="0"/>
          </a:p>
          <a:p>
            <a:pPr lvl="1"/>
            <a:r>
              <a:rPr lang="zh-CN" altLang="en-US" dirty="0"/>
              <a:t>创建子图：在 “</a:t>
            </a:r>
            <a:r>
              <a:rPr lang="en-US" altLang="zh-CN" dirty="0"/>
              <a:t>main”</a:t>
            </a:r>
            <a:r>
              <a:rPr lang="zh-CN" altLang="en-US" dirty="0"/>
              <a:t>子图标签上，右击鼠标按钮，选择快捷菜单中的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Add </a:t>
            </a:r>
            <a:r>
              <a:rPr lang="en-US" altLang="zh-CN" dirty="0"/>
              <a:t>procedure</a:t>
            </a:r>
            <a:r>
              <a:rPr lang="en-US" altLang="zh-CN" dirty="0" smtClean="0"/>
              <a:t>” </a:t>
            </a:r>
            <a:endParaRPr lang="en-US" altLang="zh-CN" dirty="0"/>
          </a:p>
          <a:p>
            <a:pPr lvl="1"/>
            <a:r>
              <a:rPr lang="zh-CN" altLang="en-US" dirty="0" smtClean="0"/>
              <a:t>注意：只有</a:t>
            </a:r>
            <a:r>
              <a:rPr lang="zh-CN" altLang="zh-CN" dirty="0" smtClean="0"/>
              <a:t>当</a:t>
            </a:r>
            <a:r>
              <a:rPr lang="en-US" altLang="zh-CN" dirty="0" smtClean="0"/>
              <a:t>Raptor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“</a:t>
            </a:r>
            <a:r>
              <a:rPr lang="en-US" altLang="zh-CN" dirty="0">
                <a:solidFill>
                  <a:srgbClr val="C00000"/>
                </a:solidFill>
              </a:rPr>
              <a:t>mode(</a:t>
            </a:r>
            <a:r>
              <a:rPr lang="zh-CN" altLang="zh-CN" dirty="0">
                <a:solidFill>
                  <a:srgbClr val="C00000"/>
                </a:solidFill>
              </a:rPr>
              <a:t>模式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dirty="0" smtClean="0"/>
              <a:t>”</a:t>
            </a:r>
            <a:r>
              <a:rPr lang="zh-CN" altLang="en-US" dirty="0"/>
              <a:t>菜单</a:t>
            </a:r>
            <a:r>
              <a:rPr lang="zh-CN" altLang="zh-CN" dirty="0" smtClean="0"/>
              <a:t>设置</a:t>
            </a:r>
            <a:r>
              <a:rPr lang="zh-CN" altLang="zh-CN" dirty="0"/>
              <a:t>为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C00000"/>
                </a:solidFill>
              </a:rPr>
              <a:t>Intermediate(</a:t>
            </a:r>
            <a:r>
              <a:rPr lang="zh-CN" altLang="zh-CN" dirty="0">
                <a:solidFill>
                  <a:srgbClr val="C00000"/>
                </a:solidFill>
              </a:rPr>
              <a:t>中级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上述</a:t>
            </a:r>
            <a:r>
              <a:rPr lang="zh-CN" altLang="en-US" dirty="0"/>
              <a:t>快捷菜单</a:t>
            </a:r>
            <a:r>
              <a:rPr lang="zh-CN" altLang="en-US" dirty="0" smtClean="0"/>
              <a:t>中才会</a:t>
            </a:r>
            <a:r>
              <a:rPr lang="zh-CN" altLang="zh-CN" dirty="0" smtClean="0"/>
              <a:t> </a:t>
            </a:r>
            <a:r>
              <a:rPr lang="en-US" altLang="zh-CN" dirty="0" smtClean="0"/>
              <a:t>“Add </a:t>
            </a:r>
            <a:r>
              <a:rPr lang="en-US" altLang="zh-CN" dirty="0"/>
              <a:t>procedure” </a:t>
            </a:r>
            <a:r>
              <a:rPr lang="zh-CN" altLang="zh-CN" dirty="0" smtClean="0"/>
              <a:t>选项</a:t>
            </a:r>
            <a:r>
              <a:rPr lang="zh-CN" altLang="zh-CN" dirty="0"/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子图和子程序的定义及调用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330824" cy="4968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子程序的调用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子程序与子图不同，子程序间相对独立，通过参数交换信息</a:t>
            </a:r>
            <a:endParaRPr lang="en-US" altLang="zh-CN" dirty="0" smtClean="0"/>
          </a:p>
          <a:p>
            <a:pPr lvl="1" algn="just"/>
            <a:r>
              <a:rPr lang="zh-CN" altLang="en-US" dirty="0"/>
              <a:t>子程序参数</a:t>
            </a:r>
            <a:r>
              <a:rPr lang="zh-CN" altLang="en-US" dirty="0" smtClean="0"/>
              <a:t>设置：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zh-CN" altLang="en-US" dirty="0"/>
              <a:t>⑴ 输入参数（</a:t>
            </a:r>
            <a:r>
              <a:rPr lang="en-US" altLang="zh-CN" dirty="0"/>
              <a:t>Input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zh-CN" altLang="en-US" dirty="0" smtClean="0"/>
              <a:t>⑵ </a:t>
            </a:r>
            <a:r>
              <a:rPr lang="zh-CN" altLang="en-US" dirty="0"/>
              <a:t>输出参数（</a:t>
            </a:r>
            <a:r>
              <a:rPr lang="en-US" altLang="zh-CN" dirty="0"/>
              <a:t>Output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zh-CN" altLang="en-US" dirty="0" smtClean="0"/>
              <a:t>⑶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输出参数（</a:t>
            </a:r>
            <a:r>
              <a:rPr lang="en-US" altLang="zh-CN" dirty="0" err="1"/>
              <a:t>Input/Output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2" y="1700808"/>
            <a:ext cx="35185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可视化的程序设计工具</a:t>
            </a:r>
            <a:r>
              <a:rPr lang="en-US" altLang="zh-CN" dirty="0"/>
              <a:t>—Raptor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RAPTOR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语言简单、紧凑、灵活（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zh-CN" dirty="0" smtClean="0">
                <a:solidFill>
                  <a:srgbClr val="C00000"/>
                </a:solidFill>
              </a:rPr>
              <a:t>个基本语句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zh-CN" dirty="0" smtClean="0">
                <a:solidFill>
                  <a:srgbClr val="C00000"/>
                </a:solidFill>
              </a:rPr>
              <a:t>符号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使用流程图形式实现程序设计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具备基本运算功能，有</a:t>
            </a:r>
            <a:r>
              <a:rPr lang="en-US" altLang="zh-CN" dirty="0" smtClean="0">
                <a:solidFill>
                  <a:srgbClr val="C00000"/>
                </a:solidFill>
              </a:rPr>
              <a:t>18</a:t>
            </a:r>
            <a:r>
              <a:rPr lang="zh-CN" altLang="zh-CN" dirty="0" smtClean="0">
                <a:solidFill>
                  <a:srgbClr val="C00000"/>
                </a:solidFill>
              </a:rPr>
              <a:t>种运算符</a:t>
            </a:r>
            <a:r>
              <a:rPr lang="zh-CN" altLang="zh-CN" dirty="0" smtClean="0"/>
              <a:t>，可以实现大部分基本运算。</a:t>
            </a:r>
          </a:p>
          <a:p>
            <a:pPr lvl="1"/>
            <a:r>
              <a:rPr lang="zh-CN" altLang="zh-CN" dirty="0" smtClean="0"/>
              <a:t>提供了</a:t>
            </a:r>
            <a:r>
              <a:rPr lang="zh-CN" altLang="zh-CN" dirty="0" smtClean="0">
                <a:solidFill>
                  <a:srgbClr val="C00000"/>
                </a:solidFill>
              </a:rPr>
              <a:t>数值</a:t>
            </a:r>
            <a:r>
              <a:rPr lang="zh-CN" altLang="zh-CN" dirty="0" smtClean="0"/>
              <a:t>、</a:t>
            </a:r>
            <a:r>
              <a:rPr lang="zh-CN" altLang="zh-CN" dirty="0" smtClean="0">
                <a:solidFill>
                  <a:srgbClr val="C00000"/>
                </a:solidFill>
              </a:rPr>
              <a:t>字符串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rgbClr val="C00000"/>
                </a:solidFill>
              </a:rPr>
              <a:t>字符</a:t>
            </a:r>
            <a:r>
              <a:rPr lang="en-US" altLang="zh-CN" dirty="0" smtClean="0"/>
              <a:t>3</a:t>
            </a:r>
            <a:r>
              <a:rPr lang="zh-CN" altLang="zh-CN" dirty="0" smtClean="0"/>
              <a:t>种数据类型以及</a:t>
            </a:r>
            <a:r>
              <a:rPr lang="zh-CN" altLang="zh-CN" dirty="0" smtClean="0">
                <a:solidFill>
                  <a:srgbClr val="C00000"/>
                </a:solidFill>
              </a:rPr>
              <a:t>一维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rgbClr val="C00000"/>
                </a:solidFill>
              </a:rPr>
              <a:t>二维数组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组合以后，可以实现大部分算法所需要的数据结构，包括堆栈、队列、树和图。</a:t>
            </a:r>
          </a:p>
          <a:p>
            <a:pPr lvl="1"/>
            <a:r>
              <a:rPr lang="en-US" altLang="zh-CN" dirty="0" smtClean="0"/>
              <a:t>……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Raptor</a:t>
            </a:r>
            <a:r>
              <a:rPr lang="zh-CN" altLang="en-US" dirty="0"/>
              <a:t>文件的使用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/>
              <a:t>将数据输出到文件</a:t>
            </a:r>
            <a:endParaRPr lang="zh-CN" altLang="en-US" dirty="0" smtClean="0"/>
          </a:p>
          <a:p>
            <a:r>
              <a:rPr lang="en-US" altLang="zh-CN" dirty="0" smtClean="0"/>
              <a:t>6.2 </a:t>
            </a:r>
            <a:r>
              <a:rPr lang="zh-CN" altLang="en-US" dirty="0"/>
              <a:t>从文件中读入数据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Raptor</a:t>
            </a:r>
            <a:r>
              <a:rPr lang="zh-CN" altLang="en-US" dirty="0"/>
              <a:t>文件的使用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Raptor</a:t>
            </a:r>
            <a:r>
              <a:rPr lang="zh-CN" altLang="en-US" dirty="0"/>
              <a:t>中，系统默认的输入设备是</a:t>
            </a:r>
            <a:r>
              <a:rPr lang="zh-CN" altLang="en-US" dirty="0" smtClean="0"/>
              <a:t>键盘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Raptor</a:t>
            </a:r>
            <a:r>
              <a:rPr lang="zh-CN" altLang="en-US" dirty="0" smtClean="0"/>
              <a:t>中通过</a:t>
            </a:r>
            <a:r>
              <a:rPr lang="zh-CN" altLang="zh-CN" dirty="0" smtClean="0"/>
              <a:t>重定向函数</a:t>
            </a:r>
            <a:r>
              <a:rPr lang="zh-CN" altLang="en-US" dirty="0" smtClean="0"/>
              <a:t>，使</a:t>
            </a:r>
            <a:r>
              <a:rPr lang="zh-CN" altLang="zh-CN" dirty="0" smtClean="0"/>
              <a:t>所有输入</a:t>
            </a:r>
            <a:r>
              <a:rPr lang="en-US" altLang="zh-CN" dirty="0"/>
              <a:t>/</a:t>
            </a:r>
            <a:r>
              <a:rPr lang="zh-CN" altLang="zh-CN" dirty="0"/>
              <a:t>输出</a:t>
            </a:r>
            <a:r>
              <a:rPr lang="zh-CN" altLang="zh-CN" dirty="0" smtClean="0"/>
              <a:t>都针对</a:t>
            </a:r>
            <a:r>
              <a:rPr lang="zh-CN" altLang="zh-CN" dirty="0"/>
              <a:t>磁盘文件</a:t>
            </a:r>
            <a:endParaRPr lang="en-US" altLang="zh-CN" dirty="0" smtClean="0"/>
          </a:p>
          <a:p>
            <a:r>
              <a:rPr lang="en-US" altLang="zh-CN" dirty="0" smtClean="0"/>
              <a:t>6.1 </a:t>
            </a:r>
            <a:r>
              <a:rPr lang="zh-CN" altLang="en-US" dirty="0"/>
              <a:t>将数据输出到文件</a:t>
            </a:r>
            <a:endParaRPr lang="zh-CN" altLang="en-US" dirty="0" smtClean="0"/>
          </a:p>
          <a:p>
            <a:pPr lvl="1"/>
            <a:r>
              <a:rPr lang="en-US" altLang="zh-CN" dirty="0"/>
              <a:t>Raptor</a:t>
            </a:r>
            <a:r>
              <a:rPr lang="zh-CN" altLang="zh-CN" dirty="0" smtClean="0"/>
              <a:t>程序遇到输出</a:t>
            </a:r>
            <a:r>
              <a:rPr lang="zh-CN" altLang="zh-CN" dirty="0"/>
              <a:t>语句时</a:t>
            </a:r>
            <a:r>
              <a:rPr lang="zh-CN" altLang="zh-CN" dirty="0" smtClean="0"/>
              <a:t>，会</a:t>
            </a:r>
            <a:r>
              <a:rPr lang="zh-CN" altLang="zh-CN" dirty="0"/>
              <a:t>检查输出</a:t>
            </a:r>
            <a:r>
              <a:rPr lang="zh-CN" altLang="zh-CN" dirty="0" smtClean="0"/>
              <a:t>是否重定向</a:t>
            </a:r>
            <a:r>
              <a:rPr lang="zh-CN" altLang="zh-CN" dirty="0"/>
              <a:t>（</a:t>
            </a:r>
            <a:r>
              <a:rPr lang="en-US" altLang="zh-CN" dirty="0"/>
              <a:t>redirected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文件的使用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将数据输出到文件</a:t>
            </a:r>
          </a:p>
          <a:p>
            <a:pPr marL="457200" lvl="1" indent="0">
              <a:buNone/>
            </a:pPr>
            <a:r>
              <a:rPr lang="zh-CN" altLang="en-US" dirty="0" smtClean="0"/>
              <a:t>⑴ 输出重定向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格式一：</a:t>
            </a:r>
            <a:r>
              <a:rPr lang="en-US" altLang="zh-CN" dirty="0" err="1" smtClean="0"/>
              <a:t>Redirect_Output</a:t>
            </a:r>
            <a:r>
              <a:rPr lang="en-US" altLang="zh-CN" dirty="0" smtClean="0"/>
              <a:t>(yes/no or “filename”)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格式二：</a:t>
            </a:r>
            <a:r>
              <a:rPr lang="en-US" altLang="zh-CN" dirty="0" err="1" smtClean="0"/>
              <a:t>Redirect_Output_Append</a:t>
            </a:r>
            <a:r>
              <a:rPr lang="en-US" altLang="zh-CN" dirty="0" smtClean="0"/>
              <a:t>(yes/no or “filename”)</a:t>
            </a:r>
            <a:endParaRPr lang="zh-CN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⑵ 文件输出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⑶ 输出重定向结束</a:t>
            </a:r>
            <a:endParaRPr lang="en-US" altLang="zh-CN" dirty="0" smtClean="0"/>
          </a:p>
          <a:p>
            <a:pPr lvl="1"/>
            <a:r>
              <a:rPr lang="en-US" altLang="zh-CN" dirty="0" err="1"/>
              <a:t>Redirect_Output</a:t>
            </a:r>
            <a:r>
              <a:rPr lang="en-US" altLang="zh-CN" dirty="0"/>
              <a:t>(False/No)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文件的使用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将数据输出到文件</a:t>
            </a:r>
          </a:p>
          <a:p>
            <a:pPr lvl="1"/>
            <a:r>
              <a:rPr lang="zh-CN" altLang="en-US" dirty="0" smtClean="0"/>
              <a:t>例：产生</a:t>
            </a:r>
            <a:r>
              <a:rPr lang="en-US" altLang="zh-CN" dirty="0" smtClean="0"/>
              <a:t>10</a:t>
            </a:r>
            <a:r>
              <a:rPr lang="zh-CN" altLang="zh-CN" dirty="0"/>
              <a:t>个</a:t>
            </a:r>
            <a:r>
              <a:rPr lang="zh-CN" altLang="zh-CN" dirty="0" smtClean="0"/>
              <a:t>随机</a:t>
            </a:r>
            <a:r>
              <a:rPr lang="zh-CN" altLang="en-US" dirty="0" smtClean="0"/>
              <a:t>整</a:t>
            </a:r>
            <a:r>
              <a:rPr lang="zh-CN" altLang="zh-CN" dirty="0" smtClean="0"/>
              <a:t>数保存</a:t>
            </a:r>
            <a:r>
              <a:rPr lang="zh-CN" altLang="en-US" dirty="0"/>
              <a:t>至</a:t>
            </a:r>
            <a:r>
              <a:rPr lang="en-US" altLang="zh-CN" dirty="0" smtClean="0"/>
              <a:t>a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并</a:t>
            </a:r>
            <a:r>
              <a:rPr lang="zh-CN" altLang="zh-CN" dirty="0" smtClean="0"/>
              <a:t>输出</a:t>
            </a:r>
            <a:r>
              <a:rPr lang="zh-CN" altLang="zh-CN" dirty="0"/>
              <a:t>到文件</a:t>
            </a:r>
            <a:r>
              <a:rPr lang="en-US" altLang="zh-CN" dirty="0"/>
              <a:t>random_data.txt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5"/>
            <a:ext cx="1865672" cy="36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88" y="2912244"/>
            <a:ext cx="2016225" cy="36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3"/>
            <a:ext cx="2345125" cy="363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肘形连接符 13"/>
          <p:cNvCxnSpPr/>
          <p:nvPr/>
        </p:nvCxnSpPr>
        <p:spPr>
          <a:xfrm rot="5400000" flipH="1" flipV="1">
            <a:off x="1423862" y="3381251"/>
            <a:ext cx="3638446" cy="2700000"/>
          </a:xfrm>
          <a:prstGeom prst="bentConnector5">
            <a:avLst>
              <a:gd name="adj1" fmla="val -1746"/>
              <a:gd name="adj2" fmla="val 50351"/>
              <a:gd name="adj3" fmla="val 102793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文件的使用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从文件中读入数据</a:t>
            </a:r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程序遇到输出语句时，会检查输出是否重定向（</a:t>
            </a:r>
            <a:r>
              <a:rPr lang="en-US" altLang="zh-CN" dirty="0" smtClean="0"/>
              <a:t>redirected</a:t>
            </a:r>
            <a:r>
              <a:rPr lang="zh-CN" altLang="en-US" dirty="0" smtClean="0"/>
              <a:t>）</a:t>
            </a:r>
          </a:p>
          <a:p>
            <a:pPr marL="457200" lvl="1" indent="0">
              <a:buNone/>
            </a:pPr>
            <a:r>
              <a:rPr lang="zh-CN" altLang="en-US" dirty="0" smtClean="0"/>
              <a:t>⑴ 输入重定向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格式：</a:t>
            </a:r>
            <a:r>
              <a:rPr lang="en-US" altLang="zh-CN" dirty="0" err="1" smtClean="0"/>
              <a:t>Redirect_Input</a:t>
            </a:r>
            <a:r>
              <a:rPr lang="en-US" altLang="zh-CN" dirty="0" smtClean="0"/>
              <a:t>(yes/no or “filename”)</a:t>
            </a:r>
          </a:p>
          <a:p>
            <a:pPr marL="457200" lvl="1" indent="0">
              <a:buNone/>
            </a:pPr>
            <a:r>
              <a:rPr lang="zh-CN" altLang="zh-CN" dirty="0" smtClean="0"/>
              <a:t>⑵ 文件输入</a:t>
            </a:r>
          </a:p>
          <a:p>
            <a:pPr marL="457200" lvl="1" indent="0">
              <a:buNone/>
            </a:pPr>
            <a:r>
              <a:rPr lang="zh-CN" altLang="zh-CN" dirty="0" smtClean="0"/>
              <a:t>⑶ 输入重定向结束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Redirect_Input</a:t>
            </a:r>
            <a:r>
              <a:rPr lang="en-US" altLang="zh-CN" dirty="0" smtClean="0"/>
              <a:t>(False/No)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文件的使用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从文件中读入数据</a:t>
            </a:r>
          </a:p>
          <a:p>
            <a:pPr lvl="1"/>
            <a:r>
              <a:rPr lang="zh-CN" altLang="en-US" dirty="0"/>
              <a:t>例</a:t>
            </a:r>
            <a:r>
              <a:rPr lang="zh-CN" altLang="en-US" dirty="0" smtClean="0"/>
              <a:t>：从文件</a:t>
            </a:r>
            <a:r>
              <a:rPr lang="en-US" altLang="zh-CN" dirty="0"/>
              <a:t>Random_data.txt</a:t>
            </a:r>
            <a:r>
              <a:rPr lang="zh-CN" altLang="en-US" dirty="0"/>
              <a:t>读入一批整数</a:t>
            </a:r>
            <a:r>
              <a:rPr lang="zh-CN" altLang="en-US" dirty="0" smtClean="0"/>
              <a:t>，并显示</a:t>
            </a:r>
            <a:r>
              <a:rPr lang="zh-CN" altLang="en-US" dirty="0"/>
              <a:t>在屏幕上。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5"/>
            <a:ext cx="2010898" cy="37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88" y="2827534"/>
            <a:ext cx="1889259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肘形连接符 5"/>
          <p:cNvCxnSpPr/>
          <p:nvPr/>
        </p:nvCxnSpPr>
        <p:spPr>
          <a:xfrm rot="5400000" flipH="1" flipV="1">
            <a:off x="2648083" y="2938551"/>
            <a:ext cx="3735870" cy="3513836"/>
          </a:xfrm>
          <a:prstGeom prst="bentConnector5">
            <a:avLst>
              <a:gd name="adj1" fmla="val -3739"/>
              <a:gd name="adj2" fmla="val 51232"/>
              <a:gd name="adj3" fmla="val 104079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en-US" altLang="zh-CN" dirty="0" smtClean="0"/>
              <a:t>Raptor</a:t>
            </a:r>
            <a:r>
              <a:rPr lang="zh-CN" altLang="zh-CN" dirty="0"/>
              <a:t>图形窗口</a:t>
            </a:r>
            <a:endParaRPr lang="zh-CN" altLang="en-US" dirty="0" smtClean="0"/>
          </a:p>
          <a:p>
            <a:r>
              <a:rPr lang="en-US" altLang="zh-CN" dirty="0" smtClean="0"/>
              <a:t>7.2 </a:t>
            </a:r>
            <a:r>
              <a:rPr lang="en-US" altLang="zh-CN" dirty="0"/>
              <a:t>Colors</a:t>
            </a:r>
            <a:r>
              <a:rPr lang="zh-CN" altLang="en-US" dirty="0"/>
              <a:t>色彩</a:t>
            </a:r>
            <a:endParaRPr lang="en-US" altLang="zh-CN" dirty="0"/>
          </a:p>
          <a:p>
            <a:r>
              <a:rPr lang="en-US" altLang="zh-CN" dirty="0" smtClean="0"/>
              <a:t>7.3 </a:t>
            </a:r>
            <a:r>
              <a:rPr lang="zh-CN" altLang="en-US" dirty="0"/>
              <a:t>绘制图形</a:t>
            </a:r>
            <a:endParaRPr lang="en-US" altLang="zh-CN" dirty="0"/>
          </a:p>
          <a:p>
            <a:r>
              <a:rPr lang="en-US" altLang="zh-CN" dirty="0" smtClean="0"/>
              <a:t>7.4 </a:t>
            </a:r>
            <a:r>
              <a:rPr lang="zh-CN" altLang="en-US" dirty="0"/>
              <a:t>键盘操作</a:t>
            </a:r>
            <a:endParaRPr lang="en-US" altLang="zh-CN" dirty="0"/>
          </a:p>
          <a:p>
            <a:r>
              <a:rPr lang="en-US" altLang="zh-CN" dirty="0" smtClean="0"/>
              <a:t>7.5 </a:t>
            </a:r>
            <a:r>
              <a:rPr lang="zh-CN" altLang="en-US" dirty="0"/>
              <a:t>鼠标操作</a:t>
            </a:r>
            <a:endParaRPr lang="en-US" altLang="zh-CN" dirty="0"/>
          </a:p>
          <a:p>
            <a:r>
              <a:rPr lang="en-US" altLang="zh-CN" dirty="0" smtClean="0"/>
              <a:t>7.6 </a:t>
            </a:r>
            <a:r>
              <a:rPr lang="zh-CN" altLang="en-US" dirty="0"/>
              <a:t>文本操作</a:t>
            </a:r>
            <a:endParaRPr lang="en-US" altLang="zh-CN" dirty="0"/>
          </a:p>
          <a:p>
            <a:r>
              <a:rPr lang="en-US" altLang="zh-CN" dirty="0" smtClean="0"/>
              <a:t>7.7 </a:t>
            </a:r>
            <a:r>
              <a:rPr lang="zh-CN" altLang="en-US" dirty="0"/>
              <a:t>声音操作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图形窗口基本操作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7.1 </a:t>
            </a:r>
            <a:r>
              <a:rPr lang="en-US" altLang="zh-CN" dirty="0" smtClean="0"/>
              <a:t>Raptor</a:t>
            </a:r>
            <a:r>
              <a:rPr lang="zh-CN" altLang="zh-CN" dirty="0" smtClean="0"/>
              <a:t>图形窗口</a:t>
            </a:r>
            <a:endParaRPr lang="zh-CN" altLang="en-US" dirty="0" smtClean="0"/>
          </a:p>
          <a:p>
            <a:pPr lvl="1"/>
            <a:r>
              <a:rPr lang="zh-CN" altLang="zh-CN" dirty="0" smtClean="0"/>
              <a:t>打开图形窗口（</a:t>
            </a:r>
            <a:r>
              <a:rPr lang="en-US" altLang="zh-CN" dirty="0" err="1" smtClean="0"/>
              <a:t>Open_Graph_Window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关闭图形窗口（</a:t>
            </a:r>
            <a:r>
              <a:rPr lang="en-US" altLang="zh-CN" dirty="0" err="1" smtClean="0"/>
              <a:t>Close_Graph_Window</a:t>
            </a:r>
            <a:r>
              <a:rPr lang="zh-CN" altLang="zh-CN" dirty="0" smtClean="0"/>
              <a:t>）</a:t>
            </a:r>
          </a:p>
          <a:p>
            <a:pPr lvl="1"/>
            <a:r>
              <a:rPr lang="zh-CN" altLang="zh-CN" dirty="0" smtClean="0"/>
              <a:t>获取窗口最大宽度（</a:t>
            </a:r>
            <a:r>
              <a:rPr lang="en-US" altLang="zh-CN" dirty="0" err="1" smtClean="0"/>
              <a:t>Get_Max_Width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获取窗口最大高度（</a:t>
            </a:r>
            <a:r>
              <a:rPr lang="en-US" altLang="zh-CN" dirty="0" err="1" smtClean="0"/>
              <a:t>Get_Max_Height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获取已打开窗口宽度和高度（</a:t>
            </a:r>
            <a:r>
              <a:rPr lang="en-US" altLang="zh-CN" dirty="0" err="1"/>
              <a:t>Get_Window_Width</a:t>
            </a:r>
            <a:r>
              <a:rPr lang="zh-CN" altLang="en-US" dirty="0"/>
              <a:t>和</a:t>
            </a:r>
            <a:r>
              <a:rPr lang="en-US" altLang="zh-CN" dirty="0" err="1"/>
              <a:t>Get_Window_Height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检测窗口是否打开（</a:t>
            </a:r>
            <a:r>
              <a:rPr lang="en-US" altLang="zh-CN" dirty="0" err="1"/>
              <a:t>Is_Open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设置窗口标题（</a:t>
            </a:r>
            <a:r>
              <a:rPr lang="en-US" altLang="zh-CN" dirty="0" err="1"/>
              <a:t>Set_Window_Title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平滑绘制</a:t>
            </a:r>
            <a:r>
              <a:rPr lang="zh-CN" altLang="en-US" dirty="0" smtClean="0"/>
              <a:t>图形（</a:t>
            </a:r>
            <a:r>
              <a:rPr lang="en-US" altLang="zh-CN" dirty="0" err="1" smtClean="0"/>
              <a:t>Freeze_Graph_Window、Update_Graph_Window、Freeze_Graph_Window</a:t>
            </a:r>
            <a:r>
              <a:rPr lang="en-US" altLang="zh-CN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Colors</a:t>
            </a:r>
            <a:r>
              <a:rPr lang="zh-CN" altLang="en-US" dirty="0"/>
              <a:t>色彩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0547"/>
              </p:ext>
            </p:extLst>
          </p:nvPr>
        </p:nvGraphicFramePr>
        <p:xfrm>
          <a:off x="899592" y="1988840"/>
          <a:ext cx="7128792" cy="42484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64396"/>
                <a:gridCol w="3564396"/>
              </a:tblGrid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0-Black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黑色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8-Dark_Gray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深灰色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1-Blue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蓝色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9-Light_Blue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浅蓝色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>
                          <a:solidFill>
                            <a:schemeClr val="accent1"/>
                          </a:solidFill>
                          <a:effectLst/>
                        </a:rPr>
                        <a:t>2-Green</a:t>
                      </a:r>
                      <a:r>
                        <a:rPr lang="zh-CN" sz="1800" kern="0" spc="-5">
                          <a:solidFill>
                            <a:schemeClr val="accent1"/>
                          </a:solidFill>
                          <a:effectLst/>
                        </a:rPr>
                        <a:t>绿色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10-Light_Green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浅绿色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>
                          <a:solidFill>
                            <a:schemeClr val="accent1"/>
                          </a:solidFill>
                          <a:effectLst/>
                        </a:rPr>
                        <a:t>3-Cyan</a:t>
                      </a:r>
                      <a:r>
                        <a:rPr lang="zh-CN" sz="1800" kern="0" spc="-5">
                          <a:solidFill>
                            <a:schemeClr val="accent1"/>
                          </a:solidFill>
                          <a:effectLst/>
                        </a:rPr>
                        <a:t>青色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11-Light_Cyan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浅青色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>
                          <a:solidFill>
                            <a:schemeClr val="accent1"/>
                          </a:solidFill>
                          <a:effectLst/>
                        </a:rPr>
                        <a:t>4-Red </a:t>
                      </a:r>
                      <a:r>
                        <a:rPr lang="zh-CN" sz="1800" kern="0" spc="-5">
                          <a:solidFill>
                            <a:schemeClr val="accent1"/>
                          </a:solidFill>
                          <a:effectLst/>
                        </a:rPr>
                        <a:t>红色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12-Light_Red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浅红色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>
                          <a:solidFill>
                            <a:schemeClr val="accent1"/>
                          </a:solidFill>
                          <a:effectLst/>
                        </a:rPr>
                        <a:t>5-Magenta</a:t>
                      </a:r>
                      <a:r>
                        <a:rPr lang="zh-CN" sz="1800" kern="0" spc="-5">
                          <a:solidFill>
                            <a:schemeClr val="accent1"/>
                          </a:solidFill>
                          <a:effectLst/>
                        </a:rPr>
                        <a:t>紫色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13-Light_Magenta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浅紫色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>
                          <a:solidFill>
                            <a:schemeClr val="accent1"/>
                          </a:solidFill>
                          <a:effectLst/>
                        </a:rPr>
                        <a:t>6-Brown</a:t>
                      </a:r>
                      <a:r>
                        <a:rPr lang="zh-CN" sz="1800" kern="0" spc="-5">
                          <a:solidFill>
                            <a:schemeClr val="accent1"/>
                          </a:solidFill>
                          <a:effectLst/>
                        </a:rPr>
                        <a:t>棕色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14-Yellow 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黄色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>
                          <a:solidFill>
                            <a:schemeClr val="accent1"/>
                          </a:solidFill>
                          <a:effectLst/>
                        </a:rPr>
                        <a:t>7-Light_Gray</a:t>
                      </a:r>
                      <a:r>
                        <a:rPr lang="zh-CN" sz="1800" kern="0" spc="-5">
                          <a:solidFill>
                            <a:schemeClr val="accent1"/>
                          </a:solidFill>
                          <a:effectLst/>
                        </a:rPr>
                        <a:t>浅灰色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15-White </a:t>
                      </a:r>
                      <a:r>
                        <a:rPr lang="zh-CN" sz="1800" kern="0" spc="-5" dirty="0">
                          <a:solidFill>
                            <a:schemeClr val="accent1"/>
                          </a:solidFill>
                          <a:effectLst/>
                        </a:rPr>
                        <a:t>白色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图形窗口基本操作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 </a:t>
            </a:r>
            <a:r>
              <a:rPr lang="en-US" altLang="zh-CN" dirty="0" smtClean="0"/>
              <a:t>Colors</a:t>
            </a:r>
            <a:r>
              <a:rPr lang="zh-CN" altLang="en-US" dirty="0" smtClean="0"/>
              <a:t>色彩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画图时颜色的使用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Draw_Box</a:t>
            </a:r>
            <a:r>
              <a:rPr lang="en-US" altLang="zh-CN" dirty="0" smtClean="0"/>
              <a:t>(X1, Y1, X2, Y2, Green, Filled)</a:t>
            </a:r>
          </a:p>
          <a:p>
            <a:pPr lvl="2"/>
            <a:r>
              <a:rPr lang="en-US" altLang="zh-CN" dirty="0" err="1" smtClean="0"/>
              <a:t>Draw_Box</a:t>
            </a:r>
            <a:r>
              <a:rPr lang="en-US" altLang="zh-CN" dirty="0" smtClean="0"/>
              <a:t>(X1, Y1, X2, Y2, 2, Filled)</a:t>
            </a:r>
          </a:p>
          <a:p>
            <a:pPr lvl="2"/>
            <a:r>
              <a:rPr lang="zh-CN" altLang="en-US" dirty="0" smtClean="0"/>
              <a:t>色值可达</a:t>
            </a:r>
            <a:r>
              <a:rPr lang="en-US" altLang="zh-CN" dirty="0" smtClean="0"/>
              <a:t>241</a:t>
            </a:r>
            <a:r>
              <a:rPr lang="zh-CN" altLang="en-US" dirty="0" smtClean="0"/>
              <a:t>，当大于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时，将为扩充色。系统中不存在与它们关联的名称。</a:t>
            </a:r>
          </a:p>
          <a:p>
            <a:pPr lvl="2"/>
            <a:r>
              <a:rPr lang="en-US" altLang="zh-CN" dirty="0" smtClean="0"/>
              <a:t>Filled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True/Yes or False/No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则用指定颜色填充，否则无色。</a:t>
            </a:r>
          </a:p>
          <a:p>
            <a:pPr lvl="1"/>
            <a:r>
              <a:rPr lang="zh-CN" altLang="en-US" dirty="0"/>
              <a:t>设置颜色（</a:t>
            </a:r>
            <a:r>
              <a:rPr lang="en-US" altLang="zh-CN" dirty="0" err="1"/>
              <a:t>Closest_Color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smtClean="0"/>
              <a:t>color </a:t>
            </a:r>
            <a:r>
              <a:rPr lang="en-US" altLang="zh-CN" dirty="0">
                <a:sym typeface="Wingdings"/>
              </a:rPr>
              <a:t> </a:t>
            </a:r>
            <a:r>
              <a:rPr lang="en-US" altLang="zh-CN" dirty="0" err="1" smtClean="0"/>
              <a:t>Closest_Color</a:t>
            </a:r>
            <a:r>
              <a:rPr lang="en-US" altLang="zh-CN" dirty="0" smtClean="0"/>
              <a:t>(Red</a:t>
            </a:r>
            <a:r>
              <a:rPr lang="en-US" altLang="zh-CN" dirty="0"/>
              <a:t>, Green, Blue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69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Raptor</a:t>
            </a:r>
            <a:r>
              <a:rPr lang="zh-CN" altLang="en-US" dirty="0" smtClean="0"/>
              <a:t>基本程序环境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2.1 Raptor</a:t>
            </a:r>
            <a:r>
              <a:rPr lang="zh-CN" altLang="en-US" dirty="0" smtClean="0">
                <a:solidFill>
                  <a:schemeClr val="accent1"/>
                </a:solidFill>
              </a:rPr>
              <a:t>概述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2.2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编程基本概念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2.3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运算符和表达式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2.4 Raptor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2.5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Raptor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4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Colors</a:t>
            </a:r>
            <a:r>
              <a:rPr lang="zh-CN" altLang="en-US" dirty="0"/>
              <a:t>色彩</a:t>
            </a:r>
            <a:endParaRPr lang="en-US" altLang="zh-CN" dirty="0"/>
          </a:p>
          <a:p>
            <a:pPr lvl="1"/>
            <a:r>
              <a:rPr lang="zh-CN" altLang="en-US" dirty="0"/>
              <a:t>生成随机色彩（</a:t>
            </a:r>
            <a:r>
              <a:rPr lang="en-US" altLang="zh-CN" dirty="0" err="1"/>
              <a:t>Random_Color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 smtClean="0"/>
              <a:t>Random_Color</a:t>
            </a:r>
            <a:r>
              <a:rPr lang="zh-CN" altLang="en-US" dirty="0" smtClean="0"/>
              <a:t>：产生</a:t>
            </a:r>
            <a:r>
              <a:rPr lang="zh-CN" altLang="en-US" dirty="0"/>
              <a:t>随机</a:t>
            </a:r>
            <a:r>
              <a:rPr lang="zh-CN" altLang="en-US" dirty="0" smtClean="0"/>
              <a:t>颜色（</a:t>
            </a:r>
            <a:r>
              <a:rPr lang="en-US" altLang="zh-CN" dirty="0" smtClean="0"/>
              <a:t>0~15）</a:t>
            </a:r>
          </a:p>
          <a:p>
            <a:pPr lvl="2"/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en-US" altLang="zh-CN" dirty="0" err="1"/>
              <a:t>Display_Text</a:t>
            </a:r>
            <a:r>
              <a:rPr lang="en-US" altLang="zh-CN" dirty="0"/>
              <a:t>(100,100,"Message",Random_Color)</a:t>
            </a:r>
          </a:p>
          <a:p>
            <a:pPr lvl="2"/>
            <a:r>
              <a:rPr lang="en-US" altLang="zh-CN" dirty="0" err="1" smtClean="0"/>
              <a:t>Random_Extended_Color</a:t>
            </a:r>
            <a:r>
              <a:rPr lang="zh-CN" altLang="en-US" dirty="0" smtClean="0"/>
              <a:t>：返回</a:t>
            </a:r>
            <a:r>
              <a:rPr lang="en-US" altLang="zh-CN" dirty="0"/>
              <a:t>0~241</a:t>
            </a:r>
            <a:r>
              <a:rPr lang="zh-CN" altLang="en-US" dirty="0"/>
              <a:t>之间随机</a:t>
            </a:r>
            <a:r>
              <a:rPr lang="zh-CN" altLang="en-US" dirty="0" smtClean="0"/>
              <a:t>色</a:t>
            </a:r>
            <a:endParaRPr lang="zh-CN" altLang="en-US" dirty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err="1" smtClean="0"/>
              <a:t>Display_Number</a:t>
            </a:r>
            <a:r>
              <a:rPr lang="en-US" altLang="zh-CN" dirty="0" smtClean="0"/>
              <a:t>(100,100,ID,Random_Extended_Color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绘制图形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清除窗口：</a:t>
            </a:r>
            <a:r>
              <a:rPr lang="en-US" altLang="zh-CN" dirty="0" err="1"/>
              <a:t>Clear_Window</a:t>
            </a:r>
            <a:r>
              <a:rPr lang="en-US" altLang="zh-CN" dirty="0"/>
              <a:t>(Color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绘制</a:t>
            </a:r>
            <a:r>
              <a:rPr lang="zh-CN" altLang="en-US" dirty="0" smtClean="0"/>
              <a:t>弧：</a:t>
            </a:r>
            <a:r>
              <a:rPr lang="en-US" altLang="zh-CN" dirty="0"/>
              <a:t> </a:t>
            </a:r>
            <a:r>
              <a:rPr lang="en-US" altLang="zh-CN" dirty="0" err="1"/>
              <a:t>Draw_Arc</a:t>
            </a:r>
            <a:r>
              <a:rPr lang="en-US" altLang="zh-CN" dirty="0"/>
              <a:t>(X1, Y1, X2, Y2, </a:t>
            </a:r>
            <a:r>
              <a:rPr lang="en-US" altLang="zh-CN" dirty="0" err="1"/>
              <a:t>Startx</a:t>
            </a:r>
            <a:r>
              <a:rPr lang="en-US" altLang="zh-CN" dirty="0"/>
              <a:t>, </a:t>
            </a:r>
            <a:r>
              <a:rPr lang="en-US" altLang="zh-CN" dirty="0" err="1"/>
              <a:t>Starty</a:t>
            </a:r>
            <a:r>
              <a:rPr lang="en-US" altLang="zh-CN" dirty="0"/>
              <a:t>, </a:t>
            </a:r>
            <a:r>
              <a:rPr lang="en-US" altLang="zh-CN" dirty="0" err="1"/>
              <a:t>Endx</a:t>
            </a:r>
            <a:r>
              <a:rPr lang="en-US" altLang="zh-CN" dirty="0"/>
              <a:t>, </a:t>
            </a:r>
            <a:r>
              <a:rPr lang="en-US" altLang="zh-CN" dirty="0" err="1"/>
              <a:t>Endy</a:t>
            </a:r>
            <a:r>
              <a:rPr lang="en-US" altLang="zh-CN" dirty="0"/>
              <a:t>, Color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绘制</a:t>
            </a:r>
            <a:r>
              <a:rPr lang="zh-CN" altLang="en-US" dirty="0" smtClean="0"/>
              <a:t>圆：</a:t>
            </a:r>
            <a:r>
              <a:rPr lang="en-US" altLang="zh-CN" dirty="0" err="1"/>
              <a:t>Draw_Circle</a:t>
            </a:r>
            <a:r>
              <a:rPr lang="en-US" altLang="zh-CN" dirty="0"/>
              <a:t>(X, Y, Radius, Color, Filled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绘椭圆：</a:t>
            </a:r>
            <a:r>
              <a:rPr lang="en-US" altLang="zh-CN" dirty="0" err="1" smtClean="0"/>
              <a:t>Draw_Ellipse</a:t>
            </a:r>
            <a:r>
              <a:rPr lang="en-US" altLang="zh-CN" dirty="0" smtClean="0"/>
              <a:t>(X1</a:t>
            </a:r>
            <a:r>
              <a:rPr lang="en-US" altLang="zh-CN" dirty="0"/>
              <a:t>, Y1, X2, Y2, Color, Filled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绘制可以旋转角度的</a:t>
            </a:r>
            <a:r>
              <a:rPr lang="zh-CN" altLang="en-US" dirty="0" smtClean="0"/>
              <a:t>椭圆：</a:t>
            </a:r>
            <a:r>
              <a:rPr lang="en-US" altLang="zh-CN" dirty="0" err="1"/>
              <a:t>Draw_Ellipse_Rotate</a:t>
            </a:r>
            <a:r>
              <a:rPr lang="en-US" altLang="zh-CN" dirty="0"/>
              <a:t> (X1, Y1, X2, Y2, Angle, Color, Filled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绘制</a:t>
            </a:r>
            <a:r>
              <a:rPr lang="zh-CN" altLang="en-US" dirty="0" smtClean="0"/>
              <a:t>直线：</a:t>
            </a:r>
            <a:r>
              <a:rPr lang="en-US" altLang="zh-CN" dirty="0" err="1"/>
              <a:t>Draw_Line</a:t>
            </a:r>
            <a:r>
              <a:rPr lang="en-US" altLang="zh-CN" dirty="0"/>
              <a:t>(X1, Y1, X2, Y2, Color)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图形窗口基本操作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绘制图形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指定区域填充颜色：</a:t>
            </a:r>
            <a:r>
              <a:rPr lang="en-US" altLang="zh-CN" dirty="0" err="1" smtClean="0"/>
              <a:t>Flood_Fill</a:t>
            </a:r>
            <a:r>
              <a:rPr lang="en-US" altLang="zh-CN" dirty="0" smtClean="0"/>
              <a:t>(X, Y, Color)</a:t>
            </a:r>
          </a:p>
          <a:p>
            <a:pPr lvl="1"/>
            <a:r>
              <a:rPr lang="zh-CN" altLang="en-US" dirty="0" smtClean="0"/>
              <a:t>获取像素点颜色：</a:t>
            </a:r>
            <a:r>
              <a:rPr lang="en-US" altLang="zh-CN" dirty="0" err="1" smtClean="0"/>
              <a:t>Get_Pixel</a:t>
            </a:r>
            <a:r>
              <a:rPr lang="en-US" altLang="zh-CN" dirty="0" smtClean="0"/>
              <a:t>(X, Y)</a:t>
            </a:r>
          </a:p>
          <a:p>
            <a:pPr lvl="1"/>
            <a:r>
              <a:rPr lang="zh-CN" altLang="en-US" dirty="0" smtClean="0"/>
              <a:t>设置像素点颜色：</a:t>
            </a:r>
            <a:r>
              <a:rPr lang="en-US" altLang="zh-CN" dirty="0" err="1" smtClean="0"/>
              <a:t>Put_Pixel</a:t>
            </a:r>
            <a:r>
              <a:rPr lang="en-US" altLang="zh-CN" dirty="0" smtClean="0"/>
              <a:t>(X, Y, Color)</a:t>
            </a:r>
          </a:p>
          <a:p>
            <a:pPr lvl="1"/>
            <a:r>
              <a:rPr lang="zh-CN" altLang="en-US" dirty="0" smtClean="0"/>
              <a:t>绘制位图：</a:t>
            </a:r>
            <a:r>
              <a:rPr lang="en-US" altLang="zh-CN" dirty="0" err="1" smtClean="0"/>
              <a:t>Draw_Bitmap</a:t>
            </a:r>
            <a:r>
              <a:rPr lang="en-US" altLang="zh-CN" dirty="0" smtClean="0"/>
              <a:t>(Bitmap, X, Y, Width, Height)，</a:t>
            </a: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Draw_Bitmap</a:t>
            </a:r>
            <a:r>
              <a:rPr lang="en-US" altLang="zh-CN" dirty="0" smtClean="0"/>
              <a:t>(Bitmap,100,450,300,200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 smtClean="0"/>
              <a:t>Draw_Bitmap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Load_Bitmap</a:t>
            </a:r>
            <a:r>
              <a:rPr lang="en-US" altLang="zh-CN" dirty="0"/>
              <a:t>("mypicture.JPG"),100,450,300,200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装载位图：</a:t>
            </a:r>
            <a:r>
              <a:rPr lang="en-US" altLang="zh-CN" dirty="0" err="1" smtClean="0"/>
              <a:t>Load_Bitmap</a:t>
            </a:r>
            <a:r>
              <a:rPr lang="en-US" altLang="zh-CN" dirty="0" smtClean="0"/>
              <a:t>(Filename)</a:t>
            </a:r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Bitmap </a:t>
            </a:r>
            <a:r>
              <a:rPr lang="en-US" altLang="zh-CN" dirty="0" smtClean="0">
                <a:sym typeface="Wingdings"/>
              </a:rPr>
              <a:t>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Load_Bitmap</a:t>
            </a:r>
            <a:r>
              <a:rPr lang="en-US" altLang="zh-CN" dirty="0" smtClean="0"/>
              <a:t>("mypicture.JPG")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键盘操作</a:t>
            </a:r>
            <a:endParaRPr lang="en-US" altLang="zh-CN" dirty="0" smtClean="0"/>
          </a:p>
          <a:p>
            <a:pPr lvl="1"/>
            <a:r>
              <a:rPr lang="zh-CN" altLang="zh-CN" dirty="0"/>
              <a:t>阻塞型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和非</a:t>
            </a:r>
            <a:r>
              <a:rPr lang="zh-CN" altLang="zh-CN" dirty="0"/>
              <a:t>阻塞型</a:t>
            </a:r>
            <a:r>
              <a:rPr lang="zh-CN" altLang="zh-CN" dirty="0" smtClean="0"/>
              <a:t>输入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94116"/>
              </p:ext>
            </p:extLst>
          </p:nvPr>
        </p:nvGraphicFramePr>
        <p:xfrm>
          <a:off x="827584" y="2492896"/>
          <a:ext cx="7560840" cy="369237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864096"/>
                <a:gridCol w="1368152"/>
                <a:gridCol w="5328592"/>
              </a:tblGrid>
              <a:tr h="368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类型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操作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过程、函数调用和说明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2867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阻塞型输入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等待击键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Wait_For_Key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等待直到一个键被按下，程序继续执行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6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取得用户输入的字符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Character_variable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sym typeface="Wingdings"/>
                        </a:rPr>
                        <a:t>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Get_Key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等待直到一个键被按下，并返回用户输入的字符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3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accent1"/>
                          </a:solidFill>
                          <a:effectLst/>
                        </a:rPr>
                        <a:t>取得用户输入的字符串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String_variable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sym typeface="Wingdings"/>
                        </a:rPr>
                        <a:t>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Get_Key_String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等待直到输入一个字符串，并返回用户输入的字符串，若输入为特殊键，则返回键名字符串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05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accent1"/>
                          </a:solidFill>
                          <a:effectLst/>
                        </a:rPr>
                        <a:t>非阻塞型输入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accent1"/>
                          </a:solidFill>
                          <a:effectLst/>
                        </a:rPr>
                        <a:t>检查用户是否击键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Key_Hit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自上次调用</a:t>
                      </a: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</a:rPr>
                        <a:t>Get_Key</a:t>
                      </a: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后，如果有键按下，函数返回值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accent1"/>
                          </a:solidFill>
                          <a:effectLst/>
                        </a:rPr>
                        <a:t>；没有键按下，函数返回值</a:t>
                      </a: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false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图形窗口基本操作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键盘操作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取键值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variable </a:t>
            </a:r>
            <a:r>
              <a:rPr lang="en-US" altLang="zh-CN" dirty="0" smtClean="0">
                <a:sym typeface="Wingdings"/>
              </a:rPr>
              <a:t>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Get_Key</a:t>
            </a:r>
            <a:endParaRPr lang="en-US" altLang="zh-CN" dirty="0"/>
          </a:p>
          <a:p>
            <a:pPr lvl="1"/>
            <a:r>
              <a:rPr lang="zh-CN" altLang="en-US" dirty="0"/>
              <a:t>几个重要的特殊键值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28549"/>
              </p:ext>
            </p:extLst>
          </p:nvPr>
        </p:nvGraphicFramePr>
        <p:xfrm>
          <a:off x="1475656" y="3429000"/>
          <a:ext cx="3240360" cy="252028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656184"/>
                <a:gridCol w="1584176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键值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Left 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165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Right 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167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Up Arrow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166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Down Arrow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168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键盘操作</a:t>
            </a:r>
            <a:endParaRPr lang="en-US" altLang="zh-CN" dirty="0" smtClean="0"/>
          </a:p>
          <a:p>
            <a:pPr lvl="1"/>
            <a:r>
              <a:rPr lang="zh-CN" altLang="en-US" dirty="0"/>
              <a:t>取键字符串</a:t>
            </a:r>
          </a:p>
          <a:p>
            <a:pPr lvl="2"/>
            <a:r>
              <a:rPr lang="en-US" altLang="zh-CN" dirty="0"/>
              <a:t>variable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Get_Key_String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31308"/>
              </p:ext>
            </p:extLst>
          </p:nvPr>
        </p:nvGraphicFramePr>
        <p:xfrm>
          <a:off x="827584" y="2924944"/>
          <a:ext cx="7488833" cy="31683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247"/>
                <a:gridCol w="2044451"/>
                <a:gridCol w="1822782"/>
                <a:gridCol w="2110353"/>
              </a:tblGrid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返回值字符串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返回值字符串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</a:rPr>
                        <a:t>"a"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"Up"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Shift-a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"A"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"Left"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PageDown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"PageDn"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"Right"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"F1"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"Insert"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"Enter"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"Delete"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"Esc"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 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"\"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"Tab"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SpaceBar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"Backspace"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Control-A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"Ctrl-A"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</a:rPr>
                        <a:t>"Down"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 smtClean="0"/>
              <a:t>图形窗口基本操作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键盘操作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判断某键是否处于按下状态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Key_Down</a:t>
            </a:r>
            <a:r>
              <a:rPr lang="en-US" altLang="zh-CN" dirty="0" smtClean="0"/>
              <a:t>("key")</a:t>
            </a:r>
          </a:p>
          <a:p>
            <a:pPr lvl="2"/>
            <a:r>
              <a:rPr lang="zh-CN" altLang="en-US" dirty="0" smtClean="0"/>
              <a:t>如：</a:t>
            </a:r>
            <a:r>
              <a:rPr lang="en-US" altLang="zh-CN" dirty="0" err="1" smtClean="0"/>
              <a:t>Key_Down</a:t>
            </a:r>
            <a:r>
              <a:rPr lang="en-US" altLang="zh-CN" dirty="0" smtClean="0"/>
              <a:t>(“ ”)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Key_Down</a:t>
            </a:r>
            <a:r>
              <a:rPr lang="en-US" altLang="zh-CN" dirty="0" smtClean="0"/>
              <a:t>("ctrl")</a:t>
            </a:r>
          </a:p>
          <a:p>
            <a:pPr lvl="2"/>
            <a:r>
              <a:rPr lang="en-US" altLang="zh-CN" dirty="0" err="1" smtClean="0"/>
              <a:t>Key_Down</a:t>
            </a:r>
            <a:r>
              <a:rPr lang="en-US" altLang="zh-CN" dirty="0" smtClean="0"/>
              <a:t>("ctrl") and </a:t>
            </a:r>
            <a:r>
              <a:rPr lang="en-US" altLang="zh-CN" dirty="0" err="1" smtClean="0"/>
              <a:t>Key_Down</a:t>
            </a:r>
            <a:r>
              <a:rPr lang="en-US" altLang="zh-CN" dirty="0" smtClean="0"/>
              <a:t>("a")</a:t>
            </a:r>
          </a:p>
          <a:p>
            <a:pPr lvl="2"/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98346"/>
              </p:ext>
            </p:extLst>
          </p:nvPr>
        </p:nvGraphicFramePr>
        <p:xfrm>
          <a:off x="755576" y="2852936"/>
          <a:ext cx="7488833" cy="3528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/>
                <a:gridCol w="1971522"/>
                <a:gridCol w="1916910"/>
                <a:gridCol w="2016225"/>
              </a:tblGrid>
              <a:tr h="352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按键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返回值字符串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按键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返回值字符串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"Up"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"Shift"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"Left"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PageDown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"PageDn"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RightArrow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"Right"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"F1"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"Insert"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"Enter"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"Delete"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"Esc"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 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"\"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"Tab"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SpaceBar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"Backspace"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"Ctrl"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DownArrow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"Down"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kern="1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286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键盘操作</a:t>
            </a:r>
            <a:endParaRPr lang="en-US" altLang="zh-CN" dirty="0" smtClean="0"/>
          </a:p>
          <a:p>
            <a:pPr lvl="1"/>
            <a:r>
              <a:rPr lang="zh-CN" altLang="en-US" dirty="0"/>
              <a:t>判断某个击键动作是否已经发生过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Key_Hit</a:t>
            </a:r>
            <a:endParaRPr lang="en-US" altLang="zh-CN" dirty="0" smtClean="0"/>
          </a:p>
          <a:p>
            <a:pPr lvl="1"/>
            <a:r>
              <a:rPr lang="zh-CN" altLang="en-US" dirty="0"/>
              <a:t>等待</a:t>
            </a:r>
            <a:r>
              <a:rPr lang="zh-CN" altLang="en-US" dirty="0" smtClean="0"/>
              <a:t>击键</a:t>
            </a:r>
            <a:endParaRPr lang="en-US" altLang="zh-CN" dirty="0" smtClean="0"/>
          </a:p>
          <a:p>
            <a:pPr lvl="2"/>
            <a:r>
              <a:rPr lang="en-US" altLang="zh-CN" dirty="0" err="1"/>
              <a:t>Wait_for_Key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/>
              <a:t>鼠标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鼠标函数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56905"/>
              </p:ext>
            </p:extLst>
          </p:nvPr>
        </p:nvGraphicFramePr>
        <p:xfrm>
          <a:off x="611560" y="2348881"/>
          <a:ext cx="8064897" cy="4205081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720080"/>
                <a:gridCol w="1800200"/>
                <a:gridCol w="5544617"/>
              </a:tblGrid>
              <a:tr h="2209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操作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过程、函数调用和说明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阻塞型输入</a:t>
                      </a:r>
                      <a:endParaRPr lang="zh-CN" sz="14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等待按下鼠标按钮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Wait_For_Mouse_Button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Which_Button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等待直到指定的鼠标按钮（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Left_Button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Right_Button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）按下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3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等待按下鼠标按钮并返回鼠标的坐标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Get_Mouse_Button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Which_Button,X,Y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等待直到指定的鼠标按钮（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Left_Button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Right_Button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）按下，并返回鼠标的位置坐标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150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非阻塞型输入</a:t>
                      </a:r>
                      <a:endParaRPr lang="zh-CN" sz="14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获得鼠标光标位置的</a:t>
                      </a:r>
                      <a:r>
                        <a:rPr lang="en-US" sz="1400" kern="100">
                          <a:solidFill>
                            <a:schemeClr val="accent1"/>
                          </a:solidFill>
                          <a:effectLst/>
                        </a:rPr>
                        <a:t>X</a:t>
                      </a: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坐标值</a:t>
                      </a:r>
                      <a:endParaRPr lang="zh-CN" sz="14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x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  <a:sym typeface="Wingdings"/>
                        </a:rPr>
                        <a:t>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Get_Mouse_X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返回当前鼠标位置的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X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坐标的一个函数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1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获得鼠标光标位置的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Y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坐标值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y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  <a:sym typeface="Wingdings"/>
                        </a:rPr>
                        <a:t>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Get_Mouse_Y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返回当前鼠标位置的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Y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坐标的一个函数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1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是否有一个鼠标按钮处于按下状态</a:t>
                      </a:r>
                      <a:endParaRPr lang="zh-CN" sz="14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Mouse_Button_Down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Which_Button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如果鼠标按钮处于按下位置，函数返回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true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是否有一个鼠标按钮按下过</a:t>
                      </a:r>
                      <a:endParaRPr lang="zh-CN" sz="14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Mouse_Button_Pressed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Which_Button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如果鼠标按钮自上次调用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Get_Mouse_Button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Wait_For_Mouse_Button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后按下过，函数返回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true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accent1"/>
                          </a:solidFill>
                          <a:effectLst/>
                        </a:rPr>
                        <a:t>是否有一个鼠标按钮被释放</a:t>
                      </a:r>
                      <a:endParaRPr lang="zh-CN" sz="1400" kern="10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Mouse_Button_Release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Which_Button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如果鼠标按钮自上次调用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Get_Mouse_Button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solidFill>
                            <a:schemeClr val="accent1"/>
                          </a:solidFill>
                          <a:effectLst/>
                        </a:rPr>
                        <a:t>Wait_For_Mouse_Button</a:t>
                      </a:r>
                      <a:r>
                        <a:rPr lang="zh-CN" sz="1400" kern="100" dirty="0">
                          <a:solidFill>
                            <a:schemeClr val="accent1"/>
                          </a:solidFill>
                          <a:effectLst/>
                        </a:rPr>
                        <a:t>后被释放，函数返回</a:t>
                      </a:r>
                      <a:r>
                        <a:rPr lang="en-US" sz="1400" kern="100" dirty="0">
                          <a:solidFill>
                            <a:schemeClr val="accent1"/>
                          </a:solidFill>
                          <a:effectLst/>
                        </a:rPr>
                        <a:t>true</a:t>
                      </a:r>
                      <a:endParaRPr lang="zh-CN" sz="1400" kern="1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289" marR="66289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鼠标操作</a:t>
            </a:r>
            <a:endParaRPr lang="en-US" altLang="zh-CN" dirty="0" smtClean="0"/>
          </a:p>
          <a:p>
            <a:pPr lvl="1"/>
            <a:r>
              <a:rPr lang="zh-CN" altLang="en-US" dirty="0"/>
              <a:t>取得鼠标按钮与指针</a:t>
            </a:r>
            <a:r>
              <a:rPr lang="zh-CN" altLang="en-US" dirty="0" smtClean="0"/>
              <a:t>位置</a:t>
            </a:r>
          </a:p>
          <a:p>
            <a:pPr lvl="2"/>
            <a:r>
              <a:rPr lang="en-US" altLang="zh-CN" dirty="0" err="1"/>
              <a:t>Get_Mouse_Button</a:t>
            </a:r>
            <a:r>
              <a:rPr lang="en-US" altLang="zh-CN" dirty="0"/>
              <a:t>(</a:t>
            </a:r>
            <a:r>
              <a:rPr lang="en-US" altLang="zh-CN" dirty="0" err="1"/>
              <a:t>Which_Button</a:t>
            </a:r>
            <a:r>
              <a:rPr lang="en-US" altLang="zh-CN" dirty="0"/>
              <a:t>, X, 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取得鼠标指针的</a:t>
            </a:r>
            <a:r>
              <a:rPr lang="en-US" altLang="zh-CN" dirty="0"/>
              <a:t>X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Y</a:t>
            </a:r>
            <a:r>
              <a:rPr lang="zh-CN" altLang="en-US" dirty="0"/>
              <a:t>值</a:t>
            </a:r>
            <a:endParaRPr lang="en-US" altLang="zh-CN" dirty="0"/>
          </a:p>
          <a:p>
            <a:pPr lvl="2"/>
            <a:r>
              <a:rPr lang="en-US" altLang="zh-CN" dirty="0" err="1" smtClean="0"/>
              <a:t>X_coord</a:t>
            </a:r>
            <a:r>
              <a:rPr lang="en-US" altLang="zh-CN" dirty="0">
                <a:sym typeface="Wingdings"/>
              </a:rPr>
              <a:t> 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Get_Mouse_X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Y_coord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 </a:t>
            </a:r>
            <a:r>
              <a:rPr lang="en-US" altLang="zh-CN" dirty="0" err="1" smtClean="0"/>
              <a:t>Get_Mouse_Y</a:t>
            </a:r>
            <a:endParaRPr lang="en-US" altLang="zh-CN" dirty="0">
              <a:sym typeface="Wingdings"/>
            </a:endParaRPr>
          </a:p>
          <a:p>
            <a:pPr lvl="1"/>
            <a:r>
              <a:rPr lang="zh-CN" altLang="en-US" dirty="0"/>
              <a:t>判断鼠标键是否处于按下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r>
              <a:rPr lang="en-US" altLang="zh-CN" dirty="0" err="1"/>
              <a:t>Mouse_Button_Down</a:t>
            </a:r>
            <a:r>
              <a:rPr lang="en-US" altLang="zh-CN" dirty="0"/>
              <a:t>(</a:t>
            </a:r>
            <a:r>
              <a:rPr lang="en-US" altLang="zh-CN" dirty="0" err="1"/>
              <a:t>Which_Button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79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Raptor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Raptor</a:t>
            </a:r>
            <a:r>
              <a:rPr lang="zh-CN" altLang="en-US" dirty="0"/>
              <a:t>主窗口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主窗口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含有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zh-CN" dirty="0" smtClean="0">
                <a:solidFill>
                  <a:srgbClr val="C00000"/>
                </a:solidFill>
              </a:rPr>
              <a:t>个主要区域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47664" y="2348879"/>
            <a:ext cx="6338657" cy="4104457"/>
            <a:chOff x="1470802" y="2289751"/>
            <a:chExt cx="6338657" cy="4104457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802" y="2289751"/>
              <a:ext cx="6338657" cy="4104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486807" y="2577783"/>
              <a:ext cx="6322651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菜单和工具栏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92859" y="3128170"/>
              <a:ext cx="1422958" cy="24148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b="1" dirty="0">
                  <a:solidFill>
                    <a:srgbClr val="FF0000"/>
                  </a:solidFill>
                </a:rPr>
                <a:t>符号区域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95708" y="5578994"/>
              <a:ext cx="1422958" cy="756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b="1" dirty="0">
                  <a:solidFill>
                    <a:srgbClr val="FF0000"/>
                  </a:solidFill>
                </a:rPr>
                <a:t>观察窗口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40967" y="3128170"/>
              <a:ext cx="4868491" cy="32069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主工作区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鼠标操作</a:t>
            </a:r>
            <a:endParaRPr lang="en-US" altLang="zh-CN" dirty="0" smtClean="0"/>
          </a:p>
          <a:p>
            <a:pPr lvl="1"/>
            <a:r>
              <a:rPr lang="zh-CN" altLang="en-US" dirty="0"/>
              <a:t>判断鼠标键是否被按下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pPr lvl="2"/>
            <a:r>
              <a:rPr lang="en-US" altLang="zh-CN" dirty="0" err="1"/>
              <a:t>Mouse_Button_Pressed</a:t>
            </a:r>
            <a:r>
              <a:rPr lang="en-US" altLang="zh-CN" dirty="0"/>
              <a:t>(</a:t>
            </a:r>
            <a:r>
              <a:rPr lang="en-US" altLang="zh-CN" dirty="0" err="1"/>
              <a:t>Which_Button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判断鼠标键是否已经释放</a:t>
            </a:r>
            <a:endParaRPr lang="en-US" altLang="zh-CN" dirty="0" smtClean="0"/>
          </a:p>
          <a:p>
            <a:pPr lvl="2"/>
            <a:r>
              <a:rPr lang="en-US" altLang="zh-CN" dirty="0" err="1"/>
              <a:t>Mouse_Button_Released</a:t>
            </a:r>
            <a:r>
              <a:rPr lang="en-US" altLang="zh-CN" dirty="0"/>
              <a:t>(</a:t>
            </a:r>
            <a:r>
              <a:rPr lang="en-US" altLang="zh-CN" dirty="0" err="1"/>
              <a:t>Which_Button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等待鼠标某个按键动作</a:t>
            </a:r>
            <a:endParaRPr lang="en-US" altLang="zh-CN" dirty="0" smtClean="0"/>
          </a:p>
          <a:p>
            <a:pPr lvl="2"/>
            <a:r>
              <a:rPr lang="en-US" altLang="zh-CN" dirty="0" err="1"/>
              <a:t>Wait_For_Mouse_Button</a:t>
            </a:r>
            <a:r>
              <a:rPr lang="en-US" altLang="zh-CN" dirty="0"/>
              <a:t>(</a:t>
            </a:r>
            <a:r>
              <a:rPr lang="en-US" altLang="zh-CN" dirty="0" err="1"/>
              <a:t>Which_Button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80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文本操作</a:t>
            </a:r>
            <a:endParaRPr lang="en-US" altLang="zh-CN" dirty="0" smtClean="0"/>
          </a:p>
          <a:p>
            <a:pPr lvl="1"/>
            <a:r>
              <a:rPr lang="zh-CN" altLang="en-US" dirty="0"/>
              <a:t>显示数字（</a:t>
            </a:r>
            <a:r>
              <a:rPr lang="en-US" altLang="zh-CN" dirty="0" err="1"/>
              <a:t>Display_Number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 smtClean="0"/>
              <a:t>Display_Number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X,Y,Number,Color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显示文本（</a:t>
            </a:r>
            <a:r>
              <a:rPr lang="en-US" altLang="zh-CN" dirty="0" err="1"/>
              <a:t>Display_Text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/>
              <a:t>Display_Text</a:t>
            </a:r>
            <a:r>
              <a:rPr lang="en-US" altLang="zh-CN" dirty="0"/>
              <a:t>(</a:t>
            </a:r>
            <a:r>
              <a:rPr lang="en-US" altLang="zh-CN" dirty="0" err="1"/>
              <a:t>X,Y,Text,Color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/>
              <a:t>取得字模的</a:t>
            </a:r>
            <a:r>
              <a:rPr lang="zh-CN" altLang="en-US" dirty="0" smtClean="0"/>
              <a:t>高度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宽度</a:t>
            </a:r>
            <a:endParaRPr lang="en-US" altLang="zh-CN" dirty="0"/>
          </a:p>
          <a:p>
            <a:pPr lvl="2"/>
            <a:r>
              <a:rPr lang="en-US" altLang="zh-CN" dirty="0"/>
              <a:t>variable </a:t>
            </a:r>
            <a:r>
              <a:rPr lang="en-US" altLang="zh-CN" dirty="0">
                <a:sym typeface="Wingdings"/>
              </a:rPr>
              <a:t> </a:t>
            </a:r>
            <a:r>
              <a:rPr lang="en-US" altLang="zh-CN" dirty="0" err="1" smtClean="0"/>
              <a:t>Get_Font_Height</a:t>
            </a:r>
            <a:endParaRPr lang="en-US" altLang="zh-CN" dirty="0" smtClean="0"/>
          </a:p>
          <a:p>
            <a:pPr lvl="2"/>
            <a:r>
              <a:rPr lang="en-US" altLang="zh-CN" dirty="0"/>
              <a:t>variable </a:t>
            </a:r>
            <a:r>
              <a:rPr lang="en-US" altLang="zh-CN" dirty="0">
                <a:sym typeface="Wingdings"/>
              </a:rPr>
              <a:t> </a:t>
            </a:r>
            <a:r>
              <a:rPr lang="en-US" altLang="zh-CN" dirty="0" err="1" smtClean="0"/>
              <a:t>Get_Font_Width</a:t>
            </a:r>
            <a:endParaRPr lang="en-US" altLang="zh-CN" dirty="0" smtClean="0"/>
          </a:p>
          <a:p>
            <a:pPr lvl="1"/>
            <a:r>
              <a:rPr lang="zh-CN" altLang="en-US" dirty="0"/>
              <a:t>设置</a:t>
            </a:r>
            <a:r>
              <a:rPr lang="zh-CN" altLang="en-US" dirty="0" smtClean="0"/>
              <a:t>字号</a:t>
            </a:r>
            <a:endParaRPr lang="en-US" altLang="zh-CN" dirty="0" smtClean="0"/>
          </a:p>
          <a:p>
            <a:pPr lvl="2"/>
            <a:r>
              <a:rPr lang="en-US" altLang="zh-CN" dirty="0" err="1"/>
              <a:t>Set_Font_Size</a:t>
            </a:r>
            <a:r>
              <a:rPr lang="en-US" altLang="zh-CN" dirty="0"/>
              <a:t>(Size)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81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7.7 </a:t>
            </a:r>
            <a:r>
              <a:rPr lang="zh-CN" altLang="en-US" dirty="0" smtClean="0"/>
              <a:t>声音操作</a:t>
            </a:r>
            <a:endParaRPr lang="en-US" altLang="zh-CN" dirty="0" smtClean="0"/>
          </a:p>
          <a:p>
            <a:pPr lvl="1"/>
            <a:r>
              <a:rPr lang="en-US" altLang="zh-CN" dirty="0"/>
              <a:t>Raptor</a:t>
            </a:r>
            <a:r>
              <a:rPr lang="zh-CN" altLang="en-US" dirty="0"/>
              <a:t>程序能够播放波形（</a:t>
            </a:r>
            <a:r>
              <a:rPr lang="en-US" altLang="zh-CN" dirty="0"/>
              <a:t>.wav</a:t>
            </a:r>
            <a:r>
              <a:rPr lang="zh-CN" altLang="en-US" dirty="0"/>
              <a:t>）声音文件，提供了三种声音文件的播放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</a:t>
            </a:r>
            <a:r>
              <a:rPr lang="zh-CN" altLang="en-US" dirty="0"/>
              <a:t>方式</a:t>
            </a:r>
            <a:r>
              <a:rPr lang="zh-CN" altLang="en-US" dirty="0" smtClean="0"/>
              <a:t>一</a:t>
            </a:r>
          </a:p>
          <a:p>
            <a:pPr lvl="1"/>
            <a:r>
              <a:rPr lang="en-US" altLang="zh-CN" dirty="0" err="1" smtClean="0"/>
              <a:t>Play_Sound</a:t>
            </a:r>
            <a:r>
              <a:rPr lang="en-US" altLang="zh-CN" dirty="0" smtClean="0"/>
              <a:t>(filename)</a:t>
            </a:r>
          </a:p>
          <a:p>
            <a:pPr lvl="1"/>
            <a:r>
              <a:rPr lang="zh-CN" altLang="en-US" dirty="0" smtClean="0"/>
              <a:t>示例：</a:t>
            </a:r>
          </a:p>
          <a:p>
            <a:pPr lvl="2"/>
            <a:r>
              <a:rPr lang="en-US" altLang="zh-CN" dirty="0" err="1" smtClean="0"/>
              <a:t>Play_Sound</a:t>
            </a:r>
            <a:r>
              <a:rPr lang="en-US" altLang="zh-CN" dirty="0"/>
              <a:t>("c:\windows\media\Windows XP Startup")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82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968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7.7 </a:t>
            </a:r>
            <a:r>
              <a:rPr lang="zh-CN" altLang="en-US" dirty="0" smtClean="0"/>
              <a:t>声音操作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播放方式二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1"/>
            <a:r>
              <a:rPr lang="en-US" altLang="zh-CN" dirty="0" err="1"/>
              <a:t>Play_Sound_Background</a:t>
            </a:r>
            <a:r>
              <a:rPr lang="en-US" altLang="zh-CN" dirty="0"/>
              <a:t>(filename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示例：</a:t>
            </a:r>
          </a:p>
          <a:p>
            <a:pPr lvl="2"/>
            <a:r>
              <a:rPr lang="en-US" altLang="zh-CN" dirty="0" err="1"/>
              <a:t>Play_Sound_Background</a:t>
            </a:r>
            <a:r>
              <a:rPr lang="en-US" altLang="zh-CN" dirty="0"/>
              <a:t>("c:\windows\media\tada.wav</a:t>
            </a:r>
            <a:r>
              <a:rPr lang="en-US" altLang="zh-CN" dirty="0" smtClean="0"/>
              <a:t>")</a:t>
            </a:r>
          </a:p>
          <a:p>
            <a:pPr lvl="1"/>
            <a:r>
              <a:rPr lang="zh-CN" altLang="en-US" dirty="0"/>
              <a:t>播放方式三</a:t>
            </a:r>
            <a:endParaRPr lang="en-US" altLang="zh-CN" dirty="0" smtClean="0"/>
          </a:p>
          <a:p>
            <a:pPr lvl="1"/>
            <a:r>
              <a:rPr lang="en-US" altLang="zh-CN" dirty="0" err="1"/>
              <a:t>Play_Sound_Background_Loop</a:t>
            </a:r>
            <a:r>
              <a:rPr lang="en-US" altLang="zh-CN" dirty="0"/>
              <a:t>(filename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示例：</a:t>
            </a:r>
          </a:p>
          <a:p>
            <a:pPr lvl="2"/>
            <a:r>
              <a:rPr lang="en-US" altLang="zh-CN" dirty="0" err="1"/>
              <a:t>Play_Sound_Background_Loop</a:t>
            </a:r>
            <a:r>
              <a:rPr lang="en-US" altLang="zh-CN" dirty="0"/>
              <a:t>("sound.wav")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83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Raptor</a:t>
            </a:r>
            <a:r>
              <a:rPr lang="zh-CN" altLang="en-US" dirty="0"/>
              <a:t>图形窗口基本操作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7.7 </a:t>
            </a:r>
            <a:r>
              <a:rPr lang="zh-CN" altLang="en-US" dirty="0" smtClean="0"/>
              <a:t>声音操作</a:t>
            </a:r>
            <a:endParaRPr lang="en-US" altLang="zh-CN" dirty="0" smtClean="0"/>
          </a:p>
          <a:p>
            <a:pPr lvl="1"/>
            <a:r>
              <a:rPr lang="en-US" altLang="zh-CN" dirty="0"/>
              <a:t>Raptor</a:t>
            </a:r>
            <a:r>
              <a:rPr lang="zh-CN" altLang="en-US" dirty="0"/>
              <a:t>程序能够播放波形（</a:t>
            </a:r>
            <a:r>
              <a:rPr lang="en-US" altLang="zh-CN" dirty="0"/>
              <a:t>.wav</a:t>
            </a:r>
            <a:r>
              <a:rPr lang="zh-CN" altLang="en-US" dirty="0"/>
              <a:t>）声音文件，提供了三种声音文件的播放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</a:t>
            </a:r>
            <a:r>
              <a:rPr lang="zh-CN" altLang="en-US" dirty="0"/>
              <a:t>方式</a:t>
            </a:r>
            <a:r>
              <a:rPr lang="zh-CN" altLang="en-US" dirty="0" smtClean="0"/>
              <a:t>一</a:t>
            </a:r>
          </a:p>
          <a:p>
            <a:pPr lvl="1"/>
            <a:r>
              <a:rPr lang="en-US" altLang="zh-CN" dirty="0" err="1" smtClean="0"/>
              <a:t>Play_Sound</a:t>
            </a:r>
            <a:r>
              <a:rPr lang="en-US" altLang="zh-CN" dirty="0" smtClean="0"/>
              <a:t>(filename)</a:t>
            </a:r>
          </a:p>
          <a:p>
            <a:pPr lvl="1"/>
            <a:r>
              <a:rPr lang="zh-CN" altLang="en-US" dirty="0" smtClean="0"/>
              <a:t>示例：</a:t>
            </a:r>
          </a:p>
          <a:p>
            <a:pPr lvl="2"/>
            <a:r>
              <a:rPr lang="en-US" altLang="zh-CN" dirty="0" err="1" smtClean="0"/>
              <a:t>Play_Sound</a:t>
            </a:r>
            <a:r>
              <a:rPr lang="en-US" altLang="zh-CN" dirty="0"/>
              <a:t>("c:\windows\media\Windows XP Startup")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84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Raptor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Raptor</a:t>
            </a:r>
            <a:r>
              <a:rPr lang="zh-CN" altLang="en-US" dirty="0"/>
              <a:t>主控制台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Raptor</a:t>
            </a:r>
            <a:r>
              <a:rPr lang="zh-CN" altLang="en-US" dirty="0" smtClean="0"/>
              <a:t>主控制台窗口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用于</a:t>
            </a:r>
            <a:r>
              <a:rPr lang="zh-CN" altLang="zh-CN" dirty="0" smtClean="0">
                <a:solidFill>
                  <a:srgbClr val="C00000"/>
                </a:solidFill>
              </a:rPr>
              <a:t>显示用户的所有输入和输出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68" y="2924944"/>
            <a:ext cx="49907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008-AD94-4C90-A976-BB4222E83E8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大学计算机实践教程</a:t>
            </a:r>
            <a:r>
              <a:rPr lang="en-US" altLang="zh-CN" smtClean="0"/>
              <a:t>——</a:t>
            </a:r>
            <a:r>
              <a:rPr lang="zh-CN" altLang="en-US" smtClean="0"/>
              <a:t>面向计算思维能力培养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4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7292</Words>
  <Application>Microsoft Office PowerPoint</Application>
  <PresentationFormat>全屏显示(4:3)</PresentationFormat>
  <Paragraphs>1142</Paragraphs>
  <Slides>84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6" baseType="lpstr">
      <vt:lpstr>Office 主题​​</vt:lpstr>
      <vt:lpstr>Visio</vt:lpstr>
      <vt:lpstr>大学计算机实践教程</vt:lpstr>
      <vt:lpstr>大学计算机实践——Raptor 程序设计</vt:lpstr>
      <vt:lpstr>1. 概述</vt:lpstr>
      <vt:lpstr>1.6可视化的程序设计工具—Raptor</vt:lpstr>
      <vt:lpstr>1.6可视化的程序设计工具—Raptor</vt:lpstr>
      <vt:lpstr>1.6可视化的程序设计工具—Raptor</vt:lpstr>
      <vt:lpstr>2. Raptor基本程序环境</vt:lpstr>
      <vt:lpstr>2.1 Raptor概述</vt:lpstr>
      <vt:lpstr>2.1 Raptor概述</vt:lpstr>
      <vt:lpstr>2.1 Raptor概述</vt:lpstr>
      <vt:lpstr>2.1 Raptor概述</vt:lpstr>
      <vt:lpstr>2. Raptor基本程序环境</vt:lpstr>
      <vt:lpstr>2.2 Raptor编程基本概念</vt:lpstr>
      <vt:lpstr>2.2 Raptor编程基本概念</vt:lpstr>
      <vt:lpstr>2.2 Raptor编程基本概念</vt:lpstr>
      <vt:lpstr>2.2 Raptor编程基本概念</vt:lpstr>
      <vt:lpstr>2.2 Raptor编程基本概念</vt:lpstr>
      <vt:lpstr>2.2 Raptor编程基本概念</vt:lpstr>
      <vt:lpstr>2. Raptor基本程序环境</vt:lpstr>
      <vt:lpstr>2.3 Raptor运算符和表达式</vt:lpstr>
      <vt:lpstr>2.3 Raptor运算符和表达式</vt:lpstr>
      <vt:lpstr>2.3 Raptor运算符和表达式</vt:lpstr>
      <vt:lpstr>2.3 Raptor运算符和表达式</vt:lpstr>
      <vt:lpstr>2. Raptor基本程序环境</vt:lpstr>
      <vt:lpstr>2.4 Raptor函数</vt:lpstr>
      <vt:lpstr>2.4 Raptor函数</vt:lpstr>
      <vt:lpstr>2.4 Raptor函数</vt:lpstr>
      <vt:lpstr>2.4 Raptor函数</vt:lpstr>
      <vt:lpstr>2.4 Raptor函数</vt:lpstr>
      <vt:lpstr>2.4 Raptor函数</vt:lpstr>
      <vt:lpstr>2.4 Raptor函数</vt:lpstr>
      <vt:lpstr>2. Raptor基本程序环境</vt:lpstr>
      <vt:lpstr>2.5 使用Raptor</vt:lpstr>
      <vt:lpstr>2.5 使用Raptor</vt:lpstr>
      <vt:lpstr>2.5 使用Raptor</vt:lpstr>
      <vt:lpstr>2.5 使用Raptor</vt:lpstr>
      <vt:lpstr>2.5 使用Raptor</vt:lpstr>
      <vt:lpstr>2.5 使用Raptor</vt:lpstr>
      <vt:lpstr>2.5 使用Raptor</vt:lpstr>
      <vt:lpstr>3. Raptor流程控制</vt:lpstr>
      <vt:lpstr>3. Raptor流程控制</vt:lpstr>
      <vt:lpstr>3. Raptor流程控制</vt:lpstr>
      <vt:lpstr>3. Raptor流程控制</vt:lpstr>
      <vt:lpstr>3. Raptor流程控制</vt:lpstr>
      <vt:lpstr>3. Raptor流程控制</vt:lpstr>
      <vt:lpstr>3. Raptor流程控制</vt:lpstr>
      <vt:lpstr>4. Raptor数组及使用</vt:lpstr>
      <vt:lpstr>4. Raptor数组及使用</vt:lpstr>
      <vt:lpstr>4. Raptor数组及使用</vt:lpstr>
      <vt:lpstr>4. Raptor数组及使用</vt:lpstr>
      <vt:lpstr>4. Raptor数组及使用</vt:lpstr>
      <vt:lpstr>4. Raptor数组及使用</vt:lpstr>
      <vt:lpstr>4. Raptor数组及使用</vt:lpstr>
      <vt:lpstr>5. Raptor子图和子程序的定义及调用</vt:lpstr>
      <vt:lpstr>5. Raptor子图和子程序的定义及调用</vt:lpstr>
      <vt:lpstr>5. Raptor子图和子程序的定义及调用</vt:lpstr>
      <vt:lpstr>5. Raptor子图和子程序的定义及调用</vt:lpstr>
      <vt:lpstr>5. Raptor子图和子程序的定义及调用</vt:lpstr>
      <vt:lpstr>5. Raptor子图和子程序的定义及调用</vt:lpstr>
      <vt:lpstr>6. Raptor文件的使用</vt:lpstr>
      <vt:lpstr>6. Raptor文件的使用</vt:lpstr>
      <vt:lpstr>6. Raptor文件的使用</vt:lpstr>
      <vt:lpstr>6. Raptor文件的使用</vt:lpstr>
      <vt:lpstr>6. Raptor文件的使用</vt:lpstr>
      <vt:lpstr>6. Raptor文件的使用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  <vt:lpstr>7. Raptor图形窗口基本操作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zhumcn</dc:creator>
  <cp:lastModifiedBy>lenovo</cp:lastModifiedBy>
  <cp:revision>136</cp:revision>
  <dcterms:created xsi:type="dcterms:W3CDTF">2014-06-11T14:08:41Z</dcterms:created>
  <dcterms:modified xsi:type="dcterms:W3CDTF">2014-09-04T03:43:17Z</dcterms:modified>
</cp:coreProperties>
</file>