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7"/>
  </p:notesMasterIdLst>
  <p:sldIdLst>
    <p:sldId id="3752" r:id="rId3"/>
    <p:sldId id="3754" r:id="rId4"/>
    <p:sldId id="3753" r:id="rId5"/>
    <p:sldId id="296" r:id="rId6"/>
    <p:sldId id="3624" r:id="rId7"/>
    <p:sldId id="3751" r:id="rId8"/>
    <p:sldId id="1324" r:id="rId9"/>
    <p:sldId id="267" r:id="rId10"/>
    <p:sldId id="268" r:id="rId11"/>
    <p:sldId id="270" r:id="rId12"/>
    <p:sldId id="271" r:id="rId13"/>
    <p:sldId id="273" r:id="rId14"/>
    <p:sldId id="275" r:id="rId15"/>
    <p:sldId id="279" r:id="rId16"/>
    <p:sldId id="1320" r:id="rId17"/>
    <p:sldId id="3746" r:id="rId18"/>
    <p:sldId id="1992" r:id="rId19"/>
    <p:sldId id="1995" r:id="rId20"/>
    <p:sldId id="1996" r:id="rId21"/>
    <p:sldId id="1997" r:id="rId22"/>
    <p:sldId id="1999" r:id="rId23"/>
    <p:sldId id="2000" r:id="rId24"/>
    <p:sldId id="440" r:id="rId25"/>
    <p:sldId id="3756"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22FEE-7AF9-40EC-8672-BE7CAC803F44}" v="78" dt="2019-06-15T07:49:18.980"/>
    <p1510:client id="{AC7EF3E3-4B00-4DDC-8E7C-7EB4BB92305A}" v="106" dt="2019-06-15T07:47:52.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15" d="100"/>
          <a:sy n="115" d="100"/>
        </p:scale>
        <p:origin x="3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xema González Balseiro" userId="a6c5b3bf80d42c52" providerId="Windows Live" clId="Web-{2A2B4912-7D1F-4D8A-AD20-AF04AA2409DD}"/>
    <pc:docChg chg="addSld delSld">
      <pc:chgData name="Txema González Balseiro" userId="a6c5b3bf80d42c52" providerId="Windows Live" clId="Web-{2A2B4912-7D1F-4D8A-AD20-AF04AA2409DD}" dt="2019-06-14T17:15:14.107" v="1"/>
      <pc:docMkLst>
        <pc:docMk/>
      </pc:docMkLst>
      <pc:sldChg chg="new del">
        <pc:chgData name="Txema González Balseiro" userId="a6c5b3bf80d42c52" providerId="Windows Live" clId="Web-{2A2B4912-7D1F-4D8A-AD20-AF04AA2409DD}" dt="2019-06-14T17:15:14.107" v="1"/>
        <pc:sldMkLst>
          <pc:docMk/>
          <pc:sldMk cId="3605465769" sldId="3755"/>
        </pc:sldMkLst>
      </pc:sldChg>
    </pc:docChg>
  </pc:docChgLst>
  <pc:docChgLst>
    <pc:chgData name="Manuel Sánchez" userId="2180821b70765b11" providerId="LiveId" clId="{12722FEE-7AF9-40EC-8672-BE7CAC803F44}"/>
    <pc:docChg chg="custSel addSld delSld modSld">
      <pc:chgData name="Manuel Sánchez" userId="2180821b70765b11" providerId="LiveId" clId="{12722FEE-7AF9-40EC-8672-BE7CAC803F44}" dt="2019-06-15T07:49:18.980" v="76" actId="403"/>
      <pc:docMkLst>
        <pc:docMk/>
      </pc:docMkLst>
      <pc:sldChg chg="modNotes">
        <pc:chgData name="Manuel Sánchez" userId="2180821b70765b11" providerId="LiveId" clId="{12722FEE-7AF9-40EC-8672-BE7CAC803F44}" dt="2019-06-15T07:45:59.713" v="2"/>
        <pc:sldMkLst>
          <pc:docMk/>
          <pc:sldMk cId="36347153" sldId="1324"/>
        </pc:sldMkLst>
      </pc:sldChg>
      <pc:sldChg chg="del">
        <pc:chgData name="Manuel Sánchez" userId="2180821b70765b11" providerId="LiveId" clId="{12722FEE-7AF9-40EC-8672-BE7CAC803F44}" dt="2019-06-14T15:06:42.305" v="0" actId="2696"/>
        <pc:sldMkLst>
          <pc:docMk/>
          <pc:sldMk cId="1869999325" sldId="1861"/>
        </pc:sldMkLst>
      </pc:sldChg>
      <pc:sldChg chg="addSp delSp modSp modTransition">
        <pc:chgData name="Manuel Sánchez" userId="2180821b70765b11" providerId="LiveId" clId="{12722FEE-7AF9-40EC-8672-BE7CAC803F44}" dt="2019-06-15T07:47:05.882" v="5"/>
        <pc:sldMkLst>
          <pc:docMk/>
          <pc:sldMk cId="2746216841" sldId="1995"/>
        </pc:sldMkLst>
        <pc:spChg chg="add del mod">
          <ac:chgData name="Manuel Sánchez" userId="2180821b70765b11" providerId="LiveId" clId="{12722FEE-7AF9-40EC-8672-BE7CAC803F44}" dt="2019-06-15T07:46:55.120" v="4"/>
          <ac:spMkLst>
            <pc:docMk/>
            <pc:sldMk cId="2746216841" sldId="1995"/>
            <ac:spMk id="4" creationId="{58C72997-0769-4DC3-AA55-1B1135D197A1}"/>
          </ac:spMkLst>
        </pc:spChg>
      </pc:sldChg>
      <pc:sldChg chg="addSp delSp modSp modTransition">
        <pc:chgData name="Manuel Sánchez" userId="2180821b70765b11" providerId="LiveId" clId="{12722FEE-7AF9-40EC-8672-BE7CAC803F44}" dt="2019-06-15T07:47:05.882" v="5"/>
        <pc:sldMkLst>
          <pc:docMk/>
          <pc:sldMk cId="2533765923" sldId="1996"/>
        </pc:sldMkLst>
        <pc:spChg chg="add del mod">
          <ac:chgData name="Manuel Sánchez" userId="2180821b70765b11" providerId="LiveId" clId="{12722FEE-7AF9-40EC-8672-BE7CAC803F44}" dt="2019-06-15T07:46:55.120" v="4"/>
          <ac:spMkLst>
            <pc:docMk/>
            <pc:sldMk cId="2533765923" sldId="1996"/>
            <ac:spMk id="4" creationId="{FD736A26-8D98-4D97-AAB7-3FCEE9866BFE}"/>
          </ac:spMkLst>
        </pc:spChg>
      </pc:sldChg>
      <pc:sldChg chg="addSp delSp modSp modTransition">
        <pc:chgData name="Manuel Sánchez" userId="2180821b70765b11" providerId="LiveId" clId="{12722FEE-7AF9-40EC-8672-BE7CAC803F44}" dt="2019-06-15T07:47:05.882" v="5"/>
        <pc:sldMkLst>
          <pc:docMk/>
          <pc:sldMk cId="4150513945" sldId="1997"/>
        </pc:sldMkLst>
        <pc:spChg chg="add del mod">
          <ac:chgData name="Manuel Sánchez" userId="2180821b70765b11" providerId="LiveId" clId="{12722FEE-7AF9-40EC-8672-BE7CAC803F44}" dt="2019-06-15T07:46:55.120" v="4"/>
          <ac:spMkLst>
            <pc:docMk/>
            <pc:sldMk cId="4150513945" sldId="1997"/>
            <ac:spMk id="4" creationId="{053D34A4-DC2E-4E4E-B8D5-7A49997712D4}"/>
          </ac:spMkLst>
        </pc:spChg>
      </pc:sldChg>
      <pc:sldChg chg="addSp delSp modSp modTransition">
        <pc:chgData name="Manuel Sánchez" userId="2180821b70765b11" providerId="LiveId" clId="{12722FEE-7AF9-40EC-8672-BE7CAC803F44}" dt="2019-06-15T07:47:05.882" v="5"/>
        <pc:sldMkLst>
          <pc:docMk/>
          <pc:sldMk cId="1660944135" sldId="1999"/>
        </pc:sldMkLst>
        <pc:spChg chg="add del mod">
          <ac:chgData name="Manuel Sánchez" userId="2180821b70765b11" providerId="LiveId" clId="{12722FEE-7AF9-40EC-8672-BE7CAC803F44}" dt="2019-06-15T07:46:55.120" v="4"/>
          <ac:spMkLst>
            <pc:docMk/>
            <pc:sldMk cId="1660944135" sldId="1999"/>
            <ac:spMk id="4" creationId="{90547EAB-31E4-48FA-8232-BEEF22BDC4A1}"/>
          </ac:spMkLst>
        </pc:spChg>
      </pc:sldChg>
      <pc:sldChg chg="addSp delSp modSp modTransition">
        <pc:chgData name="Manuel Sánchez" userId="2180821b70765b11" providerId="LiveId" clId="{12722FEE-7AF9-40EC-8672-BE7CAC803F44}" dt="2019-06-15T07:47:05.882" v="5"/>
        <pc:sldMkLst>
          <pc:docMk/>
          <pc:sldMk cId="3924081894" sldId="2000"/>
        </pc:sldMkLst>
        <pc:spChg chg="add del mod">
          <ac:chgData name="Manuel Sánchez" userId="2180821b70765b11" providerId="LiveId" clId="{12722FEE-7AF9-40EC-8672-BE7CAC803F44}" dt="2019-06-15T07:46:55.120" v="4"/>
          <ac:spMkLst>
            <pc:docMk/>
            <pc:sldMk cId="3924081894" sldId="2000"/>
            <ac:spMk id="4" creationId="{85721339-AAB7-4251-86FD-28009FC4F605}"/>
          </ac:spMkLst>
        </pc:spChg>
      </pc:sldChg>
      <pc:sldChg chg="add del">
        <pc:chgData name="Manuel Sánchez" userId="2180821b70765b11" providerId="LiveId" clId="{12722FEE-7AF9-40EC-8672-BE7CAC803F44}" dt="2019-06-15T07:48:48.129" v="39" actId="2696"/>
        <pc:sldMkLst>
          <pc:docMk/>
          <pc:sldMk cId="4272888315" sldId="3755"/>
        </pc:sldMkLst>
      </pc:sldChg>
      <pc:sldChg chg="delSp modSp add setBg">
        <pc:chgData name="Manuel Sánchez" userId="2180821b70765b11" providerId="LiveId" clId="{12722FEE-7AF9-40EC-8672-BE7CAC803F44}" dt="2019-06-15T07:49:18.980" v="76" actId="403"/>
        <pc:sldMkLst>
          <pc:docMk/>
          <pc:sldMk cId="1220044380" sldId="3756"/>
        </pc:sldMkLst>
        <pc:spChg chg="mod">
          <ac:chgData name="Manuel Sánchez" userId="2180821b70765b11" providerId="LiveId" clId="{12722FEE-7AF9-40EC-8672-BE7CAC803F44}" dt="2019-06-15T07:49:18.980" v="76" actId="403"/>
          <ac:spMkLst>
            <pc:docMk/>
            <pc:sldMk cId="1220044380" sldId="3756"/>
            <ac:spMk id="5" creationId="{ACBB8B40-F3D1-4331-B430-E127860A693D}"/>
          </ac:spMkLst>
        </pc:spChg>
        <pc:spChg chg="del">
          <ac:chgData name="Manuel Sánchez" userId="2180821b70765b11" providerId="LiveId" clId="{12722FEE-7AF9-40EC-8672-BE7CAC803F44}" dt="2019-06-15T07:48:32.112" v="22" actId="478"/>
          <ac:spMkLst>
            <pc:docMk/>
            <pc:sldMk cId="1220044380" sldId="3756"/>
            <ac:spMk id="7" creationId="{5B233F29-D5A5-4DF5-AA87-020831D2ED66}"/>
          </ac:spMkLst>
        </pc:spChg>
      </pc:sldChg>
      <pc:sldChg chg="add del setBg">
        <pc:chgData name="Manuel Sánchez" userId="2180821b70765b11" providerId="LiveId" clId="{12722FEE-7AF9-40EC-8672-BE7CAC803F44}" dt="2019-06-15T07:48:51.190" v="41"/>
        <pc:sldMkLst>
          <pc:docMk/>
          <pc:sldMk cId="2636797469" sldId="3757"/>
        </pc:sldMkLst>
      </pc:sldChg>
      <pc:sldMasterChg chg="delSldLayout">
        <pc:chgData name="Manuel Sánchez" userId="2180821b70765b11" providerId="LiveId" clId="{12722FEE-7AF9-40EC-8672-BE7CAC803F44}" dt="2019-06-14T15:06:42.314" v="1" actId="2696"/>
        <pc:sldMasterMkLst>
          <pc:docMk/>
          <pc:sldMasterMk cId="4137124722" sldId="2147483648"/>
        </pc:sldMasterMkLst>
        <pc:sldLayoutChg chg="del">
          <pc:chgData name="Manuel Sánchez" userId="2180821b70765b11" providerId="LiveId" clId="{12722FEE-7AF9-40EC-8672-BE7CAC803F44}" dt="2019-06-14T15:06:42.314" v="1" actId="2696"/>
          <pc:sldLayoutMkLst>
            <pc:docMk/>
            <pc:sldMasterMk cId="4137124722" sldId="2147483648"/>
            <pc:sldLayoutMk cId="1458700394" sldId="2147483660"/>
          </pc:sldLayoutMkLst>
        </pc:sldLayoutChg>
      </pc:sldMasterChg>
    </pc:docChg>
  </pc:docChgLst>
  <pc:docChgLst>
    <pc:chgData name="Txema González Balseiro" userId="a6c5b3bf80d42c52" providerId="Windows Live" clId="Web-{AC7EF3E3-4B00-4DDC-8E7C-7EB4BB92305A}"/>
    <pc:docChg chg="modSld">
      <pc:chgData name="Txema González Balseiro" userId="a6c5b3bf80d42c52" providerId="Windows Live" clId="Web-{AC7EF3E3-4B00-4DDC-8E7C-7EB4BB92305A}" dt="2019-06-15T08:00:04.413" v="314"/>
      <pc:docMkLst>
        <pc:docMk/>
      </pc:docMkLst>
      <pc:sldChg chg="modNotes">
        <pc:chgData name="Txema González Balseiro" userId="a6c5b3bf80d42c52" providerId="Windows Live" clId="Web-{AC7EF3E3-4B00-4DDC-8E7C-7EB4BB92305A}" dt="2019-06-15T08:00:04.413" v="314"/>
        <pc:sldMkLst>
          <pc:docMk/>
          <pc:sldMk cId="902546547" sldId="3624"/>
        </pc:sldMkLst>
      </pc:sldChg>
      <pc:sldChg chg="modSp">
        <pc:chgData name="Txema González Balseiro" userId="a6c5b3bf80d42c52" providerId="Windows Live" clId="Web-{AC7EF3E3-4B00-4DDC-8E7C-7EB4BB92305A}" dt="2019-06-15T07:47:52.005" v="215" actId="20577"/>
        <pc:sldMkLst>
          <pc:docMk/>
          <pc:sldMk cId="864855506" sldId="3753"/>
        </pc:sldMkLst>
        <pc:spChg chg="mod">
          <ac:chgData name="Txema González Balseiro" userId="a6c5b3bf80d42c52" providerId="Windows Live" clId="Web-{AC7EF3E3-4B00-4DDC-8E7C-7EB4BB92305A}" dt="2019-06-15T07:47:52.005" v="215" actId="20577"/>
          <ac:spMkLst>
            <pc:docMk/>
            <pc:sldMk cId="864855506" sldId="3753"/>
            <ac:spMk id="3" creationId="{E8B956D1-B8FC-494F-999B-2844A5992C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92E73-8445-4340-B055-8FF35B7EFA31}" type="datetimeFigureOut">
              <a:rPr lang="es-ES" smtClean="0"/>
              <a:t>17/6/19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4138D-0446-4E04-B533-E3F8781D50E9}" type="slidenum">
              <a:rPr lang="es-ES" smtClean="0"/>
              <a:t>‹Nº›</a:t>
            </a:fld>
            <a:endParaRPr lang="es-ES"/>
          </a:p>
        </p:txBody>
      </p:sp>
    </p:spTree>
    <p:extLst>
      <p:ext uri="{BB962C8B-B14F-4D97-AF65-F5344CB8AC3E}">
        <p14:creationId xmlns:p14="http://schemas.microsoft.com/office/powerpoint/2010/main" val="368305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8CFA792-FC97-4CFB-9A35-AFF36D76148D}" type="slidenum">
              <a:rPr lang="x-none" smtClean="0"/>
              <a:t>4</a:t>
            </a:fld>
            <a:endParaRPr lang="x-none"/>
          </a:p>
        </p:txBody>
      </p:sp>
    </p:spTree>
    <p:extLst>
      <p:ext uri="{BB962C8B-B14F-4D97-AF65-F5344CB8AC3E}">
        <p14:creationId xmlns:p14="http://schemas.microsoft.com/office/powerpoint/2010/main" val="2364966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David</a:t>
            </a:r>
            <a:r>
              <a:rPr lang="en-US" baseline="0"/>
              <a:t> Note: Make sure to highlight customer pain points, “bullet train”, Poll??</a:t>
            </a:r>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6/17/19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07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6/17/19 8:18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35375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C9F23E6A-3945-4101-B321-93EC5C297B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227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5F2D3714-B553-A044-BA72-366907BA36B5}" type="slidenum">
              <a:rPr lang="en-US" smtClean="0"/>
              <a:t>16</a:t>
            </a:fld>
            <a:endParaRPr lang="en-US"/>
          </a:p>
        </p:txBody>
      </p:sp>
    </p:spTree>
    <p:extLst>
      <p:ext uri="{BB962C8B-B14F-4D97-AF65-F5344CB8AC3E}">
        <p14:creationId xmlns:p14="http://schemas.microsoft.com/office/powerpoint/2010/main" val="185561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D7B9D4F-5F19-438C-92E8-037C6AE8F87D}" type="slidenum">
              <a:rPr lang="en-US" smtClean="0"/>
              <a:t>23</a:t>
            </a:fld>
            <a:endParaRPr lang="en-US"/>
          </a:p>
        </p:txBody>
      </p:sp>
    </p:spTree>
    <p:extLst>
      <p:ext uri="{BB962C8B-B14F-4D97-AF65-F5344CB8AC3E}">
        <p14:creationId xmlns:p14="http://schemas.microsoft.com/office/powerpoint/2010/main" val="1319527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D7B9D4F-5F19-438C-92E8-037C6AE8F87D}" type="slidenum">
              <a:rPr lang="en-US" smtClean="0"/>
              <a:t>5</a:t>
            </a:fld>
            <a:endParaRPr lang="en-US"/>
          </a:p>
        </p:txBody>
      </p:sp>
      <p:sp>
        <p:nvSpPr>
          <p:cNvPr id="3" name="Notes Placeholder 2">
            <a:extLst>
              <a:ext uri="{FF2B5EF4-FFF2-40B4-BE49-F238E27FC236}">
                <a16:creationId xmlns:a16="http://schemas.microsoft.com/office/drawing/2014/main" id="{9230FC33-D18B-479D-AC56-064728812961}"/>
              </a:ext>
            </a:extLst>
          </p:cNvPr>
          <p:cNvSpPr>
            <a:spLocks noGrp="1"/>
          </p:cNvSpPr>
          <p:nvPr>
            <p:ph type="body" idx="1"/>
          </p:nvPr>
        </p:nvSpPr>
        <p:spPr/>
        <p:txBody>
          <a:bodyPr/>
          <a:lstStyle/>
          <a:p>
            <a:r>
              <a:rPr lang="en-US" dirty="0">
                <a:cs typeface="Calibri"/>
              </a:rPr>
              <a:t>BOARDS: Es un </a:t>
            </a:r>
            <a:r>
              <a:rPr lang="en-US" dirty="0" err="1">
                <a:cs typeface="Calibri"/>
              </a:rPr>
              <a:t>trello</a:t>
            </a:r>
            <a:r>
              <a:rPr lang="en-US" dirty="0">
                <a:cs typeface="Calibri"/>
              </a:rPr>
              <a:t>, </a:t>
            </a:r>
          </a:p>
          <a:p>
            <a:r>
              <a:rPr lang="en-US" dirty="0">
                <a:cs typeface="Calibri"/>
              </a:rPr>
              <a:t>PIPLINES: </a:t>
            </a:r>
            <a:r>
              <a:rPr lang="en-US" b="1" dirty="0" err="1"/>
              <a:t>Automatice</a:t>
            </a:r>
            <a:r>
              <a:rPr lang="en-US" b="1" dirty="0"/>
              <a:t> las </a:t>
            </a:r>
            <a:r>
              <a:rPr lang="en-US" b="1" dirty="0" err="1"/>
              <a:t>compilaciones</a:t>
            </a:r>
            <a:r>
              <a:rPr lang="en-US" b="1" dirty="0"/>
              <a:t> y las </a:t>
            </a:r>
            <a:r>
              <a:rPr lang="en-US" b="1" dirty="0" err="1"/>
              <a:t>implementaciones</a:t>
            </a:r>
            <a:r>
              <a:rPr lang="en-US" b="1" dirty="0"/>
              <a:t> con Pipelines para </a:t>
            </a:r>
            <a:r>
              <a:rPr lang="en-US" b="1" dirty="0" err="1"/>
              <a:t>poder</a:t>
            </a:r>
            <a:r>
              <a:rPr lang="en-US" b="1" dirty="0"/>
              <a:t> </a:t>
            </a:r>
            <a:r>
              <a:rPr lang="en-US" b="1" dirty="0" err="1"/>
              <a:t>dedicar</a:t>
            </a:r>
            <a:r>
              <a:rPr lang="en-US" b="1" dirty="0"/>
              <a:t> </a:t>
            </a:r>
            <a:r>
              <a:rPr lang="en-US" b="1" dirty="0" err="1"/>
              <a:t>menos</a:t>
            </a:r>
            <a:r>
              <a:rPr lang="en-US" b="1" dirty="0"/>
              <a:t> </a:t>
            </a:r>
            <a:r>
              <a:rPr lang="en-US" b="1" dirty="0" err="1"/>
              <a:t>tiempo</a:t>
            </a:r>
            <a:r>
              <a:rPr lang="en-US" b="1" dirty="0"/>
              <a:t> a </a:t>
            </a:r>
            <a:r>
              <a:rPr lang="en-US" b="1" dirty="0" err="1"/>
              <a:t>estos</a:t>
            </a:r>
            <a:r>
              <a:rPr lang="en-US" b="1" dirty="0"/>
              <a:t> </a:t>
            </a:r>
            <a:r>
              <a:rPr lang="en-US" b="1" dirty="0" err="1"/>
              <a:t>procesos</a:t>
            </a:r>
            <a:r>
              <a:rPr lang="en-US" b="1" dirty="0"/>
              <a:t> y </a:t>
            </a:r>
            <a:r>
              <a:rPr lang="en-US" b="1" dirty="0" err="1"/>
              <a:t>más</a:t>
            </a:r>
            <a:r>
              <a:rPr lang="en-US" b="1" dirty="0"/>
              <a:t> a </a:t>
            </a:r>
            <a:r>
              <a:rPr lang="en-US" b="1" dirty="0" err="1"/>
              <a:t>crear</a:t>
            </a:r>
            <a:r>
              <a:rPr lang="en-US" b="1" dirty="0"/>
              <a:t>.</a:t>
            </a:r>
            <a:endParaRPr lang="en-US" dirty="0">
              <a:cs typeface="Calibri"/>
            </a:endParaRPr>
          </a:p>
          <a:p>
            <a:r>
              <a:rPr lang="en-US" dirty="0">
                <a:cs typeface="+mn-lt"/>
              </a:rPr>
              <a:t>TEST PLANS: </a:t>
            </a:r>
            <a:r>
              <a:rPr lang="en-US" b="1" dirty="0" err="1"/>
              <a:t>Mejore</a:t>
            </a:r>
            <a:r>
              <a:rPr lang="en-US" b="1" dirty="0"/>
              <a:t> la </a:t>
            </a:r>
            <a:r>
              <a:rPr lang="en-US" b="1" dirty="0" err="1"/>
              <a:t>calidad</a:t>
            </a:r>
            <a:r>
              <a:rPr lang="en-US" b="1" dirty="0"/>
              <a:t> del </a:t>
            </a:r>
            <a:r>
              <a:rPr lang="en-US" b="1" dirty="0" err="1"/>
              <a:t>código</a:t>
            </a:r>
            <a:r>
              <a:rPr lang="en-US" b="1" dirty="0"/>
              <a:t> con </a:t>
            </a:r>
            <a:r>
              <a:rPr lang="en-US" b="1" dirty="0" err="1"/>
              <a:t>servicios</a:t>
            </a:r>
            <a:r>
              <a:rPr lang="en-US" b="1" dirty="0"/>
              <a:t> de </a:t>
            </a:r>
            <a:r>
              <a:rPr lang="en-US" b="1" dirty="0" err="1"/>
              <a:t>pruebas</a:t>
            </a:r>
            <a:r>
              <a:rPr lang="en-US" b="1" dirty="0"/>
              <a:t> </a:t>
            </a:r>
            <a:r>
              <a:rPr lang="en-US" b="1" dirty="0" err="1"/>
              <a:t>planeadas</a:t>
            </a:r>
            <a:r>
              <a:rPr lang="en-US" b="1" dirty="0"/>
              <a:t> y </a:t>
            </a:r>
            <a:r>
              <a:rPr lang="en-US" b="1" dirty="0" err="1"/>
              <a:t>exploratorias</a:t>
            </a:r>
            <a:r>
              <a:rPr lang="en-US" b="1" dirty="0"/>
              <a:t> para sus </a:t>
            </a:r>
            <a:r>
              <a:rPr lang="en-US" b="1" dirty="0" err="1"/>
              <a:t>aplicaciones</a:t>
            </a:r>
            <a:endParaRPr lang="en-US" dirty="0" err="1">
              <a:cs typeface="+mn-lt"/>
            </a:endParaRPr>
          </a:p>
          <a:p>
            <a:r>
              <a:rPr lang="en-US" dirty="0">
                <a:cs typeface="Calibri"/>
              </a:rPr>
              <a:t>ARTIFACTS:  </a:t>
            </a:r>
            <a:r>
              <a:rPr lang="en-US" b="1" dirty="0" err="1"/>
              <a:t>Agregue</a:t>
            </a:r>
            <a:r>
              <a:rPr lang="en-US" b="1" dirty="0"/>
              <a:t> </a:t>
            </a:r>
            <a:r>
              <a:rPr lang="en-US" b="1" dirty="0" err="1"/>
              <a:t>administración</a:t>
            </a:r>
            <a:r>
              <a:rPr lang="en-US" b="1" dirty="0"/>
              <a:t> de </a:t>
            </a:r>
            <a:r>
              <a:rPr lang="en-US" b="1" dirty="0" err="1"/>
              <a:t>paquetes</a:t>
            </a:r>
            <a:r>
              <a:rPr lang="en-US" b="1" dirty="0"/>
              <a:t> </a:t>
            </a:r>
            <a:r>
              <a:rPr lang="en-US" b="1" dirty="0" err="1"/>
              <a:t>totalmente</a:t>
            </a:r>
            <a:r>
              <a:rPr lang="en-US" b="1" dirty="0"/>
              <a:t> </a:t>
            </a:r>
            <a:r>
              <a:rPr lang="en-US" b="1" dirty="0" err="1"/>
              <a:t>integrada</a:t>
            </a:r>
            <a:r>
              <a:rPr lang="en-US" b="1" dirty="0"/>
              <a:t> a sus </a:t>
            </a:r>
            <a:r>
              <a:rPr lang="en-US" b="1" dirty="0" err="1"/>
              <a:t>canalizaciones</a:t>
            </a:r>
            <a:r>
              <a:rPr lang="en-US" b="1" dirty="0"/>
              <a:t> de </a:t>
            </a:r>
            <a:r>
              <a:rPr lang="en-US" b="1" dirty="0" err="1"/>
              <a:t>integración</a:t>
            </a:r>
            <a:r>
              <a:rPr lang="en-US" b="1" dirty="0"/>
              <a:t> y </a:t>
            </a:r>
            <a:r>
              <a:rPr lang="en-US" b="1" dirty="0" err="1"/>
              <a:t>entrega</a:t>
            </a:r>
            <a:r>
              <a:rPr lang="en-US" b="1" dirty="0"/>
              <a:t> </a:t>
            </a:r>
            <a:r>
              <a:rPr lang="en-US" b="1" dirty="0" err="1"/>
              <a:t>continuas</a:t>
            </a:r>
            <a:r>
              <a:rPr lang="en-US" b="1" dirty="0"/>
              <a:t> (CI/CD) con un solo </a:t>
            </a:r>
            <a:r>
              <a:rPr lang="en-US" b="1" dirty="0" err="1"/>
              <a:t>clic</a:t>
            </a:r>
            <a:r>
              <a:rPr lang="en-US" b="1" dirty="0"/>
              <a:t>. Cree y </a:t>
            </a:r>
            <a:r>
              <a:rPr lang="en-US" b="1" dirty="0" err="1"/>
              <a:t>comparta</a:t>
            </a:r>
            <a:r>
              <a:rPr lang="en-US" b="1" dirty="0"/>
              <a:t> </a:t>
            </a:r>
            <a:r>
              <a:rPr lang="en-US" b="1" dirty="0" err="1"/>
              <a:t>fuentes</a:t>
            </a:r>
            <a:r>
              <a:rPr lang="en-US" b="1" dirty="0"/>
              <a:t> de </a:t>
            </a:r>
            <a:r>
              <a:rPr lang="en-US" b="1" dirty="0" err="1"/>
              <a:t>paquetes</a:t>
            </a:r>
            <a:r>
              <a:rPr lang="en-US" b="1" dirty="0"/>
              <a:t> Maven, </a:t>
            </a:r>
            <a:r>
              <a:rPr lang="en-US" b="1" dirty="0" err="1"/>
              <a:t>npm</a:t>
            </a:r>
            <a:r>
              <a:rPr lang="en-US" b="1" dirty="0"/>
              <a:t>, NuGet y Python a </a:t>
            </a:r>
            <a:r>
              <a:rPr lang="en-US" b="1" dirty="0" err="1"/>
              <a:t>partir</a:t>
            </a:r>
            <a:r>
              <a:rPr lang="en-US" b="1" dirty="0"/>
              <a:t> de </a:t>
            </a:r>
            <a:r>
              <a:rPr lang="en-US" b="1" dirty="0" err="1"/>
              <a:t>orígenes</a:t>
            </a:r>
            <a:r>
              <a:rPr lang="en-US" b="1" dirty="0"/>
              <a:t> </a:t>
            </a:r>
            <a:r>
              <a:rPr lang="en-US" b="1" dirty="0" err="1"/>
              <a:t>públicos</a:t>
            </a:r>
            <a:r>
              <a:rPr lang="en-US" b="1" dirty="0"/>
              <a:t> y privados con </a:t>
            </a:r>
            <a:r>
              <a:rPr lang="en-US" b="1" dirty="0" err="1"/>
              <a:t>equipos</a:t>
            </a:r>
            <a:r>
              <a:rPr lang="en-US" b="1" dirty="0"/>
              <a:t> de </a:t>
            </a:r>
            <a:r>
              <a:rPr lang="en-US" b="1" dirty="0" err="1"/>
              <a:t>cualquier</a:t>
            </a:r>
            <a:r>
              <a:rPr lang="en-US" b="1" dirty="0"/>
              <a:t> </a:t>
            </a:r>
            <a:r>
              <a:rPr lang="en-US" b="1" dirty="0" err="1"/>
              <a:t>tamaño</a:t>
            </a:r>
            <a:r>
              <a:rPr lang="en-US" b="1" dirty="0"/>
              <a:t>.</a:t>
            </a:r>
            <a:endParaRPr lang="en-US" dirty="0">
              <a:cs typeface="Calibri"/>
            </a:endParaRPr>
          </a:p>
        </p:txBody>
      </p:sp>
    </p:spTree>
    <p:extLst>
      <p:ext uri="{BB962C8B-B14F-4D97-AF65-F5344CB8AC3E}">
        <p14:creationId xmlns:p14="http://schemas.microsoft.com/office/powerpoint/2010/main" val="313396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3D7B9D4F-5F19-438C-92E8-037C6AE8F87D}" type="slidenum">
              <a:rPr lang="en-US" smtClean="0"/>
              <a:t>6</a:t>
            </a:fld>
            <a:endParaRPr lang="en-US"/>
          </a:p>
        </p:txBody>
      </p:sp>
    </p:spTree>
    <p:extLst>
      <p:ext uri="{BB962C8B-B14F-4D97-AF65-F5344CB8AC3E}">
        <p14:creationId xmlns:p14="http://schemas.microsoft.com/office/powerpoint/2010/main" val="167517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3D7B9D4F-5F19-438C-92E8-037C6AE8F87D}" type="slidenum">
              <a:rPr lang="en-US" smtClean="0"/>
              <a:t>7</a:t>
            </a:fld>
            <a:endParaRPr lang="en-US"/>
          </a:p>
        </p:txBody>
      </p:sp>
      <p:sp>
        <p:nvSpPr>
          <p:cNvPr id="3" name="Marcador de notas 2">
            <a:extLst>
              <a:ext uri="{FF2B5EF4-FFF2-40B4-BE49-F238E27FC236}">
                <a16:creationId xmlns:a16="http://schemas.microsoft.com/office/drawing/2014/main" id="{6B1CE11D-B7FC-4DE8-B590-AA6FFA5F9187}"/>
              </a:ext>
            </a:extLst>
          </p:cNvPr>
          <p:cNvSpPr>
            <a:spLocks noGrp="1"/>
          </p:cNvSpPr>
          <p:nvPr>
            <p:ph type="body" idx="1"/>
          </p:nvPr>
        </p:nvSpPr>
        <p:spPr/>
        <p:txBody>
          <a:bodyPr/>
          <a:lstStyle/>
          <a:p>
            <a:br>
              <a:rPr lang="es-ES"/>
            </a:br>
            <a:r>
              <a:rPr lang="es-ES" sz="1200" b="0" i="0" kern="1200">
                <a:solidFill>
                  <a:schemeClr val="tx1"/>
                </a:solidFill>
                <a:effectLst/>
                <a:latin typeface="+mn-lt"/>
                <a:ea typeface="+mn-ea"/>
                <a:cs typeface="+mn-cs"/>
              </a:rPr>
              <a:t>DevOps es la unión de personas, procesos y tecnología para permitir la entrega continua de valor a sus usuarios finales.</a:t>
            </a:r>
            <a:endParaRPr lang="es-ES"/>
          </a:p>
        </p:txBody>
      </p:sp>
    </p:spTree>
    <p:extLst>
      <p:ext uri="{BB962C8B-B14F-4D97-AF65-F5344CB8AC3E}">
        <p14:creationId xmlns:p14="http://schemas.microsoft.com/office/powerpoint/2010/main" val="302343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8027" indent="-178027">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6/17/19 8:18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322136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8027" indent="-178027">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6/17/19 8:18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04906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6/17/19 8:18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008287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6/17/19</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80404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6/17/19 8:18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71247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8C5BE-021D-42F1-A903-E7A258DCB43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E8B80A9-2F3B-40A1-B247-35FCD71DB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6B7B7E4-F906-447A-9113-B91A248E81F7}"/>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5" name="Marcador de pie de página 4">
            <a:extLst>
              <a:ext uri="{FF2B5EF4-FFF2-40B4-BE49-F238E27FC236}">
                <a16:creationId xmlns:a16="http://schemas.microsoft.com/office/drawing/2014/main" id="{CF8BD592-6681-4A8C-B9C2-7E69D4BDCF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92CB436-A1E5-4F9D-B963-E09DEC5BA003}"/>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108417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38FE9-7E4E-47E0-BD4A-843A53EE3B6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135263E-8925-4437-BF16-ABED7375118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D45F434-2C97-4F17-8901-33EA39060177}"/>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5" name="Marcador de pie de página 4">
            <a:extLst>
              <a:ext uri="{FF2B5EF4-FFF2-40B4-BE49-F238E27FC236}">
                <a16:creationId xmlns:a16="http://schemas.microsoft.com/office/drawing/2014/main" id="{6C7FB1B1-1509-4029-836B-5D10B4F32F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FFB6FAC-F731-4449-9D80-09366A8E5465}"/>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224437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BE9E41-2A88-401E-AB29-A5A4AFD3C22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A4D658-0D17-4458-9044-B73B1F367238}"/>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2E7BAE-6AD2-4055-9A9C-03A45D89F187}"/>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5" name="Marcador de pie de página 4">
            <a:extLst>
              <a:ext uri="{FF2B5EF4-FFF2-40B4-BE49-F238E27FC236}">
                <a16:creationId xmlns:a16="http://schemas.microsoft.com/office/drawing/2014/main" id="{ECFDBD45-CCD6-4F1A-846A-559B7A5FAB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76DE11-5A6D-4A67-86E6-B23830275CEF}"/>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426514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52C7CA91-80D1-4C8B-8018-CA09E6A06B32}" type="datetimeFigureOut">
              <a:rPr lang="es-ES" smtClean="0"/>
              <a:t>17/6/19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2907109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15131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69593B-9DE8-46BA-A3C8-83906BD38CD0}" type="datetimeFigureOut">
              <a:rPr lang="en-US" smtClean="0"/>
              <a:t>6/17/19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FA9C0-68E8-47BE-94E2-86B6EF87A0BF}" type="slidenum">
              <a:rPr lang="en-US" smtClean="0"/>
              <a:t>‹Nº›</a:t>
            </a:fld>
            <a:endParaRPr lang="en-US"/>
          </a:p>
        </p:txBody>
      </p:sp>
      <p:sp>
        <p:nvSpPr>
          <p:cNvPr id="10" name="Text Placeholder 9"/>
          <p:cNvSpPr>
            <a:spLocks noGrp="1"/>
          </p:cNvSpPr>
          <p:nvPr>
            <p:ph type="body" sz="quarter" idx="13"/>
          </p:nvPr>
        </p:nvSpPr>
        <p:spPr>
          <a:xfrm>
            <a:off x="838200" y="0"/>
            <a:ext cx="10515600" cy="1325880"/>
          </a:xfrm>
        </p:spPr>
        <p:txBody>
          <a:bodyPr>
            <a:normAutofit/>
          </a:bodyPr>
          <a:lstStyle>
            <a:lvl1pPr marL="0" indent="0">
              <a:lnSpc>
                <a:spcPct val="150000"/>
              </a:lnSpc>
              <a:buNone/>
              <a:defRPr sz="4400">
                <a:latin typeface="+mj-lt"/>
              </a:defRPr>
            </a:lvl1pPr>
          </a:lstStyle>
          <a:p>
            <a:pPr lvl="0"/>
            <a:r>
              <a:rPr lang="en-US" dirty="0"/>
              <a:t>Click to edit Master text styles</a:t>
            </a:r>
          </a:p>
        </p:txBody>
      </p:sp>
    </p:spTree>
    <p:extLst>
      <p:ext uri="{BB962C8B-B14F-4D97-AF65-F5344CB8AC3E}">
        <p14:creationId xmlns:p14="http://schemas.microsoft.com/office/powerpoint/2010/main" val="1953005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8580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55483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9618649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23267246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644ADEA-B10D-4255-A2E2-58089087CB6A}" type="datetimeFigureOut">
              <a:rPr lang="es-ES" smtClean="0"/>
              <a:t>17/6/19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87896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4FBBE-AF83-41B8-BE4F-1146F0ABFA0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1F220C-CADE-4F21-BAA2-A63EDE35DD9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9B4774-5C46-442B-B229-29BDD8E7F779}"/>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5" name="Marcador de pie de página 4">
            <a:extLst>
              <a:ext uri="{FF2B5EF4-FFF2-40B4-BE49-F238E27FC236}">
                <a16:creationId xmlns:a16="http://schemas.microsoft.com/office/drawing/2014/main" id="{FBA63867-DD26-43FF-8D5D-4A5530EED0E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807614D-662C-4B2B-8596-A25EF35D9583}"/>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25540508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644ADEA-B10D-4255-A2E2-58089087CB6A}" type="datetimeFigureOut">
              <a:rPr lang="es-ES" smtClean="0"/>
              <a:t>17/6/19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3446786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644ADEA-B10D-4255-A2E2-58089087CB6A}" type="datetimeFigureOut">
              <a:rPr lang="es-ES" smtClean="0"/>
              <a:t>17/6/19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1425666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644ADEA-B10D-4255-A2E2-58089087CB6A}" type="datetimeFigureOut">
              <a:rPr lang="es-ES" smtClean="0"/>
              <a:t>17/6/19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1328410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644ADEA-B10D-4255-A2E2-58089087CB6A}" type="datetimeFigureOut">
              <a:rPr lang="es-ES" smtClean="0"/>
              <a:t>17/6/19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2930774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644ADEA-B10D-4255-A2E2-58089087CB6A}" type="datetimeFigureOut">
              <a:rPr lang="es-ES" smtClean="0"/>
              <a:t>17/6/19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2962817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4ADEA-B10D-4255-A2E2-58089087CB6A}" type="datetimeFigureOut">
              <a:rPr lang="es-ES" smtClean="0"/>
              <a:t>17/6/19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D91A018-1CB2-419A-B4E1-E6D1C75491CE}" type="slidenum">
              <a:rPr lang="es-ES" smtClean="0"/>
              <a:t>‹Nº›</a:t>
            </a:fld>
            <a:endParaRPr lang="es-ES"/>
          </a:p>
        </p:txBody>
      </p:sp>
      <p:pic>
        <p:nvPicPr>
          <p:cNvPr id="5" name="Imagen 4">
            <a:extLst>
              <a:ext uri="{FF2B5EF4-FFF2-40B4-BE49-F238E27FC236}">
                <a16:creationId xmlns:a16="http://schemas.microsoft.com/office/drawing/2014/main" id="{840EFC8C-35F3-4542-B031-D96591AF7C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91220" y="840259"/>
            <a:ext cx="7809560" cy="4392878"/>
          </a:xfrm>
          <a:prstGeom prst="rect">
            <a:avLst/>
          </a:prstGeom>
        </p:spPr>
      </p:pic>
    </p:spTree>
    <p:extLst>
      <p:ext uri="{BB962C8B-B14F-4D97-AF65-F5344CB8AC3E}">
        <p14:creationId xmlns:p14="http://schemas.microsoft.com/office/powerpoint/2010/main" val="1017540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644ADEA-B10D-4255-A2E2-58089087CB6A}" type="datetimeFigureOut">
              <a:rPr lang="es-ES" smtClean="0"/>
              <a:t>17/6/19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3456360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644ADEA-B10D-4255-A2E2-58089087CB6A}" type="datetimeFigureOut">
              <a:rPr lang="es-ES" smtClean="0"/>
              <a:t>17/6/19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41602777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644ADEA-B10D-4255-A2E2-58089087CB6A}" type="datetimeFigureOut">
              <a:rPr lang="es-ES" smtClean="0"/>
              <a:t>17/6/19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1340562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644ADEA-B10D-4255-A2E2-58089087CB6A}" type="datetimeFigureOut">
              <a:rPr lang="es-ES" smtClean="0"/>
              <a:t>17/6/19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D91A018-1CB2-419A-B4E1-E6D1C75491CE}" type="slidenum">
              <a:rPr lang="es-ES" smtClean="0"/>
              <a:t>‹Nº›</a:t>
            </a:fld>
            <a:endParaRPr lang="es-ES"/>
          </a:p>
        </p:txBody>
      </p:sp>
    </p:spTree>
    <p:extLst>
      <p:ext uri="{BB962C8B-B14F-4D97-AF65-F5344CB8AC3E}">
        <p14:creationId xmlns:p14="http://schemas.microsoft.com/office/powerpoint/2010/main" val="284696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C4FCFA-7C44-421F-8428-EA648F0E2CF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58425C-D81B-4839-868F-0006E2B039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040A8AA-7B20-4439-8E69-BAD5C1906A2C}"/>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5" name="Marcador de pie de página 4">
            <a:extLst>
              <a:ext uri="{FF2B5EF4-FFF2-40B4-BE49-F238E27FC236}">
                <a16:creationId xmlns:a16="http://schemas.microsoft.com/office/drawing/2014/main" id="{20A3CEB8-5D4B-480E-B20E-211F4BEF7F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E52CBF3-3320-47A3-9016-C0BDA6E2D53A}"/>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268901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ADCDE-E8C3-456D-B043-917417C7A62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89A23E9-8E24-4193-9397-49FAA7BBEA5F}"/>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6ABB77C-9AF0-4488-98B2-A620B0B9EA7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DAF0E4A-ECBE-4224-972E-F907FC381EE2}"/>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6" name="Marcador de pie de página 5">
            <a:extLst>
              <a:ext uri="{FF2B5EF4-FFF2-40B4-BE49-F238E27FC236}">
                <a16:creationId xmlns:a16="http://schemas.microsoft.com/office/drawing/2014/main" id="{41763922-A89F-4B9E-A926-EEF2ECE9308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07FD5A3-B119-4871-933C-94DB203EB7F3}"/>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57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255CA-6DA7-4DFF-9924-AF469502C88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9FBF19E-ED7B-4615-8248-CD187C119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F2961E4-0C03-4A3C-949E-D417E6A8D6E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81AD96A-4F8C-4CAA-8CC8-76F79C5CC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D9BA5AF-99D2-4551-8312-1995E6A657E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F6634B5-29AE-4E1E-8F83-0EDB0A704D11}"/>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8" name="Marcador de pie de página 7">
            <a:extLst>
              <a:ext uri="{FF2B5EF4-FFF2-40B4-BE49-F238E27FC236}">
                <a16:creationId xmlns:a16="http://schemas.microsoft.com/office/drawing/2014/main" id="{A26BDB86-8DE7-4CB5-BB5D-EEE0B12DC52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2640E0C-7B05-4F56-A061-AECD9FD386B7}"/>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227249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FDDFA-F6F6-425B-930C-3E600DC68F3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B3859B7-DBAF-445A-A330-203019114297}"/>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4" name="Marcador de pie de página 3">
            <a:extLst>
              <a:ext uri="{FF2B5EF4-FFF2-40B4-BE49-F238E27FC236}">
                <a16:creationId xmlns:a16="http://schemas.microsoft.com/office/drawing/2014/main" id="{87FCEC35-C737-4AEE-B71F-9E75D3A7577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40B9DCD-9A02-4D8C-825F-03CF786067F1}"/>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41189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39F772-F68F-4911-925C-CCCC8FF72052}"/>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3" name="Marcador de pie de página 2">
            <a:extLst>
              <a:ext uri="{FF2B5EF4-FFF2-40B4-BE49-F238E27FC236}">
                <a16:creationId xmlns:a16="http://schemas.microsoft.com/office/drawing/2014/main" id="{799A048B-7A63-4813-9D75-ADD2D25F084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A4F6093-2547-456D-8B5E-241DE25D97CE}"/>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178313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AD0F9-F7DF-4C77-AFB6-432BEB417B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3F00211-B515-4F1F-84ED-F338045C8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A4595A-286D-40CF-8A27-BE9D953BC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1556781-CA0E-453C-A48D-6063AC625CC5}"/>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6" name="Marcador de pie de página 5">
            <a:extLst>
              <a:ext uri="{FF2B5EF4-FFF2-40B4-BE49-F238E27FC236}">
                <a16:creationId xmlns:a16="http://schemas.microsoft.com/office/drawing/2014/main" id="{7FE290D1-438B-4DCC-AA38-18D02AD754B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601802F-0426-4AE2-AAC8-BB68A9B54E54}"/>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165445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651D7-DF1B-4478-967D-EF00CB092D0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C8B5E88-6EEE-4F86-8792-CC52AEF585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EDF36CE-E299-41E7-8931-2AD67619A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3D633D5-BCB9-4540-B228-6D3C6E9401E9}"/>
              </a:ext>
            </a:extLst>
          </p:cNvPr>
          <p:cNvSpPr>
            <a:spLocks noGrp="1"/>
          </p:cNvSpPr>
          <p:nvPr>
            <p:ph type="dt" sz="half" idx="10"/>
          </p:nvPr>
        </p:nvSpPr>
        <p:spPr/>
        <p:txBody>
          <a:bodyPr/>
          <a:lstStyle/>
          <a:p>
            <a:fld id="{52C7CA91-80D1-4C8B-8018-CA09E6A06B32}" type="datetimeFigureOut">
              <a:rPr lang="es-ES" smtClean="0"/>
              <a:t>17/6/19</a:t>
            </a:fld>
            <a:endParaRPr lang="es-ES"/>
          </a:p>
        </p:txBody>
      </p:sp>
      <p:sp>
        <p:nvSpPr>
          <p:cNvPr id="6" name="Marcador de pie de página 5">
            <a:extLst>
              <a:ext uri="{FF2B5EF4-FFF2-40B4-BE49-F238E27FC236}">
                <a16:creationId xmlns:a16="http://schemas.microsoft.com/office/drawing/2014/main" id="{C0C76101-A317-4E8A-A327-F5D2CFD7ABE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5A5A1A1-0175-4356-8ADD-6BCAEA43E1AF}"/>
              </a:ext>
            </a:extLst>
          </p:cNvPr>
          <p:cNvSpPr>
            <a:spLocks noGrp="1"/>
          </p:cNvSpPr>
          <p:nvPr>
            <p:ph type="sldNum" sz="quarter" idx="12"/>
          </p:nvPr>
        </p:nvSpPr>
        <p:spPr/>
        <p:txBody>
          <a:bodyPr/>
          <a:lstStyle/>
          <a:p>
            <a:fld id="{454064D9-43DE-44A4-9622-30FD3855557A}" type="slidenum">
              <a:rPr lang="es-ES" smtClean="0"/>
              <a:t>‹Nº›</a:t>
            </a:fld>
            <a:endParaRPr lang="es-ES"/>
          </a:p>
        </p:txBody>
      </p:sp>
    </p:spTree>
    <p:extLst>
      <p:ext uri="{BB962C8B-B14F-4D97-AF65-F5344CB8AC3E}">
        <p14:creationId xmlns:p14="http://schemas.microsoft.com/office/powerpoint/2010/main" val="112093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B621BBB-1401-4320-A823-89AF37536C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2F22890-A95D-4F28-9BD8-C12A3934A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77C4EF-552E-4F42-B85A-860B5FB95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7CA91-80D1-4C8B-8018-CA09E6A06B32}" type="datetimeFigureOut">
              <a:rPr lang="es-ES" smtClean="0"/>
              <a:t>17/6/19</a:t>
            </a:fld>
            <a:endParaRPr lang="es-ES"/>
          </a:p>
        </p:txBody>
      </p:sp>
      <p:sp>
        <p:nvSpPr>
          <p:cNvPr id="5" name="Marcador de pie de página 4">
            <a:extLst>
              <a:ext uri="{FF2B5EF4-FFF2-40B4-BE49-F238E27FC236}">
                <a16:creationId xmlns:a16="http://schemas.microsoft.com/office/drawing/2014/main" id="{EEA69761-77FF-4C2E-8A25-E4FF5FD99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C42F0F9-01F1-41EB-B799-D2596D4C26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064D9-43DE-44A4-9622-30FD3855557A}" type="slidenum">
              <a:rPr lang="es-ES" smtClean="0"/>
              <a:t>‹Nº›</a:t>
            </a:fld>
            <a:endParaRPr lang="es-ES"/>
          </a:p>
        </p:txBody>
      </p:sp>
    </p:spTree>
    <p:extLst>
      <p:ext uri="{BB962C8B-B14F-4D97-AF65-F5344CB8AC3E}">
        <p14:creationId xmlns:p14="http://schemas.microsoft.com/office/powerpoint/2010/main" val="413712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4ADEA-B10D-4255-A2E2-58089087CB6A}" type="datetimeFigureOut">
              <a:rPr lang="es-ES" smtClean="0"/>
              <a:t>17/6/19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1A018-1CB2-419A-B4E1-E6D1C75491CE}" type="slidenum">
              <a:rPr lang="es-ES" smtClean="0"/>
              <a:t>‹Nº›</a:t>
            </a:fld>
            <a:endParaRPr lang="es-ES"/>
          </a:p>
        </p:txBody>
      </p:sp>
    </p:spTree>
    <p:extLst>
      <p:ext uri="{BB962C8B-B14F-4D97-AF65-F5344CB8AC3E}">
        <p14:creationId xmlns:p14="http://schemas.microsoft.com/office/powerpoint/2010/main" val="106624908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39.emf"/><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18" Type="http://schemas.openxmlformats.org/officeDocument/2006/relationships/image" Target="../media/image58.emf"/><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10.png"/><Relationship Id="rId2" Type="http://schemas.openxmlformats.org/officeDocument/2006/relationships/notesSlide" Target="../notesSlides/notesSlide12.xml"/><Relationship Id="rId16" Type="http://schemas.openxmlformats.org/officeDocument/2006/relationships/image" Target="../media/image57.png"/><Relationship Id="rId1" Type="http://schemas.openxmlformats.org/officeDocument/2006/relationships/slideLayout" Target="../slideLayouts/slideLayout13.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59.emf"/><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5.png"/></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svg"/><Relationship Id="rId12" Type="http://schemas.openxmlformats.org/officeDocument/2006/relationships/image" Target="../media/image69.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63.png"/><Relationship Id="rId11" Type="http://schemas.openxmlformats.org/officeDocument/2006/relationships/image" Target="../media/image68.svg"/><Relationship Id="rId5" Type="http://schemas.openxmlformats.org/officeDocument/2006/relationships/image" Target="../media/image62.sv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svg"/></Relationships>
</file>

<file path=ppt/slides/_rels/slide17.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13.png"/><Relationship Id="rId21" Type="http://schemas.openxmlformats.org/officeDocument/2006/relationships/image" Target="../media/image26.png"/><Relationship Id="rId7" Type="http://schemas.openxmlformats.org/officeDocument/2006/relationships/image" Target="../media/image15.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20.png"/><Relationship Id="rId23" Type="http://schemas.openxmlformats.org/officeDocument/2006/relationships/image" Target="../media/image28.svg"/><Relationship Id="rId10" Type="http://schemas.openxmlformats.org/officeDocument/2006/relationships/image" Target="../media/image11.png"/><Relationship Id="rId19"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9.png"/><Relationship Id="rId14" Type="http://schemas.openxmlformats.org/officeDocument/2006/relationships/image" Target="../media/image19.png"/><Relationship Id="rId22"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93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5235770" y="4247025"/>
            <a:ext cx="4623293" cy="7058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Isosceles Triangle 37"/>
          <p:cNvSpPr/>
          <p:nvPr/>
        </p:nvSpPr>
        <p:spPr bwMode="auto">
          <a:xfrm rot="10800000">
            <a:off x="7296157" y="6319291"/>
            <a:ext cx="500130" cy="431147"/>
          </a:xfrm>
          <a:prstGeom prst="triangle">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3"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37285" y="-2306672"/>
            <a:ext cx="4362494" cy="4362663"/>
          </a:xfrm>
          <a:prstGeom prst="rect">
            <a:avLst/>
          </a:prstGeom>
        </p:spPr>
      </p:pic>
      <p:sp>
        <p:nvSpPr>
          <p:cNvPr id="36" name="Freeform 9"/>
          <p:cNvSpPr>
            <a:spLocks/>
          </p:cNvSpPr>
          <p:nvPr/>
        </p:nvSpPr>
        <p:spPr bwMode="auto">
          <a:xfrm>
            <a:off x="5258741" y="-125706"/>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4" name="Rectangle 43"/>
          <p:cNvSpPr/>
          <p:nvPr/>
        </p:nvSpPr>
        <p:spPr bwMode="auto">
          <a:xfrm rot="5400000" flipV="1">
            <a:off x="7384960" y="6134187"/>
            <a:ext cx="323879" cy="707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rot="5400000" flipV="1">
            <a:off x="7347607" y="5430742"/>
            <a:ext cx="398582" cy="7073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rot="5400000" flipV="1">
            <a:off x="7353832" y="4683720"/>
            <a:ext cx="386132" cy="70731"/>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rot="5400000" flipV="1">
            <a:off x="7344493" y="3939811"/>
            <a:ext cx="404809" cy="70732"/>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rot="5400000" flipV="1">
            <a:off x="7347604" y="3202127"/>
            <a:ext cx="398585" cy="70733"/>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rot="5400000" flipV="1">
            <a:off x="7335154" y="2455105"/>
            <a:ext cx="423486" cy="70734"/>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7369934" y="2680949"/>
            <a:ext cx="2320713" cy="358567"/>
            <a:chOff x="7474852" y="2819939"/>
            <a:chExt cx="2367248" cy="365757"/>
          </a:xfrm>
        </p:grpSpPr>
        <p:cxnSp>
          <p:nvCxnSpPr>
            <p:cNvPr id="24" name="Straight Connector 23"/>
            <p:cNvCxnSpPr/>
            <p:nvPr/>
          </p:nvCxnSpPr>
          <p:spPr>
            <a:xfrm rot="16200000">
              <a:off x="8269160" y="2654943"/>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92706" y="2840817"/>
              <a:ext cx="1049394" cy="324000"/>
            </a:xfrm>
            <a:prstGeom prst="rect">
              <a:avLst/>
            </a:prstGeom>
            <a:noFill/>
          </p:spPr>
          <p:txBody>
            <a:bodyPr wrap="square" lIns="0" tIns="0" rIns="0" bIns="0" rtlCol="0" anchor="ctr" anchorCtr="0">
              <a:noAutofit/>
            </a:bodyPr>
            <a:lstStyle/>
            <a:p>
              <a:pPr>
                <a:defRPr/>
              </a:pPr>
              <a:r>
                <a:rPr lang="en-US" sz="1568" kern="0" dirty="0">
                  <a:solidFill>
                    <a:srgbClr val="C82424"/>
                  </a:solidFill>
                  <a:cs typeface="Arial" pitchFamily="34" charset="0"/>
                </a:rPr>
                <a:t>Write Code</a:t>
              </a:r>
            </a:p>
          </p:txBody>
        </p:sp>
        <p:sp>
          <p:nvSpPr>
            <p:cNvPr id="26" name="Oval 25"/>
            <p:cNvSpPr/>
            <p:nvPr/>
          </p:nvSpPr>
          <p:spPr bwMode="auto">
            <a:xfrm rot="16200000">
              <a:off x="7474852" y="2819939"/>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534042" y="3425251"/>
            <a:ext cx="2194460" cy="358567"/>
            <a:chOff x="5602146" y="3575467"/>
            <a:chExt cx="2238463" cy="365757"/>
          </a:xfrm>
        </p:grpSpPr>
        <p:cxnSp>
          <p:nvCxnSpPr>
            <p:cNvPr id="27" name="Straight Connector 26"/>
            <p:cNvCxnSpPr/>
            <p:nvPr/>
          </p:nvCxnSpPr>
          <p:spPr>
            <a:xfrm rot="5400000" flipH="1">
              <a:off x="7211738" y="3410470"/>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rot="16200000">
              <a:off x="7474852" y="3575467"/>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p:cNvSpPr txBox="1"/>
            <p:nvPr/>
          </p:nvSpPr>
          <p:spPr>
            <a:xfrm>
              <a:off x="5602146" y="3584770"/>
              <a:ext cx="1103391" cy="324000"/>
            </a:xfrm>
            <a:prstGeom prst="rect">
              <a:avLst/>
            </a:prstGeom>
            <a:noFill/>
          </p:spPr>
          <p:txBody>
            <a:bodyPr wrap="square" lIns="0" tIns="0" rIns="0" bIns="0" rtlCol="0" anchor="ctr" anchorCtr="0">
              <a:noAutofit/>
            </a:bodyPr>
            <a:lstStyle/>
            <a:p>
              <a:pPr algn="r">
                <a:defRPr/>
              </a:pPr>
              <a:r>
                <a:rPr lang="en-US" sz="1568" kern="0" dirty="0">
                  <a:solidFill>
                    <a:srgbClr val="C82424"/>
                  </a:solidFill>
                  <a:cs typeface="Arial" pitchFamily="34" charset="0"/>
                </a:rPr>
                <a:t>Unit Testing</a:t>
              </a:r>
            </a:p>
          </p:txBody>
        </p:sp>
      </p:grpSp>
      <p:sp>
        <p:nvSpPr>
          <p:cNvPr id="30" name="Oval 29"/>
          <p:cNvSpPr/>
          <p:nvPr/>
        </p:nvSpPr>
        <p:spPr bwMode="auto">
          <a:xfrm>
            <a:off x="7378204" y="1917840"/>
            <a:ext cx="348610" cy="348610"/>
          </a:xfrm>
          <a:prstGeom prst="ellipse">
            <a:avLst/>
          </a:prstGeom>
          <a:solidFill>
            <a:srgbClr val="BA141A"/>
          </a:solidFill>
          <a:ln w="76200">
            <a:solidFill>
              <a:srgbClr val="BA141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108" tIns="143428" rIns="179285" bIns="105877"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solidFill>
                  <a:srgbClr val="FFFFFF"/>
                </a:solidFill>
                <a:latin typeface="Segoe UI Light"/>
                <a:ea typeface="Segoe UI" pitchFamily="34" charset="0"/>
                <a:cs typeface="Segoe UI" pitchFamily="34" charset="0"/>
              </a:rPr>
              <a:t>2</a:t>
            </a:r>
          </a:p>
        </p:txBody>
      </p:sp>
      <p:grpSp>
        <p:nvGrpSpPr>
          <p:cNvPr id="8" name="Group 7"/>
          <p:cNvGrpSpPr/>
          <p:nvPr/>
        </p:nvGrpSpPr>
        <p:grpSpPr>
          <a:xfrm>
            <a:off x="6124094" y="4913853"/>
            <a:ext cx="1604407" cy="358567"/>
            <a:chOff x="6204030" y="5095127"/>
            <a:chExt cx="1636579" cy="365757"/>
          </a:xfrm>
        </p:grpSpPr>
        <p:cxnSp>
          <p:nvCxnSpPr>
            <p:cNvPr id="31" name="Straight Connector 30"/>
            <p:cNvCxnSpPr/>
            <p:nvPr/>
          </p:nvCxnSpPr>
          <p:spPr>
            <a:xfrm rot="5400000" flipH="1">
              <a:off x="7211738" y="4930130"/>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rot="16200000">
              <a:off x="7474852" y="5095127"/>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6204030" y="5154944"/>
              <a:ext cx="501507" cy="246123"/>
            </a:xfrm>
            <a:prstGeom prst="rect">
              <a:avLst/>
            </a:prstGeom>
            <a:noFill/>
          </p:spPr>
          <p:txBody>
            <a:bodyPr wrap="square" lIns="0" tIns="0" rIns="0" bIns="0" rtlCol="0" anchor="ctr" anchorCtr="0">
              <a:spAutoFit/>
            </a:bodyPr>
            <a:lstStyle/>
            <a:p>
              <a:pPr algn="r">
                <a:defRPr/>
              </a:pPr>
              <a:r>
                <a:rPr lang="en-US" sz="1568" kern="0" dirty="0">
                  <a:solidFill>
                    <a:srgbClr val="C82424"/>
                  </a:solidFill>
                  <a:cs typeface="Arial" pitchFamily="34" charset="0"/>
                </a:rPr>
                <a:t>Build</a:t>
              </a:r>
            </a:p>
          </p:txBody>
        </p:sp>
      </p:grpSp>
      <p:grpSp>
        <p:nvGrpSpPr>
          <p:cNvPr id="6" name="Group 5"/>
          <p:cNvGrpSpPr/>
          <p:nvPr/>
        </p:nvGrpSpPr>
        <p:grpSpPr>
          <a:xfrm>
            <a:off x="7369934" y="4169552"/>
            <a:ext cx="2748358" cy="358567"/>
            <a:chOff x="7474852" y="4332280"/>
            <a:chExt cx="2803468" cy="365757"/>
          </a:xfrm>
        </p:grpSpPr>
        <p:cxnSp>
          <p:nvCxnSpPr>
            <p:cNvPr id="16" name="Straight Connector 15"/>
            <p:cNvCxnSpPr/>
            <p:nvPr/>
          </p:nvCxnSpPr>
          <p:spPr>
            <a:xfrm rot="16200000">
              <a:off x="8269160" y="4167284"/>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792706" y="4333150"/>
              <a:ext cx="1485614" cy="364016"/>
            </a:xfrm>
            <a:prstGeom prst="rect">
              <a:avLst/>
            </a:prstGeom>
            <a:noFill/>
          </p:spPr>
          <p:txBody>
            <a:bodyPr wrap="square" lIns="0" tIns="0" rIns="0" bIns="0" rtlCol="0" anchor="ctr" anchorCtr="0">
              <a:noAutofit/>
            </a:bodyPr>
            <a:lstStyle/>
            <a:p>
              <a:pPr>
                <a:defRPr/>
              </a:pPr>
              <a:r>
                <a:rPr lang="en-US" sz="1568" kern="0" dirty="0">
                  <a:solidFill>
                    <a:srgbClr val="C82424"/>
                  </a:solidFill>
                  <a:cs typeface="Arial" pitchFamily="34" charset="0"/>
                </a:rPr>
                <a:t>Version Control</a:t>
              </a:r>
            </a:p>
          </p:txBody>
        </p:sp>
        <p:sp>
          <p:nvSpPr>
            <p:cNvPr id="18" name="Oval 17"/>
            <p:cNvSpPr/>
            <p:nvPr/>
          </p:nvSpPr>
          <p:spPr bwMode="auto">
            <a:xfrm rot="16200000">
              <a:off x="7474852" y="4332280"/>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7369934" y="5658152"/>
            <a:ext cx="2975300" cy="358567"/>
            <a:chOff x="7474852" y="5856841"/>
            <a:chExt cx="3034961" cy="365757"/>
          </a:xfrm>
        </p:grpSpPr>
        <p:cxnSp>
          <p:nvCxnSpPr>
            <p:cNvPr id="19" name="Straight Connector 18"/>
            <p:cNvCxnSpPr/>
            <p:nvPr/>
          </p:nvCxnSpPr>
          <p:spPr>
            <a:xfrm rot="16200000">
              <a:off x="8268286" y="5691845"/>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804281" y="5877719"/>
              <a:ext cx="1705532" cy="324000"/>
            </a:xfrm>
            <a:prstGeom prst="rect">
              <a:avLst/>
            </a:prstGeom>
            <a:noFill/>
          </p:spPr>
          <p:txBody>
            <a:bodyPr wrap="square" lIns="0" tIns="0" rIns="0" bIns="0" rtlCol="0" anchor="ctr" anchorCtr="0">
              <a:noAutofit/>
            </a:bodyPr>
            <a:lstStyle/>
            <a:p>
              <a:pPr>
                <a:defRPr/>
              </a:pPr>
              <a:r>
                <a:rPr lang="en-US" sz="1568" kern="0" dirty="0">
                  <a:solidFill>
                    <a:srgbClr val="C82424"/>
                  </a:solidFill>
                  <a:cs typeface="Arial" pitchFamily="34" charset="0"/>
                </a:rPr>
                <a:t>Build Verification</a:t>
              </a:r>
            </a:p>
          </p:txBody>
        </p:sp>
        <p:sp>
          <p:nvSpPr>
            <p:cNvPr id="22" name="Oval 21"/>
            <p:cNvSpPr/>
            <p:nvPr/>
          </p:nvSpPr>
          <p:spPr bwMode="auto">
            <a:xfrm rot="16200000">
              <a:off x="7474852" y="5856841"/>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6129067" y="6255879"/>
            <a:ext cx="1134931" cy="452590"/>
          </a:xfrm>
          <a:prstGeom prst="rect">
            <a:avLst/>
          </a:prstGeom>
        </p:spPr>
        <p:txBody>
          <a:bodyPr wrap="none">
            <a:spAutoFit/>
          </a:bodyPr>
          <a:lstStyle/>
          <a:p>
            <a:r>
              <a:rPr lang="en-US" sz="2353" kern="0" dirty="0">
                <a:solidFill>
                  <a:srgbClr val="3D85CD"/>
                </a:solidFill>
                <a:latin typeface="Segoe UI Light"/>
                <a:cs typeface="Arial" pitchFamily="34" charset="0"/>
              </a:rPr>
              <a:t>Release</a:t>
            </a:r>
            <a:endParaRPr lang="en-US" sz="1765" dirty="0">
              <a:solidFill>
                <a:srgbClr val="3D85CD"/>
              </a:solidFill>
            </a:endParaRPr>
          </a:p>
        </p:txBody>
      </p:sp>
      <p:sp>
        <p:nvSpPr>
          <p:cNvPr id="46" name="TextBox 45"/>
          <p:cNvSpPr txBox="1"/>
          <p:nvPr/>
        </p:nvSpPr>
        <p:spPr>
          <a:xfrm>
            <a:off x="1051384" y="1445603"/>
            <a:ext cx="4890543" cy="814661"/>
          </a:xfrm>
          <a:prstGeom prst="rect">
            <a:avLst/>
          </a:prstGeom>
          <a:noFill/>
        </p:spPr>
        <p:txBody>
          <a:bodyPr wrap="square" rtlCol="0">
            <a:spAutoFit/>
          </a:bodyPr>
          <a:lstStyle/>
          <a:p>
            <a:pPr>
              <a:defRPr/>
            </a:pPr>
            <a:r>
              <a:rPr lang="en-US" sz="2353" kern="0" spc="20" dirty="0">
                <a:solidFill>
                  <a:srgbClr val="404040"/>
                </a:solidFill>
                <a:latin typeface="Segoe UI Light"/>
                <a:cs typeface="Arial" pitchFamily="34" charset="0"/>
              </a:rPr>
              <a:t>Once the iteration starts, developers turn great ideas into features …</a:t>
            </a:r>
          </a:p>
        </p:txBody>
      </p:sp>
      <p:sp>
        <p:nvSpPr>
          <p:cNvPr id="47" name="Title 18"/>
          <p:cNvSpPr txBox="1">
            <a:spLocks/>
          </p:cNvSpPr>
          <p:nvPr/>
        </p:nvSpPr>
        <p:spPr>
          <a:xfrm>
            <a:off x="953697" y="714860"/>
            <a:ext cx="10804237" cy="899537"/>
          </a:xfrm>
          <a:prstGeom prst="rect">
            <a:avLst/>
          </a:prstGeom>
          <a:ln>
            <a:noFill/>
          </a:ln>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a:solidFill>
                  <a:srgbClr val="C92424"/>
                </a:solidFill>
              </a:rPr>
              <a:t>Develop</a:t>
            </a:r>
            <a:r>
              <a:rPr sz="4705" spc="-206">
                <a:solidFill>
                  <a:srgbClr val="C92424"/>
                </a:solidFill>
              </a:rPr>
              <a:t> + </a:t>
            </a:r>
            <a:r>
              <a:rPr sz="4705">
                <a:solidFill>
                  <a:srgbClr val="C92424"/>
                </a:solidFill>
              </a:rPr>
              <a:t>Test</a:t>
            </a:r>
            <a:endParaRPr sz="4705">
              <a:solidFill>
                <a:srgbClr val="AC2A90"/>
              </a:solidFill>
            </a:endParaRPr>
          </a:p>
        </p:txBody>
      </p:sp>
      <p:sp>
        <p:nvSpPr>
          <p:cNvPr id="37" name="Isosceles Triangle 36"/>
          <p:cNvSpPr/>
          <p:nvPr/>
        </p:nvSpPr>
        <p:spPr bwMode="auto">
          <a:xfrm rot="10800000">
            <a:off x="7299263" y="6309952"/>
            <a:ext cx="500130" cy="431147"/>
          </a:xfrm>
          <a:prstGeom prst="triangle">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DevOpsGraphic_v6-08.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52" y="610554"/>
            <a:ext cx="1429584" cy="1269935"/>
          </a:xfrm>
          <a:prstGeom prst="rect">
            <a:avLst/>
          </a:prstGeom>
        </p:spPr>
      </p:pic>
    </p:spTree>
    <p:extLst>
      <p:ext uri="{BB962C8B-B14F-4D97-AF65-F5344CB8AC3E}">
        <p14:creationId xmlns:p14="http://schemas.microsoft.com/office/powerpoint/2010/main" val="73068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5400000">
                                      <p:cBhvr>
                                        <p:cTn id="6" dur="1000" fill="hold"/>
                                        <p:tgtEl>
                                          <p:spTgt spid="35"/>
                                        </p:tgtEl>
                                        <p:attrNameLst>
                                          <p:attrName>r</p:attrName>
                                        </p:attrNameLst>
                                      </p:cBhvr>
                                    </p:animRot>
                                  </p:childTnLst>
                                </p:cTn>
                              </p:par>
                              <p:par>
                                <p:cTn id="7" presetID="22" presetClass="entr" presetSubtype="1"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wipe(up)">
                                      <p:cBhvr>
                                        <p:cTn id="9" dur="500"/>
                                        <p:tgtEl>
                                          <p:spTgt spid="36"/>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par>
                          <p:cTn id="13" fill="hold">
                            <p:stCondLst>
                              <p:cond delay="1000"/>
                            </p:stCondLst>
                            <p:childTnLst>
                              <p:par>
                                <p:cTn id="14" presetID="10" presetClass="entr" presetSubtype="0" fill="hold" grpId="0" nodeType="afterEffect">
                                  <p:stCondLst>
                                    <p:cond delay="50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50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5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3000"/>
                            </p:stCondLst>
                            <p:childTnLst>
                              <p:par>
                                <p:cTn id="28" presetID="10" presetClass="entr" presetSubtype="0" fill="hold" grpId="0" nodeType="afterEffect">
                                  <p:stCondLst>
                                    <p:cond delay="50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nodeType="withEffect">
                                  <p:stCondLst>
                                    <p:cond delay="5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4000"/>
                            </p:stCondLst>
                            <p:childTnLst>
                              <p:par>
                                <p:cTn id="35" presetID="10" presetClass="entr" presetSubtype="0" fill="hold" grpId="0" nodeType="afterEffect">
                                  <p:stCondLst>
                                    <p:cond delay="50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50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5000"/>
                            </p:stCondLst>
                            <p:childTnLst>
                              <p:par>
                                <p:cTn id="42" presetID="10" presetClass="entr" presetSubtype="0" fill="hold" grpId="0" nodeType="afterEffect">
                                  <p:stCondLst>
                                    <p:cond delay="50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nodeType="withEffect">
                                  <p:stCondLst>
                                    <p:cond delay="5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par>
                          <p:cTn id="48" fill="hold">
                            <p:stCondLst>
                              <p:cond delay="6000"/>
                            </p:stCondLst>
                            <p:childTnLst>
                              <p:par>
                                <p:cTn id="49" presetID="10" presetClass="entr" presetSubtype="0" fill="hold" grpId="0" nodeType="afterEffect">
                                  <p:stCondLst>
                                    <p:cond delay="50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4" grpId="0" animBg="1"/>
      <p:bldP spid="43" grpId="0" animBg="1"/>
      <p:bldP spid="42" grpId="0" animBg="1"/>
      <p:bldP spid="41" grpId="0" animBg="1"/>
      <p:bldP spid="40" grpId="0" animBg="1"/>
      <p:bldP spid="39" grpId="0" animBg="1"/>
      <p:bldP spid="30" grpId="0" animBg="1"/>
      <p:bldP spid="4" grpId="0"/>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ounded Rectangle 121"/>
          <p:cNvSpPr/>
          <p:nvPr/>
        </p:nvSpPr>
        <p:spPr bwMode="auto">
          <a:xfrm>
            <a:off x="519987" y="1568204"/>
            <a:ext cx="2648020" cy="2072545"/>
          </a:xfrm>
          <a:prstGeom prst="roundRect">
            <a:avLst>
              <a:gd name="adj" fmla="val 5175"/>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a:lnSpc>
                <a:spcPct val="90000"/>
              </a:lnSpc>
            </a:pPr>
            <a:r>
              <a:rPr lang="en-US" sz="1765" dirty="0">
                <a:gradFill>
                  <a:gsLst>
                    <a:gs pos="0">
                      <a:srgbClr val="FFFFFF"/>
                    </a:gs>
                    <a:gs pos="100000">
                      <a:srgbClr val="FFFFFF"/>
                    </a:gs>
                  </a:gsLst>
                  <a:lin ang="5400000" scaled="0"/>
                </a:gradFill>
                <a:ea typeface="Segoe UI" pitchFamily="34" charset="0"/>
                <a:cs typeface="Segoe UI" pitchFamily="34" charset="0"/>
              </a:rPr>
              <a:t>Source</a:t>
            </a:r>
          </a:p>
        </p:txBody>
      </p:sp>
      <p:sp>
        <p:nvSpPr>
          <p:cNvPr id="7" name="Rounded Rectangle 6"/>
          <p:cNvSpPr/>
          <p:nvPr/>
        </p:nvSpPr>
        <p:spPr bwMode="auto">
          <a:xfrm>
            <a:off x="4620123" y="1568204"/>
            <a:ext cx="2099013" cy="2072545"/>
          </a:xfrm>
          <a:prstGeom prst="roundRect">
            <a:avLst>
              <a:gd name="adj" fmla="val 5175"/>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751">
              <a:lnSpc>
                <a:spcPct val="90000"/>
              </a:lnSpc>
            </a:pPr>
            <a:r>
              <a:rPr lang="en-US" sz="1568" dirty="0">
                <a:gradFill>
                  <a:gsLst>
                    <a:gs pos="0">
                      <a:srgbClr val="FFFFFF"/>
                    </a:gs>
                    <a:gs pos="100000">
                      <a:srgbClr val="FFFFFF"/>
                    </a:gs>
                  </a:gsLst>
                  <a:lin ang="5400000" scaled="0"/>
                </a:gradFill>
                <a:ea typeface="Segoe UI" pitchFamily="34" charset="0"/>
                <a:cs typeface="Segoe UI" pitchFamily="34" charset="0"/>
              </a:rPr>
              <a:t>Build</a:t>
            </a:r>
          </a:p>
        </p:txBody>
      </p:sp>
      <p:sp>
        <p:nvSpPr>
          <p:cNvPr id="2" name="Title 1"/>
          <p:cNvSpPr>
            <a:spLocks noGrp="1"/>
          </p:cNvSpPr>
          <p:nvPr>
            <p:ph type="title" idx="4294967295"/>
          </p:nvPr>
        </p:nvSpPr>
        <p:spPr>
          <a:xfrm>
            <a:off x="838200" y="1231"/>
            <a:ext cx="10515600" cy="857185"/>
          </a:xfrm>
        </p:spPr>
        <p:txBody>
          <a:bodyPr/>
          <a:lstStyle/>
          <a:p>
            <a:r>
              <a:rPr lang="en-US" dirty="0"/>
              <a:t>Continuous Integration</a:t>
            </a:r>
          </a:p>
        </p:txBody>
      </p:sp>
      <p:sp>
        <p:nvSpPr>
          <p:cNvPr id="37" name="TextBox 36"/>
          <p:cNvSpPr txBox="1"/>
          <p:nvPr/>
        </p:nvSpPr>
        <p:spPr>
          <a:xfrm>
            <a:off x="7743159" y="1841088"/>
            <a:ext cx="3379982" cy="2246670"/>
          </a:xfrm>
          <a:prstGeom prst="rect">
            <a:avLst/>
          </a:prstGeom>
          <a:noFill/>
        </p:spPr>
        <p:txBody>
          <a:bodyPr wrap="none" lIns="179259" tIns="143407" rIns="179259" bIns="143407" rtlCol="0">
            <a:spAutoFit/>
          </a:bodyPr>
          <a:lstStyle/>
          <a:p>
            <a:pPr defTabSz="914192">
              <a:lnSpc>
                <a:spcPct val="90000"/>
              </a:lnSpc>
              <a:spcAft>
                <a:spcPts val="1175"/>
              </a:spcAft>
              <a:buSzPct val="90000"/>
            </a:pPr>
            <a:r>
              <a:rPr lang="en-US" sz="3528" dirty="0">
                <a:gradFill>
                  <a:gsLst>
                    <a:gs pos="0">
                      <a:srgbClr val="4DA3CC"/>
                    </a:gs>
                    <a:gs pos="100000">
                      <a:srgbClr val="4DA3CC"/>
                    </a:gs>
                  </a:gsLst>
                  <a:lin ang="5400000" scaled="0"/>
                </a:gradFill>
                <a:latin typeface="Segoe UI Light"/>
              </a:rPr>
              <a:t>Value</a:t>
            </a:r>
          </a:p>
          <a:p>
            <a:pPr marL="284735" indent="-284735" defTabSz="914192">
              <a:lnSpc>
                <a:spcPct val="90000"/>
              </a:lnSpc>
              <a:spcAft>
                <a:spcPts val="1175"/>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Accelerate Delivery</a:t>
            </a:r>
          </a:p>
          <a:p>
            <a:pPr marL="284735" indent="-284735" defTabSz="914192">
              <a:lnSpc>
                <a:spcPct val="90000"/>
              </a:lnSpc>
              <a:spcAft>
                <a:spcPts val="1175"/>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Repeatability </a:t>
            </a:r>
          </a:p>
          <a:p>
            <a:pPr marL="284735" indent="-284735" defTabSz="914192">
              <a:lnSpc>
                <a:spcPct val="90000"/>
              </a:lnSpc>
              <a:spcAft>
                <a:spcPts val="1175"/>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Optimized Resources</a:t>
            </a:r>
          </a:p>
        </p:txBody>
      </p:sp>
      <p:sp>
        <p:nvSpPr>
          <p:cNvPr id="38" name="TextBox 37"/>
          <p:cNvSpPr txBox="1"/>
          <p:nvPr/>
        </p:nvSpPr>
        <p:spPr>
          <a:xfrm>
            <a:off x="7743160" y="4185141"/>
            <a:ext cx="3606487" cy="2246670"/>
          </a:xfrm>
          <a:prstGeom prst="rect">
            <a:avLst/>
          </a:prstGeom>
          <a:noFill/>
        </p:spPr>
        <p:txBody>
          <a:bodyPr wrap="none" lIns="179259" tIns="143407" rIns="179259" bIns="143407" rtlCol="0">
            <a:spAutoFit/>
          </a:bodyPr>
          <a:lstStyle/>
          <a:p>
            <a:pPr defTabSz="914192">
              <a:lnSpc>
                <a:spcPct val="90000"/>
              </a:lnSpc>
              <a:spcAft>
                <a:spcPts val="1175"/>
              </a:spcAft>
              <a:buSzPct val="90000"/>
            </a:pPr>
            <a:r>
              <a:rPr lang="en-US" sz="3528" dirty="0">
                <a:gradFill>
                  <a:gsLst>
                    <a:gs pos="0">
                      <a:srgbClr val="4DA3CC"/>
                    </a:gs>
                    <a:gs pos="100000">
                      <a:srgbClr val="4DA3CC"/>
                    </a:gs>
                  </a:gsLst>
                  <a:lin ang="5400000" scaled="0"/>
                </a:gradFill>
                <a:latin typeface="Segoe UI Light"/>
              </a:rPr>
              <a:t>Measure</a:t>
            </a:r>
          </a:p>
          <a:p>
            <a:pPr marL="284735" indent="-284735" defTabSz="914192">
              <a:lnSpc>
                <a:spcPct val="90000"/>
              </a:lnSpc>
              <a:spcAft>
                <a:spcPts val="1175"/>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More frequent releases</a:t>
            </a:r>
          </a:p>
          <a:p>
            <a:pPr marL="284735" indent="-284735" defTabSz="914192">
              <a:lnSpc>
                <a:spcPct val="90000"/>
              </a:lnSpc>
              <a:spcAft>
                <a:spcPts val="1175"/>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MTTR</a:t>
            </a:r>
          </a:p>
          <a:p>
            <a:pPr marL="284735" indent="-284735" defTabSz="914192">
              <a:lnSpc>
                <a:spcPct val="90000"/>
              </a:lnSpc>
              <a:spcAft>
                <a:spcPts val="1175"/>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MTTD</a:t>
            </a:r>
          </a:p>
        </p:txBody>
      </p:sp>
      <p:cxnSp>
        <p:nvCxnSpPr>
          <p:cNvPr id="11" name="Straight Connector 10"/>
          <p:cNvCxnSpPr/>
          <p:nvPr/>
        </p:nvCxnSpPr>
        <p:spPr>
          <a:xfrm>
            <a:off x="1843997" y="3129548"/>
            <a:ext cx="0" cy="1950533"/>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297293" y="5190134"/>
            <a:ext cx="1901685" cy="1096897"/>
            <a:chOff x="940119" y="5293964"/>
            <a:chExt cx="1940093" cy="1119051"/>
          </a:xfrm>
        </p:grpSpPr>
        <p:sp>
          <p:nvSpPr>
            <p:cNvPr id="132" name="Rectangle 154"/>
            <p:cNvSpPr>
              <a:spLocks noChangeArrowheads="1"/>
            </p:cNvSpPr>
            <p:nvPr/>
          </p:nvSpPr>
          <p:spPr bwMode="auto">
            <a:xfrm>
              <a:off x="1171231" y="5293964"/>
              <a:ext cx="1505245" cy="1027824"/>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3" name="Rectangle 156"/>
            <p:cNvSpPr>
              <a:spLocks noChangeArrowheads="1"/>
            </p:cNvSpPr>
            <p:nvPr/>
          </p:nvSpPr>
          <p:spPr bwMode="auto">
            <a:xfrm>
              <a:off x="1224447" y="5359343"/>
              <a:ext cx="1398813" cy="897066"/>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4" name="Freeform 158"/>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pic>
        <p:nvPicPr>
          <p:cNvPr id="120" name="Picture 28"/>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5167063" y="2172836"/>
            <a:ext cx="1005129" cy="86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Accepted DEV"/>
          <p:cNvGrpSpPr/>
          <p:nvPr/>
        </p:nvGrpSpPr>
        <p:grpSpPr>
          <a:xfrm>
            <a:off x="5882995" y="2672102"/>
            <a:ext cx="447808" cy="447808"/>
            <a:chOff x="4382751" y="3909289"/>
            <a:chExt cx="456852" cy="456852"/>
          </a:xfrm>
        </p:grpSpPr>
        <p:sp>
          <p:nvSpPr>
            <p:cNvPr id="152" name="Accepted"/>
            <p:cNvSpPr/>
            <p:nvPr/>
          </p:nvSpPr>
          <p:spPr bwMode="auto">
            <a:xfrm>
              <a:off x="4382751" y="3909289"/>
              <a:ext cx="456852" cy="4568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endParaRPr lang="en-US" sz="2745" b="1" dirty="0">
                <a:gradFill>
                  <a:gsLst>
                    <a:gs pos="0">
                      <a:srgbClr val="FFFFFF"/>
                    </a:gs>
                    <a:gs pos="100000">
                      <a:srgbClr val="FFFFFF"/>
                    </a:gs>
                  </a:gsLst>
                  <a:lin ang="5400000" scaled="0"/>
                </a:gradFill>
                <a:ea typeface="Segoe UI" pitchFamily="34" charset="0"/>
                <a:cs typeface="Segoe UI" pitchFamily="34" charset="0"/>
              </a:endParaRPr>
            </a:p>
          </p:txBody>
        </p:sp>
        <p:sp>
          <p:nvSpPr>
            <p:cNvPr id="153" name="Freeform 26"/>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896003"/>
              <a:endParaRPr lang="en-US" sz="1667">
                <a:solidFill>
                  <a:srgbClr val="000000"/>
                </a:solidFill>
              </a:endParaRPr>
            </a:p>
          </p:txBody>
        </p:sp>
      </p:grpSp>
      <p:sp>
        <p:nvSpPr>
          <p:cNvPr id="30" name="Rounded Rectangle 29"/>
          <p:cNvSpPr/>
          <p:nvPr/>
        </p:nvSpPr>
        <p:spPr bwMode="auto">
          <a:xfrm>
            <a:off x="4620123" y="4008865"/>
            <a:ext cx="2099013" cy="2072545"/>
          </a:xfrm>
          <a:prstGeom prst="roundRect">
            <a:avLst>
              <a:gd name="adj" fmla="val 5175"/>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751">
              <a:lnSpc>
                <a:spcPct val="90000"/>
              </a:lnSpc>
            </a:pPr>
            <a:r>
              <a:rPr lang="en-US" sz="1568" dirty="0">
                <a:gradFill>
                  <a:gsLst>
                    <a:gs pos="0">
                      <a:srgbClr val="FFFFFF"/>
                    </a:gs>
                    <a:gs pos="100000">
                      <a:srgbClr val="FFFFFF"/>
                    </a:gs>
                  </a:gsLst>
                  <a:lin ang="5400000" scaled="0"/>
                </a:gradFill>
                <a:ea typeface="Segoe UI" pitchFamily="34" charset="0"/>
                <a:cs typeface="Segoe UI" pitchFamily="34" charset="0"/>
              </a:rPr>
              <a:t>Test</a:t>
            </a:r>
          </a:p>
        </p:txBody>
      </p:sp>
      <p:pic>
        <p:nvPicPr>
          <p:cNvPr id="168" name="Tes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931" y="4734465"/>
            <a:ext cx="609397" cy="621346"/>
          </a:xfrm>
          <a:prstGeom prst="rect">
            <a:avLst/>
          </a:prstGeom>
        </p:spPr>
      </p:pic>
      <p:cxnSp>
        <p:nvCxnSpPr>
          <p:cNvPr id="31" name="Straight Arrow Connector 30"/>
          <p:cNvCxnSpPr>
            <a:endCxn id="7" idx="1"/>
          </p:cNvCxnSpPr>
          <p:nvPr/>
        </p:nvCxnSpPr>
        <p:spPr>
          <a:xfrm>
            <a:off x="3168006" y="2604476"/>
            <a:ext cx="1452116"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750691" y="3243751"/>
            <a:ext cx="0" cy="80678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602571" y="3243751"/>
            <a:ext cx="0" cy="806782"/>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049141" y="5441884"/>
            <a:ext cx="425797" cy="441731"/>
            <a:chOff x="1707792" y="5550508"/>
            <a:chExt cx="434335" cy="450589"/>
          </a:xfrm>
        </p:grpSpPr>
        <p:grpSp>
          <p:nvGrpSpPr>
            <p:cNvPr id="26" name="Group 25"/>
            <p:cNvGrpSpPr/>
            <p:nvPr/>
          </p:nvGrpSpPr>
          <p:grpSpPr>
            <a:xfrm>
              <a:off x="1707792" y="5550508"/>
              <a:ext cx="433342" cy="450589"/>
              <a:chOff x="652595" y="2571201"/>
              <a:chExt cx="609169" cy="633414"/>
            </a:xfrm>
          </p:grpSpPr>
          <p:sp>
            <p:nvSpPr>
              <p:cNvPr id="27" name="Freeform 11"/>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endParaRPr lang="en-US">
                  <a:solidFill>
                    <a:srgbClr val="FFFFFF"/>
                  </a:solidFill>
                </a:endParaRPr>
              </a:p>
            </p:txBody>
          </p:sp>
          <p:sp>
            <p:nvSpPr>
              <p:cNvPr id="28" name="Freeform 6"/>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04" tIns="44802" rIns="89604" bIns="44802" numCol="1" anchor="t" anchorCtr="0" compatLnSpc="1">
                <a:prstTxWarp prst="textNoShape">
                  <a:avLst/>
                </a:prstTxWarp>
              </a:bodyPr>
              <a:lstStyle/>
              <a:p>
                <a:pPr defTabSz="913841"/>
                <a:endParaRPr lang="en-US">
                  <a:solidFill>
                    <a:srgbClr val="FFFFFF"/>
                  </a:solidFill>
                </a:endParaRPr>
              </a:p>
            </p:txBody>
          </p:sp>
          <p:sp>
            <p:nvSpPr>
              <p:cNvPr id="29" name="Freeform 7"/>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04" tIns="44802" rIns="89604" bIns="44802" numCol="1" anchor="t" anchorCtr="0" compatLnSpc="1">
                <a:prstTxWarp prst="textNoShape">
                  <a:avLst/>
                </a:prstTxWarp>
              </a:bodyPr>
              <a:lstStyle/>
              <a:p>
                <a:pPr defTabSz="913841"/>
                <a:endParaRPr lang="en-US">
                  <a:solidFill>
                    <a:srgbClr val="FFFFFF"/>
                  </a:solidFill>
                </a:endParaRPr>
              </a:p>
            </p:txBody>
          </p:sp>
        </p:grpSp>
        <p:sp>
          <p:nvSpPr>
            <p:cNvPr id="39" name="Freeform 12"/>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p:spPr>
          <p:txBody>
            <a:bodyPr vert="horz" wrap="square" lIns="89617" tIns="44808" rIns="89617" bIns="44808" numCol="1" anchor="t" anchorCtr="0" compatLnSpc="1">
              <a:prstTxWarp prst="textNoShape">
                <a:avLst/>
              </a:prstTxWarp>
            </a:bodyPr>
            <a:lstStyle/>
            <a:p>
              <a:pPr defTabSz="914016"/>
              <a:endParaRPr lang="en-US" dirty="0">
                <a:solidFill>
                  <a:srgbClr val="FFFFFF"/>
                </a:solidFill>
              </a:endParaRPr>
            </a:p>
          </p:txBody>
        </p:sp>
      </p:gr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18" y="4057588"/>
            <a:ext cx="1378494" cy="2467305"/>
          </a:xfrm>
          <a:prstGeom prst="rect">
            <a:avLst/>
          </a:prstGeom>
        </p:spPr>
      </p:pic>
      <p:grpSp>
        <p:nvGrpSpPr>
          <p:cNvPr id="36" name="Group 35"/>
          <p:cNvGrpSpPr/>
          <p:nvPr/>
        </p:nvGrpSpPr>
        <p:grpSpPr>
          <a:xfrm>
            <a:off x="3359552" y="4710410"/>
            <a:ext cx="321734" cy="111031"/>
            <a:chOff x="8334103" y="3143135"/>
            <a:chExt cx="582929" cy="201169"/>
          </a:xfrm>
        </p:grpSpPr>
        <p:pic>
          <p:nvPicPr>
            <p:cNvPr id="40" name="Picture 39"/>
            <p:cNvPicPr>
              <a:picLocks/>
            </p:cNvPicPr>
            <p:nvPr/>
          </p:nvPicPr>
          <p:blipFill>
            <a:blip r:embed="rId6"/>
            <a:stretch>
              <a:fillRect/>
            </a:stretch>
          </p:blipFill>
          <p:spPr>
            <a:xfrm>
              <a:off x="8334103" y="3143135"/>
              <a:ext cx="186403" cy="201169"/>
            </a:xfrm>
            <a:prstGeom prst="rect">
              <a:avLst/>
            </a:prstGeom>
          </p:spPr>
        </p:pic>
        <p:pic>
          <p:nvPicPr>
            <p:cNvPr id="41" name="Picture 40"/>
            <p:cNvPicPr>
              <a:picLocks/>
            </p:cNvPicPr>
            <p:nvPr/>
          </p:nvPicPr>
          <p:blipFill>
            <a:blip r:embed="rId6"/>
            <a:stretch>
              <a:fillRect/>
            </a:stretch>
          </p:blipFill>
          <p:spPr>
            <a:xfrm flipH="1">
              <a:off x="8734152" y="3143135"/>
              <a:ext cx="182880" cy="201169"/>
            </a:xfrm>
            <a:prstGeom prst="rect">
              <a:avLst/>
            </a:prstGeom>
          </p:spPr>
        </p:pic>
      </p:grpSp>
      <p:sp>
        <p:nvSpPr>
          <p:cNvPr id="129" name="TextBox 128"/>
          <p:cNvSpPr txBox="1"/>
          <p:nvPr/>
        </p:nvSpPr>
        <p:spPr>
          <a:xfrm>
            <a:off x="873283" y="5085006"/>
            <a:ext cx="301365" cy="189860"/>
          </a:xfrm>
          <a:prstGeom prst="rect">
            <a:avLst/>
          </a:prstGeom>
          <a:noFill/>
        </p:spPr>
        <p:txBody>
          <a:bodyPr wrap="none" lIns="0" tIns="0" rIns="0" bIns="0" rtlCol="0">
            <a:spAutoFit/>
          </a:bodyPr>
          <a:lstStyle/>
          <a:p>
            <a:pPr defTabSz="914192">
              <a:lnSpc>
                <a:spcPct val="90000"/>
              </a:lnSpc>
              <a:spcAft>
                <a:spcPts val="588"/>
              </a:spcAft>
            </a:pPr>
            <a:r>
              <a:rPr lang="en-US" sz="1371" b="1" dirty="0">
                <a:gradFill>
                  <a:gsLst>
                    <a:gs pos="2917">
                      <a:schemeClr val="tx1">
                        <a:lumMod val="50000"/>
                      </a:schemeClr>
                    </a:gs>
                    <a:gs pos="74000">
                      <a:schemeClr val="tx1">
                        <a:lumMod val="50000"/>
                      </a:schemeClr>
                    </a:gs>
                  </a:gsLst>
                  <a:lin ang="5400000" scaled="0"/>
                </a:gradFill>
              </a:rPr>
              <a:t>DEV</a:t>
            </a:r>
          </a:p>
        </p:txBody>
      </p:sp>
      <p:sp>
        <p:nvSpPr>
          <p:cNvPr id="130" name="TextBox 129"/>
          <p:cNvSpPr txBox="1"/>
          <p:nvPr/>
        </p:nvSpPr>
        <p:spPr>
          <a:xfrm>
            <a:off x="3360288" y="5085006"/>
            <a:ext cx="294953" cy="189860"/>
          </a:xfrm>
          <a:prstGeom prst="rect">
            <a:avLst/>
          </a:prstGeom>
          <a:noFill/>
        </p:spPr>
        <p:txBody>
          <a:bodyPr wrap="none" lIns="0" tIns="0" rIns="0" bIns="0" rtlCol="0">
            <a:spAutoFit/>
          </a:bodyPr>
          <a:lstStyle/>
          <a:p>
            <a:pPr defTabSz="914192">
              <a:lnSpc>
                <a:spcPct val="90000"/>
              </a:lnSpc>
              <a:spcAft>
                <a:spcPts val="588"/>
              </a:spcAft>
            </a:pPr>
            <a:r>
              <a:rPr lang="en-US" sz="1371" b="1" dirty="0">
                <a:gradFill>
                  <a:gsLst>
                    <a:gs pos="2917">
                      <a:schemeClr val="bg1"/>
                    </a:gs>
                    <a:gs pos="30000">
                      <a:schemeClr val="bg1"/>
                    </a:gs>
                  </a:gsLst>
                  <a:lin ang="5400000" scaled="0"/>
                </a:gradFill>
              </a:rPr>
              <a:t>OPS</a:t>
            </a: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4279" y="4373627"/>
            <a:ext cx="1074351" cy="2109052"/>
          </a:xfrm>
          <a:prstGeom prst="rect">
            <a:avLst/>
          </a:prstGeom>
        </p:spPr>
      </p:pic>
      <p:sp>
        <p:nvSpPr>
          <p:cNvPr id="58" name="TextBox 57"/>
          <p:cNvSpPr txBox="1"/>
          <p:nvPr/>
        </p:nvSpPr>
        <p:spPr>
          <a:xfrm>
            <a:off x="3380396" y="5122200"/>
            <a:ext cx="294953" cy="189860"/>
          </a:xfrm>
          <a:prstGeom prst="rect">
            <a:avLst/>
          </a:prstGeom>
          <a:noFill/>
        </p:spPr>
        <p:txBody>
          <a:bodyPr wrap="none" lIns="0" tIns="0" rIns="0" bIns="0" rtlCol="0">
            <a:spAutoFit/>
          </a:bodyPr>
          <a:lstStyle/>
          <a:p>
            <a:pPr defTabSz="914192">
              <a:lnSpc>
                <a:spcPct val="90000"/>
              </a:lnSpc>
              <a:spcAft>
                <a:spcPts val="588"/>
              </a:spcAft>
            </a:pPr>
            <a:r>
              <a:rPr lang="en-US" sz="1371" b="1" dirty="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val="1942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1000"/>
                                        <p:tgtEl>
                                          <p:spTgt spid="11"/>
                                        </p:tgtEl>
                                      </p:cBhvr>
                                    </p:animEffect>
                                  </p:childTnLst>
                                </p:cTn>
                              </p:par>
                            </p:childTnLst>
                          </p:cTn>
                        </p:par>
                        <p:par>
                          <p:cTn id="15" fill="hold">
                            <p:stCondLst>
                              <p:cond delay="1500"/>
                            </p:stCondLst>
                            <p:childTnLst>
                              <p:par>
                                <p:cTn id="16" presetID="64" presetClass="path" presetSubtype="0" decel="100000" fill="hold" nodeType="afterEffect">
                                  <p:stCondLst>
                                    <p:cond delay="500"/>
                                  </p:stCondLst>
                                  <p:childTnLst>
                                    <p:animMotion origin="layout" path="M -3.57672E-6 -2.23786E-6 L -0.03625 -0.44598 " pathEditMode="relative" rAng="0" ptsTypes="AA">
                                      <p:cBhvr>
                                        <p:cTn id="17" dur="1000" fill="hold"/>
                                        <p:tgtEl>
                                          <p:spTgt spid="9"/>
                                        </p:tgtEl>
                                        <p:attrNameLst>
                                          <p:attrName>ppt_x</p:attrName>
                                          <p:attrName>ppt_y</p:attrName>
                                        </p:attrNameLst>
                                      </p:cBhvr>
                                      <p:rCtr x="-1813" y="-22310"/>
                                    </p:animMotion>
                                  </p:childTnLst>
                                </p:cTn>
                              </p:par>
                            </p:childTnLst>
                          </p:cTn>
                        </p:par>
                        <p:par>
                          <p:cTn id="18" fill="hold">
                            <p:stCondLst>
                              <p:cond delay="3000"/>
                            </p:stCondLst>
                            <p:childTnLst>
                              <p:par>
                                <p:cTn id="19" presetID="22" presetClass="entr" presetSubtype="8"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10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childTnLst>
                          </p:cTn>
                        </p:par>
                        <p:par>
                          <p:cTn id="28" fill="hold">
                            <p:stCondLst>
                              <p:cond delay="4000"/>
                            </p:stCondLst>
                            <p:childTnLst>
                              <p:par>
                                <p:cTn id="29" presetID="22" presetClass="entr" presetSubtype="1"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10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168"/>
                                        </p:tgtEl>
                                        <p:attrNameLst>
                                          <p:attrName>style.visibility</p:attrName>
                                        </p:attrNameLst>
                                      </p:cBhvr>
                                      <p:to>
                                        <p:strVal val="visible"/>
                                      </p:to>
                                    </p:set>
                                    <p:animEffect transition="in" filter="fade">
                                      <p:cBhvr>
                                        <p:cTn id="37" dur="500"/>
                                        <p:tgtEl>
                                          <p:spTgt spid="168"/>
                                        </p:tgtEl>
                                      </p:cBhvr>
                                    </p:animEffect>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down)">
                                      <p:cBhvr>
                                        <p:cTn id="41" dur="1000"/>
                                        <p:tgtEl>
                                          <p:spTgt spid="33"/>
                                        </p:tgtEl>
                                      </p:cBhvr>
                                    </p:animEffect>
                                  </p:childTnLst>
                                </p:cTn>
                              </p:par>
                            </p:childTnLst>
                          </p:cTn>
                        </p:par>
                        <p:par>
                          <p:cTn id="42" fill="hold">
                            <p:stCondLst>
                              <p:cond delay="6000"/>
                            </p:stCondLst>
                            <p:childTnLst>
                              <p:par>
                                <p:cTn id="43" presetID="10" presetClass="entr" presetSubtype="0"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7" grpId="0" animBg="1"/>
      <p:bldP spid="37" grpId="0"/>
      <p:bldP spid="38" grpId="0"/>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Isosceles Triangle 41"/>
          <p:cNvSpPr/>
          <p:nvPr/>
        </p:nvSpPr>
        <p:spPr bwMode="auto">
          <a:xfrm rot="5400000" flipH="1">
            <a:off x="9325564" y="4240085"/>
            <a:ext cx="500130" cy="431147"/>
          </a:xfrm>
          <a:prstGeom prst="triangle">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flipV="1">
            <a:off x="2085241" y="4413603"/>
            <a:ext cx="7305509" cy="7058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flipV="1">
            <a:off x="8659215" y="4411705"/>
            <a:ext cx="747021" cy="83356"/>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flipV="1">
            <a:off x="7225351" y="4411707"/>
            <a:ext cx="1097705" cy="83354"/>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flipV="1">
            <a:off x="5532105" y="4411707"/>
            <a:ext cx="1340486" cy="83354"/>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flipV="1">
            <a:off x="3888659" y="4411707"/>
            <a:ext cx="1315586" cy="83354"/>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p:cNvPicPr>
            <a:picLocks noChangeAspect="1"/>
          </p:cNvPicPr>
          <p:nvPr/>
        </p:nvPicPr>
        <p:blipFill>
          <a:blip r:embed="rId3"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95173" y="2237704"/>
            <a:ext cx="4362494" cy="4362663"/>
          </a:xfrm>
          <a:prstGeom prst="rect">
            <a:avLst/>
          </a:prstGeom>
        </p:spPr>
      </p:pic>
      <p:sp>
        <p:nvSpPr>
          <p:cNvPr id="35" name="Freeform 11"/>
          <p:cNvSpPr>
            <a:spLocks/>
          </p:cNvSpPr>
          <p:nvPr/>
        </p:nvSpPr>
        <p:spPr bwMode="auto">
          <a:xfrm>
            <a:off x="-13980" y="4418670"/>
            <a:ext cx="2259738" cy="2261294"/>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6" name="Rectangle 35"/>
          <p:cNvSpPr/>
          <p:nvPr/>
        </p:nvSpPr>
        <p:spPr bwMode="auto">
          <a:xfrm flipV="1">
            <a:off x="2413293" y="4411707"/>
            <a:ext cx="1153731" cy="83353"/>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97545" y="1952172"/>
            <a:ext cx="1863828" cy="2472519"/>
            <a:chOff x="5701653" y="1978121"/>
            <a:chExt cx="1901202" cy="2522098"/>
          </a:xfrm>
        </p:grpSpPr>
        <p:pic>
          <p:nvPicPr>
            <p:cNvPr id="116" name="Picture 115"/>
            <p:cNvPicPr>
              <a:picLocks noChangeAspect="1"/>
            </p:cNvPicPr>
            <p:nvPr/>
          </p:nvPicPr>
          <p:blipFill>
            <a:blip r:embed="rId4"/>
            <a:stretch>
              <a:fillRect/>
            </a:stretch>
          </p:blipFill>
          <p:spPr>
            <a:xfrm>
              <a:off x="6030454" y="3700379"/>
              <a:ext cx="1293456" cy="799840"/>
            </a:xfrm>
            <a:prstGeom prst="rect">
              <a:avLst/>
            </a:prstGeom>
          </p:spPr>
        </p:pic>
        <p:pic>
          <p:nvPicPr>
            <p:cNvPr id="117" name="Picture 116"/>
            <p:cNvPicPr>
              <a:picLocks noChangeAspect="1"/>
            </p:cNvPicPr>
            <p:nvPr/>
          </p:nvPicPr>
          <p:blipFill>
            <a:blip r:embed="rId5"/>
            <a:stretch>
              <a:fillRect/>
            </a:stretch>
          </p:blipFill>
          <p:spPr>
            <a:xfrm flipV="1">
              <a:off x="5892979" y="2465446"/>
              <a:ext cx="1102383" cy="1498554"/>
            </a:xfrm>
            <a:prstGeom prst="rect">
              <a:avLst/>
            </a:prstGeom>
          </p:spPr>
        </p:pic>
        <p:sp>
          <p:nvSpPr>
            <p:cNvPr id="118" name="Freeform 95"/>
            <p:cNvSpPr>
              <a:spLocks/>
            </p:cNvSpPr>
            <p:nvPr/>
          </p:nvSpPr>
          <p:spPr bwMode="auto">
            <a:xfrm flipH="1">
              <a:off x="5701653" y="1978121"/>
              <a:ext cx="1426107" cy="92614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0C0">
                <a:alpha val="27000"/>
              </a:srgbClr>
            </a:solidFill>
            <a:ln>
              <a:noFill/>
            </a:ln>
          </p:spPr>
          <p:txBody>
            <a:bodyPr vert="horz" wrap="square" lIns="91414" tIns="45706" rIns="91414" bIns="45706" numCol="1" anchor="t" anchorCtr="0" compatLnSpc="1">
              <a:prstTxWarp prst="textNoShape">
                <a:avLst/>
              </a:prstTxWarp>
            </a:bodyPr>
            <a:lstStyle/>
            <a:p>
              <a:pPr defTabSz="914049">
                <a:defRPr/>
              </a:pPr>
              <a:endParaRPr lang="en-US" sz="2745" kern="0">
                <a:solidFill>
                  <a:srgbClr val="000000"/>
                </a:solidFill>
              </a:endParaRPr>
            </a:p>
          </p:txBody>
        </p:sp>
        <p:sp>
          <p:nvSpPr>
            <p:cNvPr id="121" name="Freeform 95"/>
            <p:cNvSpPr>
              <a:spLocks/>
            </p:cNvSpPr>
            <p:nvPr/>
          </p:nvSpPr>
          <p:spPr bwMode="auto">
            <a:xfrm flipH="1">
              <a:off x="6053201" y="2052432"/>
              <a:ext cx="1549654" cy="100637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3BDEF">
                <a:alpha val="9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745" kern="0">
                <a:solidFill>
                  <a:srgbClr val="505050"/>
                </a:solidFill>
              </a:endParaRPr>
            </a:p>
          </p:txBody>
        </p:sp>
        <p:sp>
          <p:nvSpPr>
            <p:cNvPr id="120" name="TextBox 119"/>
            <p:cNvSpPr txBox="1"/>
            <p:nvPr/>
          </p:nvSpPr>
          <p:spPr>
            <a:xfrm>
              <a:off x="6187440" y="2299985"/>
              <a:ext cx="1306581" cy="584775"/>
            </a:xfrm>
            <a:prstGeom prst="rect">
              <a:avLst/>
            </a:prstGeom>
            <a:noFill/>
          </p:spPr>
          <p:txBody>
            <a:bodyPr wrap="square" rtlCol="0">
              <a:spAutoFit/>
            </a:bodyPr>
            <a:lstStyle/>
            <a:p>
              <a:pPr algn="ctr">
                <a:defRPr/>
              </a:pPr>
              <a:r>
                <a:rPr lang="en-US" sz="1568" kern="0">
                  <a:solidFill>
                    <a:srgbClr val="FFFFFF"/>
                  </a:solidFill>
                  <a:latin typeface="Segoe UI Light"/>
                  <a:cs typeface="Arial" pitchFamily="34" charset="0"/>
                </a:rPr>
                <a:t>Cloud</a:t>
              </a:r>
              <a:br>
                <a:rPr lang="en-US" sz="1568" kern="0">
                  <a:solidFill>
                    <a:srgbClr val="FFFFFF"/>
                  </a:solidFill>
                  <a:latin typeface="Segoe UI Light"/>
                  <a:cs typeface="Arial" pitchFamily="34" charset="0"/>
                </a:rPr>
              </a:br>
              <a:r>
                <a:rPr lang="en-US" sz="1568" kern="0">
                  <a:solidFill>
                    <a:srgbClr val="FFFFFF"/>
                  </a:solidFill>
                  <a:latin typeface="Segoe UI Light"/>
                  <a:cs typeface="Arial" pitchFamily="34" charset="0"/>
                </a:rPr>
                <a:t>Load Testing</a:t>
              </a:r>
            </a:p>
          </p:txBody>
        </p:sp>
      </p:grpSp>
      <p:sp>
        <p:nvSpPr>
          <p:cNvPr id="216" name="Title 18"/>
          <p:cNvSpPr txBox="1">
            <a:spLocks/>
          </p:cNvSpPr>
          <p:nvPr/>
        </p:nvSpPr>
        <p:spPr>
          <a:xfrm>
            <a:off x="268928" y="291548"/>
            <a:ext cx="11655840" cy="899537"/>
          </a:xfrm>
          <a:prstGeom prst="rect">
            <a:avLst/>
          </a:prstGeom>
          <a:ln>
            <a:noFill/>
          </a:ln>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sz="4705">
              <a:gradFill>
                <a:gsLst>
                  <a:gs pos="1250">
                    <a:srgbClr val="404040"/>
                  </a:gs>
                  <a:gs pos="100000">
                    <a:srgbClr val="404040"/>
                  </a:gs>
                </a:gsLst>
                <a:lin ang="5400000" scaled="0"/>
              </a:gradFill>
            </a:endParaRPr>
          </a:p>
        </p:txBody>
      </p:sp>
      <p:grpSp>
        <p:nvGrpSpPr>
          <p:cNvPr id="10" name="Group 9"/>
          <p:cNvGrpSpPr/>
          <p:nvPr/>
        </p:nvGrpSpPr>
        <p:grpSpPr>
          <a:xfrm>
            <a:off x="4440322" y="2949695"/>
            <a:ext cx="1832154" cy="1669228"/>
            <a:chOff x="3840480" y="3008346"/>
            <a:chExt cx="1868892" cy="1702699"/>
          </a:xfrm>
        </p:grpSpPr>
        <p:sp>
          <p:nvSpPr>
            <p:cNvPr id="98" name="TextBox 97"/>
            <p:cNvSpPr txBox="1"/>
            <p:nvPr/>
          </p:nvSpPr>
          <p:spPr>
            <a:xfrm>
              <a:off x="3840480" y="3008346"/>
              <a:ext cx="1868892" cy="584775"/>
            </a:xfrm>
            <a:prstGeom prst="rect">
              <a:avLst/>
            </a:prstGeom>
            <a:noFill/>
          </p:spPr>
          <p:txBody>
            <a:bodyPr wrap="square" rtlCol="0" anchor="ctr" anchorCtr="0">
              <a:spAutoFit/>
            </a:bodyPr>
            <a:lstStyle/>
            <a:p>
              <a:pPr algn="ctr">
                <a:defRPr/>
              </a:pPr>
              <a:r>
                <a:rPr lang="en-US" sz="1568" kern="0">
                  <a:solidFill>
                    <a:srgbClr val="3D85CD"/>
                  </a:solidFill>
                  <a:cs typeface="Arial" pitchFamily="34" charset="0"/>
                </a:rPr>
                <a:t>Integration testing</a:t>
              </a:r>
            </a:p>
            <a:p>
              <a:pPr algn="ctr">
                <a:defRPr/>
              </a:pPr>
              <a:r>
                <a:rPr lang="en-US" sz="1568" kern="0">
                  <a:solidFill>
                    <a:srgbClr val="3D85CD"/>
                  </a:solidFill>
                  <a:cs typeface="Arial" pitchFamily="34" charset="0"/>
                </a:rPr>
                <a:t>environment</a:t>
              </a:r>
            </a:p>
          </p:txBody>
        </p:sp>
        <p:cxnSp>
          <p:nvCxnSpPr>
            <p:cNvPr id="97" name="Straight Connector 96"/>
            <p:cNvCxnSpPr/>
            <p:nvPr/>
          </p:nvCxnSpPr>
          <p:spPr>
            <a:xfrm flipV="1">
              <a:off x="4774926" y="3726229"/>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99" name="Oval 98"/>
            <p:cNvSpPr/>
            <p:nvPr/>
          </p:nvSpPr>
          <p:spPr bwMode="auto">
            <a:xfrm>
              <a:off x="4592048"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2643581" y="4260357"/>
            <a:ext cx="2158837" cy="1717527"/>
            <a:chOff x="2339395" y="4345288"/>
            <a:chExt cx="2202126" cy="1751967"/>
          </a:xfrm>
        </p:grpSpPr>
        <p:sp>
          <p:nvSpPr>
            <p:cNvPr id="101" name="TextBox 100"/>
            <p:cNvSpPr txBox="1"/>
            <p:nvPr/>
          </p:nvSpPr>
          <p:spPr>
            <a:xfrm>
              <a:off x="2339395" y="5510826"/>
              <a:ext cx="2202126" cy="586429"/>
            </a:xfrm>
            <a:prstGeom prst="rect">
              <a:avLst/>
            </a:prstGeom>
            <a:noFill/>
          </p:spPr>
          <p:txBody>
            <a:bodyPr wrap="square" rtlCol="0" anchor="ctr" anchorCtr="0">
              <a:spAutoFit/>
            </a:bodyPr>
            <a:lstStyle/>
            <a:p>
              <a:pPr algn="ctr">
                <a:defRPr/>
              </a:pPr>
              <a:r>
                <a:rPr lang="en-US" sz="1568" kern="0">
                  <a:solidFill>
                    <a:srgbClr val="3D85CD"/>
                  </a:solidFill>
                  <a:cs typeface="Arial" pitchFamily="34" charset="0"/>
                </a:rPr>
                <a:t>Automated functional testing environment</a:t>
              </a:r>
            </a:p>
          </p:txBody>
        </p:sp>
        <p:cxnSp>
          <p:nvCxnSpPr>
            <p:cNvPr id="100" name="Straight Connector 99"/>
            <p:cNvCxnSpPr/>
            <p:nvPr/>
          </p:nvCxnSpPr>
          <p:spPr>
            <a:xfrm>
              <a:off x="3440458" y="4700300"/>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auto">
            <a:xfrm>
              <a:off x="3257580"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04" name="Oval 103"/>
          <p:cNvSpPr/>
          <p:nvPr/>
        </p:nvSpPr>
        <p:spPr bwMode="auto">
          <a:xfrm>
            <a:off x="2004506" y="4249693"/>
            <a:ext cx="386591" cy="386591"/>
          </a:xfrm>
          <a:prstGeom prst="ellipse">
            <a:avLst/>
          </a:prstGeom>
          <a:solidFill>
            <a:srgbClr val="3D85CD"/>
          </a:solidFill>
          <a:ln w="76200">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108" tIns="143428" rIns="179285" bIns="105877"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a:solidFill>
                  <a:srgbClr val="FFFFFF"/>
                </a:solidFill>
                <a:latin typeface="Segoe UI Light"/>
                <a:ea typeface="Segoe UI" pitchFamily="34" charset="0"/>
                <a:cs typeface="Segoe UI" pitchFamily="34" charset="0"/>
              </a:rPr>
              <a:t>3</a:t>
            </a:r>
          </a:p>
        </p:txBody>
      </p:sp>
      <p:grpSp>
        <p:nvGrpSpPr>
          <p:cNvPr id="4" name="Group 3"/>
          <p:cNvGrpSpPr/>
          <p:nvPr/>
        </p:nvGrpSpPr>
        <p:grpSpPr>
          <a:xfrm>
            <a:off x="6260553" y="4260356"/>
            <a:ext cx="1580148" cy="1677122"/>
            <a:chOff x="5882639" y="4345288"/>
            <a:chExt cx="1611833" cy="1710752"/>
          </a:xfrm>
        </p:grpSpPr>
        <p:cxnSp>
          <p:nvCxnSpPr>
            <p:cNvPr id="24" name="Straight Connector 23"/>
            <p:cNvCxnSpPr/>
            <p:nvPr/>
          </p:nvCxnSpPr>
          <p:spPr>
            <a:xfrm>
              <a:off x="6688555" y="4700300"/>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82639" y="5471265"/>
              <a:ext cx="1611833" cy="584775"/>
            </a:xfrm>
            <a:prstGeom prst="rect">
              <a:avLst/>
            </a:prstGeom>
            <a:noFill/>
          </p:spPr>
          <p:txBody>
            <a:bodyPr wrap="square" rtlCol="0" anchor="ctr" anchorCtr="0">
              <a:spAutoFit/>
            </a:bodyPr>
            <a:lstStyle/>
            <a:p>
              <a:pPr algn="ctr">
                <a:defRPr/>
              </a:pPr>
              <a:r>
                <a:rPr lang="en-US" sz="1568" kern="0">
                  <a:solidFill>
                    <a:srgbClr val="3D85CD"/>
                  </a:solidFill>
                  <a:cs typeface="Arial" pitchFamily="34" charset="0"/>
                </a:rPr>
                <a:t>Pre-production environment</a:t>
              </a:r>
            </a:p>
          </p:txBody>
        </p:sp>
        <p:sp>
          <p:nvSpPr>
            <p:cNvPr id="23" name="Oval 22"/>
            <p:cNvSpPr/>
            <p:nvPr/>
          </p:nvSpPr>
          <p:spPr bwMode="auto">
            <a:xfrm>
              <a:off x="6505677"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7828777" y="2953017"/>
            <a:ext cx="1294837" cy="1665906"/>
            <a:chOff x="8310879" y="3011734"/>
            <a:chExt cx="1320801" cy="1699311"/>
          </a:xfrm>
        </p:grpSpPr>
        <p:cxnSp>
          <p:nvCxnSpPr>
            <p:cNvPr id="29" name="Straight Connector 28"/>
            <p:cNvCxnSpPr/>
            <p:nvPr/>
          </p:nvCxnSpPr>
          <p:spPr>
            <a:xfrm flipV="1">
              <a:off x="8971279" y="3726229"/>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8788401"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8310879" y="3011734"/>
              <a:ext cx="1320801" cy="584775"/>
            </a:xfrm>
            <a:prstGeom prst="rect">
              <a:avLst/>
            </a:prstGeom>
            <a:noFill/>
          </p:spPr>
          <p:txBody>
            <a:bodyPr wrap="square" rtlCol="0" anchor="ctr" anchorCtr="0">
              <a:spAutoFit/>
            </a:bodyPr>
            <a:lstStyle/>
            <a:p>
              <a:pPr algn="ctr">
                <a:defRPr/>
              </a:pPr>
              <a:r>
                <a:rPr lang="en-US" sz="1568" kern="0">
                  <a:solidFill>
                    <a:srgbClr val="3D85CD"/>
                  </a:solidFill>
                  <a:cs typeface="Arial" pitchFamily="34" charset="0"/>
                </a:rPr>
                <a:t>Staging</a:t>
              </a:r>
            </a:p>
            <a:p>
              <a:pPr algn="ctr">
                <a:defRPr/>
              </a:pPr>
              <a:r>
                <a:rPr lang="en-US" sz="1568" kern="0">
                  <a:solidFill>
                    <a:srgbClr val="3D85CD"/>
                  </a:solidFill>
                  <a:cs typeface="Arial" pitchFamily="34" charset="0"/>
                </a:rPr>
                <a:t>environment</a:t>
              </a:r>
            </a:p>
          </p:txBody>
        </p:sp>
      </p:grpSp>
      <p:sp>
        <p:nvSpPr>
          <p:cNvPr id="34" name="Rectangle 33"/>
          <p:cNvSpPr/>
          <p:nvPr/>
        </p:nvSpPr>
        <p:spPr>
          <a:xfrm>
            <a:off x="9848251" y="4231566"/>
            <a:ext cx="2247547" cy="452590"/>
          </a:xfrm>
          <a:prstGeom prst="rect">
            <a:avLst/>
          </a:prstGeom>
        </p:spPr>
        <p:txBody>
          <a:bodyPr wrap="none">
            <a:spAutoFit/>
          </a:bodyPr>
          <a:lstStyle/>
          <a:p>
            <a:r>
              <a:rPr lang="en-US" sz="2353" kern="0">
                <a:solidFill>
                  <a:srgbClr val="F6931A"/>
                </a:solidFill>
                <a:latin typeface="Segoe UI Light"/>
                <a:cs typeface="Arial" pitchFamily="34" charset="0"/>
              </a:rPr>
              <a:t>Monitor + Learn</a:t>
            </a:r>
            <a:endParaRPr lang="en-US" sz="1765">
              <a:solidFill>
                <a:srgbClr val="F6931A"/>
              </a:solidFill>
            </a:endParaRPr>
          </a:p>
        </p:txBody>
      </p:sp>
      <p:sp>
        <p:nvSpPr>
          <p:cNvPr id="58" name="TextBox 57"/>
          <p:cNvSpPr txBox="1"/>
          <p:nvPr/>
        </p:nvSpPr>
        <p:spPr>
          <a:xfrm>
            <a:off x="1412442" y="984940"/>
            <a:ext cx="8392204" cy="814661"/>
          </a:xfrm>
          <a:prstGeom prst="rect">
            <a:avLst/>
          </a:prstGeom>
          <a:noFill/>
        </p:spPr>
        <p:txBody>
          <a:bodyPr wrap="square" rtlCol="0">
            <a:spAutoFit/>
          </a:bodyPr>
          <a:lstStyle/>
          <a:p>
            <a:pPr>
              <a:defRPr/>
            </a:pPr>
            <a:r>
              <a:rPr lang="en-US" sz="2353" kern="0" spc="20">
                <a:solidFill>
                  <a:srgbClr val="404040"/>
                </a:solidFill>
                <a:latin typeface="Segoe UI Light"/>
                <a:cs typeface="Arial" pitchFamily="34" charset="0"/>
              </a:rPr>
              <a:t>When all tests pass, the build is deployed to testing environments for each stage in the release process</a:t>
            </a:r>
          </a:p>
        </p:txBody>
      </p:sp>
      <p:sp>
        <p:nvSpPr>
          <p:cNvPr id="59" name="Title 18"/>
          <p:cNvSpPr txBox="1">
            <a:spLocks/>
          </p:cNvSpPr>
          <p:nvPr/>
        </p:nvSpPr>
        <p:spPr>
          <a:xfrm>
            <a:off x="1314757" y="254197"/>
            <a:ext cx="10804237" cy="899537"/>
          </a:xfrm>
          <a:prstGeom prst="rect">
            <a:avLst/>
          </a:prstGeom>
          <a:ln>
            <a:noFill/>
          </a:ln>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a:solidFill>
                  <a:srgbClr val="3D85CD"/>
                </a:solidFill>
              </a:rPr>
              <a:t>Release</a:t>
            </a:r>
          </a:p>
        </p:txBody>
      </p:sp>
      <p:sp>
        <p:nvSpPr>
          <p:cNvPr id="41" name="Isosceles Triangle 40"/>
          <p:cNvSpPr/>
          <p:nvPr/>
        </p:nvSpPr>
        <p:spPr bwMode="auto">
          <a:xfrm rot="5400000" flipH="1">
            <a:off x="9331788" y="4232303"/>
            <a:ext cx="500130" cy="431147"/>
          </a:xfrm>
          <a:prstGeom prst="triangle">
            <a:avLst/>
          </a:prstGeom>
          <a:solidFill>
            <a:srgbClr val="F693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DevOpsGraphic_v6-04.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604" y="112540"/>
            <a:ext cx="1597770" cy="1419339"/>
          </a:xfrm>
          <a:prstGeom prst="rect">
            <a:avLst/>
          </a:prstGeom>
        </p:spPr>
      </p:pic>
    </p:spTree>
    <p:extLst>
      <p:ext uri="{BB962C8B-B14F-4D97-AF65-F5344CB8AC3E}">
        <p14:creationId xmlns:p14="http://schemas.microsoft.com/office/powerpoint/2010/main" val="211471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5400000">
                                      <p:cBhvr>
                                        <p:cTn id="6" dur="1000" fill="hold"/>
                                        <p:tgtEl>
                                          <p:spTgt spid="33"/>
                                        </p:tgtEl>
                                        <p:attrNameLst>
                                          <p:attrName>r</p:attrName>
                                        </p:attrNameLst>
                                      </p:cBhvr>
                                    </p:animRot>
                                  </p:childTnLst>
                                </p:cTn>
                              </p:par>
                              <p:par>
                                <p:cTn id="7" presetID="22" presetClass="entr" presetSubtype="4"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animEffect transition="in" filter="wipe(down)">
                                      <p:cBhvr>
                                        <p:cTn id="9" dur="500"/>
                                        <p:tgtEl>
                                          <p:spTgt spid="35"/>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down)">
                                      <p:cBhvr>
                                        <p:cTn id="12" dur="500"/>
                                        <p:tgtEl>
                                          <p:spTgt spid="104"/>
                                        </p:tgtEl>
                                      </p:cBhvr>
                                    </p:animEffect>
                                  </p:childTnLst>
                                </p:cTn>
                              </p:par>
                            </p:childTnLst>
                          </p:cTn>
                        </p:par>
                        <p:par>
                          <p:cTn id="13" fill="hold">
                            <p:stCondLst>
                              <p:cond delay="1000"/>
                            </p:stCondLst>
                            <p:childTnLst>
                              <p:par>
                                <p:cTn id="14" presetID="10" presetClass="entr" presetSubtype="0" fill="hold" grpId="0" nodeType="afterEffect">
                                  <p:stCondLst>
                                    <p:cond delay="50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nodeType="withEffect">
                                  <p:stCondLst>
                                    <p:cond delay="5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5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nodeType="with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3000"/>
                            </p:stCondLst>
                            <p:childTnLst>
                              <p:par>
                                <p:cTn id="28" presetID="10" presetClass="entr" presetSubtype="0" fill="hold" grpId="0" nodeType="afterEffect">
                                  <p:stCondLst>
                                    <p:cond delay="50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50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4000"/>
                            </p:stCondLst>
                            <p:childTnLst>
                              <p:par>
                                <p:cTn id="35" presetID="12" presetClass="entr" presetSubtype="4"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ppt_y</p:attrName>
                                        </p:attrNameLst>
                                      </p:cBhvr>
                                      <p:tavLst>
                                        <p:tav tm="0">
                                          <p:val>
                                            <p:strVal val="#ppt_y+#ppt_h*1.125000"/>
                                          </p:val>
                                        </p:tav>
                                        <p:tav tm="100000">
                                          <p:val>
                                            <p:strVal val="#ppt_y"/>
                                          </p:val>
                                        </p:tav>
                                      </p:tavLst>
                                    </p:anim>
                                    <p:animEffect transition="in" filter="wipe(up)">
                                      <p:cBhvr>
                                        <p:cTn id="38" dur="500"/>
                                        <p:tgtEl>
                                          <p:spTgt spid="12"/>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nodeType="withEffect">
                                  <p:stCondLst>
                                    <p:cond delay="50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5500"/>
                            </p:stCondLst>
                            <p:childTnLst>
                              <p:par>
                                <p:cTn id="47" presetID="10" presetClass="entr" presetSubtype="0" fill="hold" grpId="0" nodeType="afterEffect">
                                  <p:stCondLst>
                                    <p:cond delay="50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38" grpId="0" animBg="1"/>
      <p:bldP spid="37" grpId="0" animBg="1"/>
      <p:bldP spid="35" grpId="0" animBg="1"/>
      <p:bldP spid="36" grpId="0" animBg="1"/>
      <p:bldP spid="104" grpId="0" animBg="1"/>
      <p:bldP spid="34" grpId="0"/>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1849368" y="3248923"/>
            <a:ext cx="0" cy="1830923"/>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305382" y="5189885"/>
            <a:ext cx="1901417" cy="1096741"/>
            <a:chOff x="511109" y="5814543"/>
            <a:chExt cx="1041729" cy="600871"/>
          </a:xfrm>
        </p:grpSpPr>
        <p:sp>
          <p:nvSpPr>
            <p:cNvPr id="41" name="Rectangle 154"/>
            <p:cNvSpPr>
              <a:spLocks noChangeArrowheads="1"/>
            </p:cNvSpPr>
            <p:nvPr/>
          </p:nvSpPr>
          <p:spPr bwMode="auto">
            <a:xfrm>
              <a:off x="635204" y="5814543"/>
              <a:ext cx="808238" cy="551887"/>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42" name="Rectangle 156"/>
            <p:cNvSpPr>
              <a:spLocks noChangeArrowheads="1"/>
            </p:cNvSpPr>
            <p:nvPr/>
          </p:nvSpPr>
          <p:spPr bwMode="auto">
            <a:xfrm>
              <a:off x="663778" y="5849648"/>
              <a:ext cx="751090" cy="481677"/>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43"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sp>
        <p:nvSpPr>
          <p:cNvPr id="126" name="Rounded Rectangle 125"/>
          <p:cNvSpPr/>
          <p:nvPr/>
        </p:nvSpPr>
        <p:spPr bwMode="auto">
          <a:xfrm>
            <a:off x="525359" y="1568468"/>
            <a:ext cx="2648020" cy="1561123"/>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a:lnSpc>
                <a:spcPct val="90000"/>
              </a:lnSpc>
            </a:pPr>
            <a:r>
              <a:rPr lang="en-US" sz="1567" dirty="0">
                <a:gradFill>
                  <a:gsLst>
                    <a:gs pos="0">
                      <a:srgbClr val="FFFFFF"/>
                    </a:gs>
                    <a:gs pos="100000">
                      <a:srgbClr val="FFFFFF"/>
                    </a:gs>
                  </a:gsLst>
                  <a:lin ang="5400000" scaled="0"/>
                </a:gradFill>
                <a:latin typeface="Segoe UI"/>
                <a:ea typeface="Segoe UI" pitchFamily="34" charset="0"/>
                <a:cs typeface="Segoe UI" pitchFamily="34" charset="0"/>
              </a:rPr>
              <a:t>SOURCE REPO</a:t>
            </a:r>
          </a:p>
        </p:txBody>
      </p:sp>
      <p:sp>
        <p:nvSpPr>
          <p:cNvPr id="7" name="Rounded Rectangle 6"/>
          <p:cNvSpPr/>
          <p:nvPr/>
        </p:nvSpPr>
        <p:spPr bwMode="auto">
          <a:xfrm>
            <a:off x="4939619" y="1568468"/>
            <a:ext cx="2337657" cy="1561123"/>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a:lnSpc>
                <a:spcPct val="90000"/>
              </a:lnSpc>
            </a:pPr>
            <a:r>
              <a:rPr lang="en-US" sz="1567" dirty="0">
                <a:gradFill>
                  <a:gsLst>
                    <a:gs pos="0">
                      <a:srgbClr val="FFFFFF"/>
                    </a:gs>
                    <a:gs pos="100000">
                      <a:srgbClr val="FFFFFF"/>
                    </a:gs>
                  </a:gsLst>
                  <a:lin ang="5400000" scaled="0"/>
                </a:gradFill>
                <a:latin typeface="Segoe UI"/>
                <a:ea typeface="Segoe UI" pitchFamily="34" charset="0"/>
                <a:cs typeface="Segoe UI" pitchFamily="34" charset="0"/>
              </a:rPr>
              <a:t>DEV</a:t>
            </a:r>
          </a:p>
        </p:txBody>
      </p:sp>
      <p:sp>
        <p:nvSpPr>
          <p:cNvPr id="3" name="Text Placeholder 2"/>
          <p:cNvSpPr>
            <a:spLocks noGrp="1"/>
          </p:cNvSpPr>
          <p:nvPr>
            <p:ph type="body" sz="quarter" idx="13"/>
          </p:nvPr>
        </p:nvSpPr>
        <p:spPr/>
        <p:txBody>
          <a:bodyPr/>
          <a:lstStyle/>
          <a:p>
            <a:r>
              <a:rPr lang="en-US" dirty="0"/>
              <a:t>Release Management</a:t>
            </a:r>
          </a:p>
        </p:txBody>
      </p:sp>
      <p:sp>
        <p:nvSpPr>
          <p:cNvPr id="37" name="TextBox 36"/>
          <p:cNvSpPr txBox="1"/>
          <p:nvPr/>
        </p:nvSpPr>
        <p:spPr>
          <a:xfrm>
            <a:off x="7742926" y="1841315"/>
            <a:ext cx="3379503" cy="1760201"/>
          </a:xfrm>
          <a:prstGeom prst="rect">
            <a:avLst/>
          </a:prstGeom>
          <a:noFill/>
        </p:spPr>
        <p:txBody>
          <a:bodyPr wrap="none" lIns="179234" tIns="143387" rIns="179234" bIns="143387" rtlCol="0">
            <a:spAutoFit/>
          </a:bodyPr>
          <a:lstStyle/>
          <a:p>
            <a:pPr defTabSz="914016">
              <a:lnSpc>
                <a:spcPct val="90000"/>
              </a:lnSpc>
              <a:spcAft>
                <a:spcPts val="1174"/>
              </a:spcAft>
              <a:buSzPct val="90000"/>
            </a:pPr>
            <a:r>
              <a:rPr lang="en-US" sz="3527" dirty="0">
                <a:gradFill>
                  <a:gsLst>
                    <a:gs pos="0">
                      <a:schemeClr val="tx2"/>
                    </a:gs>
                    <a:gs pos="100000">
                      <a:schemeClr val="tx2"/>
                    </a:gs>
                  </a:gsLst>
                  <a:lin ang="5400000" scaled="0"/>
                </a:gradFill>
                <a:latin typeface="Segoe UI Light"/>
              </a:rPr>
              <a:t>Value</a:t>
            </a:r>
          </a:p>
          <a:p>
            <a:pPr marL="284680" indent="-284680" defTabSz="914016">
              <a:lnSpc>
                <a:spcPct val="90000"/>
              </a:lnSpc>
              <a:spcAft>
                <a:spcPts val="1174"/>
              </a:spcAft>
              <a:buSzPct val="90000"/>
              <a:buFont typeface="Arial" panose="020B0604020202020204" pitchFamily="34" charset="0"/>
              <a:buChar char="•"/>
            </a:pPr>
            <a:r>
              <a:rPr lang="en-US" sz="2353" dirty="0">
                <a:gradFill>
                  <a:gsLst>
                    <a:gs pos="0">
                      <a:schemeClr val="tx1"/>
                    </a:gs>
                    <a:gs pos="100000">
                      <a:schemeClr val="tx1"/>
                    </a:gs>
                  </a:gsLst>
                  <a:lin ang="5400000" scaled="0"/>
                </a:gradFill>
                <a:latin typeface="Segoe UI Light"/>
              </a:rPr>
              <a:t>Optimized Resources</a:t>
            </a:r>
          </a:p>
          <a:p>
            <a:pPr marL="284680" indent="-284680" defTabSz="914016">
              <a:lnSpc>
                <a:spcPct val="90000"/>
              </a:lnSpc>
              <a:spcAft>
                <a:spcPts val="1174"/>
              </a:spcAft>
              <a:buSzPct val="90000"/>
              <a:buFont typeface="Arial" panose="020B0604020202020204" pitchFamily="34" charset="0"/>
              <a:buChar char="•"/>
            </a:pPr>
            <a:r>
              <a:rPr lang="en-US" sz="2353" dirty="0">
                <a:gradFill>
                  <a:gsLst>
                    <a:gs pos="0">
                      <a:schemeClr val="tx1"/>
                    </a:gs>
                    <a:gs pos="100000">
                      <a:schemeClr val="tx1"/>
                    </a:gs>
                  </a:gsLst>
                  <a:lin ang="5400000" scaled="0"/>
                </a:gradFill>
                <a:latin typeface="Segoe UI Light"/>
              </a:rPr>
              <a:t>Accelerate Delivery</a:t>
            </a:r>
          </a:p>
        </p:txBody>
      </p:sp>
      <p:sp>
        <p:nvSpPr>
          <p:cNvPr id="38" name="TextBox 37"/>
          <p:cNvSpPr txBox="1"/>
          <p:nvPr/>
        </p:nvSpPr>
        <p:spPr>
          <a:xfrm>
            <a:off x="7742927" y="3811126"/>
            <a:ext cx="2885661" cy="2246351"/>
          </a:xfrm>
          <a:prstGeom prst="rect">
            <a:avLst/>
          </a:prstGeom>
          <a:noFill/>
        </p:spPr>
        <p:txBody>
          <a:bodyPr wrap="none" lIns="179234" tIns="143387" rIns="179234" bIns="143387" rtlCol="0">
            <a:spAutoFit/>
          </a:bodyPr>
          <a:lstStyle/>
          <a:p>
            <a:pPr defTabSz="914016">
              <a:lnSpc>
                <a:spcPct val="90000"/>
              </a:lnSpc>
              <a:spcAft>
                <a:spcPts val="1174"/>
              </a:spcAft>
              <a:buSzPct val="90000"/>
            </a:pPr>
            <a:r>
              <a:rPr lang="en-US" sz="3527" dirty="0">
                <a:gradFill>
                  <a:gsLst>
                    <a:gs pos="0">
                      <a:schemeClr val="tx2"/>
                    </a:gs>
                    <a:gs pos="100000">
                      <a:schemeClr val="tx2"/>
                    </a:gs>
                  </a:gsLst>
                  <a:lin ang="5400000" scaled="0"/>
                </a:gradFill>
                <a:latin typeface="Segoe UI Light"/>
              </a:rPr>
              <a:t>Measure</a:t>
            </a:r>
          </a:p>
          <a:p>
            <a:pPr marL="284680" indent="-284680" defTabSz="914016">
              <a:lnSpc>
                <a:spcPct val="90000"/>
              </a:lnSpc>
              <a:spcAft>
                <a:spcPts val="1174"/>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Deployment Rate</a:t>
            </a:r>
          </a:p>
          <a:p>
            <a:pPr marL="284680" indent="-284680" defTabSz="914016">
              <a:lnSpc>
                <a:spcPct val="90000"/>
              </a:lnSpc>
              <a:spcAft>
                <a:spcPts val="1174"/>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MTTR</a:t>
            </a:r>
          </a:p>
          <a:p>
            <a:pPr marL="284680" indent="-284680" defTabSz="914016">
              <a:lnSpc>
                <a:spcPct val="90000"/>
              </a:lnSpc>
              <a:spcAft>
                <a:spcPts val="1174"/>
              </a:spcAft>
              <a:buSzPct val="90000"/>
              <a:buFont typeface="Arial" panose="020B0604020202020204" pitchFamily="34" charset="0"/>
              <a:buChar char="•"/>
            </a:pPr>
            <a:r>
              <a:rPr lang="en-US" sz="2353" dirty="0">
                <a:gradFill>
                  <a:gsLst>
                    <a:gs pos="2917">
                      <a:schemeClr val="tx1"/>
                    </a:gs>
                    <a:gs pos="30000">
                      <a:schemeClr val="tx1"/>
                    </a:gs>
                  </a:gsLst>
                  <a:lin ang="5400000" scaled="0"/>
                </a:gradFill>
                <a:latin typeface="Segoe UI Light"/>
              </a:rPr>
              <a:t>Availability</a:t>
            </a:r>
          </a:p>
        </p:txBody>
      </p:sp>
      <p:sp>
        <p:nvSpPr>
          <p:cNvPr id="25" name="Rectangle 155"/>
          <p:cNvSpPr>
            <a:spLocks noChangeArrowheads="1"/>
          </p:cNvSpPr>
          <p:nvPr/>
        </p:nvSpPr>
        <p:spPr bwMode="auto">
          <a:xfrm>
            <a:off x="1271022" y="5266327"/>
            <a:ext cx="1458034" cy="9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nvGrpSpPr>
          <p:cNvPr id="66" name="CODE1"/>
          <p:cNvGrpSpPr/>
          <p:nvPr/>
        </p:nvGrpSpPr>
        <p:grpSpPr>
          <a:xfrm>
            <a:off x="2045784" y="5436278"/>
            <a:ext cx="527551" cy="549859"/>
            <a:chOff x="2328300" y="3506767"/>
            <a:chExt cx="551703" cy="575034"/>
          </a:xfrm>
        </p:grpSpPr>
        <p:sp>
          <p:nvSpPr>
            <p:cNvPr id="67"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nvGrpSpPr>
            <p:cNvPr id="68" name="Group 67"/>
            <p:cNvGrpSpPr/>
            <p:nvPr/>
          </p:nvGrpSpPr>
          <p:grpSpPr>
            <a:xfrm>
              <a:off x="2328300" y="3506767"/>
              <a:ext cx="551703" cy="575034"/>
              <a:chOff x="3937001" y="4448175"/>
              <a:chExt cx="638175" cy="665163"/>
            </a:xfrm>
          </p:grpSpPr>
          <p:grpSp>
            <p:nvGrpSpPr>
              <p:cNvPr id="69" name="Group 10"/>
              <p:cNvGrpSpPr>
                <a:grpSpLocks noChangeAspect="1"/>
              </p:cNvGrpSpPr>
              <p:nvPr/>
            </p:nvGrpSpPr>
            <p:grpSpPr bwMode="auto">
              <a:xfrm>
                <a:off x="3937001" y="4448175"/>
                <a:ext cx="638175" cy="665163"/>
                <a:chOff x="2480" y="2802"/>
                <a:chExt cx="402" cy="419"/>
              </a:xfrm>
            </p:grpSpPr>
            <p:sp>
              <p:nvSpPr>
                <p:cNvPr id="73"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74"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75"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grpSp>
            <p:nvGrpSpPr>
              <p:cNvPr id="70" name="Group 69"/>
              <p:cNvGrpSpPr/>
              <p:nvPr/>
            </p:nvGrpSpPr>
            <p:grpSpPr>
              <a:xfrm>
                <a:off x="4120302" y="4618868"/>
                <a:ext cx="293550" cy="349134"/>
                <a:chOff x="4662074" y="4335997"/>
                <a:chExt cx="234105" cy="278433"/>
              </a:xfrm>
            </p:grpSpPr>
            <p:sp>
              <p:nvSpPr>
                <p:cNvPr id="71"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72"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grpSp>
      </p:grpSp>
      <p:sp>
        <p:nvSpPr>
          <p:cNvPr id="79" name="Rounded Rectangle 78"/>
          <p:cNvSpPr/>
          <p:nvPr/>
        </p:nvSpPr>
        <p:spPr bwMode="auto">
          <a:xfrm>
            <a:off x="4939619" y="3248925"/>
            <a:ext cx="2337657" cy="1561123"/>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a:lnSpc>
                <a:spcPct val="90000"/>
              </a:lnSpc>
            </a:pPr>
            <a:r>
              <a:rPr lang="en-US" sz="1567" dirty="0">
                <a:gradFill>
                  <a:gsLst>
                    <a:gs pos="0">
                      <a:srgbClr val="FFFFFF"/>
                    </a:gs>
                    <a:gs pos="100000">
                      <a:srgbClr val="FFFFFF"/>
                    </a:gs>
                  </a:gsLst>
                  <a:lin ang="5400000" scaled="0"/>
                </a:gradFill>
                <a:latin typeface="Segoe UI"/>
                <a:ea typeface="Segoe UI" pitchFamily="34" charset="0"/>
                <a:cs typeface="Segoe UI" pitchFamily="34" charset="0"/>
              </a:rPr>
              <a:t>STAGE</a:t>
            </a:r>
          </a:p>
        </p:txBody>
      </p:sp>
      <p:sp>
        <p:nvSpPr>
          <p:cNvPr id="80" name="Rounded Rectangle 79"/>
          <p:cNvSpPr/>
          <p:nvPr/>
        </p:nvSpPr>
        <p:spPr bwMode="auto">
          <a:xfrm>
            <a:off x="4939619" y="4929380"/>
            <a:ext cx="2337657" cy="1561123"/>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a:lnSpc>
                <a:spcPct val="90000"/>
              </a:lnSpc>
            </a:pPr>
            <a:r>
              <a:rPr lang="en-US" sz="1567" dirty="0">
                <a:gradFill>
                  <a:gsLst>
                    <a:gs pos="0">
                      <a:srgbClr val="FFFFFF"/>
                    </a:gs>
                    <a:gs pos="100000">
                      <a:srgbClr val="FFFFFF"/>
                    </a:gs>
                  </a:gsLst>
                  <a:lin ang="5400000" scaled="0"/>
                </a:gradFill>
                <a:latin typeface="Segoe UI"/>
                <a:ea typeface="Segoe UI" pitchFamily="34" charset="0"/>
                <a:cs typeface="Segoe UI" pitchFamily="34" charset="0"/>
              </a:rPr>
              <a:t>PRODUCTION</a:t>
            </a:r>
          </a:p>
        </p:txBody>
      </p:sp>
      <p:sp>
        <p:nvSpPr>
          <p:cNvPr id="122" name="APP 1"/>
          <p:cNvSpPr>
            <a:spLocks noEditPoints="1"/>
          </p:cNvSpPr>
          <p:nvPr/>
        </p:nvSpPr>
        <p:spPr bwMode="auto">
          <a:xfrm>
            <a:off x="6227914" y="2123821"/>
            <a:ext cx="781277" cy="806221"/>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895830"/>
            <a:endParaRPr lang="en-US" sz="1667">
              <a:solidFill>
                <a:srgbClr val="000000"/>
              </a:solidFill>
              <a:latin typeface="Segoe UI"/>
            </a:endParaRPr>
          </a:p>
        </p:txBody>
      </p:sp>
      <p:sp>
        <p:nvSpPr>
          <p:cNvPr id="123" name="APP 2"/>
          <p:cNvSpPr>
            <a:spLocks noEditPoints="1"/>
          </p:cNvSpPr>
          <p:nvPr/>
        </p:nvSpPr>
        <p:spPr bwMode="auto">
          <a:xfrm>
            <a:off x="6227914" y="3796228"/>
            <a:ext cx="781277" cy="806221"/>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895830"/>
            <a:endParaRPr lang="en-US" sz="1667">
              <a:solidFill>
                <a:srgbClr val="000000"/>
              </a:solidFill>
              <a:latin typeface="Segoe UI"/>
            </a:endParaRPr>
          </a:p>
        </p:txBody>
      </p:sp>
      <p:sp>
        <p:nvSpPr>
          <p:cNvPr id="124" name="APP 3"/>
          <p:cNvSpPr>
            <a:spLocks noEditPoints="1"/>
          </p:cNvSpPr>
          <p:nvPr/>
        </p:nvSpPr>
        <p:spPr bwMode="auto">
          <a:xfrm>
            <a:off x="6227914" y="5483604"/>
            <a:ext cx="781277" cy="806221"/>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895830"/>
            <a:endParaRPr lang="en-US" sz="1667">
              <a:solidFill>
                <a:srgbClr val="000000"/>
              </a:solidFill>
              <a:latin typeface="Segoe UI"/>
            </a:endParaRPr>
          </a:p>
        </p:txBody>
      </p:sp>
      <p:grpSp>
        <p:nvGrpSpPr>
          <p:cNvPr id="137" name="CODE 2" descr="Down:  CODE 2"/>
          <p:cNvGrpSpPr/>
          <p:nvPr/>
        </p:nvGrpSpPr>
        <p:grpSpPr>
          <a:xfrm>
            <a:off x="5338416" y="2226522"/>
            <a:ext cx="527551" cy="549859"/>
            <a:chOff x="2328300" y="3506767"/>
            <a:chExt cx="551703" cy="575034"/>
          </a:xfrm>
        </p:grpSpPr>
        <p:sp>
          <p:nvSpPr>
            <p:cNvPr id="138"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nvGrpSpPr>
            <p:cNvPr id="139" name="Group 138"/>
            <p:cNvGrpSpPr/>
            <p:nvPr/>
          </p:nvGrpSpPr>
          <p:grpSpPr>
            <a:xfrm>
              <a:off x="2328300" y="3506767"/>
              <a:ext cx="551703" cy="575034"/>
              <a:chOff x="3937001" y="4448175"/>
              <a:chExt cx="638175" cy="665163"/>
            </a:xfrm>
          </p:grpSpPr>
          <p:grpSp>
            <p:nvGrpSpPr>
              <p:cNvPr id="140" name="Group 10"/>
              <p:cNvGrpSpPr>
                <a:grpSpLocks noChangeAspect="1"/>
              </p:cNvGrpSpPr>
              <p:nvPr/>
            </p:nvGrpSpPr>
            <p:grpSpPr bwMode="auto">
              <a:xfrm>
                <a:off x="3937001" y="4448175"/>
                <a:ext cx="638175" cy="665163"/>
                <a:chOff x="2480" y="2802"/>
                <a:chExt cx="402" cy="419"/>
              </a:xfrm>
            </p:grpSpPr>
            <p:sp>
              <p:nvSpPr>
                <p:cNvPr id="144"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45"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46"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grpSp>
            <p:nvGrpSpPr>
              <p:cNvPr id="141" name="Group 140"/>
              <p:cNvGrpSpPr/>
              <p:nvPr/>
            </p:nvGrpSpPr>
            <p:grpSpPr>
              <a:xfrm>
                <a:off x="4120302" y="4618868"/>
                <a:ext cx="293550" cy="349134"/>
                <a:chOff x="4662074" y="4335997"/>
                <a:chExt cx="234105" cy="278433"/>
              </a:xfrm>
            </p:grpSpPr>
            <p:sp>
              <p:nvSpPr>
                <p:cNvPr id="142"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43"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grpSp>
      </p:grpSp>
      <p:grpSp>
        <p:nvGrpSpPr>
          <p:cNvPr id="147" name="CODE 2" descr="Down:  CODE 2"/>
          <p:cNvGrpSpPr/>
          <p:nvPr/>
        </p:nvGrpSpPr>
        <p:grpSpPr>
          <a:xfrm>
            <a:off x="5338416" y="3939538"/>
            <a:ext cx="527551" cy="549859"/>
            <a:chOff x="2328300" y="3506767"/>
            <a:chExt cx="551703" cy="575034"/>
          </a:xfrm>
        </p:grpSpPr>
        <p:sp>
          <p:nvSpPr>
            <p:cNvPr id="148"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nvGrpSpPr>
            <p:cNvPr id="149" name="Group 148"/>
            <p:cNvGrpSpPr/>
            <p:nvPr/>
          </p:nvGrpSpPr>
          <p:grpSpPr>
            <a:xfrm>
              <a:off x="2328300" y="3506767"/>
              <a:ext cx="551703" cy="575034"/>
              <a:chOff x="3937001" y="4448175"/>
              <a:chExt cx="638175" cy="665163"/>
            </a:xfrm>
          </p:grpSpPr>
          <p:grpSp>
            <p:nvGrpSpPr>
              <p:cNvPr id="150" name="Group 10"/>
              <p:cNvGrpSpPr>
                <a:grpSpLocks noChangeAspect="1"/>
              </p:cNvGrpSpPr>
              <p:nvPr/>
            </p:nvGrpSpPr>
            <p:grpSpPr bwMode="auto">
              <a:xfrm>
                <a:off x="3937001" y="4448175"/>
                <a:ext cx="638175" cy="665163"/>
                <a:chOff x="2480" y="2802"/>
                <a:chExt cx="402" cy="419"/>
              </a:xfrm>
            </p:grpSpPr>
            <p:sp>
              <p:nvSpPr>
                <p:cNvPr id="154"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55"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56"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grpSp>
            <p:nvGrpSpPr>
              <p:cNvPr id="151" name="Group 150"/>
              <p:cNvGrpSpPr/>
              <p:nvPr/>
            </p:nvGrpSpPr>
            <p:grpSpPr>
              <a:xfrm>
                <a:off x="4120302" y="4618868"/>
                <a:ext cx="293550" cy="349134"/>
                <a:chOff x="4662074" y="4335997"/>
                <a:chExt cx="234105" cy="278433"/>
              </a:xfrm>
            </p:grpSpPr>
            <p:sp>
              <p:nvSpPr>
                <p:cNvPr id="152"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53"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grpSp>
      </p:grpSp>
      <p:grpSp>
        <p:nvGrpSpPr>
          <p:cNvPr id="127" name="CODE 2" descr="Down:  Group 65"/>
          <p:cNvGrpSpPr/>
          <p:nvPr/>
        </p:nvGrpSpPr>
        <p:grpSpPr>
          <a:xfrm>
            <a:off x="1604335" y="2235844"/>
            <a:ext cx="527551" cy="549859"/>
            <a:chOff x="2328300" y="3506767"/>
            <a:chExt cx="551703" cy="575034"/>
          </a:xfrm>
        </p:grpSpPr>
        <p:sp>
          <p:nvSpPr>
            <p:cNvPr id="128"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nvGrpSpPr>
            <p:cNvPr id="129" name="Group 128"/>
            <p:cNvGrpSpPr/>
            <p:nvPr/>
          </p:nvGrpSpPr>
          <p:grpSpPr>
            <a:xfrm>
              <a:off x="2328300" y="3506767"/>
              <a:ext cx="551703" cy="575034"/>
              <a:chOff x="3937001" y="4448175"/>
              <a:chExt cx="638175" cy="665163"/>
            </a:xfrm>
          </p:grpSpPr>
          <p:grpSp>
            <p:nvGrpSpPr>
              <p:cNvPr id="130" name="Group 10"/>
              <p:cNvGrpSpPr>
                <a:grpSpLocks noChangeAspect="1"/>
              </p:cNvGrpSpPr>
              <p:nvPr/>
            </p:nvGrpSpPr>
            <p:grpSpPr bwMode="auto">
              <a:xfrm>
                <a:off x="3937001" y="4448175"/>
                <a:ext cx="638175" cy="665163"/>
                <a:chOff x="2480" y="2802"/>
                <a:chExt cx="402" cy="419"/>
              </a:xfrm>
            </p:grpSpPr>
            <p:sp>
              <p:nvSpPr>
                <p:cNvPr id="134"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35"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36"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grpSp>
            <p:nvGrpSpPr>
              <p:cNvPr id="131" name="Group 130"/>
              <p:cNvGrpSpPr/>
              <p:nvPr/>
            </p:nvGrpSpPr>
            <p:grpSpPr>
              <a:xfrm>
                <a:off x="4120302" y="4618868"/>
                <a:ext cx="293550" cy="349134"/>
                <a:chOff x="4662074" y="4335997"/>
                <a:chExt cx="234105" cy="278433"/>
              </a:xfrm>
            </p:grpSpPr>
            <p:sp>
              <p:nvSpPr>
                <p:cNvPr id="132"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sp>
              <p:nvSpPr>
                <p:cNvPr id="133"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17" tIns="44808" rIns="89617" bIns="44808" numCol="1" anchor="t" anchorCtr="0" compatLnSpc="1">
                  <a:prstTxWarp prst="textNoShape">
                    <a:avLst/>
                  </a:prstTxWarp>
                </a:bodyPr>
                <a:lstStyle/>
                <a:p>
                  <a:pPr defTabSz="914016"/>
                  <a:endParaRPr lang="en-US">
                    <a:solidFill>
                      <a:srgbClr val="FFFFFF"/>
                    </a:solidFill>
                    <a:latin typeface="Segoe UI"/>
                  </a:endParaRPr>
                </a:p>
              </p:txBody>
            </p:sp>
          </p:grpSp>
        </p:grpSp>
      </p:grpSp>
      <p:sp>
        <p:nvSpPr>
          <p:cNvPr id="76" name="AutoShape 3"/>
          <p:cNvSpPr>
            <a:spLocks noChangeAspect="1" noChangeArrowheads="1" noTextEdit="1"/>
          </p:cNvSpPr>
          <p:nvPr/>
        </p:nvSpPr>
        <p:spPr bwMode="auto">
          <a:xfrm>
            <a:off x="1514667" y="3038378"/>
            <a:ext cx="753634" cy="77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latin typeface="Segoe UI"/>
            </a:endParaRPr>
          </a:p>
        </p:txBody>
      </p:sp>
      <p:grpSp>
        <p:nvGrpSpPr>
          <p:cNvPr id="81" name="Group 80"/>
          <p:cNvGrpSpPr/>
          <p:nvPr/>
        </p:nvGrpSpPr>
        <p:grpSpPr>
          <a:xfrm>
            <a:off x="3872395" y="1504651"/>
            <a:ext cx="352207" cy="418898"/>
            <a:chOff x="4662074" y="4335997"/>
            <a:chExt cx="234105" cy="278433"/>
          </a:xfrm>
        </p:grpSpPr>
        <p:sp>
          <p:nvSpPr>
            <p:cNvPr id="82"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latin typeface="Segoe UI"/>
              </a:endParaRPr>
            </a:p>
          </p:txBody>
        </p:sp>
        <p:sp>
          <p:nvSpPr>
            <p:cNvPr id="83"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latin typeface="Segoe UI"/>
              </a:endParaRPr>
            </a:p>
          </p:txBody>
        </p:sp>
      </p:gr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18" y="4057588"/>
            <a:ext cx="1378494" cy="2467305"/>
          </a:xfrm>
          <a:prstGeom prst="rect">
            <a:avLst/>
          </a:prstGeom>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4172" y="4336433"/>
            <a:ext cx="1074351" cy="2109052"/>
          </a:xfrm>
          <a:prstGeom prst="rect">
            <a:avLst/>
          </a:prstGeom>
        </p:spPr>
      </p:pic>
      <p:sp>
        <p:nvSpPr>
          <p:cNvPr id="88" name="TextBox 87"/>
          <p:cNvSpPr txBox="1"/>
          <p:nvPr/>
        </p:nvSpPr>
        <p:spPr>
          <a:xfrm>
            <a:off x="873283" y="5085006"/>
            <a:ext cx="301365" cy="189860"/>
          </a:xfrm>
          <a:prstGeom prst="rect">
            <a:avLst/>
          </a:prstGeom>
          <a:noFill/>
        </p:spPr>
        <p:txBody>
          <a:bodyPr wrap="none" lIns="0" tIns="0" rIns="0" bIns="0" rtlCol="0">
            <a:spAutoFit/>
          </a:bodyPr>
          <a:lstStyle/>
          <a:p>
            <a:pPr defTabSz="914192">
              <a:lnSpc>
                <a:spcPct val="90000"/>
              </a:lnSpc>
              <a:spcAft>
                <a:spcPts val="588"/>
              </a:spcAft>
            </a:pPr>
            <a:r>
              <a:rPr lang="en-US" sz="1371" b="1" dirty="0">
                <a:gradFill>
                  <a:gsLst>
                    <a:gs pos="2917">
                      <a:schemeClr val="tx1">
                        <a:lumMod val="50000"/>
                      </a:schemeClr>
                    </a:gs>
                    <a:gs pos="74000">
                      <a:schemeClr val="tx1">
                        <a:lumMod val="50000"/>
                      </a:schemeClr>
                    </a:gs>
                  </a:gsLst>
                  <a:lin ang="5400000" scaled="0"/>
                </a:gradFill>
              </a:rPr>
              <a:t>DEV</a:t>
            </a:r>
          </a:p>
        </p:txBody>
      </p:sp>
      <p:sp>
        <p:nvSpPr>
          <p:cNvPr id="89" name="TextBox 88"/>
          <p:cNvSpPr txBox="1"/>
          <p:nvPr/>
        </p:nvSpPr>
        <p:spPr>
          <a:xfrm>
            <a:off x="3360288" y="5085006"/>
            <a:ext cx="294953" cy="189860"/>
          </a:xfrm>
          <a:prstGeom prst="rect">
            <a:avLst/>
          </a:prstGeom>
          <a:noFill/>
        </p:spPr>
        <p:txBody>
          <a:bodyPr wrap="none" lIns="0" tIns="0" rIns="0" bIns="0" rtlCol="0">
            <a:spAutoFit/>
          </a:bodyPr>
          <a:lstStyle/>
          <a:p>
            <a:pPr defTabSz="914192">
              <a:lnSpc>
                <a:spcPct val="90000"/>
              </a:lnSpc>
              <a:spcAft>
                <a:spcPts val="588"/>
              </a:spcAft>
            </a:pPr>
            <a:r>
              <a:rPr lang="en-US" sz="1371" b="1" dirty="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val="220024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par>
                          <p:cTn id="8" fill="hold">
                            <p:stCondLst>
                              <p:cond delay="1000"/>
                            </p:stCondLst>
                            <p:childTnLst>
                              <p:par>
                                <p:cTn id="9" presetID="42" presetClass="path" presetSubtype="0" decel="100000" fill="hold" nodeType="afterEffect">
                                  <p:stCondLst>
                                    <p:cond delay="0"/>
                                  </p:stCondLst>
                                  <p:childTnLst>
                                    <p:animMotion origin="layout" path="M -6.8675E-7 1.90195E-6 L -0.03625 -0.46664 " pathEditMode="relative" rAng="0" ptsTypes="AA">
                                      <p:cBhvr>
                                        <p:cTn id="10" dur="2000" fill="hold"/>
                                        <p:tgtEl>
                                          <p:spTgt spid="66"/>
                                        </p:tgtEl>
                                        <p:attrNameLst>
                                          <p:attrName>ppt_x</p:attrName>
                                          <p:attrName>ppt_y</p:attrName>
                                        </p:attrNameLst>
                                      </p:cBhvr>
                                      <p:rCtr x="-1762" y="-23355"/>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par>
                          <p:cTn id="15" fill="hold">
                            <p:stCondLst>
                              <p:cond delay="0"/>
                            </p:stCondLst>
                            <p:childTnLst>
                              <p:par>
                                <p:cTn id="16" presetID="42" presetClass="path" presetSubtype="0" decel="100000" fill="hold" nodeType="afterEffect">
                                  <p:stCondLst>
                                    <p:cond delay="0"/>
                                  </p:stCondLst>
                                  <p:childTnLst>
                                    <p:animMotion origin="layout" path="M -8.04187E-7 -1.69315E-6 L 0.30636 -0.00136 " pathEditMode="relative" rAng="0" ptsTypes="AA">
                                      <p:cBhvr>
                                        <p:cTn id="17" dur="2000" fill="hold"/>
                                        <p:tgtEl>
                                          <p:spTgt spid="127"/>
                                        </p:tgtEl>
                                        <p:attrNameLst>
                                          <p:attrName>ppt_x</p:attrName>
                                          <p:attrName>ppt_y</p:attrName>
                                        </p:attrNameLst>
                                      </p:cBhvr>
                                      <p:rCtr x="15318" y="-68"/>
                                    </p:animMotion>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childTnLst>
                          </p:cTn>
                        </p:par>
                        <p:par>
                          <p:cTn id="21" fill="hold">
                            <p:stCondLst>
                              <p:cond delay="2000"/>
                            </p:stCondLst>
                            <p:childTnLst>
                              <p:par>
                                <p:cTn id="22" presetID="42" presetClass="path" presetSubtype="0" decel="100000" fill="hold" nodeType="afterEffect">
                                  <p:stCondLst>
                                    <p:cond delay="300"/>
                                  </p:stCondLst>
                                  <p:childTnLst>
                                    <p:animMotion origin="layout" path="M 0.30636 -0.00136 L 0.30636 0.24853 " pathEditMode="relative" rAng="0" ptsTypes="AA">
                                      <p:cBhvr>
                                        <p:cTn id="23" dur="1000" fill="hold"/>
                                        <p:tgtEl>
                                          <p:spTgt spid="127"/>
                                        </p:tgtEl>
                                        <p:attrNameLst>
                                          <p:attrName>ppt_x</p:attrName>
                                          <p:attrName>ppt_y</p:attrName>
                                        </p:attrNameLst>
                                      </p:cBhvr>
                                      <p:rCtr x="0" y="12483"/>
                                    </p:animMotion>
                                  </p:childTnLst>
                                </p:cTn>
                              </p:par>
                            </p:childTnLst>
                          </p:cTn>
                        </p:par>
                        <p:par>
                          <p:cTn id="24" fill="hold">
                            <p:stCondLst>
                              <p:cond delay="3300"/>
                            </p:stCondLst>
                            <p:childTnLst>
                              <p:par>
                                <p:cTn id="25" presetID="1" presetClass="entr" presetSubtype="0" fill="hold" nodeType="after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childTnLst>
                          </p:cTn>
                        </p:par>
                        <p:par>
                          <p:cTn id="27" fill="hold">
                            <p:stCondLst>
                              <p:cond delay="3300"/>
                            </p:stCondLst>
                            <p:childTnLst>
                              <p:par>
                                <p:cTn id="28" presetID="42" presetClass="path" presetSubtype="0" accel="50000" decel="50000" fill="hold" nodeType="afterEffect">
                                  <p:stCondLst>
                                    <p:cond delay="300"/>
                                  </p:stCondLst>
                                  <p:childTnLst>
                                    <p:animMotion origin="layout" path="M 0.30636 0.24853 L 0.30674 0.49092 " pathEditMode="relative" rAng="0" ptsTypes="AA">
                                      <p:cBhvr>
                                        <p:cTn id="29" dur="1000" fill="hold"/>
                                        <p:tgtEl>
                                          <p:spTgt spid="127"/>
                                        </p:tgtEl>
                                        <p:attrNameLst>
                                          <p:attrName>ppt_x</p:attrName>
                                          <p:attrName>ppt_y</p:attrName>
                                        </p:attrNameLst>
                                      </p:cBhvr>
                                      <p:rCtr x="13" y="12120"/>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6200000" flipV="1">
            <a:off x="4666501" y="3366205"/>
            <a:ext cx="2823385" cy="7058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rot="5400000" flipV="1">
            <a:off x="5679347" y="2343142"/>
            <a:ext cx="796823" cy="70732"/>
          </a:xfrm>
          <a:prstGeom prst="rect">
            <a:avLst/>
          </a:prstGeom>
          <a:solidFill>
            <a:srgbClr val="F693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rot="5400000" flipV="1">
            <a:off x="5679347" y="3214667"/>
            <a:ext cx="796823" cy="70732"/>
          </a:xfrm>
          <a:prstGeom prst="rect">
            <a:avLst/>
          </a:prstGeom>
          <a:solidFill>
            <a:srgbClr val="F693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rot="5400000" flipV="1">
            <a:off x="5679345" y="4185792"/>
            <a:ext cx="796823" cy="70732"/>
          </a:xfrm>
          <a:prstGeom prst="rect">
            <a:avLst/>
          </a:prstGeom>
          <a:solidFill>
            <a:srgbClr val="F693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3"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55694" y="4790025"/>
            <a:ext cx="4362494" cy="4362663"/>
          </a:xfrm>
          <a:prstGeom prst="rect">
            <a:avLst/>
          </a:prstGeom>
        </p:spPr>
      </p:pic>
      <p:sp>
        <p:nvSpPr>
          <p:cNvPr id="29" name="Freeform 13"/>
          <p:cNvSpPr>
            <a:spLocks/>
          </p:cNvSpPr>
          <p:nvPr/>
        </p:nvSpPr>
        <p:spPr bwMode="auto">
          <a:xfrm>
            <a:off x="6036887" y="4711253"/>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 name="TextBox 7"/>
          <p:cNvSpPr txBox="1"/>
          <p:nvPr/>
        </p:nvSpPr>
        <p:spPr>
          <a:xfrm>
            <a:off x="1359678" y="1075432"/>
            <a:ext cx="8052784" cy="814661"/>
          </a:xfrm>
          <a:prstGeom prst="rect">
            <a:avLst/>
          </a:prstGeom>
          <a:noFill/>
        </p:spPr>
        <p:txBody>
          <a:bodyPr wrap="square" rtlCol="0">
            <a:spAutoFit/>
          </a:bodyPr>
          <a:lstStyle/>
          <a:p>
            <a:pPr>
              <a:defRPr/>
            </a:pPr>
            <a:r>
              <a:rPr lang="en-US" sz="2353" kern="0" spc="20" dirty="0">
                <a:solidFill>
                  <a:srgbClr val="404040"/>
                </a:solidFill>
                <a:latin typeface="Segoe UI Light"/>
                <a:cs typeface="Arial" pitchFamily="34" charset="0"/>
              </a:rPr>
              <a:t>Learn and understand how users use your app, how it reacts and quickly fix issues and bugs</a:t>
            </a:r>
          </a:p>
        </p:txBody>
      </p:sp>
      <p:sp>
        <p:nvSpPr>
          <p:cNvPr id="9" name="Title 18"/>
          <p:cNvSpPr txBox="1">
            <a:spLocks/>
          </p:cNvSpPr>
          <p:nvPr/>
        </p:nvSpPr>
        <p:spPr>
          <a:xfrm>
            <a:off x="1269935" y="341350"/>
            <a:ext cx="10804237" cy="899537"/>
          </a:xfrm>
          <a:prstGeom prst="rect">
            <a:avLst/>
          </a:prstGeom>
          <a:ln>
            <a:noFill/>
          </a:ln>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a:solidFill>
                  <a:srgbClr val="FC961B"/>
                </a:solidFill>
              </a:rPr>
              <a:t>Monitor + Learn</a:t>
            </a:r>
          </a:p>
        </p:txBody>
      </p:sp>
      <p:sp>
        <p:nvSpPr>
          <p:cNvPr id="10" name="Oval 9"/>
          <p:cNvSpPr/>
          <p:nvPr/>
        </p:nvSpPr>
        <p:spPr bwMode="auto">
          <a:xfrm>
            <a:off x="5905733" y="4582214"/>
            <a:ext cx="336159" cy="336159"/>
          </a:xfrm>
          <a:prstGeom prst="ellipse">
            <a:avLst/>
          </a:prstGeom>
          <a:solidFill>
            <a:srgbClr val="F6931A"/>
          </a:solidFill>
          <a:ln w="76200">
            <a:solidFill>
              <a:srgbClr val="F6931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169" tIns="143428" rIns="179285" bIns="105877"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solidFill>
                  <a:srgbClr val="FFFFFF"/>
                </a:solidFill>
                <a:latin typeface="Segoe UI Light"/>
                <a:ea typeface="Segoe UI" pitchFamily="34" charset="0"/>
                <a:cs typeface="Segoe UI" pitchFamily="34" charset="0"/>
              </a:rPr>
              <a:t>4</a:t>
            </a:r>
          </a:p>
        </p:txBody>
      </p:sp>
      <p:grpSp>
        <p:nvGrpSpPr>
          <p:cNvPr id="2" name="Group 1"/>
          <p:cNvGrpSpPr/>
          <p:nvPr/>
        </p:nvGrpSpPr>
        <p:grpSpPr>
          <a:xfrm>
            <a:off x="5898291" y="3570479"/>
            <a:ext cx="5261547" cy="358567"/>
            <a:chOff x="6016564" y="3641577"/>
            <a:chExt cx="5367052" cy="365757"/>
          </a:xfrm>
        </p:grpSpPr>
        <p:cxnSp>
          <p:nvCxnSpPr>
            <p:cNvPr id="11" name="Straight Connector 10"/>
            <p:cNvCxnSpPr/>
            <p:nvPr/>
          </p:nvCxnSpPr>
          <p:spPr>
            <a:xfrm rot="16200000">
              <a:off x="6798172" y="3476581"/>
              <a:ext cx="0" cy="695750"/>
            </a:xfrm>
            <a:prstGeom prst="line">
              <a:avLst/>
            </a:prstGeom>
            <a:ln w="38100" cap="rnd">
              <a:solidFill>
                <a:srgbClr val="F6931A"/>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52267" y="3682277"/>
              <a:ext cx="4131349" cy="307777"/>
            </a:xfrm>
            <a:prstGeom prst="rect">
              <a:avLst/>
            </a:prstGeom>
            <a:noFill/>
          </p:spPr>
          <p:txBody>
            <a:bodyPr wrap="square" rtlCol="0">
              <a:spAutoFit/>
            </a:bodyPr>
            <a:lstStyle/>
            <a:p>
              <a:pPr>
                <a:defRPr/>
              </a:pPr>
              <a:r>
                <a:rPr lang="en-US" sz="1372" kern="0" dirty="0">
                  <a:solidFill>
                    <a:srgbClr val="F6931A"/>
                  </a:solidFill>
                  <a:cs typeface="Arial" pitchFamily="34" charset="0"/>
                </a:rPr>
                <a:t>Monitor</a:t>
              </a:r>
              <a:endParaRPr lang="en-US" sz="1372" b="1" kern="0" dirty="0">
                <a:solidFill>
                  <a:srgbClr val="F6931A"/>
                </a:solidFill>
                <a:cs typeface="Arial" pitchFamily="34" charset="0"/>
              </a:endParaRPr>
            </a:p>
          </p:txBody>
        </p:sp>
        <p:sp>
          <p:nvSpPr>
            <p:cNvPr id="13" name="Oval 12"/>
            <p:cNvSpPr/>
            <p:nvPr/>
          </p:nvSpPr>
          <p:spPr bwMode="auto">
            <a:xfrm rot="16200000">
              <a:off x="6016564" y="3641577"/>
              <a:ext cx="365757" cy="365757"/>
            </a:xfrm>
            <a:prstGeom prst="ellipse">
              <a:avLst/>
            </a:prstGeom>
            <a:solidFill>
              <a:schemeClr val="bg1"/>
            </a:solidFill>
            <a:ln w="38100" cmpd="sng">
              <a:solidFill>
                <a:srgbClr val="F6931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 name="Group 2"/>
          <p:cNvGrpSpPr/>
          <p:nvPr/>
        </p:nvGrpSpPr>
        <p:grpSpPr>
          <a:xfrm>
            <a:off x="1870799" y="2609545"/>
            <a:ext cx="4386058" cy="358567"/>
            <a:chOff x="1908312" y="2661375"/>
            <a:chExt cx="4474008" cy="365757"/>
          </a:xfrm>
        </p:grpSpPr>
        <p:cxnSp>
          <p:nvCxnSpPr>
            <p:cNvPr id="14" name="Straight Connector 13"/>
            <p:cNvCxnSpPr/>
            <p:nvPr/>
          </p:nvCxnSpPr>
          <p:spPr>
            <a:xfrm rot="5400000" flipH="1">
              <a:off x="5740749" y="2496378"/>
              <a:ext cx="0" cy="695750"/>
            </a:xfrm>
            <a:prstGeom prst="line">
              <a:avLst/>
            </a:prstGeom>
            <a:ln w="38100" cap="rnd">
              <a:solidFill>
                <a:srgbClr val="F6931A"/>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rot="16200000">
              <a:off x="6016563" y="2661375"/>
              <a:ext cx="365757" cy="365757"/>
            </a:xfrm>
            <a:prstGeom prst="ellipse">
              <a:avLst/>
            </a:prstGeom>
            <a:solidFill>
              <a:schemeClr val="bg1"/>
            </a:solidFill>
            <a:ln w="38100" cmpd="sng">
              <a:solidFill>
                <a:srgbClr val="F6931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1908312" y="2690936"/>
              <a:ext cx="3407259" cy="307777"/>
            </a:xfrm>
            <a:prstGeom prst="rect">
              <a:avLst/>
            </a:prstGeom>
            <a:noFill/>
          </p:spPr>
          <p:txBody>
            <a:bodyPr wrap="square" rtlCol="0">
              <a:spAutoFit/>
            </a:bodyPr>
            <a:lstStyle/>
            <a:p>
              <a:pPr algn="r">
                <a:defRPr/>
              </a:pPr>
              <a:r>
                <a:rPr lang="en-US" sz="1372" kern="0" dirty="0">
                  <a:solidFill>
                    <a:srgbClr val="F6931A"/>
                  </a:solidFill>
                  <a:cs typeface="Arial" pitchFamily="34" charset="0"/>
                </a:rPr>
                <a:t>Feedback</a:t>
              </a:r>
              <a:endParaRPr lang="en-US" sz="1372" b="1" kern="0" dirty="0">
                <a:solidFill>
                  <a:srgbClr val="F6931A"/>
                </a:solidFill>
                <a:latin typeface="Segoe UI Light"/>
                <a:cs typeface="Arial" pitchFamily="34" charset="0"/>
              </a:endParaRPr>
            </a:p>
          </p:txBody>
        </p:sp>
      </p:grpSp>
      <p:sp>
        <p:nvSpPr>
          <p:cNvPr id="18" name="Rectangle 17"/>
          <p:cNvSpPr/>
          <p:nvPr/>
        </p:nvSpPr>
        <p:spPr>
          <a:xfrm>
            <a:off x="6359870" y="1701898"/>
            <a:ext cx="2933993" cy="452590"/>
          </a:xfrm>
          <a:prstGeom prst="rect">
            <a:avLst/>
          </a:prstGeom>
        </p:spPr>
        <p:txBody>
          <a:bodyPr wrap="none">
            <a:spAutoFit/>
          </a:bodyPr>
          <a:lstStyle/>
          <a:p>
            <a:r>
              <a:rPr lang="en-US" sz="2353" kern="0" dirty="0">
                <a:solidFill>
                  <a:srgbClr val="C02DA2"/>
                </a:solidFill>
                <a:latin typeface="Segoe UI Light"/>
                <a:cs typeface="Arial" pitchFamily="34" charset="0"/>
              </a:rPr>
              <a:t>Plan the next iteration</a:t>
            </a:r>
            <a:endParaRPr lang="en-US" sz="2353" dirty="0">
              <a:solidFill>
                <a:srgbClr val="C02DA2"/>
              </a:solidFill>
            </a:endParaRPr>
          </a:p>
        </p:txBody>
      </p:sp>
      <p:grpSp>
        <p:nvGrpSpPr>
          <p:cNvPr id="32" name="Group 31"/>
          <p:cNvGrpSpPr/>
          <p:nvPr/>
        </p:nvGrpSpPr>
        <p:grpSpPr>
          <a:xfrm>
            <a:off x="392559" y="473600"/>
            <a:ext cx="916863" cy="554884"/>
            <a:chOff x="7302500" y="1771650"/>
            <a:chExt cx="1282700" cy="776288"/>
          </a:xfrm>
        </p:grpSpPr>
        <p:sp>
          <p:nvSpPr>
            <p:cNvPr id="33" name="Freeform 28"/>
            <p:cNvSpPr>
              <a:spLocks/>
            </p:cNvSpPr>
            <p:nvPr/>
          </p:nvSpPr>
          <p:spPr bwMode="auto">
            <a:xfrm>
              <a:off x="7302500" y="1771650"/>
              <a:ext cx="1127125" cy="755650"/>
            </a:xfrm>
            <a:custGeom>
              <a:avLst/>
              <a:gdLst>
                <a:gd name="T0" fmla="*/ 1311 w 1311"/>
                <a:gd name="T1" fmla="*/ 828 h 878"/>
                <a:gd name="T2" fmla="*/ 1311 w 1311"/>
                <a:gd name="T3" fmla="*/ 828 h 878"/>
                <a:gd name="T4" fmla="*/ 1260 w 1311"/>
                <a:gd name="T5" fmla="*/ 878 h 878"/>
                <a:gd name="T6" fmla="*/ 50 w 1311"/>
                <a:gd name="T7" fmla="*/ 878 h 878"/>
                <a:gd name="T8" fmla="*/ 0 w 1311"/>
                <a:gd name="T9" fmla="*/ 828 h 878"/>
                <a:gd name="T10" fmla="*/ 0 w 1311"/>
                <a:gd name="T11" fmla="*/ 51 h 878"/>
                <a:gd name="T12" fmla="*/ 50 w 1311"/>
                <a:gd name="T13" fmla="*/ 0 h 878"/>
                <a:gd name="T14" fmla="*/ 1260 w 1311"/>
                <a:gd name="T15" fmla="*/ 0 h 878"/>
                <a:gd name="T16" fmla="*/ 1311 w 1311"/>
                <a:gd name="T17" fmla="*/ 51 h 878"/>
                <a:gd name="T18" fmla="*/ 1311 w 1311"/>
                <a:gd name="T19" fmla="*/ 828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1" h="878">
                  <a:moveTo>
                    <a:pt x="1311" y="828"/>
                  </a:moveTo>
                  <a:lnTo>
                    <a:pt x="1311" y="828"/>
                  </a:lnTo>
                  <a:cubicBezTo>
                    <a:pt x="1311" y="856"/>
                    <a:pt x="1288" y="878"/>
                    <a:pt x="1260" y="878"/>
                  </a:cubicBezTo>
                  <a:lnTo>
                    <a:pt x="50" y="878"/>
                  </a:lnTo>
                  <a:cubicBezTo>
                    <a:pt x="22" y="878"/>
                    <a:pt x="0" y="856"/>
                    <a:pt x="0" y="828"/>
                  </a:cubicBezTo>
                  <a:lnTo>
                    <a:pt x="0" y="51"/>
                  </a:lnTo>
                  <a:cubicBezTo>
                    <a:pt x="0" y="23"/>
                    <a:pt x="22" y="0"/>
                    <a:pt x="50" y="0"/>
                  </a:cubicBezTo>
                  <a:lnTo>
                    <a:pt x="1260" y="0"/>
                  </a:lnTo>
                  <a:cubicBezTo>
                    <a:pt x="1288" y="0"/>
                    <a:pt x="1311" y="23"/>
                    <a:pt x="1311" y="51"/>
                  </a:cubicBezTo>
                  <a:lnTo>
                    <a:pt x="1311" y="828"/>
                  </a:ln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4" name="Freeform 29"/>
            <p:cNvSpPr>
              <a:spLocks/>
            </p:cNvSpPr>
            <p:nvPr/>
          </p:nvSpPr>
          <p:spPr bwMode="auto">
            <a:xfrm>
              <a:off x="7386638" y="1851025"/>
              <a:ext cx="958850" cy="558800"/>
            </a:xfrm>
            <a:custGeom>
              <a:avLst/>
              <a:gdLst>
                <a:gd name="T0" fmla="*/ 0 w 1115"/>
                <a:gd name="T1" fmla="*/ 0 h 649"/>
                <a:gd name="T2" fmla="*/ 0 w 1115"/>
                <a:gd name="T3" fmla="*/ 0 h 649"/>
                <a:gd name="T4" fmla="*/ 1115 w 1115"/>
                <a:gd name="T5" fmla="*/ 0 h 649"/>
                <a:gd name="T6" fmla="*/ 1115 w 1115"/>
                <a:gd name="T7" fmla="*/ 649 h 649"/>
                <a:gd name="T8" fmla="*/ 0 w 1115"/>
                <a:gd name="T9" fmla="*/ 649 h 649"/>
                <a:gd name="T10" fmla="*/ 0 w 1115"/>
                <a:gd name="T11" fmla="*/ 0 h 649"/>
              </a:gdLst>
              <a:ahLst/>
              <a:cxnLst>
                <a:cxn ang="0">
                  <a:pos x="T0" y="T1"/>
                </a:cxn>
                <a:cxn ang="0">
                  <a:pos x="T2" y="T3"/>
                </a:cxn>
                <a:cxn ang="0">
                  <a:pos x="T4" y="T5"/>
                </a:cxn>
                <a:cxn ang="0">
                  <a:pos x="T6" y="T7"/>
                </a:cxn>
                <a:cxn ang="0">
                  <a:pos x="T8" y="T9"/>
                </a:cxn>
                <a:cxn ang="0">
                  <a:pos x="T10" y="T11"/>
                </a:cxn>
              </a:cxnLst>
              <a:rect l="0" t="0" r="r" b="b"/>
              <a:pathLst>
                <a:path w="1115" h="649">
                  <a:moveTo>
                    <a:pt x="0" y="0"/>
                  </a:moveTo>
                  <a:lnTo>
                    <a:pt x="0" y="0"/>
                  </a:lnTo>
                  <a:lnTo>
                    <a:pt x="1115" y="0"/>
                  </a:lnTo>
                  <a:lnTo>
                    <a:pt x="1115" y="649"/>
                  </a:lnTo>
                  <a:lnTo>
                    <a:pt x="0" y="649"/>
                  </a:lnTo>
                  <a:lnTo>
                    <a:pt x="0" y="0"/>
                  </a:lnTo>
                  <a:close/>
                </a:path>
              </a:pathLst>
            </a:custGeom>
            <a:solidFill>
              <a:srgbClr val="FBE1A6"/>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5" name="Freeform 30"/>
            <p:cNvSpPr>
              <a:spLocks/>
            </p:cNvSpPr>
            <p:nvPr/>
          </p:nvSpPr>
          <p:spPr bwMode="auto">
            <a:xfrm>
              <a:off x="7831138" y="2447925"/>
              <a:ext cx="44450"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solidFill>
              <a:srgbClr val="FEFEFE"/>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6" name="Freeform 31"/>
            <p:cNvSpPr>
              <a:spLocks/>
            </p:cNvSpPr>
            <p:nvPr/>
          </p:nvSpPr>
          <p:spPr bwMode="auto">
            <a:xfrm>
              <a:off x="7577138" y="2127250"/>
              <a:ext cx="114300" cy="274638"/>
            </a:xfrm>
            <a:custGeom>
              <a:avLst/>
              <a:gdLst>
                <a:gd name="T0" fmla="*/ 0 w 132"/>
                <a:gd name="T1" fmla="*/ 0 h 318"/>
                <a:gd name="T2" fmla="*/ 0 w 132"/>
                <a:gd name="T3" fmla="*/ 0 h 318"/>
                <a:gd name="T4" fmla="*/ 132 w 132"/>
                <a:gd name="T5" fmla="*/ 0 h 318"/>
                <a:gd name="T6" fmla="*/ 132 w 132"/>
                <a:gd name="T7" fmla="*/ 318 h 318"/>
                <a:gd name="T8" fmla="*/ 0 w 132"/>
                <a:gd name="T9" fmla="*/ 318 h 318"/>
                <a:gd name="T10" fmla="*/ 0 w 132"/>
                <a:gd name="T11" fmla="*/ 0 h 318"/>
              </a:gdLst>
              <a:ahLst/>
              <a:cxnLst>
                <a:cxn ang="0">
                  <a:pos x="T0" y="T1"/>
                </a:cxn>
                <a:cxn ang="0">
                  <a:pos x="T2" y="T3"/>
                </a:cxn>
                <a:cxn ang="0">
                  <a:pos x="T4" y="T5"/>
                </a:cxn>
                <a:cxn ang="0">
                  <a:pos x="T6" y="T7"/>
                </a:cxn>
                <a:cxn ang="0">
                  <a:pos x="T8" y="T9"/>
                </a:cxn>
                <a:cxn ang="0">
                  <a:pos x="T10" y="T11"/>
                </a:cxn>
              </a:cxnLst>
              <a:rect l="0" t="0" r="r" b="b"/>
              <a:pathLst>
                <a:path w="132" h="318">
                  <a:moveTo>
                    <a:pt x="0" y="0"/>
                  </a:moveTo>
                  <a:lnTo>
                    <a:pt x="0" y="0"/>
                  </a:lnTo>
                  <a:lnTo>
                    <a:pt x="132" y="0"/>
                  </a:lnTo>
                  <a:lnTo>
                    <a:pt x="132" y="318"/>
                  </a:lnTo>
                  <a:lnTo>
                    <a:pt x="0" y="318"/>
                  </a:lnTo>
                  <a:lnTo>
                    <a:pt x="0" y="0"/>
                  </a:lnTo>
                  <a:close/>
                </a:path>
              </a:pathLst>
            </a:custGeom>
            <a:solidFill>
              <a:srgbClr val="F4AD0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7" name="Freeform 32"/>
            <p:cNvSpPr>
              <a:spLocks/>
            </p:cNvSpPr>
            <p:nvPr/>
          </p:nvSpPr>
          <p:spPr bwMode="auto">
            <a:xfrm>
              <a:off x="7729538" y="2041525"/>
              <a:ext cx="114300" cy="360363"/>
            </a:xfrm>
            <a:custGeom>
              <a:avLst/>
              <a:gdLst>
                <a:gd name="T0" fmla="*/ 0 w 132"/>
                <a:gd name="T1" fmla="*/ 0 h 418"/>
                <a:gd name="T2" fmla="*/ 0 w 132"/>
                <a:gd name="T3" fmla="*/ 0 h 418"/>
                <a:gd name="T4" fmla="*/ 132 w 132"/>
                <a:gd name="T5" fmla="*/ 0 h 418"/>
                <a:gd name="T6" fmla="*/ 132 w 132"/>
                <a:gd name="T7" fmla="*/ 418 h 418"/>
                <a:gd name="T8" fmla="*/ 0 w 132"/>
                <a:gd name="T9" fmla="*/ 418 h 418"/>
                <a:gd name="T10" fmla="*/ 0 w 132"/>
                <a:gd name="T11" fmla="*/ 0 h 418"/>
              </a:gdLst>
              <a:ahLst/>
              <a:cxnLst>
                <a:cxn ang="0">
                  <a:pos x="T0" y="T1"/>
                </a:cxn>
                <a:cxn ang="0">
                  <a:pos x="T2" y="T3"/>
                </a:cxn>
                <a:cxn ang="0">
                  <a:pos x="T4" y="T5"/>
                </a:cxn>
                <a:cxn ang="0">
                  <a:pos x="T6" y="T7"/>
                </a:cxn>
                <a:cxn ang="0">
                  <a:pos x="T8" y="T9"/>
                </a:cxn>
                <a:cxn ang="0">
                  <a:pos x="T10" y="T11"/>
                </a:cxn>
              </a:cxnLst>
              <a:rect l="0" t="0" r="r" b="b"/>
              <a:pathLst>
                <a:path w="132" h="418">
                  <a:moveTo>
                    <a:pt x="0" y="0"/>
                  </a:moveTo>
                  <a:lnTo>
                    <a:pt x="0" y="0"/>
                  </a:lnTo>
                  <a:lnTo>
                    <a:pt x="132" y="0"/>
                  </a:lnTo>
                  <a:lnTo>
                    <a:pt x="132" y="418"/>
                  </a:lnTo>
                  <a:lnTo>
                    <a:pt x="0" y="418"/>
                  </a:lnTo>
                  <a:lnTo>
                    <a:pt x="0" y="0"/>
                  </a:ln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8" name="Freeform 33"/>
            <p:cNvSpPr>
              <a:spLocks/>
            </p:cNvSpPr>
            <p:nvPr/>
          </p:nvSpPr>
          <p:spPr bwMode="auto">
            <a:xfrm>
              <a:off x="7883525" y="2095500"/>
              <a:ext cx="114300" cy="306388"/>
            </a:xfrm>
            <a:custGeom>
              <a:avLst/>
              <a:gdLst>
                <a:gd name="T0" fmla="*/ 0 w 132"/>
                <a:gd name="T1" fmla="*/ 0 h 356"/>
                <a:gd name="T2" fmla="*/ 0 w 132"/>
                <a:gd name="T3" fmla="*/ 0 h 356"/>
                <a:gd name="T4" fmla="*/ 132 w 132"/>
                <a:gd name="T5" fmla="*/ 0 h 356"/>
                <a:gd name="T6" fmla="*/ 132 w 132"/>
                <a:gd name="T7" fmla="*/ 356 h 356"/>
                <a:gd name="T8" fmla="*/ 0 w 132"/>
                <a:gd name="T9" fmla="*/ 356 h 356"/>
                <a:gd name="T10" fmla="*/ 0 w 132"/>
                <a:gd name="T11" fmla="*/ 0 h 356"/>
              </a:gdLst>
              <a:ahLst/>
              <a:cxnLst>
                <a:cxn ang="0">
                  <a:pos x="T0" y="T1"/>
                </a:cxn>
                <a:cxn ang="0">
                  <a:pos x="T2" y="T3"/>
                </a:cxn>
                <a:cxn ang="0">
                  <a:pos x="T4" y="T5"/>
                </a:cxn>
                <a:cxn ang="0">
                  <a:pos x="T6" y="T7"/>
                </a:cxn>
                <a:cxn ang="0">
                  <a:pos x="T8" y="T9"/>
                </a:cxn>
                <a:cxn ang="0">
                  <a:pos x="T10" y="T11"/>
                </a:cxn>
              </a:cxnLst>
              <a:rect l="0" t="0" r="r" b="b"/>
              <a:pathLst>
                <a:path w="132" h="356">
                  <a:moveTo>
                    <a:pt x="0" y="0"/>
                  </a:moveTo>
                  <a:lnTo>
                    <a:pt x="0" y="0"/>
                  </a:lnTo>
                  <a:lnTo>
                    <a:pt x="132" y="0"/>
                  </a:lnTo>
                  <a:lnTo>
                    <a:pt x="132" y="356"/>
                  </a:lnTo>
                  <a:lnTo>
                    <a:pt x="0" y="356"/>
                  </a:lnTo>
                  <a:lnTo>
                    <a:pt x="0" y="0"/>
                  </a:lnTo>
                  <a:close/>
                </a:path>
              </a:pathLst>
            </a:custGeom>
            <a:solidFill>
              <a:srgbClr val="F4AD0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9" name="Freeform 34"/>
            <p:cNvSpPr>
              <a:spLocks/>
            </p:cNvSpPr>
            <p:nvPr/>
          </p:nvSpPr>
          <p:spPr bwMode="auto">
            <a:xfrm>
              <a:off x="8037513" y="1916113"/>
              <a:ext cx="112713" cy="485775"/>
            </a:xfrm>
            <a:custGeom>
              <a:avLst/>
              <a:gdLst>
                <a:gd name="T0" fmla="*/ 0 w 131"/>
                <a:gd name="T1" fmla="*/ 0 h 564"/>
                <a:gd name="T2" fmla="*/ 0 w 131"/>
                <a:gd name="T3" fmla="*/ 0 h 564"/>
                <a:gd name="T4" fmla="*/ 131 w 131"/>
                <a:gd name="T5" fmla="*/ 0 h 564"/>
                <a:gd name="T6" fmla="*/ 131 w 131"/>
                <a:gd name="T7" fmla="*/ 564 h 564"/>
                <a:gd name="T8" fmla="*/ 0 w 131"/>
                <a:gd name="T9" fmla="*/ 564 h 564"/>
                <a:gd name="T10" fmla="*/ 0 w 131"/>
                <a:gd name="T11" fmla="*/ 0 h 564"/>
              </a:gdLst>
              <a:ahLst/>
              <a:cxnLst>
                <a:cxn ang="0">
                  <a:pos x="T0" y="T1"/>
                </a:cxn>
                <a:cxn ang="0">
                  <a:pos x="T2" y="T3"/>
                </a:cxn>
                <a:cxn ang="0">
                  <a:pos x="T4" y="T5"/>
                </a:cxn>
                <a:cxn ang="0">
                  <a:pos x="T6" y="T7"/>
                </a:cxn>
                <a:cxn ang="0">
                  <a:pos x="T8" y="T9"/>
                </a:cxn>
                <a:cxn ang="0">
                  <a:pos x="T10" y="T11"/>
                </a:cxn>
              </a:cxnLst>
              <a:rect l="0" t="0" r="r" b="b"/>
              <a:pathLst>
                <a:path w="131" h="564">
                  <a:moveTo>
                    <a:pt x="0" y="0"/>
                  </a:moveTo>
                  <a:lnTo>
                    <a:pt x="0" y="0"/>
                  </a:lnTo>
                  <a:lnTo>
                    <a:pt x="131" y="0"/>
                  </a:lnTo>
                  <a:lnTo>
                    <a:pt x="131" y="564"/>
                  </a:lnTo>
                  <a:lnTo>
                    <a:pt x="0" y="564"/>
                  </a:lnTo>
                  <a:lnTo>
                    <a:pt x="0" y="0"/>
                  </a:ln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0" name="Freeform 148"/>
            <p:cNvSpPr>
              <a:spLocks/>
            </p:cNvSpPr>
            <p:nvPr/>
          </p:nvSpPr>
          <p:spPr bwMode="auto">
            <a:xfrm>
              <a:off x="8488363" y="2435225"/>
              <a:ext cx="90488" cy="104775"/>
            </a:xfrm>
            <a:custGeom>
              <a:avLst/>
              <a:gdLst>
                <a:gd name="T0" fmla="*/ 65 w 106"/>
                <a:gd name="T1" fmla="*/ 122 h 122"/>
                <a:gd name="T2" fmla="*/ 65 w 106"/>
                <a:gd name="T3" fmla="*/ 122 h 122"/>
                <a:gd name="T4" fmla="*/ 106 w 106"/>
                <a:gd name="T5" fmla="*/ 94 h 122"/>
                <a:gd name="T6" fmla="*/ 40 w 106"/>
                <a:gd name="T7" fmla="*/ 0 h 122"/>
                <a:gd name="T8" fmla="*/ 0 w 106"/>
                <a:gd name="T9" fmla="*/ 28 h 122"/>
                <a:gd name="T10" fmla="*/ 65 w 106"/>
                <a:gd name="T11" fmla="*/ 122 h 122"/>
              </a:gdLst>
              <a:ahLst/>
              <a:cxnLst>
                <a:cxn ang="0">
                  <a:pos x="T0" y="T1"/>
                </a:cxn>
                <a:cxn ang="0">
                  <a:pos x="T2" y="T3"/>
                </a:cxn>
                <a:cxn ang="0">
                  <a:pos x="T4" y="T5"/>
                </a:cxn>
                <a:cxn ang="0">
                  <a:pos x="T6" y="T7"/>
                </a:cxn>
                <a:cxn ang="0">
                  <a:pos x="T8" y="T9"/>
                </a:cxn>
                <a:cxn ang="0">
                  <a:pos x="T10" y="T11"/>
                </a:cxn>
              </a:cxnLst>
              <a:rect l="0" t="0" r="r" b="b"/>
              <a:pathLst>
                <a:path w="106" h="122">
                  <a:moveTo>
                    <a:pt x="65" y="122"/>
                  </a:moveTo>
                  <a:lnTo>
                    <a:pt x="65" y="122"/>
                  </a:lnTo>
                  <a:lnTo>
                    <a:pt x="106" y="94"/>
                  </a:lnTo>
                  <a:lnTo>
                    <a:pt x="40" y="0"/>
                  </a:lnTo>
                  <a:lnTo>
                    <a:pt x="0" y="28"/>
                  </a:lnTo>
                  <a:lnTo>
                    <a:pt x="65" y="122"/>
                  </a:lnTo>
                  <a:close/>
                </a:path>
              </a:pathLst>
            </a:custGeom>
            <a:solidFill>
              <a:srgbClr val="F4AD0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1" name="Freeform 149"/>
            <p:cNvSpPr>
              <a:spLocks/>
            </p:cNvSpPr>
            <p:nvPr/>
          </p:nvSpPr>
          <p:spPr bwMode="auto">
            <a:xfrm>
              <a:off x="8272463" y="2127250"/>
              <a:ext cx="250825" cy="331788"/>
            </a:xfrm>
            <a:custGeom>
              <a:avLst/>
              <a:gdLst>
                <a:gd name="T0" fmla="*/ 251 w 291"/>
                <a:gd name="T1" fmla="*/ 386 h 386"/>
                <a:gd name="T2" fmla="*/ 251 w 291"/>
                <a:gd name="T3" fmla="*/ 386 h 386"/>
                <a:gd name="T4" fmla="*/ 291 w 291"/>
                <a:gd name="T5" fmla="*/ 358 h 386"/>
                <a:gd name="T6" fmla="*/ 41 w 291"/>
                <a:gd name="T7" fmla="*/ 0 h 386"/>
                <a:gd name="T8" fmla="*/ 0 w 291"/>
                <a:gd name="T9" fmla="*/ 29 h 386"/>
                <a:gd name="T10" fmla="*/ 251 w 291"/>
                <a:gd name="T11" fmla="*/ 386 h 386"/>
              </a:gdLst>
              <a:ahLst/>
              <a:cxnLst>
                <a:cxn ang="0">
                  <a:pos x="T0" y="T1"/>
                </a:cxn>
                <a:cxn ang="0">
                  <a:pos x="T2" y="T3"/>
                </a:cxn>
                <a:cxn ang="0">
                  <a:pos x="T4" y="T5"/>
                </a:cxn>
                <a:cxn ang="0">
                  <a:pos x="T6" y="T7"/>
                </a:cxn>
                <a:cxn ang="0">
                  <a:pos x="T8" y="T9"/>
                </a:cxn>
                <a:cxn ang="0">
                  <a:pos x="T10" y="T11"/>
                </a:cxn>
              </a:cxnLst>
              <a:rect l="0" t="0" r="r" b="b"/>
              <a:pathLst>
                <a:path w="291" h="386">
                  <a:moveTo>
                    <a:pt x="251" y="386"/>
                  </a:moveTo>
                  <a:lnTo>
                    <a:pt x="251" y="386"/>
                  </a:lnTo>
                  <a:lnTo>
                    <a:pt x="291" y="358"/>
                  </a:lnTo>
                  <a:lnTo>
                    <a:pt x="41" y="0"/>
                  </a:lnTo>
                  <a:lnTo>
                    <a:pt x="0" y="29"/>
                  </a:lnTo>
                  <a:lnTo>
                    <a:pt x="251" y="386"/>
                  </a:lnTo>
                  <a:close/>
                </a:path>
              </a:pathLst>
            </a:custGeom>
            <a:solidFill>
              <a:srgbClr val="F4AD0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2" name="Freeform 150"/>
            <p:cNvSpPr>
              <a:spLocks/>
            </p:cNvSpPr>
            <p:nvPr/>
          </p:nvSpPr>
          <p:spPr bwMode="auto">
            <a:xfrm>
              <a:off x="8543925" y="2516188"/>
              <a:ext cx="41275" cy="31750"/>
            </a:xfrm>
            <a:custGeom>
              <a:avLst/>
              <a:gdLst>
                <a:gd name="T0" fmla="*/ 44 w 47"/>
                <a:gd name="T1" fmla="*/ 4 h 37"/>
                <a:gd name="T2" fmla="*/ 44 w 47"/>
                <a:gd name="T3" fmla="*/ 4 h 37"/>
                <a:gd name="T4" fmla="*/ 41 w 47"/>
                <a:gd name="T5" fmla="*/ 0 h 37"/>
                <a:gd name="T6" fmla="*/ 0 w 47"/>
                <a:gd name="T7" fmla="*/ 28 h 37"/>
                <a:gd name="T8" fmla="*/ 3 w 47"/>
                <a:gd name="T9" fmla="*/ 32 h 37"/>
                <a:gd name="T10" fmla="*/ 17 w 47"/>
                <a:gd name="T11" fmla="*/ 35 h 37"/>
                <a:gd name="T12" fmla="*/ 41 w 47"/>
                <a:gd name="T13" fmla="*/ 17 h 37"/>
                <a:gd name="T14" fmla="*/ 44 w 4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7">
                  <a:moveTo>
                    <a:pt x="44" y="4"/>
                  </a:moveTo>
                  <a:lnTo>
                    <a:pt x="44" y="4"/>
                  </a:lnTo>
                  <a:cubicBezTo>
                    <a:pt x="41" y="0"/>
                    <a:pt x="41" y="0"/>
                    <a:pt x="41" y="0"/>
                  </a:cubicBezTo>
                  <a:cubicBezTo>
                    <a:pt x="0" y="28"/>
                    <a:pt x="0" y="28"/>
                    <a:pt x="0" y="28"/>
                  </a:cubicBezTo>
                  <a:cubicBezTo>
                    <a:pt x="3" y="32"/>
                    <a:pt x="3" y="32"/>
                    <a:pt x="3" y="32"/>
                  </a:cubicBezTo>
                  <a:cubicBezTo>
                    <a:pt x="6" y="36"/>
                    <a:pt x="13" y="37"/>
                    <a:pt x="17" y="35"/>
                  </a:cubicBezTo>
                  <a:cubicBezTo>
                    <a:pt x="41" y="17"/>
                    <a:pt x="41" y="17"/>
                    <a:pt x="41" y="17"/>
                  </a:cubicBezTo>
                  <a:cubicBezTo>
                    <a:pt x="45" y="15"/>
                    <a:pt x="47" y="8"/>
                    <a:pt x="44" y="4"/>
                  </a:cubicBezTo>
                  <a:close/>
                </a:path>
              </a:pathLst>
            </a:custGeom>
            <a:solidFill>
              <a:srgbClr val="F4AD0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3" name="Freeform 151"/>
            <p:cNvSpPr>
              <a:spLocks/>
            </p:cNvSpPr>
            <p:nvPr/>
          </p:nvSpPr>
          <p:spPr bwMode="auto">
            <a:xfrm>
              <a:off x="8226425" y="2058988"/>
              <a:ext cx="80963" cy="92075"/>
            </a:xfrm>
            <a:custGeom>
              <a:avLst/>
              <a:gdLst>
                <a:gd name="T0" fmla="*/ 62 w 94"/>
                <a:gd name="T1" fmla="*/ 33 h 107"/>
                <a:gd name="T2" fmla="*/ 62 w 94"/>
                <a:gd name="T3" fmla="*/ 33 h 107"/>
                <a:gd name="T4" fmla="*/ 22 w 94"/>
                <a:gd name="T5" fmla="*/ 1 h 107"/>
                <a:gd name="T6" fmla="*/ 5 w 94"/>
                <a:gd name="T7" fmla="*/ 13 h 107"/>
                <a:gd name="T8" fmla="*/ 22 w 94"/>
                <a:gd name="T9" fmla="*/ 62 h 107"/>
                <a:gd name="T10" fmla="*/ 53 w 94"/>
                <a:gd name="T11" fmla="*/ 107 h 107"/>
                <a:gd name="T12" fmla="*/ 69 w 94"/>
                <a:gd name="T13" fmla="*/ 95 h 107"/>
                <a:gd name="T14" fmla="*/ 73 w 94"/>
                <a:gd name="T15" fmla="*/ 92 h 107"/>
                <a:gd name="T16" fmla="*/ 94 w 94"/>
                <a:gd name="T17" fmla="*/ 78 h 107"/>
                <a:gd name="T18" fmla="*/ 62 w 94"/>
                <a:gd name="T19"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07">
                  <a:moveTo>
                    <a:pt x="62" y="33"/>
                  </a:moveTo>
                  <a:lnTo>
                    <a:pt x="62" y="33"/>
                  </a:lnTo>
                  <a:cubicBezTo>
                    <a:pt x="54" y="21"/>
                    <a:pt x="33" y="0"/>
                    <a:pt x="22" y="1"/>
                  </a:cubicBezTo>
                  <a:cubicBezTo>
                    <a:pt x="5" y="13"/>
                    <a:pt x="5" y="13"/>
                    <a:pt x="5" y="13"/>
                  </a:cubicBezTo>
                  <a:cubicBezTo>
                    <a:pt x="0" y="23"/>
                    <a:pt x="13" y="50"/>
                    <a:pt x="22" y="62"/>
                  </a:cubicBezTo>
                  <a:cubicBezTo>
                    <a:pt x="53" y="107"/>
                    <a:pt x="53" y="107"/>
                    <a:pt x="53" y="107"/>
                  </a:cubicBezTo>
                  <a:cubicBezTo>
                    <a:pt x="69" y="95"/>
                    <a:pt x="69" y="95"/>
                    <a:pt x="69" y="95"/>
                  </a:cubicBezTo>
                  <a:cubicBezTo>
                    <a:pt x="73" y="92"/>
                    <a:pt x="73" y="92"/>
                    <a:pt x="73" y="92"/>
                  </a:cubicBezTo>
                  <a:cubicBezTo>
                    <a:pt x="94" y="78"/>
                    <a:pt x="94" y="78"/>
                    <a:pt x="94" y="78"/>
                  </a:cubicBezTo>
                  <a:lnTo>
                    <a:pt x="62" y="33"/>
                  </a:lnTo>
                  <a:close/>
                </a:path>
              </a:pathLst>
            </a:custGeom>
            <a:solidFill>
              <a:srgbClr val="F4AD0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4" name="Freeform 152"/>
            <p:cNvSpPr>
              <a:spLocks/>
            </p:cNvSpPr>
            <p:nvPr/>
          </p:nvSpPr>
          <p:spPr bwMode="auto">
            <a:xfrm>
              <a:off x="8524875" y="2479675"/>
              <a:ext cx="44450" cy="53975"/>
            </a:xfrm>
            <a:custGeom>
              <a:avLst/>
              <a:gdLst>
                <a:gd name="T0" fmla="*/ 38 w 51"/>
                <a:gd name="T1" fmla="*/ 58 h 61"/>
                <a:gd name="T2" fmla="*/ 38 w 51"/>
                <a:gd name="T3" fmla="*/ 58 h 61"/>
                <a:gd name="T4" fmla="*/ 32 w 51"/>
                <a:gd name="T5" fmla="*/ 57 h 61"/>
                <a:gd name="T6" fmla="*/ 3 w 51"/>
                <a:gd name="T7" fmla="*/ 16 h 61"/>
                <a:gd name="T8" fmla="*/ 4 w 51"/>
                <a:gd name="T9" fmla="*/ 9 h 61"/>
                <a:gd name="T10" fmla="*/ 8 w 51"/>
                <a:gd name="T11" fmla="*/ 6 h 61"/>
                <a:gd name="T12" fmla="*/ 19 w 51"/>
                <a:gd name="T13" fmla="*/ 4 h 61"/>
                <a:gd name="T14" fmla="*/ 48 w 51"/>
                <a:gd name="T15" fmla="*/ 45 h 61"/>
                <a:gd name="T16" fmla="*/ 42 w 51"/>
                <a:gd name="T17" fmla="*/ 55 h 61"/>
                <a:gd name="T18" fmla="*/ 38 w 51"/>
                <a:gd name="T19" fmla="*/ 5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61">
                  <a:moveTo>
                    <a:pt x="38" y="58"/>
                  </a:moveTo>
                  <a:lnTo>
                    <a:pt x="38" y="58"/>
                  </a:lnTo>
                  <a:cubicBezTo>
                    <a:pt x="34" y="61"/>
                    <a:pt x="34" y="61"/>
                    <a:pt x="32" y="57"/>
                  </a:cubicBezTo>
                  <a:cubicBezTo>
                    <a:pt x="3" y="16"/>
                    <a:pt x="3" y="16"/>
                    <a:pt x="3" y="16"/>
                  </a:cubicBezTo>
                  <a:cubicBezTo>
                    <a:pt x="0" y="12"/>
                    <a:pt x="0" y="12"/>
                    <a:pt x="4" y="9"/>
                  </a:cubicBezTo>
                  <a:cubicBezTo>
                    <a:pt x="8" y="6"/>
                    <a:pt x="8" y="6"/>
                    <a:pt x="8" y="6"/>
                  </a:cubicBezTo>
                  <a:cubicBezTo>
                    <a:pt x="13" y="3"/>
                    <a:pt x="17" y="0"/>
                    <a:pt x="19" y="4"/>
                  </a:cubicBezTo>
                  <a:cubicBezTo>
                    <a:pt x="48" y="45"/>
                    <a:pt x="48" y="45"/>
                    <a:pt x="48" y="45"/>
                  </a:cubicBezTo>
                  <a:cubicBezTo>
                    <a:pt x="51" y="49"/>
                    <a:pt x="47" y="52"/>
                    <a:pt x="42" y="55"/>
                  </a:cubicBezTo>
                  <a:lnTo>
                    <a:pt x="38" y="58"/>
                  </a:lnTo>
                  <a:close/>
                </a:path>
              </a:pathLst>
            </a:custGeom>
            <a:solidFill>
              <a:srgbClr val="F4AD0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sp>
        <p:nvSpPr>
          <p:cNvPr id="48" name="Isosceles Triangle 47"/>
          <p:cNvSpPr/>
          <p:nvPr/>
        </p:nvSpPr>
        <p:spPr bwMode="auto">
          <a:xfrm rot="10800000" flipV="1">
            <a:off x="5828742" y="1683010"/>
            <a:ext cx="500130" cy="431147"/>
          </a:xfrm>
          <a:prstGeom prst="triangle">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48"/>
          <p:cNvSpPr/>
          <p:nvPr/>
        </p:nvSpPr>
        <p:spPr bwMode="auto">
          <a:xfrm rot="10800000" flipV="1">
            <a:off x="5828742" y="1683010"/>
            <a:ext cx="500130" cy="431147"/>
          </a:xfrm>
          <a:prstGeom prst="triangle">
            <a:avLst/>
          </a:prstGeom>
          <a:solidFill>
            <a:srgbClr val="C02D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221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5400000">
                                      <p:cBhvr>
                                        <p:cTn id="6" dur="1000" fill="hold"/>
                                        <p:tgtEl>
                                          <p:spTgt spid="28"/>
                                        </p:tgtEl>
                                        <p:attrNameLst>
                                          <p:attrName>r</p:attrName>
                                        </p:attrNameLst>
                                      </p:cBhvr>
                                    </p:animRot>
                                  </p:childTnLst>
                                </p:cTn>
                              </p:par>
                              <p:par>
                                <p:cTn id="7" presetID="22" presetClass="entr" presetSubtype="4"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animEffect transition="in" filter="wipe(down)">
                                      <p:cBhvr>
                                        <p:cTn id="9" dur="500"/>
                                        <p:tgtEl>
                                          <p:spTgt spid="29"/>
                                        </p:tgtEl>
                                      </p:cBhvr>
                                    </p:animEffect>
                                  </p:childTnLst>
                                </p:cTn>
                              </p:par>
                              <p:par>
                                <p:cTn id="10" presetID="22" presetClass="entr" presetSubtype="4" fill="hold" grpId="0" nodeType="withEffect">
                                  <p:stCondLst>
                                    <p:cond delay="20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par>
                          <p:cTn id="13" fill="hold">
                            <p:stCondLst>
                              <p:cond delay="1000"/>
                            </p:stCondLst>
                            <p:childTnLst>
                              <p:par>
                                <p:cTn id="14" presetID="10" presetClass="entr" presetSubtype="0" fill="hold" nodeType="after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2000"/>
                            </p:stCondLst>
                            <p:childTnLst>
                              <p:par>
                                <p:cTn id="21" presetID="10" presetClass="entr" presetSubtype="0" fill="hold" grpId="0" nodeType="afterEffect">
                                  <p:stCondLst>
                                    <p:cond delay="50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10" presetClass="entr" presetSubtype="0" fill="hold" nodeType="withEffect">
                                  <p:stCondLst>
                                    <p:cond delay="5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3000"/>
                            </p:stCondLst>
                            <p:childTnLst>
                              <p:par>
                                <p:cTn id="28" presetID="10" presetClass="entr" presetSubtype="0" fill="hold" grpId="0" nodeType="afterEffect">
                                  <p:stCondLst>
                                    <p:cond delay="50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30" grpId="0" animBg="1"/>
      <p:bldP spid="29" grpId="0" animBg="1"/>
      <p:bldP spid="10" grpId="0" animBg="1"/>
      <p:bldP spid="18" grpId="0"/>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540342ED-109E-4506-82BF-228DA7FF43D3}"/>
              </a:ext>
            </a:extLst>
          </p:cNvPr>
          <p:cNvSpPr>
            <a:spLocks noGrp="1"/>
          </p:cNvSpPr>
          <p:nvPr>
            <p:ph type="title"/>
          </p:nvPr>
        </p:nvSpPr>
        <p:spPr/>
        <p:txBody>
          <a:bodyPr/>
          <a:lstStyle/>
          <a:p>
            <a:r>
              <a:rPr lang="en-US"/>
              <a:t>Azure DevOps framework</a:t>
            </a:r>
          </a:p>
        </p:txBody>
      </p:sp>
      <p:sp>
        <p:nvSpPr>
          <p:cNvPr id="143" name="Rectangle 142">
            <a:extLst>
              <a:ext uri="{FF2B5EF4-FFF2-40B4-BE49-F238E27FC236}">
                <a16:creationId xmlns:a16="http://schemas.microsoft.com/office/drawing/2014/main" id="{3E991838-0292-475E-BE6E-7DC25E750F50}"/>
              </a:ext>
            </a:extLst>
          </p:cNvPr>
          <p:cNvSpPr/>
          <p:nvPr/>
        </p:nvSpPr>
        <p:spPr>
          <a:xfrm>
            <a:off x="9865692" y="1996294"/>
            <a:ext cx="869663" cy="331899"/>
          </a:xfrm>
          <a:prstGeom prst="rect">
            <a:avLst/>
          </a:prstGeom>
        </p:spPr>
        <p:txBody>
          <a:bodyPr wrap="none">
            <a:spAutoFit/>
          </a:bodyPr>
          <a:lstStyle/>
          <a:p>
            <a:pPr algn="ctr" defTabSz="895669">
              <a:defRPr/>
            </a:pPr>
            <a:r>
              <a:rPr lang="en-US" sz="1568" spc="-29">
                <a:gradFill>
                  <a:gsLst>
                    <a:gs pos="0">
                      <a:srgbClr val="0078D7"/>
                    </a:gs>
                    <a:gs pos="100000">
                      <a:srgbClr val="0078D7"/>
                    </a:gs>
                  </a:gsLst>
                  <a:lin ang="16200000" scaled="0"/>
                </a:gradFill>
                <a:latin typeface="Segoe UI" panose="020B0502040204020203" pitchFamily="34" charset="0"/>
                <a:cs typeface="Segoe UI" panose="020B0502040204020203" pitchFamily="34" charset="0"/>
              </a:rPr>
              <a:t>Monitor</a:t>
            </a:r>
          </a:p>
        </p:txBody>
      </p:sp>
      <p:sp>
        <p:nvSpPr>
          <p:cNvPr id="144" name="Rectangle 143">
            <a:extLst>
              <a:ext uri="{FF2B5EF4-FFF2-40B4-BE49-F238E27FC236}">
                <a16:creationId xmlns:a16="http://schemas.microsoft.com/office/drawing/2014/main" id="{2D1D68FC-A62F-4778-A883-AAE7751C4302}"/>
              </a:ext>
            </a:extLst>
          </p:cNvPr>
          <p:cNvSpPr/>
          <p:nvPr/>
        </p:nvSpPr>
        <p:spPr>
          <a:xfrm>
            <a:off x="8313303" y="1993898"/>
            <a:ext cx="873312" cy="336692"/>
          </a:xfrm>
          <a:prstGeom prst="rect">
            <a:avLst/>
          </a:prstGeom>
        </p:spPr>
        <p:txBody>
          <a:bodyPr wrap="none">
            <a:spAutoFit/>
          </a:bodyPr>
          <a:lstStyle/>
          <a:p>
            <a:pPr algn="ctr" defTabSz="895669">
              <a:defRPr/>
            </a:pPr>
            <a:r>
              <a:rPr lang="en-US" sz="1568" spc="-29">
                <a:gradFill>
                  <a:gsLst>
                    <a:gs pos="0">
                      <a:srgbClr val="0078D7"/>
                    </a:gs>
                    <a:gs pos="100000">
                      <a:srgbClr val="0078D7"/>
                    </a:gs>
                  </a:gsLst>
                  <a:lin ang="16200000" scaled="0"/>
                </a:gradFill>
                <a:latin typeface="Segoe UI" panose="020B0502040204020203" pitchFamily="34" charset="0"/>
                <a:cs typeface="Segoe UI" panose="020B0502040204020203" pitchFamily="34" charset="0"/>
              </a:rPr>
              <a:t>Operate</a:t>
            </a:r>
          </a:p>
        </p:txBody>
      </p:sp>
      <p:sp>
        <p:nvSpPr>
          <p:cNvPr id="145" name="Rectangle 144">
            <a:extLst>
              <a:ext uri="{FF2B5EF4-FFF2-40B4-BE49-F238E27FC236}">
                <a16:creationId xmlns:a16="http://schemas.microsoft.com/office/drawing/2014/main" id="{B70D6ABA-4203-4617-9F8A-09CE1249F5F3}"/>
              </a:ext>
            </a:extLst>
          </p:cNvPr>
          <p:cNvSpPr/>
          <p:nvPr/>
        </p:nvSpPr>
        <p:spPr>
          <a:xfrm>
            <a:off x="4810539" y="1993898"/>
            <a:ext cx="1347677" cy="333617"/>
          </a:xfrm>
          <a:prstGeom prst="rect">
            <a:avLst/>
          </a:prstGeom>
        </p:spPr>
        <p:txBody>
          <a:bodyPr wrap="none">
            <a:spAutoFit/>
          </a:bodyPr>
          <a:lstStyle/>
          <a:p>
            <a:pPr algn="ctr" defTabSz="895669">
              <a:defRPr/>
            </a:pPr>
            <a:r>
              <a:rPr lang="en-US" sz="1568" spc="-29">
                <a:gradFill>
                  <a:gsLst>
                    <a:gs pos="0">
                      <a:srgbClr val="0078D7"/>
                    </a:gs>
                    <a:gs pos="100000">
                      <a:srgbClr val="0078D7"/>
                    </a:gs>
                  </a:gsLst>
                  <a:lin ang="16200000" scaled="0"/>
                </a:gradFill>
                <a:latin typeface="Segoe UI" panose="020B0502040204020203" pitchFamily="34" charset="0"/>
                <a:cs typeface="Segoe UI" panose="020B0502040204020203" pitchFamily="34" charset="0"/>
              </a:rPr>
              <a:t>Build and test</a:t>
            </a:r>
          </a:p>
        </p:txBody>
      </p:sp>
      <p:sp>
        <p:nvSpPr>
          <p:cNvPr id="146" name="Rectangle 145">
            <a:extLst>
              <a:ext uri="{FF2B5EF4-FFF2-40B4-BE49-F238E27FC236}">
                <a16:creationId xmlns:a16="http://schemas.microsoft.com/office/drawing/2014/main" id="{D5C899AB-6676-4076-85CF-AF2C1A150D14}"/>
              </a:ext>
            </a:extLst>
          </p:cNvPr>
          <p:cNvSpPr/>
          <p:nvPr/>
        </p:nvSpPr>
        <p:spPr>
          <a:xfrm>
            <a:off x="1281409" y="1993898"/>
            <a:ext cx="1382284" cy="331899"/>
          </a:xfrm>
          <a:prstGeom prst="rect">
            <a:avLst/>
          </a:prstGeom>
        </p:spPr>
        <p:txBody>
          <a:bodyPr wrap="none">
            <a:spAutoFit/>
          </a:bodyPr>
          <a:lstStyle/>
          <a:p>
            <a:pPr algn="ctr" defTabSz="895669">
              <a:defRPr/>
            </a:pPr>
            <a:r>
              <a:rPr lang="en-US" sz="1568" spc="-29">
                <a:gradFill>
                  <a:gsLst>
                    <a:gs pos="0">
                      <a:srgbClr val="0078D7"/>
                    </a:gs>
                    <a:gs pos="100000">
                      <a:srgbClr val="0078D7"/>
                    </a:gs>
                  </a:gsLst>
                  <a:lin ang="16200000" scaled="0"/>
                </a:gradFill>
                <a:latin typeface="Segoe UI" panose="020B0502040204020203" pitchFamily="34" charset="0"/>
                <a:cs typeface="Segoe UI" panose="020B0502040204020203" pitchFamily="34" charset="0"/>
              </a:rPr>
              <a:t>Plan and track</a:t>
            </a:r>
          </a:p>
        </p:txBody>
      </p:sp>
      <p:sp>
        <p:nvSpPr>
          <p:cNvPr id="147" name="Rectangle 146">
            <a:extLst>
              <a:ext uri="{FF2B5EF4-FFF2-40B4-BE49-F238E27FC236}">
                <a16:creationId xmlns:a16="http://schemas.microsoft.com/office/drawing/2014/main" id="{2A1F2E97-4F18-47D0-93E8-ED3AB15C7B63}"/>
              </a:ext>
            </a:extLst>
          </p:cNvPr>
          <p:cNvSpPr/>
          <p:nvPr/>
        </p:nvSpPr>
        <p:spPr>
          <a:xfrm>
            <a:off x="6834778" y="1993898"/>
            <a:ext cx="792333" cy="333617"/>
          </a:xfrm>
          <a:prstGeom prst="rect">
            <a:avLst/>
          </a:prstGeom>
        </p:spPr>
        <p:txBody>
          <a:bodyPr wrap="none">
            <a:spAutoFit/>
          </a:bodyPr>
          <a:lstStyle/>
          <a:p>
            <a:pPr algn="ctr" defTabSz="895669">
              <a:defRPr/>
            </a:pPr>
            <a:r>
              <a:rPr lang="en-US" sz="1568" spc="-29">
                <a:gradFill>
                  <a:gsLst>
                    <a:gs pos="0">
                      <a:srgbClr val="0078D7"/>
                    </a:gs>
                    <a:gs pos="100000">
                      <a:srgbClr val="0078D7"/>
                    </a:gs>
                  </a:gsLst>
                  <a:lin ang="16200000" scaled="0"/>
                </a:gradFill>
                <a:latin typeface="Segoe UI" panose="020B0502040204020203" pitchFamily="34" charset="0"/>
                <a:cs typeface="Segoe UI" panose="020B0502040204020203" pitchFamily="34" charset="0"/>
              </a:rPr>
              <a:t>Deploy</a:t>
            </a:r>
          </a:p>
        </p:txBody>
      </p:sp>
      <p:sp>
        <p:nvSpPr>
          <p:cNvPr id="153" name="Rectangle 152">
            <a:extLst>
              <a:ext uri="{FF2B5EF4-FFF2-40B4-BE49-F238E27FC236}">
                <a16:creationId xmlns:a16="http://schemas.microsoft.com/office/drawing/2014/main" id="{ABC5C16C-679E-4BB5-A971-AA28B4D3DF54}"/>
              </a:ext>
            </a:extLst>
          </p:cNvPr>
          <p:cNvSpPr/>
          <p:nvPr/>
        </p:nvSpPr>
        <p:spPr>
          <a:xfrm>
            <a:off x="3375356" y="1996294"/>
            <a:ext cx="637868" cy="333617"/>
          </a:xfrm>
          <a:prstGeom prst="rect">
            <a:avLst/>
          </a:prstGeom>
        </p:spPr>
        <p:txBody>
          <a:bodyPr wrap="none">
            <a:spAutoFit/>
          </a:bodyPr>
          <a:lstStyle/>
          <a:p>
            <a:pPr algn="ctr" defTabSz="895669">
              <a:defRPr/>
            </a:pPr>
            <a:r>
              <a:rPr lang="en-US" sz="1568" spc="-29">
                <a:gradFill>
                  <a:gsLst>
                    <a:gs pos="0">
                      <a:srgbClr val="0078D7"/>
                    </a:gs>
                    <a:gs pos="100000">
                      <a:srgbClr val="0078D7"/>
                    </a:gs>
                  </a:gsLst>
                  <a:lin ang="16200000" scaled="0"/>
                </a:gradFill>
                <a:latin typeface="Segoe UI" panose="020B0502040204020203" pitchFamily="34" charset="0"/>
                <a:cs typeface="Segoe UI" panose="020B0502040204020203" pitchFamily="34" charset="0"/>
              </a:rPr>
              <a:t>Code</a:t>
            </a:r>
            <a:endParaRPr lang="en-US" sz="1568">
              <a:gradFill>
                <a:gsLst>
                  <a:gs pos="0">
                    <a:srgbClr val="0078D7"/>
                  </a:gs>
                  <a:gs pos="100000">
                    <a:srgbClr val="0078D7"/>
                  </a:gs>
                </a:gsLst>
                <a:lin ang="16200000" scaled="0"/>
              </a:gradFill>
              <a:latin typeface="Segoe UI" panose="020B0502040204020203" pitchFamily="34" charset="0"/>
              <a:cs typeface="Segoe UI" panose="020B0502040204020203" pitchFamily="34" charset="0"/>
            </a:endParaRPr>
          </a:p>
        </p:txBody>
      </p:sp>
      <p:pic>
        <p:nvPicPr>
          <p:cNvPr id="123" name="Picture 122">
            <a:extLst>
              <a:ext uri="{FF2B5EF4-FFF2-40B4-BE49-F238E27FC236}">
                <a16:creationId xmlns:a16="http://schemas.microsoft.com/office/drawing/2014/main" id="{C005D428-646A-48A5-9B98-0E58B3740F12}"/>
              </a:ext>
            </a:extLst>
          </p:cNvPr>
          <p:cNvPicPr>
            <a:picLocks noChangeAspect="1"/>
          </p:cNvPicPr>
          <p:nvPr/>
        </p:nvPicPr>
        <p:blipFill>
          <a:blip r:embed="rId3"/>
          <a:stretch>
            <a:fillRect/>
          </a:stretch>
        </p:blipFill>
        <p:spPr>
          <a:xfrm>
            <a:off x="1791860" y="4568787"/>
            <a:ext cx="361380" cy="361380"/>
          </a:xfrm>
          <a:prstGeom prst="rect">
            <a:avLst/>
          </a:prstGeom>
        </p:spPr>
      </p:pic>
      <p:pic>
        <p:nvPicPr>
          <p:cNvPr id="124" name="Picture 6" descr="Image result for jenkins">
            <a:extLst>
              <a:ext uri="{FF2B5EF4-FFF2-40B4-BE49-F238E27FC236}">
                <a16:creationId xmlns:a16="http://schemas.microsoft.com/office/drawing/2014/main" id="{BE18A440-1457-43D2-8275-8D2DF8DAA5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9667" y="4468184"/>
            <a:ext cx="406558" cy="562588"/>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124">
            <a:extLst>
              <a:ext uri="{FF2B5EF4-FFF2-40B4-BE49-F238E27FC236}">
                <a16:creationId xmlns:a16="http://schemas.microsoft.com/office/drawing/2014/main" id="{3371CD20-4032-4CF7-BE09-D17A8D008B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8416" y="4543607"/>
            <a:ext cx="411742" cy="411741"/>
          </a:xfrm>
          <a:prstGeom prst="rect">
            <a:avLst/>
          </a:prstGeom>
        </p:spPr>
      </p:pic>
      <p:pic>
        <p:nvPicPr>
          <p:cNvPr id="120" name="Picture 32" descr="Image result for terraform hashicorp">
            <a:extLst>
              <a:ext uri="{FF2B5EF4-FFF2-40B4-BE49-F238E27FC236}">
                <a16:creationId xmlns:a16="http://schemas.microsoft.com/office/drawing/2014/main" id="{1FD0752B-1E42-4B1F-BD48-E0003DFDB5A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9357" y="4527892"/>
            <a:ext cx="443172" cy="44317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picture containing clipart&#10;&#10;Description generated with very high confidence">
            <a:extLst>
              <a:ext uri="{FF2B5EF4-FFF2-40B4-BE49-F238E27FC236}">
                <a16:creationId xmlns:a16="http://schemas.microsoft.com/office/drawing/2014/main" id="{08C6395A-2D7D-4A6D-89E3-5527C88E04C6}"/>
              </a:ext>
            </a:extLst>
          </p:cNvPr>
          <p:cNvPicPr>
            <a:picLocks noChangeAspect="1"/>
          </p:cNvPicPr>
          <p:nvPr/>
        </p:nvPicPr>
        <p:blipFill>
          <a:blip r:embed="rId7"/>
          <a:stretch>
            <a:fillRect/>
          </a:stretch>
        </p:blipFill>
        <p:spPr>
          <a:xfrm>
            <a:off x="8510204" y="4505918"/>
            <a:ext cx="487118" cy="487118"/>
          </a:xfrm>
          <a:prstGeom prst="rect">
            <a:avLst/>
          </a:prstGeom>
        </p:spPr>
      </p:pic>
      <p:cxnSp>
        <p:nvCxnSpPr>
          <p:cNvPr id="121" name="Straight Arrow Connector 120">
            <a:extLst>
              <a:ext uri="{FF2B5EF4-FFF2-40B4-BE49-F238E27FC236}">
                <a16:creationId xmlns:a16="http://schemas.microsoft.com/office/drawing/2014/main" id="{71679A01-E2FC-4EB4-929E-4146AE58A82C}"/>
              </a:ext>
            </a:extLst>
          </p:cNvPr>
          <p:cNvCxnSpPr>
            <a:cxnSpLocks/>
          </p:cNvCxnSpPr>
          <p:nvPr/>
        </p:nvCxnSpPr>
        <p:spPr>
          <a:xfrm flipV="1">
            <a:off x="2617827" y="3175455"/>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AC4FB374-A532-4FCD-B126-707D0B205F12}"/>
              </a:ext>
            </a:extLst>
          </p:cNvPr>
          <p:cNvCxnSpPr>
            <a:cxnSpLocks/>
          </p:cNvCxnSpPr>
          <p:nvPr/>
        </p:nvCxnSpPr>
        <p:spPr>
          <a:xfrm flipV="1">
            <a:off x="4385278" y="3175455"/>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B100B4B-4013-4220-9A4E-D2DD3BB662DE}"/>
              </a:ext>
            </a:extLst>
          </p:cNvPr>
          <p:cNvCxnSpPr>
            <a:cxnSpLocks/>
          </p:cNvCxnSpPr>
          <p:nvPr/>
        </p:nvCxnSpPr>
        <p:spPr>
          <a:xfrm flipV="1">
            <a:off x="6143001" y="3175455"/>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D7848B3-BE94-4FAC-A274-1742DD283474}"/>
              </a:ext>
            </a:extLst>
          </p:cNvPr>
          <p:cNvCxnSpPr>
            <a:cxnSpLocks/>
          </p:cNvCxnSpPr>
          <p:nvPr/>
        </p:nvCxnSpPr>
        <p:spPr>
          <a:xfrm flipV="1">
            <a:off x="7777392" y="3175455"/>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1BF8A22-6EC4-46E5-A8DF-2BF1D2EBB9D4}"/>
              </a:ext>
            </a:extLst>
          </p:cNvPr>
          <p:cNvCxnSpPr>
            <a:cxnSpLocks/>
          </p:cNvCxnSpPr>
          <p:nvPr/>
        </p:nvCxnSpPr>
        <p:spPr>
          <a:xfrm flipV="1">
            <a:off x="9296510" y="3175455"/>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C00DA3ED-324D-4031-95CC-E8D5990E5A26}"/>
              </a:ext>
            </a:extLst>
          </p:cNvPr>
          <p:cNvCxnSpPr>
            <a:cxnSpLocks/>
          </p:cNvCxnSpPr>
          <p:nvPr/>
        </p:nvCxnSpPr>
        <p:spPr>
          <a:xfrm rot="10800000">
            <a:off x="1327509" y="2565694"/>
            <a:ext cx="9375176" cy="594303"/>
          </a:xfrm>
          <a:prstGeom prst="bentConnector3">
            <a:avLst>
              <a:gd name="adj1" fmla="val -2646"/>
            </a:avLst>
          </a:prstGeom>
          <a:ln w="19050" cap="rnd">
            <a:solidFill>
              <a:schemeClr val="bg1">
                <a:lumMod val="75000"/>
              </a:schemeClr>
            </a:solidFill>
            <a:headEnd type="none"/>
            <a:tailEnd type="none" w="lg"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BE36B55-616C-43AD-9701-8446E51D8106}"/>
              </a:ext>
            </a:extLst>
          </p:cNvPr>
          <p:cNvCxnSpPr>
            <a:cxnSpLocks/>
          </p:cNvCxnSpPr>
          <p:nvPr/>
        </p:nvCxnSpPr>
        <p:spPr>
          <a:xfrm>
            <a:off x="1313348" y="3175455"/>
            <a:ext cx="283606"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B7B923F-1F70-48B2-AE31-051D47EF55CF}"/>
              </a:ext>
            </a:extLst>
          </p:cNvPr>
          <p:cNvCxnSpPr>
            <a:cxnSpLocks/>
          </p:cNvCxnSpPr>
          <p:nvPr/>
        </p:nvCxnSpPr>
        <p:spPr>
          <a:xfrm flipV="1">
            <a:off x="1313347" y="2565694"/>
            <a:ext cx="0" cy="609762"/>
          </a:xfrm>
          <a:prstGeom prst="line">
            <a:avLst/>
          </a:prstGeom>
          <a:ln w="19050" cap="rnd">
            <a:solidFill>
              <a:schemeClr val="bg1">
                <a:lumMod val="75000"/>
              </a:schemeClr>
            </a:solidFill>
            <a:headEnd type="none"/>
            <a:tailEnd type="none" w="lg"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CF4FF3DC-6062-49ED-BF18-DE352DEC0343}"/>
              </a:ext>
            </a:extLst>
          </p:cNvPr>
          <p:cNvCxnSpPr>
            <a:cxnSpLocks/>
          </p:cNvCxnSpPr>
          <p:nvPr/>
        </p:nvCxnSpPr>
        <p:spPr>
          <a:xfrm>
            <a:off x="2617827" y="4746004"/>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A9F7B1B-9BE0-4265-8031-078575EB4308}"/>
              </a:ext>
            </a:extLst>
          </p:cNvPr>
          <p:cNvCxnSpPr>
            <a:cxnSpLocks/>
          </p:cNvCxnSpPr>
          <p:nvPr/>
        </p:nvCxnSpPr>
        <p:spPr>
          <a:xfrm>
            <a:off x="4385278" y="4746004"/>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BDFE01D7-0346-4E6A-9C29-F7BF8F025639}"/>
              </a:ext>
            </a:extLst>
          </p:cNvPr>
          <p:cNvCxnSpPr>
            <a:cxnSpLocks/>
          </p:cNvCxnSpPr>
          <p:nvPr/>
        </p:nvCxnSpPr>
        <p:spPr>
          <a:xfrm>
            <a:off x="6143001" y="4746004"/>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4B6CD0F-009A-494C-83ED-6DF8E6A7A9FE}"/>
              </a:ext>
            </a:extLst>
          </p:cNvPr>
          <p:cNvCxnSpPr>
            <a:cxnSpLocks/>
          </p:cNvCxnSpPr>
          <p:nvPr/>
        </p:nvCxnSpPr>
        <p:spPr>
          <a:xfrm>
            <a:off x="7777392" y="4746004"/>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49BD17C-5DD5-416B-83B4-5C39AD570E8A}"/>
              </a:ext>
            </a:extLst>
          </p:cNvPr>
          <p:cNvCxnSpPr>
            <a:cxnSpLocks/>
          </p:cNvCxnSpPr>
          <p:nvPr/>
        </p:nvCxnSpPr>
        <p:spPr>
          <a:xfrm>
            <a:off x="9296510" y="4746004"/>
            <a:ext cx="402861"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AAAF1828-43E4-4041-A642-5D4140F13F07}"/>
              </a:ext>
            </a:extLst>
          </p:cNvPr>
          <p:cNvCxnSpPr>
            <a:cxnSpLocks/>
          </p:cNvCxnSpPr>
          <p:nvPr/>
        </p:nvCxnSpPr>
        <p:spPr>
          <a:xfrm rot="10800000" flipV="1">
            <a:off x="1327509" y="4761462"/>
            <a:ext cx="9375176" cy="594303"/>
          </a:xfrm>
          <a:prstGeom prst="bentConnector3">
            <a:avLst>
              <a:gd name="adj1" fmla="val -2646"/>
            </a:avLst>
          </a:prstGeom>
          <a:ln w="19050" cap="rnd">
            <a:solidFill>
              <a:schemeClr val="bg1">
                <a:lumMod val="75000"/>
              </a:schemeClr>
            </a:solidFill>
            <a:headEnd type="none"/>
            <a:tailEnd type="none" w="lg" len="sm"/>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B0D6F72-A645-496E-8AA9-3F055EFAEA73}"/>
              </a:ext>
            </a:extLst>
          </p:cNvPr>
          <p:cNvCxnSpPr>
            <a:cxnSpLocks/>
          </p:cNvCxnSpPr>
          <p:nvPr/>
        </p:nvCxnSpPr>
        <p:spPr>
          <a:xfrm>
            <a:off x="1324308" y="4746004"/>
            <a:ext cx="272646" cy="0"/>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D119AF6-15F0-48D8-92AC-7025FC686502}"/>
              </a:ext>
            </a:extLst>
          </p:cNvPr>
          <p:cNvCxnSpPr>
            <a:cxnSpLocks/>
          </p:cNvCxnSpPr>
          <p:nvPr/>
        </p:nvCxnSpPr>
        <p:spPr>
          <a:xfrm>
            <a:off x="1313347" y="4746005"/>
            <a:ext cx="0" cy="609762"/>
          </a:xfrm>
          <a:prstGeom prst="line">
            <a:avLst/>
          </a:prstGeom>
          <a:ln w="19050" cap="rnd">
            <a:solidFill>
              <a:schemeClr val="bg1">
                <a:lumMod val="75000"/>
              </a:schemeClr>
            </a:solidFill>
            <a:headEnd type="none"/>
            <a:tailEnd type="none" w="lg" len="sm"/>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1F4526A-079E-4646-A904-BDAB0514B349}"/>
              </a:ext>
            </a:extLst>
          </p:cNvPr>
          <p:cNvGrpSpPr/>
          <p:nvPr/>
        </p:nvGrpSpPr>
        <p:grpSpPr>
          <a:xfrm>
            <a:off x="9846345" y="4555137"/>
            <a:ext cx="856341" cy="388680"/>
            <a:chOff x="5661878" y="6248307"/>
            <a:chExt cx="775216" cy="351859"/>
          </a:xfrm>
        </p:grpSpPr>
        <p:pic>
          <p:nvPicPr>
            <p:cNvPr id="4" name="Graphic 3">
              <a:extLst>
                <a:ext uri="{FF2B5EF4-FFF2-40B4-BE49-F238E27FC236}">
                  <a16:creationId xmlns:a16="http://schemas.microsoft.com/office/drawing/2014/main" id="{88787A58-A2D6-4A4D-8646-CD0F5C8148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61878" y="6270261"/>
              <a:ext cx="307947" cy="307947"/>
            </a:xfrm>
            <a:prstGeom prst="rect">
              <a:avLst/>
            </a:prstGeom>
          </p:spPr>
        </p:pic>
        <p:pic>
          <p:nvPicPr>
            <p:cNvPr id="5" name="Graphic 4">
              <a:extLst>
                <a:ext uri="{FF2B5EF4-FFF2-40B4-BE49-F238E27FC236}">
                  <a16:creationId xmlns:a16="http://schemas.microsoft.com/office/drawing/2014/main" id="{22CB02C2-A738-4702-8E53-D7A1DC7BCC5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66377" y="6248307"/>
              <a:ext cx="351859" cy="351859"/>
            </a:xfrm>
            <a:prstGeom prst="rect">
              <a:avLst/>
            </a:prstGeom>
          </p:spPr>
        </p:pic>
        <p:pic>
          <p:nvPicPr>
            <p:cNvPr id="7" name="Graphic 6">
              <a:extLst>
                <a:ext uri="{FF2B5EF4-FFF2-40B4-BE49-F238E27FC236}">
                  <a16:creationId xmlns:a16="http://schemas.microsoft.com/office/drawing/2014/main" id="{1FCE7DB4-0237-474C-A6B7-43C492035A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85235" y="6248307"/>
              <a:ext cx="351859" cy="351859"/>
            </a:xfrm>
            <a:prstGeom prst="rect">
              <a:avLst/>
            </a:prstGeom>
          </p:spPr>
        </p:pic>
      </p:grpSp>
      <p:cxnSp>
        <p:nvCxnSpPr>
          <p:cNvPr id="168" name="Straight Arrow Connector 167">
            <a:extLst>
              <a:ext uri="{FF2B5EF4-FFF2-40B4-BE49-F238E27FC236}">
                <a16:creationId xmlns:a16="http://schemas.microsoft.com/office/drawing/2014/main" id="{ECBBA78D-C8BF-4322-9040-AA0F300DB6DE}"/>
              </a:ext>
            </a:extLst>
          </p:cNvPr>
          <p:cNvCxnSpPr>
            <a:cxnSpLocks/>
          </p:cNvCxnSpPr>
          <p:nvPr/>
        </p:nvCxnSpPr>
        <p:spPr>
          <a:xfrm>
            <a:off x="5431136" y="3755205"/>
            <a:ext cx="0" cy="605097"/>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D4E9CDD-C997-42AD-B01A-8AAAEA5D8EA4}"/>
              </a:ext>
            </a:extLst>
          </p:cNvPr>
          <p:cNvCxnSpPr>
            <a:cxnSpLocks/>
          </p:cNvCxnSpPr>
          <p:nvPr/>
        </p:nvCxnSpPr>
        <p:spPr>
          <a:xfrm flipV="1">
            <a:off x="5614308" y="3716065"/>
            <a:ext cx="0" cy="644238"/>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E27B7014-5F08-40E7-A5C1-F653B5E0A614}"/>
              </a:ext>
            </a:extLst>
          </p:cNvPr>
          <p:cNvCxnSpPr>
            <a:cxnSpLocks/>
          </p:cNvCxnSpPr>
          <p:nvPr/>
        </p:nvCxnSpPr>
        <p:spPr>
          <a:xfrm>
            <a:off x="7149283" y="3736613"/>
            <a:ext cx="0" cy="644237"/>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9665CA9D-68D2-4827-8116-BCD4DAFA60E4}"/>
              </a:ext>
            </a:extLst>
          </p:cNvPr>
          <p:cNvCxnSpPr>
            <a:cxnSpLocks/>
          </p:cNvCxnSpPr>
          <p:nvPr/>
        </p:nvCxnSpPr>
        <p:spPr>
          <a:xfrm flipV="1">
            <a:off x="7332455" y="3736613"/>
            <a:ext cx="0" cy="644238"/>
          </a:xfrm>
          <a:prstGeom prst="straightConnector1">
            <a:avLst/>
          </a:prstGeom>
          <a:ln w="19050" cap="rnd">
            <a:solidFill>
              <a:schemeClr val="bg1">
                <a:lumMod val="75000"/>
              </a:schemeClr>
            </a:solidFill>
            <a:headEnd type="none"/>
            <a:tailEnd type="arrow" w="lg" len="sm"/>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5B62F894-27A2-4655-8F1A-9C389CCC0A84}"/>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2555" t="11928" r="30851" b="25993"/>
          <a:stretch/>
        </p:blipFill>
        <p:spPr>
          <a:xfrm>
            <a:off x="1755403" y="2937917"/>
            <a:ext cx="434296" cy="404852"/>
          </a:xfrm>
          <a:prstGeom prst="rect">
            <a:avLst/>
          </a:prstGeom>
        </p:spPr>
      </p:pic>
      <p:sp>
        <p:nvSpPr>
          <p:cNvPr id="63" name="Rectangle 62">
            <a:extLst>
              <a:ext uri="{FF2B5EF4-FFF2-40B4-BE49-F238E27FC236}">
                <a16:creationId xmlns:a16="http://schemas.microsoft.com/office/drawing/2014/main" id="{E05229D1-5139-4E5A-8C88-6A9B4B21354E}"/>
              </a:ext>
            </a:extLst>
          </p:cNvPr>
          <p:cNvSpPr/>
          <p:nvPr/>
        </p:nvSpPr>
        <p:spPr>
          <a:xfrm>
            <a:off x="1494700" y="3416611"/>
            <a:ext cx="955711" cy="250710"/>
          </a:xfrm>
          <a:prstGeom prst="rect">
            <a:avLst/>
          </a:prstGeom>
        </p:spPr>
        <p:txBody>
          <a:bodyPr wrap="none">
            <a:spAutoFit/>
          </a:bodyPr>
          <a:lstStyle/>
          <a:p>
            <a:pPr algn="ctr" defTabSz="895669">
              <a:defRPr/>
            </a:pPr>
            <a:r>
              <a:rPr lang="en-US" sz="1029" dirty="0">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Azure Boards</a:t>
            </a:r>
          </a:p>
        </p:txBody>
      </p:sp>
      <p:sp>
        <p:nvSpPr>
          <p:cNvPr id="64" name="Rectangle 63">
            <a:extLst>
              <a:ext uri="{FF2B5EF4-FFF2-40B4-BE49-F238E27FC236}">
                <a16:creationId xmlns:a16="http://schemas.microsoft.com/office/drawing/2014/main" id="{F10443FF-A44C-426A-9B78-53C0538ABAC2}"/>
              </a:ext>
            </a:extLst>
          </p:cNvPr>
          <p:cNvSpPr/>
          <p:nvPr/>
        </p:nvSpPr>
        <p:spPr>
          <a:xfrm>
            <a:off x="3241505" y="3412835"/>
            <a:ext cx="914033" cy="250710"/>
          </a:xfrm>
          <a:prstGeom prst="rect">
            <a:avLst/>
          </a:prstGeom>
        </p:spPr>
        <p:txBody>
          <a:bodyPr wrap="none">
            <a:spAutoFit/>
          </a:bodyPr>
          <a:lstStyle/>
          <a:p>
            <a:pPr algn="ctr" defTabSz="895669">
              <a:defRPr/>
            </a:pPr>
            <a:r>
              <a:rPr lang="en-US" sz="1029" dirty="0">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Azure Repos</a:t>
            </a:r>
          </a:p>
        </p:txBody>
      </p:sp>
      <p:sp>
        <p:nvSpPr>
          <p:cNvPr id="65" name="Rectangle 64">
            <a:extLst>
              <a:ext uri="{FF2B5EF4-FFF2-40B4-BE49-F238E27FC236}">
                <a16:creationId xmlns:a16="http://schemas.microsoft.com/office/drawing/2014/main" id="{83078CAD-54FF-4BA4-B420-D7462A547AE3}"/>
              </a:ext>
            </a:extLst>
          </p:cNvPr>
          <p:cNvSpPr/>
          <p:nvPr/>
        </p:nvSpPr>
        <p:spPr>
          <a:xfrm>
            <a:off x="1712561" y="4995983"/>
            <a:ext cx="510076" cy="250710"/>
          </a:xfrm>
          <a:prstGeom prst="rect">
            <a:avLst/>
          </a:prstGeom>
        </p:spPr>
        <p:txBody>
          <a:bodyPr wrap="none">
            <a:spAutoFit/>
          </a:bodyPr>
          <a:lstStyle/>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Trello</a:t>
            </a:r>
          </a:p>
        </p:txBody>
      </p:sp>
      <p:sp>
        <p:nvSpPr>
          <p:cNvPr id="68" name="Rectangle 67">
            <a:extLst>
              <a:ext uri="{FF2B5EF4-FFF2-40B4-BE49-F238E27FC236}">
                <a16:creationId xmlns:a16="http://schemas.microsoft.com/office/drawing/2014/main" id="{8D6190C1-8F0F-4FC2-A466-E6477194025F}"/>
              </a:ext>
            </a:extLst>
          </p:cNvPr>
          <p:cNvSpPr/>
          <p:nvPr/>
        </p:nvSpPr>
        <p:spPr>
          <a:xfrm>
            <a:off x="3397120" y="4995983"/>
            <a:ext cx="594338" cy="248925"/>
          </a:xfrm>
          <a:prstGeom prst="rect">
            <a:avLst/>
          </a:prstGeom>
        </p:spPr>
        <p:txBody>
          <a:bodyPr wrap="none">
            <a:spAutoFit/>
          </a:bodyPr>
          <a:lstStyle/>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GitHub</a:t>
            </a:r>
          </a:p>
        </p:txBody>
      </p:sp>
      <p:sp>
        <p:nvSpPr>
          <p:cNvPr id="69" name="Rectangle 68">
            <a:extLst>
              <a:ext uri="{FF2B5EF4-FFF2-40B4-BE49-F238E27FC236}">
                <a16:creationId xmlns:a16="http://schemas.microsoft.com/office/drawing/2014/main" id="{6B0DE0EC-8836-4F7E-B771-D5C1E9AE4A9E}"/>
              </a:ext>
            </a:extLst>
          </p:cNvPr>
          <p:cNvSpPr/>
          <p:nvPr/>
        </p:nvSpPr>
        <p:spPr>
          <a:xfrm>
            <a:off x="5206684" y="4995983"/>
            <a:ext cx="602197" cy="248925"/>
          </a:xfrm>
          <a:prstGeom prst="rect">
            <a:avLst/>
          </a:prstGeom>
        </p:spPr>
        <p:txBody>
          <a:bodyPr wrap="none">
            <a:spAutoFit/>
          </a:bodyPr>
          <a:lstStyle/>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Jenkins</a:t>
            </a:r>
          </a:p>
        </p:txBody>
      </p:sp>
      <p:sp>
        <p:nvSpPr>
          <p:cNvPr id="72" name="Rectangle 71">
            <a:extLst>
              <a:ext uri="{FF2B5EF4-FFF2-40B4-BE49-F238E27FC236}">
                <a16:creationId xmlns:a16="http://schemas.microsoft.com/office/drawing/2014/main" id="{D65B2B71-05FB-446C-9B86-D0EA89422BDE}"/>
              </a:ext>
            </a:extLst>
          </p:cNvPr>
          <p:cNvSpPr/>
          <p:nvPr/>
        </p:nvSpPr>
        <p:spPr>
          <a:xfrm>
            <a:off x="6877230" y="4995983"/>
            <a:ext cx="754631" cy="248925"/>
          </a:xfrm>
          <a:prstGeom prst="rect">
            <a:avLst/>
          </a:prstGeom>
        </p:spPr>
        <p:txBody>
          <a:bodyPr wrap="none">
            <a:spAutoFit/>
          </a:bodyPr>
          <a:lstStyle/>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Terraform</a:t>
            </a:r>
          </a:p>
        </p:txBody>
      </p:sp>
      <p:sp>
        <p:nvSpPr>
          <p:cNvPr id="73" name="Rectangle 72">
            <a:extLst>
              <a:ext uri="{FF2B5EF4-FFF2-40B4-BE49-F238E27FC236}">
                <a16:creationId xmlns:a16="http://schemas.microsoft.com/office/drawing/2014/main" id="{57CF890A-2062-40C2-9FF3-0403599BE569}"/>
              </a:ext>
            </a:extLst>
          </p:cNvPr>
          <p:cNvSpPr/>
          <p:nvPr/>
        </p:nvSpPr>
        <p:spPr>
          <a:xfrm>
            <a:off x="8462154" y="4995983"/>
            <a:ext cx="606910" cy="248925"/>
          </a:xfrm>
          <a:prstGeom prst="rect">
            <a:avLst/>
          </a:prstGeom>
        </p:spPr>
        <p:txBody>
          <a:bodyPr wrap="none">
            <a:spAutoFit/>
          </a:bodyPr>
          <a:lstStyle/>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Ansible</a:t>
            </a:r>
          </a:p>
        </p:txBody>
      </p:sp>
      <p:sp>
        <p:nvSpPr>
          <p:cNvPr id="74" name="Rectangle 73">
            <a:extLst>
              <a:ext uri="{FF2B5EF4-FFF2-40B4-BE49-F238E27FC236}">
                <a16:creationId xmlns:a16="http://schemas.microsoft.com/office/drawing/2014/main" id="{F7641EFB-39FB-4529-BFA5-DE080DF9793E}"/>
              </a:ext>
            </a:extLst>
          </p:cNvPr>
          <p:cNvSpPr/>
          <p:nvPr/>
        </p:nvSpPr>
        <p:spPr>
          <a:xfrm>
            <a:off x="9899358" y="4995983"/>
            <a:ext cx="732629" cy="248925"/>
          </a:xfrm>
          <a:prstGeom prst="rect">
            <a:avLst/>
          </a:prstGeom>
        </p:spPr>
        <p:txBody>
          <a:bodyPr wrap="none">
            <a:spAutoFit/>
          </a:bodyPr>
          <a:lstStyle/>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ELK Stack</a:t>
            </a:r>
          </a:p>
        </p:txBody>
      </p:sp>
      <p:grpSp>
        <p:nvGrpSpPr>
          <p:cNvPr id="19" name="Group 18">
            <a:extLst>
              <a:ext uri="{FF2B5EF4-FFF2-40B4-BE49-F238E27FC236}">
                <a16:creationId xmlns:a16="http://schemas.microsoft.com/office/drawing/2014/main" id="{53E081FA-0217-42BB-83D5-1801E6893A43}"/>
              </a:ext>
            </a:extLst>
          </p:cNvPr>
          <p:cNvGrpSpPr/>
          <p:nvPr/>
        </p:nvGrpSpPr>
        <p:grpSpPr>
          <a:xfrm>
            <a:off x="9880779" y="2915492"/>
            <a:ext cx="839491" cy="831395"/>
            <a:chOff x="10078908" y="2973457"/>
            <a:chExt cx="856325" cy="848066"/>
          </a:xfrm>
        </p:grpSpPr>
        <p:pic>
          <p:nvPicPr>
            <p:cNvPr id="192" name="Picture 4" descr="Image result for app insights logo azure png">
              <a:extLst>
                <a:ext uri="{FF2B5EF4-FFF2-40B4-BE49-F238E27FC236}">
                  <a16:creationId xmlns:a16="http://schemas.microsoft.com/office/drawing/2014/main" id="{C36AD062-1010-4F21-9484-36242607C014}"/>
                </a:ext>
              </a:extLst>
            </p:cNvPr>
            <p:cNvPicPr>
              <a:picLocks noChangeAspect="1" noChangeArrowheads="1"/>
            </p:cNvPicPr>
            <p:nvPr/>
          </p:nvPicPr>
          <p:blipFill>
            <a:blip r:embed="rId15" cstate="hqprint">
              <a:extLst>
                <a:ext uri="{28A0092B-C50C-407E-A947-70E740481C1C}">
                  <a14:useLocalDpi xmlns:a14="http://schemas.microsoft.com/office/drawing/2010/main" val="0"/>
                </a:ext>
              </a:extLst>
            </a:blip>
            <a:srcRect/>
            <a:stretch>
              <a:fillRect/>
            </a:stretch>
          </p:blipFill>
          <p:spPr bwMode="auto">
            <a:xfrm>
              <a:off x="10277710" y="2973457"/>
              <a:ext cx="458721" cy="45872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30C1632F-90DB-4C4A-B45E-DA69E2874E9F}"/>
                </a:ext>
              </a:extLst>
            </p:cNvPr>
            <p:cNvSpPr/>
            <p:nvPr/>
          </p:nvSpPr>
          <p:spPr>
            <a:xfrm>
              <a:off x="10078908" y="3406025"/>
              <a:ext cx="856325" cy="415498"/>
            </a:xfrm>
            <a:prstGeom prst="rect">
              <a:avLst/>
            </a:prstGeom>
          </p:spPr>
          <p:txBody>
            <a:bodyPr wrap="none">
              <a:spAutoFit/>
            </a:bodyPr>
            <a:lstStyle/>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Application</a:t>
              </a:r>
            </a:p>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Insights</a:t>
              </a:r>
            </a:p>
          </p:txBody>
        </p:sp>
      </p:grpSp>
      <p:grpSp>
        <p:nvGrpSpPr>
          <p:cNvPr id="18" name="Group 17">
            <a:extLst>
              <a:ext uri="{FF2B5EF4-FFF2-40B4-BE49-F238E27FC236}">
                <a16:creationId xmlns:a16="http://schemas.microsoft.com/office/drawing/2014/main" id="{3F37AFD8-3302-4706-BC5F-E3D2D96905F5}"/>
              </a:ext>
            </a:extLst>
          </p:cNvPr>
          <p:cNvGrpSpPr/>
          <p:nvPr/>
        </p:nvGrpSpPr>
        <p:grpSpPr>
          <a:xfrm>
            <a:off x="8386000" y="2939930"/>
            <a:ext cx="727916" cy="648551"/>
            <a:chOff x="8554156" y="2998385"/>
            <a:chExt cx="742512" cy="661556"/>
          </a:xfrm>
        </p:grpSpPr>
        <p:pic>
          <p:nvPicPr>
            <p:cNvPr id="193" name="Picture 192">
              <a:extLst>
                <a:ext uri="{FF2B5EF4-FFF2-40B4-BE49-F238E27FC236}">
                  <a16:creationId xmlns:a16="http://schemas.microsoft.com/office/drawing/2014/main" id="{13A7FA8C-9F1E-4024-90C8-863B5E7C2AF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741099" y="2998385"/>
              <a:ext cx="368626" cy="408864"/>
            </a:xfrm>
            <a:prstGeom prst="rect">
              <a:avLst/>
            </a:prstGeom>
          </p:spPr>
        </p:pic>
        <p:sp>
          <p:nvSpPr>
            <p:cNvPr id="76" name="Rectangle 75">
              <a:extLst>
                <a:ext uri="{FF2B5EF4-FFF2-40B4-BE49-F238E27FC236}">
                  <a16:creationId xmlns:a16="http://schemas.microsoft.com/office/drawing/2014/main" id="{89B032E7-8BCA-4A3B-8E74-99E809844083}"/>
                </a:ext>
              </a:extLst>
            </p:cNvPr>
            <p:cNvSpPr/>
            <p:nvPr/>
          </p:nvSpPr>
          <p:spPr>
            <a:xfrm>
              <a:off x="8554156" y="3406025"/>
              <a:ext cx="742512" cy="253916"/>
            </a:xfrm>
            <a:prstGeom prst="rect">
              <a:avLst/>
            </a:prstGeom>
          </p:spPr>
          <p:txBody>
            <a:bodyPr wrap="none">
              <a:spAutoFit/>
            </a:bodyPr>
            <a:lstStyle/>
            <a:p>
              <a:pPr algn="ctr" defTabSz="895669">
                <a:defRPr/>
              </a:pPr>
              <a:r>
                <a:rPr lang="en-US" sz="1029">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Key Vault</a:t>
              </a:r>
            </a:p>
          </p:txBody>
        </p:sp>
      </p:grpSp>
      <p:pic>
        <p:nvPicPr>
          <p:cNvPr id="3" name="Picture 2" descr="A picture containing object&#10;&#10;Description generated with very high confidence">
            <a:extLst>
              <a:ext uri="{FF2B5EF4-FFF2-40B4-BE49-F238E27FC236}">
                <a16:creationId xmlns:a16="http://schemas.microsoft.com/office/drawing/2014/main" id="{994D98DF-B9C1-4C33-BDAB-7C85DCDD65D6}"/>
              </a:ext>
            </a:extLst>
          </p:cNvPr>
          <p:cNvPicPr>
            <a:picLocks noChangeAspect="1"/>
          </p:cNvPicPr>
          <p:nvPr/>
        </p:nvPicPr>
        <p:blipFill>
          <a:blip r:embed="rId17"/>
          <a:stretch>
            <a:fillRect/>
          </a:stretch>
        </p:blipFill>
        <p:spPr>
          <a:xfrm>
            <a:off x="1716021" y="2951264"/>
            <a:ext cx="508026" cy="508026"/>
          </a:xfrm>
          <a:prstGeom prst="rect">
            <a:avLst/>
          </a:prstGeom>
        </p:spPr>
      </p:pic>
      <p:pic>
        <p:nvPicPr>
          <p:cNvPr id="6" name="Picture 5">
            <a:extLst>
              <a:ext uri="{FF2B5EF4-FFF2-40B4-BE49-F238E27FC236}">
                <a16:creationId xmlns:a16="http://schemas.microsoft.com/office/drawing/2014/main" id="{32DC6A99-79CD-4A03-B6C1-8ABC53AF0656}"/>
              </a:ext>
            </a:extLst>
          </p:cNvPr>
          <p:cNvPicPr>
            <a:picLocks noChangeAspect="1"/>
          </p:cNvPicPr>
          <p:nvPr/>
        </p:nvPicPr>
        <p:blipFill>
          <a:blip r:embed="rId18"/>
          <a:stretch>
            <a:fillRect/>
          </a:stretch>
        </p:blipFill>
        <p:spPr>
          <a:xfrm>
            <a:off x="3427504" y="2942993"/>
            <a:ext cx="516297" cy="516297"/>
          </a:xfrm>
          <a:prstGeom prst="rect">
            <a:avLst/>
          </a:prstGeom>
        </p:spPr>
      </p:pic>
      <p:pic>
        <p:nvPicPr>
          <p:cNvPr id="9" name="Picture 8">
            <a:extLst>
              <a:ext uri="{FF2B5EF4-FFF2-40B4-BE49-F238E27FC236}">
                <a16:creationId xmlns:a16="http://schemas.microsoft.com/office/drawing/2014/main" id="{ECAA2E9D-D421-4826-9137-DD438DB4DF50}"/>
              </a:ext>
            </a:extLst>
          </p:cNvPr>
          <p:cNvPicPr>
            <a:picLocks noChangeAspect="1"/>
          </p:cNvPicPr>
          <p:nvPr/>
        </p:nvPicPr>
        <p:blipFill>
          <a:blip r:embed="rId19"/>
          <a:stretch>
            <a:fillRect/>
          </a:stretch>
        </p:blipFill>
        <p:spPr>
          <a:xfrm>
            <a:off x="5303606" y="2967765"/>
            <a:ext cx="473533" cy="473533"/>
          </a:xfrm>
          <a:prstGeom prst="rect">
            <a:avLst/>
          </a:prstGeom>
        </p:spPr>
      </p:pic>
      <p:sp>
        <p:nvSpPr>
          <p:cNvPr id="77" name="Rectangle 76">
            <a:extLst>
              <a:ext uri="{FF2B5EF4-FFF2-40B4-BE49-F238E27FC236}">
                <a16:creationId xmlns:a16="http://schemas.microsoft.com/office/drawing/2014/main" id="{AE139453-4E0F-48B4-AB24-4980A66FF591}"/>
              </a:ext>
            </a:extLst>
          </p:cNvPr>
          <p:cNvSpPr/>
          <p:nvPr/>
        </p:nvSpPr>
        <p:spPr>
          <a:xfrm>
            <a:off x="5040647" y="3412835"/>
            <a:ext cx="1072730" cy="250710"/>
          </a:xfrm>
          <a:prstGeom prst="rect">
            <a:avLst/>
          </a:prstGeom>
        </p:spPr>
        <p:txBody>
          <a:bodyPr wrap="none">
            <a:spAutoFit/>
          </a:bodyPr>
          <a:lstStyle/>
          <a:p>
            <a:pPr algn="ctr" defTabSz="895669">
              <a:defRPr/>
            </a:pPr>
            <a:r>
              <a:rPr lang="en-US" sz="1029" dirty="0">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Azure Pipelines</a:t>
            </a:r>
          </a:p>
        </p:txBody>
      </p:sp>
      <p:pic>
        <p:nvPicPr>
          <p:cNvPr id="78" name="Picture 77">
            <a:extLst>
              <a:ext uri="{FF2B5EF4-FFF2-40B4-BE49-F238E27FC236}">
                <a16:creationId xmlns:a16="http://schemas.microsoft.com/office/drawing/2014/main" id="{53EB0D72-C0A3-4B78-A50A-D3610AB52EFE}"/>
              </a:ext>
            </a:extLst>
          </p:cNvPr>
          <p:cNvPicPr>
            <a:picLocks noChangeAspect="1"/>
          </p:cNvPicPr>
          <p:nvPr/>
        </p:nvPicPr>
        <p:blipFill>
          <a:blip r:embed="rId19"/>
          <a:stretch>
            <a:fillRect/>
          </a:stretch>
        </p:blipFill>
        <p:spPr>
          <a:xfrm>
            <a:off x="6930154" y="2967765"/>
            <a:ext cx="473533" cy="473533"/>
          </a:xfrm>
          <a:prstGeom prst="rect">
            <a:avLst/>
          </a:prstGeom>
        </p:spPr>
      </p:pic>
      <p:sp>
        <p:nvSpPr>
          <p:cNvPr id="80" name="Rectangle 79">
            <a:extLst>
              <a:ext uri="{FF2B5EF4-FFF2-40B4-BE49-F238E27FC236}">
                <a16:creationId xmlns:a16="http://schemas.microsoft.com/office/drawing/2014/main" id="{A03D0D59-23F4-45CD-B443-D8971692F472}"/>
              </a:ext>
            </a:extLst>
          </p:cNvPr>
          <p:cNvSpPr/>
          <p:nvPr/>
        </p:nvSpPr>
        <p:spPr>
          <a:xfrm>
            <a:off x="6667195" y="3412835"/>
            <a:ext cx="1072730" cy="250710"/>
          </a:xfrm>
          <a:prstGeom prst="rect">
            <a:avLst/>
          </a:prstGeom>
        </p:spPr>
        <p:txBody>
          <a:bodyPr wrap="none">
            <a:spAutoFit/>
          </a:bodyPr>
          <a:lstStyle/>
          <a:p>
            <a:pPr algn="ctr" defTabSz="895669">
              <a:defRPr/>
            </a:pPr>
            <a:r>
              <a:rPr lang="en-US" sz="1029" dirty="0">
                <a:gradFill>
                  <a:gsLst>
                    <a:gs pos="0">
                      <a:srgbClr val="737373"/>
                    </a:gs>
                    <a:gs pos="100000">
                      <a:srgbClr val="737373"/>
                    </a:gs>
                  </a:gsLst>
                  <a:lin ang="5400000" scaled="1"/>
                </a:gradFill>
                <a:latin typeface="Segoe UI" panose="020B0502040204020203" pitchFamily="34" charset="0"/>
                <a:cs typeface="Segoe UI" panose="020B0502040204020203" pitchFamily="34" charset="0"/>
              </a:rPr>
              <a:t>Azure Pipelines</a:t>
            </a:r>
          </a:p>
        </p:txBody>
      </p:sp>
    </p:spTree>
    <p:extLst>
      <p:ext uri="{BB962C8B-B14F-4D97-AF65-F5344CB8AC3E}">
        <p14:creationId xmlns:p14="http://schemas.microsoft.com/office/powerpoint/2010/main" val="2767415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fade">
                                      <p:cBhvr>
                                        <p:cTn id="11" dur="500"/>
                                        <p:tgtEl>
                                          <p:spTgt spid="1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
                                        </p:tgtEl>
                                        <p:attrNameLst>
                                          <p:attrName>style.visibility</p:attrName>
                                        </p:attrNameLst>
                                      </p:cBhvr>
                                      <p:to>
                                        <p:strVal val="visible"/>
                                      </p:to>
                                    </p:set>
                                    <p:animEffect transition="in" filter="fade">
                                      <p:cBhvr>
                                        <p:cTn id="15" dur="500"/>
                                        <p:tgtEl>
                                          <p:spTgt spid="13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4"/>
                                        </p:tgtEl>
                                        <p:attrNameLst>
                                          <p:attrName>style.visibility</p:attrName>
                                        </p:attrNameLst>
                                      </p:cBhvr>
                                      <p:to>
                                        <p:strVal val="visible"/>
                                      </p:to>
                                    </p:set>
                                    <p:animEffect transition="in" filter="fade">
                                      <p:cBhvr>
                                        <p:cTn id="19" dur="500"/>
                                        <p:tgtEl>
                                          <p:spTgt spid="13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fade">
                                      <p:cBhvr>
                                        <p:cTn id="23" dur="500"/>
                                        <p:tgtEl>
                                          <p:spTgt spid="13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fade">
                                      <p:cBhvr>
                                        <p:cTn id="27" dur="500"/>
                                        <p:tgtEl>
                                          <p:spTgt spid="136"/>
                                        </p:tgtEl>
                                      </p:cBhvr>
                                    </p:animEffect>
                                  </p:childTnLst>
                                </p:cTn>
                              </p:par>
                              <p:par>
                                <p:cTn id="28" presetID="10" presetClass="entr" presetSubtype="0" fill="hold" nodeType="withEffect">
                                  <p:stCondLst>
                                    <p:cond delay="0"/>
                                  </p:stCondLst>
                                  <p:childTnLst>
                                    <p:set>
                                      <p:cBhvr>
                                        <p:cTn id="29" dur="1" fill="hold">
                                          <p:stCondLst>
                                            <p:cond delay="0"/>
                                          </p:stCondLst>
                                        </p:cTn>
                                        <p:tgtEl>
                                          <p:spTgt spid="138"/>
                                        </p:tgtEl>
                                        <p:attrNameLst>
                                          <p:attrName>style.visibility</p:attrName>
                                        </p:attrNameLst>
                                      </p:cBhvr>
                                      <p:to>
                                        <p:strVal val="visible"/>
                                      </p:to>
                                    </p:set>
                                    <p:animEffect transition="in" filter="fade">
                                      <p:cBhvr>
                                        <p:cTn id="30" dur="500"/>
                                        <p:tgtEl>
                                          <p:spTgt spid="138"/>
                                        </p:tgtEl>
                                      </p:cBhvr>
                                    </p:animEffect>
                                  </p:childTnLst>
                                </p:cTn>
                              </p:par>
                              <p:par>
                                <p:cTn id="31" presetID="10"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animEffect transition="in" filter="fade">
                                      <p:cBhvr>
                                        <p:cTn id="33" dur="500"/>
                                        <p:tgtEl>
                                          <p:spTgt spid="1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5"/>
                                        </p:tgtEl>
                                        <p:attrNameLst>
                                          <p:attrName>style.visibility</p:attrName>
                                        </p:attrNameLst>
                                      </p:cBhvr>
                                      <p:to>
                                        <p:strVal val="visible"/>
                                      </p:to>
                                    </p:set>
                                    <p:animEffect transition="in" filter="fade">
                                      <p:cBhvr>
                                        <p:cTn id="38" dur="500"/>
                                        <p:tgtEl>
                                          <p:spTgt spid="155"/>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56"/>
                                        </p:tgtEl>
                                        <p:attrNameLst>
                                          <p:attrName>style.visibility</p:attrName>
                                        </p:attrNameLst>
                                      </p:cBhvr>
                                      <p:to>
                                        <p:strVal val="visible"/>
                                      </p:to>
                                    </p:set>
                                    <p:animEffect transition="in" filter="fade">
                                      <p:cBhvr>
                                        <p:cTn id="42" dur="500"/>
                                        <p:tgtEl>
                                          <p:spTgt spid="156"/>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57"/>
                                        </p:tgtEl>
                                        <p:attrNameLst>
                                          <p:attrName>style.visibility</p:attrName>
                                        </p:attrNameLst>
                                      </p:cBhvr>
                                      <p:to>
                                        <p:strVal val="visible"/>
                                      </p:to>
                                    </p:set>
                                    <p:animEffect transition="in" filter="fade">
                                      <p:cBhvr>
                                        <p:cTn id="46" dur="500"/>
                                        <p:tgtEl>
                                          <p:spTgt spid="157"/>
                                        </p:tgtEl>
                                      </p:cBhvr>
                                    </p:animEffect>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158"/>
                                        </p:tgtEl>
                                        <p:attrNameLst>
                                          <p:attrName>style.visibility</p:attrName>
                                        </p:attrNameLst>
                                      </p:cBhvr>
                                      <p:to>
                                        <p:strVal val="visible"/>
                                      </p:to>
                                    </p:set>
                                    <p:animEffect transition="in" filter="fade">
                                      <p:cBhvr>
                                        <p:cTn id="50" dur="500"/>
                                        <p:tgtEl>
                                          <p:spTgt spid="158"/>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500"/>
                                        <p:tgtEl>
                                          <p:spTgt spid="159"/>
                                        </p:tgtEl>
                                      </p:cBhvr>
                                    </p:animEffect>
                                  </p:childTnLst>
                                </p:cTn>
                              </p:par>
                            </p:childTnLst>
                          </p:cTn>
                        </p:par>
                        <p:par>
                          <p:cTn id="55" fill="hold">
                            <p:stCondLst>
                              <p:cond delay="2500"/>
                            </p:stCondLst>
                            <p:childTnLst>
                              <p:par>
                                <p:cTn id="56" presetID="10" presetClass="entr" presetSubtype="0" fill="hold" nodeType="afterEffect">
                                  <p:stCondLst>
                                    <p:cond delay="0"/>
                                  </p:stCondLst>
                                  <p:childTnLst>
                                    <p:set>
                                      <p:cBhvr>
                                        <p:cTn id="57" dur="1" fill="hold">
                                          <p:stCondLst>
                                            <p:cond delay="0"/>
                                          </p:stCondLst>
                                        </p:cTn>
                                        <p:tgtEl>
                                          <p:spTgt spid="160"/>
                                        </p:tgtEl>
                                        <p:attrNameLst>
                                          <p:attrName>style.visibility</p:attrName>
                                        </p:attrNameLst>
                                      </p:cBhvr>
                                      <p:to>
                                        <p:strVal val="visible"/>
                                      </p:to>
                                    </p:set>
                                    <p:animEffect transition="in" filter="fade">
                                      <p:cBhvr>
                                        <p:cTn id="58" dur="500"/>
                                        <p:tgtEl>
                                          <p:spTgt spid="160"/>
                                        </p:tgtEl>
                                      </p:cBhvr>
                                    </p:animEffect>
                                  </p:childTnLst>
                                </p:cTn>
                              </p:par>
                              <p:par>
                                <p:cTn id="59" presetID="10" presetClass="entr" presetSubtype="0" fill="hold" nodeType="withEffect">
                                  <p:stCondLst>
                                    <p:cond delay="0"/>
                                  </p:stCondLst>
                                  <p:childTnLst>
                                    <p:set>
                                      <p:cBhvr>
                                        <p:cTn id="60" dur="1" fill="hold">
                                          <p:stCondLst>
                                            <p:cond delay="0"/>
                                          </p:stCondLst>
                                        </p:cTn>
                                        <p:tgtEl>
                                          <p:spTgt spid="162"/>
                                        </p:tgtEl>
                                        <p:attrNameLst>
                                          <p:attrName>style.visibility</p:attrName>
                                        </p:attrNameLst>
                                      </p:cBhvr>
                                      <p:to>
                                        <p:strVal val="visible"/>
                                      </p:to>
                                    </p:set>
                                    <p:animEffect transition="in" filter="fade">
                                      <p:cBhvr>
                                        <p:cTn id="61" dur="500"/>
                                        <p:tgtEl>
                                          <p:spTgt spid="162"/>
                                        </p:tgtEl>
                                      </p:cBhvr>
                                    </p:animEffect>
                                  </p:childTnLst>
                                </p:cTn>
                              </p:par>
                              <p:par>
                                <p:cTn id="62" presetID="10" presetClass="entr" presetSubtype="0" fill="hold" nodeType="withEffect">
                                  <p:stCondLst>
                                    <p:cond delay="0"/>
                                  </p:stCondLst>
                                  <p:childTnLst>
                                    <p:set>
                                      <p:cBhvr>
                                        <p:cTn id="63" dur="1" fill="hold">
                                          <p:stCondLst>
                                            <p:cond delay="0"/>
                                          </p:stCondLst>
                                        </p:cTn>
                                        <p:tgtEl>
                                          <p:spTgt spid="161"/>
                                        </p:tgtEl>
                                        <p:attrNameLst>
                                          <p:attrName>style.visibility</p:attrName>
                                        </p:attrNameLst>
                                      </p:cBhvr>
                                      <p:to>
                                        <p:strVal val="visible"/>
                                      </p:to>
                                    </p:set>
                                    <p:animEffect transition="in" filter="fade">
                                      <p:cBhvr>
                                        <p:cTn id="64" dur="500"/>
                                        <p:tgtEl>
                                          <p:spTgt spid="16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Online Image Placeholder 6" descr="A picture containing screenshot&#10;&#10;Description generated with very high confidence">
            <a:extLst>
              <a:ext uri="{FF2B5EF4-FFF2-40B4-BE49-F238E27FC236}">
                <a16:creationId xmlns:a16="http://schemas.microsoft.com/office/drawing/2014/main" id="{A3D64055-A09B-46D7-B9A9-6B087799F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795" y="668869"/>
            <a:ext cx="7320206" cy="6077153"/>
          </a:xfrm>
          <a:prstGeom prst="rect">
            <a:avLst/>
          </a:prstGeom>
        </p:spPr>
      </p:pic>
      <p:sp>
        <p:nvSpPr>
          <p:cNvPr id="9" name="Oval 8">
            <a:extLst>
              <a:ext uri="{FF2B5EF4-FFF2-40B4-BE49-F238E27FC236}">
                <a16:creationId xmlns:a16="http://schemas.microsoft.com/office/drawing/2014/main" id="{3303B4F4-BD54-418F-ABEC-9DA56768EB4B}"/>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36379" y="953668"/>
            <a:ext cx="5119371" cy="805452"/>
          </a:xfrm>
        </p:spPr>
        <p:txBody>
          <a:bodyPr/>
          <a:lstStyle/>
          <a:p>
            <a:pPr>
              <a:lnSpc>
                <a:spcPct val="100000"/>
              </a:lnSpc>
            </a:pPr>
            <a:r>
              <a:rPr lang="en-GB" sz="1765" dirty="0">
                <a:solidFill>
                  <a:schemeClr val="tx1">
                    <a:lumMod val="65000"/>
                    <a:lumOff val="35000"/>
                  </a:schemeClr>
                </a:solidFill>
              </a:rPr>
              <a:t>Cloud-hosted pipelines for Linux, Windows and macOS, with unlimited minutes for open source</a:t>
            </a:r>
            <a:endParaRPr lang="en-US" sz="1765" dirty="0">
              <a:solidFill>
                <a:schemeClr val="tx1">
                  <a:lumMod val="65000"/>
                  <a:lumOff val="35000"/>
                </a:schemeClr>
              </a:solidFill>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26425" y="223039"/>
            <a:ext cx="11336039" cy="739238"/>
          </a:xfrm>
        </p:spPr>
        <p:txBody>
          <a:bodyPr/>
          <a:lstStyle/>
          <a:p>
            <a:r>
              <a:rPr lang="en-US">
                <a:solidFill>
                  <a:srgbClr val="2C65E1"/>
                </a:solidFill>
              </a:rPr>
              <a:t>Azure Pipelines</a:t>
            </a:r>
          </a:p>
        </p:txBody>
      </p:sp>
      <p:sp>
        <p:nvSpPr>
          <p:cNvPr id="18" name="Oval 17">
            <a:extLst>
              <a:ext uri="{FF2B5EF4-FFF2-40B4-BE49-F238E27FC236}">
                <a16:creationId xmlns:a16="http://schemas.microsoft.com/office/drawing/2014/main" id="{FFDB50A0-8DD6-48CA-80CD-8F55978146FF}"/>
              </a:ext>
            </a:extLst>
          </p:cNvPr>
          <p:cNvSpPr/>
          <p:nvPr/>
        </p:nvSpPr>
        <p:spPr bwMode="auto">
          <a:xfrm>
            <a:off x="436378" y="2811890"/>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C90A02D-FA22-4D75-8262-E67026C3F459}"/>
              </a:ext>
            </a:extLst>
          </p:cNvPr>
          <p:cNvSpPr txBox="1"/>
          <p:nvPr/>
        </p:nvSpPr>
        <p:spPr>
          <a:xfrm>
            <a:off x="1044773" y="1545026"/>
            <a:ext cx="4417386" cy="534056"/>
          </a:xfrm>
          <a:prstGeom prst="rect">
            <a:avLst/>
          </a:prstGeom>
          <a:noFill/>
        </p:spPr>
        <p:txBody>
          <a:bodyPr wrap="square" lIns="179285" tIns="143428" rIns="179285" bIns="143428" rtlCol="0">
            <a:spAutoFit/>
          </a:bodyPr>
          <a:lstStyle/>
          <a:p>
            <a:pPr>
              <a:lnSpc>
                <a:spcPct val="90000"/>
              </a:lnSpc>
              <a:spcAft>
                <a:spcPts val="588"/>
              </a:spcAft>
            </a:pPr>
            <a:r>
              <a:rPr lang="en-US">
                <a:solidFill>
                  <a:schemeClr val="tx1">
                    <a:lumMod val="65000"/>
                    <a:lumOff val="35000"/>
                  </a:schemeClr>
                </a:solidFill>
                <a:latin typeface="+mj-lt"/>
              </a:rPr>
              <a:t>Any language, any platform, any cloud</a:t>
            </a: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789866"/>
            <a:ext cx="4105056" cy="1013800"/>
          </a:xfrm>
          <a:prstGeom prst="rect">
            <a:avLst/>
          </a:prstGeom>
          <a:noFill/>
        </p:spPr>
        <p:txBody>
          <a:bodyPr wrap="square" lIns="179285" tIns="143428" rIns="179285" bIns="143428" rtlCol="0">
            <a:spAutoFit/>
          </a:bodyPr>
          <a:lstStyle/>
          <a:p>
            <a:pPr>
              <a:spcAft>
                <a:spcPts val="588"/>
              </a:spcAft>
            </a:pPr>
            <a:r>
              <a:rPr lang="en-US" sz="1176" dirty="0">
                <a:solidFill>
                  <a:srgbClr val="595959"/>
                </a:solidFill>
              </a:rPr>
              <a:t>Build, test, and deploy Node.js, Python,  Java, PHP, Ruby, C/C++, .NET, Android, and iOS apps. Run in parallel on Linux, macOS, and Windows.  Deploy to Azure, AWS, GCP or on-premises</a:t>
            </a: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66038"/>
            <a:ext cx="3584824" cy="534056"/>
          </a:xfrm>
          <a:prstGeom prst="rect">
            <a:avLst/>
          </a:prstGeom>
          <a:noFill/>
        </p:spPr>
        <p:txBody>
          <a:bodyPr wrap="square" lIns="179285" tIns="143428" rIns="179285" bIns="143428" rtlCol="0">
            <a:spAutoFit/>
          </a:bodyPr>
          <a:lstStyle/>
          <a:p>
            <a:pPr>
              <a:lnSpc>
                <a:spcPct val="90000"/>
              </a:lnSpc>
              <a:spcAft>
                <a:spcPts val="588"/>
              </a:spcAft>
            </a:pPr>
            <a:r>
              <a:rPr lang="en-US">
                <a:solidFill>
                  <a:schemeClr val="tx1">
                    <a:lumMod val="65000"/>
                    <a:lumOff val="35000"/>
                  </a:schemeClr>
                </a:solidFill>
                <a:latin typeface="+mj-lt"/>
              </a:rPr>
              <a:t>Extensible</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01096"/>
            <a:ext cx="3896879" cy="1013800"/>
          </a:xfrm>
          <a:prstGeom prst="rect">
            <a:avLst/>
          </a:prstGeom>
          <a:noFill/>
        </p:spPr>
        <p:txBody>
          <a:bodyPr wrap="square" lIns="179285" tIns="143428" rIns="179285" bIns="143428" rtlCol="0">
            <a:spAutoFit/>
          </a:bodyPr>
          <a:lstStyle/>
          <a:p>
            <a:pPr>
              <a:spcAft>
                <a:spcPts val="588"/>
              </a:spcAft>
            </a:pPr>
            <a:r>
              <a:rPr lang="en-GB" sz="1176" dirty="0">
                <a:solidFill>
                  <a:srgbClr val="595959"/>
                </a:solidFill>
              </a:rPr>
              <a:t>Explore and implement a wide range of community-built build, test, and deployment tasks, along with hundreds of extensions from Slack to </a:t>
            </a:r>
            <a:r>
              <a:rPr lang="en-GB" sz="1176" dirty="0" err="1">
                <a:solidFill>
                  <a:srgbClr val="595959"/>
                </a:solidFill>
              </a:rPr>
              <a:t>SonarCloud</a:t>
            </a:r>
            <a:r>
              <a:rPr lang="en-GB" sz="1176" dirty="0">
                <a:solidFill>
                  <a:srgbClr val="595959"/>
                </a:solidFill>
              </a:rPr>
              <a:t>.</a:t>
            </a:r>
            <a:r>
              <a:rPr lang="en-US" sz="1176" dirty="0">
                <a:solidFill>
                  <a:srgbClr val="595959"/>
                </a:solidFill>
              </a:rPr>
              <a:t> </a:t>
            </a:r>
            <a:r>
              <a:rPr lang="en-GB" sz="1176" dirty="0">
                <a:solidFill>
                  <a:srgbClr val="595959"/>
                </a:solidFill>
              </a:rPr>
              <a:t>Support for YAML, reporting and more</a:t>
            </a:r>
            <a:endParaRPr lang="en-US" sz="1176" dirty="0">
              <a:solidFill>
                <a:srgbClr val="595959"/>
              </a:solidFill>
            </a:endParaRPr>
          </a:p>
        </p:txBody>
      </p:sp>
      <p:sp>
        <p:nvSpPr>
          <p:cNvPr id="22" name="Oval 21">
            <a:extLst>
              <a:ext uri="{FF2B5EF4-FFF2-40B4-BE49-F238E27FC236}">
                <a16:creationId xmlns:a16="http://schemas.microsoft.com/office/drawing/2014/main" id="{F9FA9159-C35A-4C32-B438-04A9E511DFC2}"/>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534056"/>
          </a:xfrm>
          <a:prstGeom prst="rect">
            <a:avLst/>
          </a:prstGeom>
          <a:noFill/>
        </p:spPr>
        <p:txBody>
          <a:bodyPr wrap="square" lIns="179285" tIns="143428" rIns="179285" bIns="143428" rtlCol="0">
            <a:spAutoFit/>
          </a:bodyPr>
          <a:lstStyle/>
          <a:p>
            <a:pPr>
              <a:lnSpc>
                <a:spcPct val="90000"/>
              </a:lnSpc>
              <a:spcAft>
                <a:spcPts val="588"/>
              </a:spcAft>
            </a:pPr>
            <a:r>
              <a:rPr lang="en-US">
                <a:solidFill>
                  <a:schemeClr val="tx1">
                    <a:lumMod val="65000"/>
                    <a:lumOff val="35000"/>
                  </a:schemeClr>
                </a:solidFill>
                <a:latin typeface="+mj-lt"/>
              </a:rPr>
              <a:t>Best-in-class for open source</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02137"/>
            <a:ext cx="4210700" cy="1194836"/>
          </a:xfrm>
          <a:prstGeom prst="rect">
            <a:avLst/>
          </a:prstGeom>
          <a:noFill/>
        </p:spPr>
        <p:txBody>
          <a:bodyPr wrap="square" lIns="179285" tIns="143428" rIns="179285" bIns="143428" rtlCol="0">
            <a:spAutoFit/>
          </a:bodyPr>
          <a:lstStyle/>
          <a:p>
            <a:pPr>
              <a:spcAft>
                <a:spcPts val="588"/>
              </a:spcAft>
            </a:pPr>
            <a:r>
              <a:rPr lang="en-GB" sz="1176" dirty="0">
                <a:solidFill>
                  <a:srgbClr val="595959"/>
                </a:solidFill>
              </a:rPr>
              <a:t>Ensure fast continuous integration/continuous delivery (CI/CD) pipelines for every open source project. Get unlimited build minutes for all open source projects with up to 10 free parallel jobs across Linux, macOS and Windows</a:t>
            </a:r>
            <a:endParaRPr lang="en-US" sz="1176" dirty="0">
              <a:solidFill>
                <a:srgbClr val="595959"/>
              </a:solidFill>
            </a:endParaRPr>
          </a:p>
        </p:txBody>
      </p:sp>
      <p:sp>
        <p:nvSpPr>
          <p:cNvPr id="32" name="Oval 31">
            <a:extLst>
              <a:ext uri="{FF2B5EF4-FFF2-40B4-BE49-F238E27FC236}">
                <a16:creationId xmlns:a16="http://schemas.microsoft.com/office/drawing/2014/main" id="{28969C80-65DA-4231-83DC-5638E0C213C6}"/>
              </a:ext>
            </a:extLst>
          </p:cNvPr>
          <p:cNvSpPr/>
          <p:nvPr/>
        </p:nvSpPr>
        <p:spPr bwMode="auto">
          <a:xfrm>
            <a:off x="436379" y="3917073"/>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95101"/>
            <a:ext cx="3584824" cy="534056"/>
          </a:xfrm>
          <a:prstGeom prst="rect">
            <a:avLst/>
          </a:prstGeom>
          <a:noFill/>
        </p:spPr>
        <p:txBody>
          <a:bodyPr wrap="square" lIns="179285" tIns="143428" rIns="179285" bIns="143428" rtlCol="0">
            <a:spAutoFit/>
          </a:bodyPr>
          <a:lstStyle/>
          <a:p>
            <a:pPr>
              <a:lnSpc>
                <a:spcPct val="90000"/>
              </a:lnSpc>
              <a:spcAft>
                <a:spcPts val="588"/>
              </a:spcAft>
            </a:pPr>
            <a:r>
              <a:rPr lang="en-US">
                <a:solidFill>
                  <a:schemeClr val="tx1">
                    <a:lumMod val="65000"/>
                    <a:lumOff val="35000"/>
                  </a:schemeClr>
                </a:solidFill>
                <a:latin typeface="+mj-lt"/>
              </a:rPr>
              <a:t>Containers and Kubernetes</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19736"/>
            <a:ext cx="4210699" cy="832764"/>
          </a:xfrm>
          <a:prstGeom prst="rect">
            <a:avLst/>
          </a:prstGeom>
          <a:noFill/>
        </p:spPr>
        <p:txBody>
          <a:bodyPr wrap="square" lIns="179285" tIns="143428" rIns="179285" bIns="143428" rtlCol="0">
            <a:spAutoFit/>
          </a:bodyPr>
          <a:lstStyle/>
          <a:p>
            <a:pPr>
              <a:spcAft>
                <a:spcPts val="588"/>
              </a:spcAft>
            </a:pPr>
            <a:r>
              <a:rPr lang="en-GB" sz="1176">
                <a:solidFill>
                  <a:srgbClr val="595959"/>
                </a:solidFill>
              </a:rPr>
              <a:t>Easily build and push images to container registries like Docker Hub and Azure Container Registry. Deploy containers to individual hosts or Kubernetes.</a:t>
            </a:r>
            <a:endParaRPr lang="en-US" sz="1176">
              <a:solidFill>
                <a:srgbClr val="595959"/>
              </a:solidFill>
            </a:endParaRPr>
          </a:p>
        </p:txBody>
      </p:sp>
      <p:pic>
        <p:nvPicPr>
          <p:cNvPr id="26" name="Graphic 25">
            <a:extLst>
              <a:ext uri="{FF2B5EF4-FFF2-40B4-BE49-F238E27FC236}">
                <a16:creationId xmlns:a16="http://schemas.microsoft.com/office/drawing/2014/main" id="{00E8F52D-C4CC-4645-A09C-A5C2D2D471F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491" y="1801135"/>
            <a:ext cx="336159" cy="319351"/>
          </a:xfrm>
          <a:prstGeom prst="rect">
            <a:avLst/>
          </a:prstGeom>
        </p:spPr>
      </p:pic>
      <p:pic>
        <p:nvPicPr>
          <p:cNvPr id="36" name="Graphic 35">
            <a:extLst>
              <a:ext uri="{FF2B5EF4-FFF2-40B4-BE49-F238E27FC236}">
                <a16:creationId xmlns:a16="http://schemas.microsoft.com/office/drawing/2014/main" id="{0BDC9036-025D-43F9-AA73-A887588652A1}"/>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7655" y="2916002"/>
            <a:ext cx="280133" cy="336159"/>
          </a:xfrm>
          <a:prstGeom prst="rect">
            <a:avLst/>
          </a:prstGeom>
        </p:spPr>
      </p:pic>
      <p:pic>
        <p:nvPicPr>
          <p:cNvPr id="38" name="Graphic 37">
            <a:extLst>
              <a:ext uri="{FF2B5EF4-FFF2-40B4-BE49-F238E27FC236}">
                <a16:creationId xmlns:a16="http://schemas.microsoft.com/office/drawing/2014/main" id="{ABF23BC7-1AA2-4459-BE12-18A85FDCC87A}"/>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491" y="4014621"/>
            <a:ext cx="336159" cy="336159"/>
          </a:xfrm>
          <a:prstGeom prst="rect">
            <a:avLst/>
          </a:prstGeom>
        </p:spPr>
      </p:pic>
      <p:pic>
        <p:nvPicPr>
          <p:cNvPr id="40" name="Graphic 39">
            <a:extLst>
              <a:ext uri="{FF2B5EF4-FFF2-40B4-BE49-F238E27FC236}">
                <a16:creationId xmlns:a16="http://schemas.microsoft.com/office/drawing/2014/main" id="{D78B9476-067F-4594-A90A-F35EEEB4FE4B}"/>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7357" y="4989698"/>
            <a:ext cx="354835" cy="354835"/>
          </a:xfrm>
          <a:prstGeom prst="rect">
            <a:avLst/>
          </a:prstGeom>
        </p:spPr>
      </p:pic>
      <p:pic>
        <p:nvPicPr>
          <p:cNvPr id="27" name="Online Image Placeholder 15" descr="A screenshot of a cell phone&#10;&#10;Description generated with very high confidence">
            <a:extLst>
              <a:ext uri="{FF2B5EF4-FFF2-40B4-BE49-F238E27FC236}">
                <a16:creationId xmlns:a16="http://schemas.microsoft.com/office/drawing/2014/main" id="{4A8BD06D-8513-42C8-93C5-8F3FCB8FDAC4}"/>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r="13127"/>
          <a:stretch/>
        </p:blipFill>
        <p:spPr>
          <a:xfrm>
            <a:off x="6151992" y="1516281"/>
            <a:ext cx="6040009" cy="4345444"/>
          </a:xfrm>
          <a:prstGeom prst="rect">
            <a:avLst/>
          </a:prstGeom>
        </p:spPr>
      </p:pic>
    </p:spTree>
    <p:extLst>
      <p:ext uri="{BB962C8B-B14F-4D97-AF65-F5344CB8AC3E}">
        <p14:creationId xmlns:p14="http://schemas.microsoft.com/office/powerpoint/2010/main" val="119622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C593-F882-4091-8A86-3E75ED6C4A5E}"/>
              </a:ext>
            </a:extLst>
          </p:cNvPr>
          <p:cNvSpPr>
            <a:spLocks noGrp="1"/>
          </p:cNvSpPr>
          <p:nvPr>
            <p:ph type="title"/>
          </p:nvPr>
        </p:nvSpPr>
        <p:spPr/>
        <p:txBody>
          <a:bodyPr/>
          <a:lstStyle/>
          <a:p>
            <a:r>
              <a:rPr lang="en-US" dirty="0"/>
              <a:t>Hybrid DevOps Pipeline - Architecture</a:t>
            </a:r>
          </a:p>
        </p:txBody>
      </p:sp>
      <p:pic>
        <p:nvPicPr>
          <p:cNvPr id="7" name="Picture 6">
            <a:extLst>
              <a:ext uri="{FF2B5EF4-FFF2-40B4-BE49-F238E27FC236}">
                <a16:creationId xmlns:a16="http://schemas.microsoft.com/office/drawing/2014/main" id="{58B47741-380F-493A-BC2D-BFCD52FE1241}"/>
              </a:ext>
            </a:extLst>
          </p:cNvPr>
          <p:cNvPicPr>
            <a:picLocks noChangeAspect="1"/>
          </p:cNvPicPr>
          <p:nvPr/>
        </p:nvPicPr>
        <p:blipFill>
          <a:blip r:embed="rId2"/>
          <a:stretch>
            <a:fillRect/>
          </a:stretch>
        </p:blipFill>
        <p:spPr>
          <a:xfrm>
            <a:off x="61517" y="1211433"/>
            <a:ext cx="12066852" cy="5445631"/>
          </a:xfrm>
          <a:prstGeom prst="rect">
            <a:avLst/>
          </a:prstGeom>
        </p:spPr>
      </p:pic>
    </p:spTree>
    <p:extLst>
      <p:ext uri="{BB962C8B-B14F-4D97-AF65-F5344CB8AC3E}">
        <p14:creationId xmlns:p14="http://schemas.microsoft.com/office/powerpoint/2010/main" val="340606723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C593-F882-4091-8A86-3E75ED6C4A5E}"/>
              </a:ext>
            </a:extLst>
          </p:cNvPr>
          <p:cNvSpPr>
            <a:spLocks noGrp="1"/>
          </p:cNvSpPr>
          <p:nvPr>
            <p:ph type="title"/>
          </p:nvPr>
        </p:nvSpPr>
        <p:spPr>
          <a:xfrm>
            <a:off x="588263" y="-1744579"/>
            <a:ext cx="11018520" cy="553998"/>
          </a:xfrm>
        </p:spPr>
        <p:txBody>
          <a:bodyPr>
            <a:normAutofit fontScale="90000"/>
          </a:bodyPr>
          <a:lstStyle/>
          <a:p>
            <a:r>
              <a:rPr lang="en-US" dirty="0"/>
              <a:t>Hybrid DevOps Pipeline - Architecture</a:t>
            </a:r>
          </a:p>
        </p:txBody>
      </p:sp>
      <p:pic>
        <p:nvPicPr>
          <p:cNvPr id="7" name="Picture 6">
            <a:extLst>
              <a:ext uri="{FF2B5EF4-FFF2-40B4-BE49-F238E27FC236}">
                <a16:creationId xmlns:a16="http://schemas.microsoft.com/office/drawing/2014/main" id="{58B47741-380F-493A-BC2D-BFCD52FE1241}"/>
              </a:ext>
            </a:extLst>
          </p:cNvPr>
          <p:cNvPicPr>
            <a:picLocks noChangeAspect="1"/>
          </p:cNvPicPr>
          <p:nvPr/>
        </p:nvPicPr>
        <p:blipFill>
          <a:blip r:embed="rId2"/>
          <a:stretch>
            <a:fillRect/>
          </a:stretch>
        </p:blipFill>
        <p:spPr>
          <a:xfrm>
            <a:off x="193591" y="697832"/>
            <a:ext cx="21781634" cy="9829800"/>
          </a:xfrm>
          <a:prstGeom prst="rect">
            <a:avLst/>
          </a:prstGeom>
        </p:spPr>
      </p:pic>
      <p:sp>
        <p:nvSpPr>
          <p:cNvPr id="3" name="Rectangle 2">
            <a:extLst>
              <a:ext uri="{FF2B5EF4-FFF2-40B4-BE49-F238E27FC236}">
                <a16:creationId xmlns:a16="http://schemas.microsoft.com/office/drawing/2014/main" id="{0E3AD60C-8006-4796-8930-1E1625C0D75D}"/>
              </a:ext>
            </a:extLst>
          </p:cNvPr>
          <p:cNvSpPr/>
          <p:nvPr/>
        </p:nvSpPr>
        <p:spPr bwMode="auto">
          <a:xfrm>
            <a:off x="7531768" y="0"/>
            <a:ext cx="4660232" cy="6858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b="1" dirty="0">
                <a:gradFill>
                  <a:gsLst>
                    <a:gs pos="40075">
                      <a:srgbClr val="FFFFFF"/>
                    </a:gs>
                    <a:gs pos="30000">
                      <a:srgbClr val="FFFFFF"/>
                    </a:gs>
                  </a:gsLst>
                  <a:lin ang="5400000" scaled="0"/>
                </a:gradFill>
              </a:rPr>
              <a:t>Code</a:t>
            </a:r>
          </a:p>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Use Visual Studio or Visual Studio Code</a:t>
            </a: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Synchronize Repositories to Dev env</a:t>
            </a: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Define Infra for app using ARM templates</a:t>
            </a: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Maintain code for Application separately</a:t>
            </a:r>
          </a:p>
        </p:txBody>
      </p:sp>
    </p:spTree>
    <p:extLst>
      <p:ext uri="{BB962C8B-B14F-4D97-AF65-F5344CB8AC3E}">
        <p14:creationId xmlns:p14="http://schemas.microsoft.com/office/powerpoint/2010/main" val="274621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C593-F882-4091-8A86-3E75ED6C4A5E}"/>
              </a:ext>
            </a:extLst>
          </p:cNvPr>
          <p:cNvSpPr>
            <a:spLocks noGrp="1"/>
          </p:cNvSpPr>
          <p:nvPr>
            <p:ph type="title"/>
          </p:nvPr>
        </p:nvSpPr>
        <p:spPr>
          <a:xfrm>
            <a:off x="588263" y="-1744579"/>
            <a:ext cx="11018520" cy="553998"/>
          </a:xfrm>
        </p:spPr>
        <p:txBody>
          <a:bodyPr>
            <a:normAutofit fontScale="90000"/>
          </a:bodyPr>
          <a:lstStyle/>
          <a:p>
            <a:r>
              <a:rPr lang="en-US" dirty="0"/>
              <a:t>Hybrid DevOps Pipeline - Architecture</a:t>
            </a:r>
          </a:p>
        </p:txBody>
      </p:sp>
      <p:pic>
        <p:nvPicPr>
          <p:cNvPr id="7" name="Picture 6">
            <a:extLst>
              <a:ext uri="{FF2B5EF4-FFF2-40B4-BE49-F238E27FC236}">
                <a16:creationId xmlns:a16="http://schemas.microsoft.com/office/drawing/2014/main" id="{58B47741-380F-493A-BC2D-BFCD52FE1241}"/>
              </a:ext>
            </a:extLst>
          </p:cNvPr>
          <p:cNvPicPr>
            <a:picLocks noChangeAspect="1"/>
          </p:cNvPicPr>
          <p:nvPr/>
        </p:nvPicPr>
        <p:blipFill>
          <a:blip r:embed="rId2"/>
          <a:stretch>
            <a:fillRect/>
          </a:stretch>
        </p:blipFill>
        <p:spPr>
          <a:xfrm>
            <a:off x="-3828548" y="963399"/>
            <a:ext cx="19649573" cy="8867626"/>
          </a:xfrm>
          <a:prstGeom prst="rect">
            <a:avLst/>
          </a:prstGeom>
        </p:spPr>
      </p:pic>
      <p:sp>
        <p:nvSpPr>
          <p:cNvPr id="3" name="Rectangle 2">
            <a:extLst>
              <a:ext uri="{FF2B5EF4-FFF2-40B4-BE49-F238E27FC236}">
                <a16:creationId xmlns:a16="http://schemas.microsoft.com/office/drawing/2014/main" id="{0E3AD60C-8006-4796-8930-1E1625C0D75D}"/>
              </a:ext>
            </a:extLst>
          </p:cNvPr>
          <p:cNvSpPr/>
          <p:nvPr/>
        </p:nvSpPr>
        <p:spPr bwMode="auto">
          <a:xfrm>
            <a:off x="7531768" y="0"/>
            <a:ext cx="4660232" cy="6858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b="1" dirty="0">
                <a:gradFill>
                  <a:gsLst>
                    <a:gs pos="40075">
                      <a:srgbClr val="FFFFFF"/>
                    </a:gs>
                    <a:gs pos="30000">
                      <a:srgbClr val="FFFFFF"/>
                    </a:gs>
                  </a:gsLst>
                  <a:lin ang="5400000" scaled="0"/>
                </a:gradFill>
              </a:rPr>
              <a:t>Build</a:t>
            </a:r>
          </a:p>
          <a:p>
            <a:pPr algn="ctr" defTabSz="932472" fontAlgn="base">
              <a:spcBef>
                <a:spcPct val="0"/>
              </a:spcBef>
              <a:spcAft>
                <a:spcPct val="0"/>
              </a:spcAft>
            </a:pPr>
            <a:endParaRPr lang="en-US" sz="1600" b="1" dirty="0">
              <a:gradFill>
                <a:gsLst>
                  <a:gs pos="40075">
                    <a:srgbClr val="FFFFFF"/>
                  </a:gs>
                  <a:gs pos="30000">
                    <a:srgbClr val="FFFFFF"/>
                  </a:gs>
                </a:gsLst>
                <a:lin ang="5400000" scaled="0"/>
              </a:gradFill>
            </a:endParaRP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Build Agent hosted in Azure</a:t>
            </a: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Set up for Continuous Integration</a:t>
            </a:r>
          </a:p>
        </p:txBody>
      </p:sp>
    </p:spTree>
    <p:extLst>
      <p:ext uri="{BB962C8B-B14F-4D97-AF65-F5344CB8AC3E}">
        <p14:creationId xmlns:p14="http://schemas.microsoft.com/office/powerpoint/2010/main" val="2533765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91035AA-DD07-40B9-B70C-1EB6CA86E24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177674" y="5020056"/>
            <a:ext cx="2706439" cy="1522372"/>
          </a:xfrm>
          <a:prstGeom prst="rect">
            <a:avLst/>
          </a:prstGeom>
        </p:spPr>
      </p:pic>
      <p:sp>
        <p:nvSpPr>
          <p:cNvPr id="5" name="Title 5">
            <a:extLst>
              <a:ext uri="{FF2B5EF4-FFF2-40B4-BE49-F238E27FC236}">
                <a16:creationId xmlns:a16="http://schemas.microsoft.com/office/drawing/2014/main" id="{ACBB8B40-F3D1-4331-B430-E127860A693D}"/>
              </a:ext>
            </a:extLst>
          </p:cNvPr>
          <p:cNvSpPr txBox="1">
            <a:spLocks/>
          </p:cNvSpPr>
          <p:nvPr/>
        </p:nvSpPr>
        <p:spPr>
          <a:xfrm>
            <a:off x="766029" y="1764792"/>
            <a:ext cx="5943600" cy="297194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err="1"/>
              <a:t>LifeCycle</a:t>
            </a:r>
            <a:r>
              <a:rPr lang="en-US" dirty="0"/>
              <a:t> of DevOps: Complete Beginners Training</a:t>
            </a:r>
          </a:p>
        </p:txBody>
      </p:sp>
      <p:sp>
        <p:nvSpPr>
          <p:cNvPr id="7" name="Text Placeholder 6">
            <a:extLst>
              <a:ext uri="{FF2B5EF4-FFF2-40B4-BE49-F238E27FC236}">
                <a16:creationId xmlns:a16="http://schemas.microsoft.com/office/drawing/2014/main" id="{5B233F29-D5A5-4DF5-AA87-020831D2ED66}"/>
              </a:ext>
            </a:extLst>
          </p:cNvPr>
          <p:cNvSpPr txBox="1">
            <a:spLocks/>
          </p:cNvSpPr>
          <p:nvPr/>
        </p:nvSpPr>
        <p:spPr>
          <a:xfrm>
            <a:off x="766029" y="5330507"/>
            <a:ext cx="5943600" cy="553998"/>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dirty="0"/>
              <a:t>Manuel Sánchez - @Manuss20</a:t>
            </a:r>
          </a:p>
          <a:p>
            <a:pPr algn="l"/>
            <a:r>
              <a:rPr lang="en-US" sz="1600" dirty="0" err="1"/>
              <a:t>Txema</a:t>
            </a:r>
            <a:r>
              <a:rPr lang="en-US" sz="1600" dirty="0"/>
              <a:t> Gonzalez - @</a:t>
            </a:r>
            <a:r>
              <a:rPr lang="en-US" sz="1600" dirty="0" err="1"/>
              <a:t>Tx_bals</a:t>
            </a:r>
            <a:endParaRPr lang="en-US" sz="1600" dirty="0"/>
          </a:p>
        </p:txBody>
      </p:sp>
    </p:spTree>
    <p:extLst>
      <p:ext uri="{BB962C8B-B14F-4D97-AF65-F5344CB8AC3E}">
        <p14:creationId xmlns:p14="http://schemas.microsoft.com/office/powerpoint/2010/main" val="3970421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C593-F882-4091-8A86-3E75ED6C4A5E}"/>
              </a:ext>
            </a:extLst>
          </p:cNvPr>
          <p:cNvSpPr>
            <a:spLocks noGrp="1"/>
          </p:cNvSpPr>
          <p:nvPr>
            <p:ph type="title"/>
          </p:nvPr>
        </p:nvSpPr>
        <p:spPr>
          <a:xfrm>
            <a:off x="588263" y="-1744579"/>
            <a:ext cx="11018520" cy="553998"/>
          </a:xfrm>
        </p:spPr>
        <p:txBody>
          <a:bodyPr>
            <a:normAutofit fontScale="90000"/>
          </a:bodyPr>
          <a:lstStyle/>
          <a:p>
            <a:r>
              <a:rPr lang="en-US" dirty="0"/>
              <a:t>Hybrid DevOps Pipeline - Architecture</a:t>
            </a:r>
          </a:p>
        </p:txBody>
      </p:sp>
      <p:pic>
        <p:nvPicPr>
          <p:cNvPr id="7" name="Picture 6">
            <a:extLst>
              <a:ext uri="{FF2B5EF4-FFF2-40B4-BE49-F238E27FC236}">
                <a16:creationId xmlns:a16="http://schemas.microsoft.com/office/drawing/2014/main" id="{58B47741-380F-493A-BC2D-BFCD52FE1241}"/>
              </a:ext>
            </a:extLst>
          </p:cNvPr>
          <p:cNvPicPr>
            <a:picLocks noChangeAspect="1"/>
          </p:cNvPicPr>
          <p:nvPr/>
        </p:nvPicPr>
        <p:blipFill>
          <a:blip r:embed="rId2"/>
          <a:stretch>
            <a:fillRect/>
          </a:stretch>
        </p:blipFill>
        <p:spPr>
          <a:xfrm>
            <a:off x="-9613240" y="578387"/>
            <a:ext cx="20326899" cy="9173295"/>
          </a:xfrm>
          <a:prstGeom prst="rect">
            <a:avLst/>
          </a:prstGeom>
        </p:spPr>
      </p:pic>
      <p:sp>
        <p:nvSpPr>
          <p:cNvPr id="3" name="Rectangle 2">
            <a:extLst>
              <a:ext uri="{FF2B5EF4-FFF2-40B4-BE49-F238E27FC236}">
                <a16:creationId xmlns:a16="http://schemas.microsoft.com/office/drawing/2014/main" id="{0E3AD60C-8006-4796-8930-1E1625C0D75D}"/>
              </a:ext>
            </a:extLst>
          </p:cNvPr>
          <p:cNvSpPr/>
          <p:nvPr/>
        </p:nvSpPr>
        <p:spPr bwMode="auto">
          <a:xfrm>
            <a:off x="7531768" y="0"/>
            <a:ext cx="4660232" cy="6858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b="1" dirty="0">
                <a:gradFill>
                  <a:gsLst>
                    <a:gs pos="40075">
                      <a:srgbClr val="FFFFFF"/>
                    </a:gs>
                    <a:gs pos="30000">
                      <a:srgbClr val="FFFFFF"/>
                    </a:gs>
                  </a:gsLst>
                  <a:lin ang="5400000" scaled="0"/>
                </a:gradFill>
              </a:rPr>
              <a:t>Release to Azure</a:t>
            </a:r>
          </a:p>
          <a:p>
            <a:pPr algn="ctr" defTabSz="932472" fontAlgn="base">
              <a:spcBef>
                <a:spcPct val="0"/>
              </a:spcBef>
              <a:spcAft>
                <a:spcPct val="0"/>
              </a:spcAft>
            </a:pPr>
            <a:endParaRPr lang="en-US" sz="1600" b="1" dirty="0">
              <a:gradFill>
                <a:gsLst>
                  <a:gs pos="40075">
                    <a:srgbClr val="FFFFFF"/>
                  </a:gs>
                  <a:gs pos="30000">
                    <a:srgbClr val="FFFFFF"/>
                  </a:gs>
                </a:gsLst>
                <a:lin ang="5400000" scaled="0"/>
              </a:gradFill>
            </a:endParaRP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Create/Update Web App Infra on App </a:t>
            </a:r>
            <a:r>
              <a:rPr lang="en-US" sz="1600" dirty="0" err="1">
                <a:gradFill>
                  <a:gsLst>
                    <a:gs pos="40075">
                      <a:srgbClr val="FFFFFF"/>
                    </a:gs>
                    <a:gs pos="30000">
                      <a:srgbClr val="FFFFFF"/>
                    </a:gs>
                  </a:gsLst>
                  <a:lin ang="5400000" scaled="0"/>
                </a:gradFill>
              </a:rPr>
              <a:t>Svcs</a:t>
            </a:r>
            <a:r>
              <a:rPr lang="en-US" sz="1600" dirty="0">
                <a:gradFill>
                  <a:gsLst>
                    <a:gs pos="40075">
                      <a:srgbClr val="FFFFFF"/>
                    </a:gs>
                    <a:gs pos="30000">
                      <a:srgbClr val="FFFFFF"/>
                    </a:gs>
                  </a:gsLst>
                  <a:lin ang="5400000" scaled="0"/>
                </a:gradFill>
              </a:rPr>
              <a:t> through ARM template on Azure</a:t>
            </a: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Publish code to Web App</a:t>
            </a:r>
          </a:p>
        </p:txBody>
      </p:sp>
    </p:spTree>
    <p:extLst>
      <p:ext uri="{BB962C8B-B14F-4D97-AF65-F5344CB8AC3E}">
        <p14:creationId xmlns:p14="http://schemas.microsoft.com/office/powerpoint/2010/main" val="4150513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C593-F882-4091-8A86-3E75ED6C4A5E}"/>
              </a:ext>
            </a:extLst>
          </p:cNvPr>
          <p:cNvSpPr>
            <a:spLocks noGrp="1"/>
          </p:cNvSpPr>
          <p:nvPr>
            <p:ph type="title"/>
          </p:nvPr>
        </p:nvSpPr>
        <p:spPr>
          <a:xfrm>
            <a:off x="588263" y="-1744579"/>
            <a:ext cx="11018520" cy="553998"/>
          </a:xfrm>
        </p:spPr>
        <p:txBody>
          <a:bodyPr>
            <a:normAutofit fontScale="90000"/>
          </a:bodyPr>
          <a:lstStyle/>
          <a:p>
            <a:r>
              <a:rPr lang="en-US" dirty="0"/>
              <a:t>Hybrid DevOps Pipeline - Architecture</a:t>
            </a:r>
          </a:p>
        </p:txBody>
      </p:sp>
      <p:pic>
        <p:nvPicPr>
          <p:cNvPr id="7" name="Picture 6">
            <a:extLst>
              <a:ext uri="{FF2B5EF4-FFF2-40B4-BE49-F238E27FC236}">
                <a16:creationId xmlns:a16="http://schemas.microsoft.com/office/drawing/2014/main" id="{58B47741-380F-493A-BC2D-BFCD52FE1241}"/>
              </a:ext>
            </a:extLst>
          </p:cNvPr>
          <p:cNvPicPr>
            <a:picLocks noChangeAspect="1"/>
          </p:cNvPicPr>
          <p:nvPr/>
        </p:nvPicPr>
        <p:blipFill>
          <a:blip r:embed="rId2"/>
          <a:stretch>
            <a:fillRect/>
          </a:stretch>
        </p:blipFill>
        <p:spPr>
          <a:xfrm>
            <a:off x="-9974185" y="-4114800"/>
            <a:ext cx="20796135" cy="9385056"/>
          </a:xfrm>
          <a:prstGeom prst="rect">
            <a:avLst/>
          </a:prstGeom>
        </p:spPr>
      </p:pic>
      <p:sp>
        <p:nvSpPr>
          <p:cNvPr id="3" name="Rectangle 2">
            <a:extLst>
              <a:ext uri="{FF2B5EF4-FFF2-40B4-BE49-F238E27FC236}">
                <a16:creationId xmlns:a16="http://schemas.microsoft.com/office/drawing/2014/main" id="{0E3AD60C-8006-4796-8930-1E1625C0D75D}"/>
              </a:ext>
            </a:extLst>
          </p:cNvPr>
          <p:cNvSpPr/>
          <p:nvPr/>
        </p:nvSpPr>
        <p:spPr bwMode="auto">
          <a:xfrm>
            <a:off x="7531768" y="0"/>
            <a:ext cx="4660232" cy="6858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b="1" dirty="0">
                <a:gradFill>
                  <a:gsLst>
                    <a:gs pos="40075">
                      <a:srgbClr val="FFFFFF"/>
                    </a:gs>
                    <a:gs pos="30000">
                      <a:srgbClr val="FFFFFF"/>
                    </a:gs>
                  </a:gsLst>
                  <a:lin ang="5400000" scaled="0"/>
                </a:gradFill>
              </a:rPr>
              <a:t>Release to Azure Stack</a:t>
            </a:r>
          </a:p>
          <a:p>
            <a:pPr algn="ctr" defTabSz="932472" fontAlgn="base">
              <a:spcBef>
                <a:spcPct val="0"/>
              </a:spcBef>
              <a:spcAft>
                <a:spcPct val="0"/>
              </a:spcAft>
            </a:pPr>
            <a:endParaRPr lang="en-US" sz="1600" b="1" dirty="0">
              <a:gradFill>
                <a:gsLst>
                  <a:gs pos="40075">
                    <a:srgbClr val="FFFFFF"/>
                  </a:gs>
                  <a:gs pos="30000">
                    <a:srgbClr val="FFFFFF"/>
                  </a:gs>
                </a:gsLst>
                <a:lin ang="5400000" scaled="0"/>
              </a:gradFill>
            </a:endParaRP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Release Agent hosted on-prem</a:t>
            </a: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Release Agent has access to Azure Stack</a:t>
            </a: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Create/Update Web App Infra on App </a:t>
            </a:r>
            <a:r>
              <a:rPr lang="en-US" sz="1600" dirty="0" err="1">
                <a:gradFill>
                  <a:gsLst>
                    <a:gs pos="40075">
                      <a:srgbClr val="FFFFFF"/>
                    </a:gs>
                    <a:gs pos="30000">
                      <a:srgbClr val="FFFFFF"/>
                    </a:gs>
                  </a:gsLst>
                  <a:lin ang="5400000" scaled="0"/>
                </a:gradFill>
              </a:rPr>
              <a:t>Svcs</a:t>
            </a:r>
            <a:r>
              <a:rPr lang="en-US" sz="1600" dirty="0">
                <a:gradFill>
                  <a:gsLst>
                    <a:gs pos="40075">
                      <a:srgbClr val="FFFFFF"/>
                    </a:gs>
                    <a:gs pos="30000">
                      <a:srgbClr val="FFFFFF"/>
                    </a:gs>
                  </a:gsLst>
                  <a:lin ang="5400000" scaled="0"/>
                </a:gradFill>
              </a:rPr>
              <a:t> through ARM template on Azure Stack</a:t>
            </a: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Publish code to Web App</a:t>
            </a:r>
          </a:p>
          <a:p>
            <a:pPr marL="742933" lvl="1" indent="-285750" defTabSz="932472" fontAlgn="base">
              <a:spcBef>
                <a:spcPct val="0"/>
              </a:spcBef>
              <a:spcAft>
                <a:spcPct val="0"/>
              </a:spcAft>
              <a:buFont typeface="Arial" panose="020B0604020202020204" pitchFamily="34" charset="0"/>
              <a:buChar char="•"/>
            </a:pPr>
            <a:endParaRPr lang="en-US" sz="1600" dirty="0">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1660944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C593-F882-4091-8A86-3E75ED6C4A5E}"/>
              </a:ext>
            </a:extLst>
          </p:cNvPr>
          <p:cNvSpPr>
            <a:spLocks noGrp="1"/>
          </p:cNvSpPr>
          <p:nvPr>
            <p:ph type="title"/>
          </p:nvPr>
        </p:nvSpPr>
        <p:spPr>
          <a:xfrm>
            <a:off x="588263" y="-1744579"/>
            <a:ext cx="11018520" cy="553998"/>
          </a:xfrm>
        </p:spPr>
        <p:txBody>
          <a:bodyPr>
            <a:normAutofit fontScale="90000"/>
          </a:bodyPr>
          <a:lstStyle/>
          <a:p>
            <a:r>
              <a:rPr lang="en-US" dirty="0"/>
              <a:t>Hybrid DevOps Pipeline - Architecture</a:t>
            </a:r>
          </a:p>
        </p:txBody>
      </p:sp>
      <p:pic>
        <p:nvPicPr>
          <p:cNvPr id="7" name="Picture 6">
            <a:extLst>
              <a:ext uri="{FF2B5EF4-FFF2-40B4-BE49-F238E27FC236}">
                <a16:creationId xmlns:a16="http://schemas.microsoft.com/office/drawing/2014/main" id="{58B47741-380F-493A-BC2D-BFCD52FE1241}"/>
              </a:ext>
            </a:extLst>
          </p:cNvPr>
          <p:cNvPicPr>
            <a:picLocks noChangeAspect="1"/>
          </p:cNvPicPr>
          <p:nvPr/>
        </p:nvPicPr>
        <p:blipFill>
          <a:blip r:embed="rId2"/>
          <a:stretch>
            <a:fillRect/>
          </a:stretch>
        </p:blipFill>
        <p:spPr>
          <a:xfrm>
            <a:off x="-9577138" y="-386993"/>
            <a:ext cx="16743947" cy="7556351"/>
          </a:xfrm>
          <a:prstGeom prst="rect">
            <a:avLst/>
          </a:prstGeom>
        </p:spPr>
      </p:pic>
      <p:sp>
        <p:nvSpPr>
          <p:cNvPr id="3" name="Rectangle 2">
            <a:extLst>
              <a:ext uri="{FF2B5EF4-FFF2-40B4-BE49-F238E27FC236}">
                <a16:creationId xmlns:a16="http://schemas.microsoft.com/office/drawing/2014/main" id="{0E3AD60C-8006-4796-8930-1E1625C0D75D}"/>
              </a:ext>
            </a:extLst>
          </p:cNvPr>
          <p:cNvSpPr/>
          <p:nvPr/>
        </p:nvSpPr>
        <p:spPr bwMode="auto">
          <a:xfrm>
            <a:off x="7531768" y="0"/>
            <a:ext cx="4660232" cy="6858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b="1" dirty="0">
                <a:gradFill>
                  <a:gsLst>
                    <a:gs pos="40075">
                      <a:srgbClr val="FFFFFF"/>
                    </a:gs>
                    <a:gs pos="30000">
                      <a:srgbClr val="FFFFFF"/>
                    </a:gs>
                  </a:gsLst>
                  <a:lin ang="5400000" scaled="0"/>
                </a:gradFill>
              </a:rPr>
              <a:t>Monitor Applications</a:t>
            </a:r>
          </a:p>
          <a:p>
            <a:pPr algn="ctr" defTabSz="932472" fontAlgn="base">
              <a:spcBef>
                <a:spcPct val="0"/>
              </a:spcBef>
              <a:spcAft>
                <a:spcPct val="0"/>
              </a:spcAft>
            </a:pPr>
            <a:endParaRPr lang="en-US" sz="1600" b="1" dirty="0">
              <a:gradFill>
                <a:gsLst>
                  <a:gs pos="40075">
                    <a:srgbClr val="FFFFFF"/>
                  </a:gs>
                  <a:gs pos="30000">
                    <a:srgbClr val="FFFFFF"/>
                  </a:gs>
                </a:gsLst>
                <a:lin ang="5400000" scaled="0"/>
              </a:gradFill>
            </a:endParaRPr>
          </a:p>
          <a:p>
            <a:pPr marL="742933" lvl="1" indent="-285750" defTabSz="932472" fontAlgn="base">
              <a:spcBef>
                <a:spcPct val="0"/>
              </a:spcBef>
              <a:spcAft>
                <a:spcPct val="0"/>
              </a:spcAft>
              <a:buFont typeface="Arial" panose="020B0604020202020204" pitchFamily="34" charset="0"/>
              <a:buChar char="•"/>
            </a:pPr>
            <a:r>
              <a:rPr lang="en-US" sz="1600" dirty="0">
                <a:gradFill>
                  <a:gsLst>
                    <a:gs pos="40075">
                      <a:srgbClr val="FFFFFF"/>
                    </a:gs>
                    <a:gs pos="30000">
                      <a:srgbClr val="FFFFFF"/>
                    </a:gs>
                  </a:gsLst>
                  <a:lin ang="5400000" scaled="0"/>
                </a:gradFill>
              </a:rPr>
              <a:t>Use Application Insights in Azure to monitor resources in Azure and Azure Stack</a:t>
            </a:r>
          </a:p>
          <a:p>
            <a:pPr marL="742933" lvl="1" indent="-285750" defTabSz="932472" fontAlgn="base">
              <a:spcBef>
                <a:spcPct val="0"/>
              </a:spcBef>
              <a:spcAft>
                <a:spcPct val="0"/>
              </a:spcAft>
              <a:buFont typeface="Arial" panose="020B0604020202020204" pitchFamily="34" charset="0"/>
              <a:buChar char="•"/>
            </a:pPr>
            <a:endParaRPr lang="en-US" sz="1600" dirty="0">
              <a:gradFill>
                <a:gsLst>
                  <a:gs pos="40075">
                    <a:srgbClr val="FFFFFF"/>
                  </a:gs>
                  <a:gs pos="30000">
                    <a:srgbClr val="FFFFFF"/>
                  </a:gs>
                </a:gsLst>
                <a:lin ang="5400000" scaled="0"/>
              </a:gradFill>
            </a:endParaRPr>
          </a:p>
          <a:p>
            <a:pPr marL="742933" lvl="1" indent="-285750" defTabSz="932472" fontAlgn="base">
              <a:spcBef>
                <a:spcPct val="0"/>
              </a:spcBef>
              <a:spcAft>
                <a:spcPct val="0"/>
              </a:spcAft>
              <a:buFont typeface="Arial" panose="020B0604020202020204" pitchFamily="34" charset="0"/>
              <a:buChar char="•"/>
            </a:pPr>
            <a:endParaRPr lang="en-US" sz="1600" dirty="0">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3924081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E449-E4BE-47E1-A0FC-4A46BAECBEAE}"/>
              </a:ext>
            </a:extLst>
          </p:cNvPr>
          <p:cNvSpPr>
            <a:spLocks noGrp="1"/>
          </p:cNvSpPr>
          <p:nvPr>
            <p:ph type="title"/>
          </p:nvPr>
        </p:nvSpPr>
        <p:spPr>
          <a:xfrm>
            <a:off x="426423" y="210258"/>
            <a:ext cx="11336039" cy="757914"/>
          </a:xfrm>
        </p:spPr>
        <p:txBody>
          <a:bodyPr/>
          <a:lstStyle/>
          <a:p>
            <a:r>
              <a:rPr lang="en-US"/>
              <a:t>DevOps at Microsoft</a:t>
            </a:r>
          </a:p>
        </p:txBody>
      </p:sp>
      <p:sp>
        <p:nvSpPr>
          <p:cNvPr id="4" name="TextBox 3">
            <a:extLst>
              <a:ext uri="{FF2B5EF4-FFF2-40B4-BE49-F238E27FC236}">
                <a16:creationId xmlns:a16="http://schemas.microsoft.com/office/drawing/2014/main" id="{6EF8A6D3-72BA-48D3-89D0-B8562EFD2ED7}"/>
              </a:ext>
            </a:extLst>
          </p:cNvPr>
          <p:cNvSpPr txBox="1">
            <a:spLocks noChangeAspect="1"/>
          </p:cNvSpPr>
          <p:nvPr/>
        </p:nvSpPr>
        <p:spPr>
          <a:xfrm>
            <a:off x="426422" y="1551362"/>
            <a:ext cx="2001393" cy="2001393"/>
          </a:xfrm>
          <a:prstGeom prst="rect">
            <a:avLst/>
          </a:prstGeom>
          <a:solidFill>
            <a:schemeClr val="accent1">
              <a:lumMod val="75000"/>
            </a:schemeClr>
          </a:solidFill>
        </p:spPr>
        <p:txBody>
          <a:bodyPr wrap="square" lIns="88231" tIns="88231" bIns="88231" rtlCol="0" anchor="b">
            <a:noAutofit/>
          </a:bodyPr>
          <a:lstStyle/>
          <a:p>
            <a:r>
              <a:rPr lang="en-GB" sz="4705">
                <a:solidFill>
                  <a:schemeClr val="bg1"/>
                </a:solidFill>
                <a:latin typeface="+mj-lt"/>
              </a:rPr>
              <a:t>372k</a:t>
            </a:r>
          </a:p>
          <a:p>
            <a:r>
              <a:rPr lang="en-GB" sz="1372">
                <a:solidFill>
                  <a:schemeClr val="bg1"/>
                </a:solidFill>
              </a:rPr>
              <a:t>Pull Requests per month</a:t>
            </a:r>
          </a:p>
        </p:txBody>
      </p:sp>
      <p:sp>
        <p:nvSpPr>
          <p:cNvPr id="5" name="TextBox 4">
            <a:extLst>
              <a:ext uri="{FF2B5EF4-FFF2-40B4-BE49-F238E27FC236}">
                <a16:creationId xmlns:a16="http://schemas.microsoft.com/office/drawing/2014/main" id="{166CC5A0-6169-48EB-BD5D-C472A95DF00A}"/>
              </a:ext>
            </a:extLst>
          </p:cNvPr>
          <p:cNvSpPr txBox="1">
            <a:spLocks noChangeAspect="1"/>
          </p:cNvSpPr>
          <p:nvPr/>
        </p:nvSpPr>
        <p:spPr>
          <a:xfrm>
            <a:off x="426421" y="3679172"/>
            <a:ext cx="2001393" cy="2001393"/>
          </a:xfrm>
          <a:prstGeom prst="rect">
            <a:avLst/>
          </a:prstGeom>
          <a:solidFill>
            <a:schemeClr val="accent2">
              <a:lumMod val="50000"/>
              <a:lumOff val="50000"/>
            </a:schemeClr>
          </a:solidFill>
        </p:spPr>
        <p:txBody>
          <a:bodyPr wrap="square" lIns="88231" tIns="88231" bIns="88231" rtlCol="0" anchor="b">
            <a:noAutofit/>
          </a:bodyPr>
          <a:lstStyle/>
          <a:p>
            <a:r>
              <a:rPr lang="en-GB" sz="4705">
                <a:solidFill>
                  <a:schemeClr val="bg1"/>
                </a:solidFill>
                <a:latin typeface="+mj-lt"/>
              </a:rPr>
              <a:t>2m </a:t>
            </a:r>
            <a:endParaRPr lang="en-GB" sz="1372">
              <a:solidFill>
                <a:schemeClr val="bg1"/>
              </a:solidFill>
              <a:latin typeface="+mj-lt"/>
            </a:endParaRPr>
          </a:p>
          <a:p>
            <a:r>
              <a:rPr lang="en-GB" sz="1372">
                <a:solidFill>
                  <a:schemeClr val="bg1"/>
                </a:solidFill>
              </a:rPr>
              <a:t>Git commits per month </a:t>
            </a:r>
          </a:p>
          <a:p>
            <a:endParaRPr lang="en-US" sz="1372">
              <a:solidFill>
                <a:schemeClr val="bg1"/>
              </a:solidFill>
            </a:endParaRPr>
          </a:p>
        </p:txBody>
      </p:sp>
      <p:sp>
        <p:nvSpPr>
          <p:cNvPr id="6" name="TextBox 5">
            <a:extLst>
              <a:ext uri="{FF2B5EF4-FFF2-40B4-BE49-F238E27FC236}">
                <a16:creationId xmlns:a16="http://schemas.microsoft.com/office/drawing/2014/main" id="{2988DBF6-965F-4BFA-8358-9BF2C5A11CE8}"/>
              </a:ext>
            </a:extLst>
          </p:cNvPr>
          <p:cNvSpPr txBox="1">
            <a:spLocks noChangeAspect="1"/>
          </p:cNvSpPr>
          <p:nvPr/>
        </p:nvSpPr>
        <p:spPr>
          <a:xfrm>
            <a:off x="6783026" y="1551362"/>
            <a:ext cx="4979436" cy="4153925"/>
          </a:xfrm>
          <a:prstGeom prst="rect">
            <a:avLst/>
          </a:prstGeom>
          <a:solidFill>
            <a:srgbClr val="0078D7"/>
          </a:solidFill>
        </p:spPr>
        <p:txBody>
          <a:bodyPr wrap="square" lIns="176462" tIns="176462" rIns="176462" bIns="176462" rtlCol="0" anchor="b">
            <a:noAutofit/>
          </a:bodyPr>
          <a:lstStyle/>
          <a:p>
            <a:r>
              <a:rPr lang="en-GB" sz="9411">
                <a:solidFill>
                  <a:schemeClr val="bg1"/>
                </a:solidFill>
                <a:latin typeface="+mj-lt"/>
              </a:rPr>
              <a:t>78,000</a:t>
            </a:r>
          </a:p>
          <a:p>
            <a:r>
              <a:rPr lang="en-GB" sz="1961">
                <a:solidFill>
                  <a:schemeClr val="bg1"/>
                </a:solidFill>
              </a:rPr>
              <a:t>Deployments per day</a:t>
            </a:r>
            <a:endParaRPr lang="en-US" sz="4705">
              <a:solidFill>
                <a:schemeClr val="bg1"/>
              </a:solidFill>
            </a:endParaRPr>
          </a:p>
        </p:txBody>
      </p:sp>
      <p:sp>
        <p:nvSpPr>
          <p:cNvPr id="7" name="TextBox 6">
            <a:extLst>
              <a:ext uri="{FF2B5EF4-FFF2-40B4-BE49-F238E27FC236}">
                <a16:creationId xmlns:a16="http://schemas.microsoft.com/office/drawing/2014/main" id="{1A7430AA-1F5B-4DEF-A865-B5017BFB9504}"/>
              </a:ext>
            </a:extLst>
          </p:cNvPr>
          <p:cNvSpPr txBox="1">
            <a:spLocks noChangeAspect="1"/>
          </p:cNvSpPr>
          <p:nvPr/>
        </p:nvSpPr>
        <p:spPr>
          <a:xfrm>
            <a:off x="2545291" y="1550712"/>
            <a:ext cx="2001392" cy="2001392"/>
          </a:xfrm>
          <a:prstGeom prst="rect">
            <a:avLst/>
          </a:prstGeom>
          <a:solidFill>
            <a:schemeClr val="accent1">
              <a:lumMod val="60000"/>
              <a:lumOff val="40000"/>
            </a:schemeClr>
          </a:solidFill>
        </p:spPr>
        <p:txBody>
          <a:bodyPr wrap="square" lIns="88231" tIns="88231" bIns="88231" rtlCol="0" anchor="b">
            <a:noAutofit/>
          </a:bodyPr>
          <a:lstStyle/>
          <a:p>
            <a:r>
              <a:rPr lang="en-GB" sz="4705">
                <a:solidFill>
                  <a:schemeClr val="bg1"/>
                </a:solidFill>
                <a:latin typeface="+mj-lt"/>
              </a:rPr>
              <a:t>4.4m </a:t>
            </a:r>
            <a:endParaRPr lang="en-GB" sz="1372">
              <a:solidFill>
                <a:schemeClr val="bg1"/>
              </a:solidFill>
              <a:latin typeface="+mj-lt"/>
            </a:endParaRPr>
          </a:p>
          <a:p>
            <a:r>
              <a:rPr lang="en-GB" sz="1372">
                <a:solidFill>
                  <a:schemeClr val="bg1"/>
                </a:solidFill>
              </a:rPr>
              <a:t>Builds per month</a:t>
            </a:r>
          </a:p>
          <a:p>
            <a:r>
              <a:rPr lang="en-GB" sz="1372">
                <a:solidFill>
                  <a:schemeClr val="bg1"/>
                </a:solidFill>
              </a:rPr>
              <a:t> </a:t>
            </a:r>
          </a:p>
        </p:txBody>
      </p:sp>
      <p:sp>
        <p:nvSpPr>
          <p:cNvPr id="8" name="TextBox 7">
            <a:extLst>
              <a:ext uri="{FF2B5EF4-FFF2-40B4-BE49-F238E27FC236}">
                <a16:creationId xmlns:a16="http://schemas.microsoft.com/office/drawing/2014/main" id="{5ACF32AB-C813-4FA4-AEAA-1A3D47A9D7D2}"/>
              </a:ext>
            </a:extLst>
          </p:cNvPr>
          <p:cNvSpPr txBox="1">
            <a:spLocks noChangeAspect="1"/>
          </p:cNvSpPr>
          <p:nvPr/>
        </p:nvSpPr>
        <p:spPr>
          <a:xfrm>
            <a:off x="2545291" y="3703247"/>
            <a:ext cx="1977317" cy="1977317"/>
          </a:xfrm>
          <a:prstGeom prst="rect">
            <a:avLst/>
          </a:prstGeom>
          <a:solidFill>
            <a:srgbClr val="00BCF2"/>
          </a:solidFill>
        </p:spPr>
        <p:txBody>
          <a:bodyPr wrap="square" lIns="88231" tIns="88231" bIns="88231" rtlCol="0" anchor="b">
            <a:noAutofit/>
          </a:bodyPr>
          <a:lstStyle/>
          <a:p>
            <a:r>
              <a:rPr lang="en-GB" sz="4705">
                <a:solidFill>
                  <a:schemeClr val="bg1"/>
                </a:solidFill>
                <a:latin typeface="+mj-lt"/>
              </a:rPr>
              <a:t>500m</a:t>
            </a:r>
            <a:r>
              <a:rPr lang="en-GB" sz="4705">
                <a:solidFill>
                  <a:schemeClr val="bg1"/>
                </a:solidFill>
              </a:rPr>
              <a:t> </a:t>
            </a:r>
            <a:r>
              <a:rPr lang="en-GB" sz="1372">
                <a:solidFill>
                  <a:schemeClr val="bg1"/>
                </a:solidFill>
              </a:rPr>
              <a:t>Test executions per day </a:t>
            </a:r>
          </a:p>
          <a:p>
            <a:endParaRPr lang="en-US" sz="1372">
              <a:solidFill>
                <a:schemeClr val="bg1"/>
              </a:solidFill>
            </a:endParaRPr>
          </a:p>
        </p:txBody>
      </p:sp>
      <p:sp>
        <p:nvSpPr>
          <p:cNvPr id="9" name="TextBox 8">
            <a:extLst>
              <a:ext uri="{FF2B5EF4-FFF2-40B4-BE49-F238E27FC236}">
                <a16:creationId xmlns:a16="http://schemas.microsoft.com/office/drawing/2014/main" id="{7220434F-F8E8-4414-A2D7-0D7A3849D5CC}"/>
              </a:ext>
            </a:extLst>
          </p:cNvPr>
          <p:cNvSpPr txBox="1">
            <a:spLocks noChangeAspect="1"/>
          </p:cNvSpPr>
          <p:nvPr/>
        </p:nvSpPr>
        <p:spPr>
          <a:xfrm>
            <a:off x="4640084" y="3703247"/>
            <a:ext cx="2025465" cy="1977318"/>
          </a:xfrm>
          <a:prstGeom prst="rect">
            <a:avLst/>
          </a:prstGeom>
          <a:solidFill>
            <a:schemeClr val="accent1">
              <a:lumMod val="75000"/>
            </a:schemeClr>
          </a:solidFill>
        </p:spPr>
        <p:txBody>
          <a:bodyPr wrap="square" lIns="88231" tIns="88231" bIns="88231" rtlCol="0" anchor="b">
            <a:noAutofit/>
          </a:bodyPr>
          <a:lstStyle/>
          <a:p>
            <a:r>
              <a:rPr lang="en-GB" sz="4705">
                <a:solidFill>
                  <a:schemeClr val="bg1"/>
                </a:solidFill>
                <a:latin typeface="+mj-lt"/>
              </a:rPr>
              <a:t>500k</a:t>
            </a:r>
          </a:p>
          <a:p>
            <a:r>
              <a:rPr lang="en-GB" sz="1372">
                <a:solidFill>
                  <a:schemeClr val="bg1"/>
                </a:solidFill>
              </a:rPr>
              <a:t>Work items updated per day</a:t>
            </a:r>
            <a:endParaRPr lang="en-US" sz="1372">
              <a:solidFill>
                <a:schemeClr val="bg1"/>
              </a:solidFill>
            </a:endParaRPr>
          </a:p>
        </p:txBody>
      </p:sp>
      <p:sp>
        <p:nvSpPr>
          <p:cNvPr id="10" name="TextBox 9">
            <a:extLst>
              <a:ext uri="{FF2B5EF4-FFF2-40B4-BE49-F238E27FC236}">
                <a16:creationId xmlns:a16="http://schemas.microsoft.com/office/drawing/2014/main" id="{5FB869F4-17CC-4FBC-ACE6-E75A5567C370}"/>
              </a:ext>
            </a:extLst>
          </p:cNvPr>
          <p:cNvSpPr txBox="1">
            <a:spLocks noChangeAspect="1"/>
          </p:cNvSpPr>
          <p:nvPr/>
        </p:nvSpPr>
        <p:spPr>
          <a:xfrm>
            <a:off x="4664159" y="1550711"/>
            <a:ext cx="2001391" cy="2001391"/>
          </a:xfrm>
          <a:prstGeom prst="rect">
            <a:avLst/>
          </a:prstGeom>
          <a:solidFill>
            <a:schemeClr val="accent2"/>
          </a:solidFill>
        </p:spPr>
        <p:txBody>
          <a:bodyPr wrap="square" lIns="88231" tIns="88231" bIns="88231" rtlCol="0" anchor="b">
            <a:noAutofit/>
          </a:bodyPr>
          <a:lstStyle/>
          <a:p>
            <a:r>
              <a:rPr lang="en-GB" sz="4705">
                <a:solidFill>
                  <a:schemeClr val="bg1"/>
                </a:solidFill>
                <a:latin typeface="+mj-lt"/>
              </a:rPr>
              <a:t>5m</a:t>
            </a:r>
          </a:p>
          <a:p>
            <a:r>
              <a:rPr lang="en-GB" sz="1372">
                <a:solidFill>
                  <a:schemeClr val="bg1"/>
                </a:solidFill>
              </a:rPr>
              <a:t>Work items viewed per day</a:t>
            </a:r>
            <a:endParaRPr lang="en-US" sz="3529">
              <a:solidFill>
                <a:schemeClr val="bg1"/>
              </a:solidFill>
            </a:endParaRPr>
          </a:p>
        </p:txBody>
      </p:sp>
      <p:sp>
        <p:nvSpPr>
          <p:cNvPr id="11" name="Rectangle 10">
            <a:extLst>
              <a:ext uri="{FF2B5EF4-FFF2-40B4-BE49-F238E27FC236}">
                <a16:creationId xmlns:a16="http://schemas.microsoft.com/office/drawing/2014/main" id="{9A22E228-3EDB-4946-AEE8-A6651B6850A5}"/>
              </a:ext>
            </a:extLst>
          </p:cNvPr>
          <p:cNvSpPr/>
          <p:nvPr/>
        </p:nvSpPr>
        <p:spPr>
          <a:xfrm>
            <a:off x="426423" y="904319"/>
            <a:ext cx="11336039" cy="362072"/>
          </a:xfrm>
          <a:prstGeom prst="rect">
            <a:avLst/>
          </a:prstGeom>
        </p:spPr>
        <p:txBody>
          <a:bodyPr wrap="square" lIns="0" rIns="0">
            <a:spAutoFit/>
          </a:bodyPr>
          <a:lstStyle/>
          <a:p>
            <a:r>
              <a:rPr lang="en-US" kern="0" dirty="0">
                <a:cs typeface="Segoe UI Semilight" panose="020B0402040204020203" pitchFamily="34" charset="0"/>
              </a:rPr>
              <a:t>Azure DevOps is the toolchain of choice for Microsoft internal engineering with over 90,000 internal users</a:t>
            </a:r>
            <a:endParaRPr lang="en-US" dirty="0"/>
          </a:p>
        </p:txBody>
      </p:sp>
    </p:spTree>
    <p:extLst>
      <p:ext uri="{BB962C8B-B14F-4D97-AF65-F5344CB8AC3E}">
        <p14:creationId xmlns:p14="http://schemas.microsoft.com/office/powerpoint/2010/main" val="46873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91035AA-DD07-40B9-B70C-1EB6CA86E24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177674" y="5020056"/>
            <a:ext cx="2706439" cy="1522372"/>
          </a:xfrm>
          <a:prstGeom prst="rect">
            <a:avLst/>
          </a:prstGeom>
        </p:spPr>
      </p:pic>
      <p:sp>
        <p:nvSpPr>
          <p:cNvPr id="5" name="Title 5">
            <a:extLst>
              <a:ext uri="{FF2B5EF4-FFF2-40B4-BE49-F238E27FC236}">
                <a16:creationId xmlns:a16="http://schemas.microsoft.com/office/drawing/2014/main" id="{ACBB8B40-F3D1-4331-B430-E127860A693D}"/>
              </a:ext>
            </a:extLst>
          </p:cNvPr>
          <p:cNvSpPr txBox="1">
            <a:spLocks/>
          </p:cNvSpPr>
          <p:nvPr/>
        </p:nvSpPr>
        <p:spPr>
          <a:xfrm>
            <a:off x="1068484" y="920731"/>
            <a:ext cx="6971202" cy="3573897"/>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800" b="1">
                <a:solidFill>
                  <a:schemeClr val="bg1"/>
                </a:solidFill>
              </a:rPr>
              <a:t>GRACIAS!</a:t>
            </a:r>
          </a:p>
        </p:txBody>
      </p:sp>
    </p:spTree>
    <p:extLst>
      <p:ext uri="{BB962C8B-B14F-4D97-AF65-F5344CB8AC3E}">
        <p14:creationId xmlns:p14="http://schemas.microsoft.com/office/powerpoint/2010/main" val="122004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788B0-3D5A-4D3D-AE38-D42958870D39}"/>
              </a:ext>
            </a:extLst>
          </p:cNvPr>
          <p:cNvSpPr>
            <a:spLocks noGrp="1"/>
          </p:cNvSpPr>
          <p:nvPr>
            <p:ph type="title"/>
          </p:nvPr>
        </p:nvSpPr>
        <p:spPr>
          <a:xfrm>
            <a:off x="1514292" y="513612"/>
            <a:ext cx="9894133" cy="1031216"/>
          </a:xfrm>
        </p:spPr>
        <p:txBody>
          <a:bodyPr anchor="b">
            <a:normAutofit/>
          </a:bodyPr>
          <a:lstStyle/>
          <a:p>
            <a:r>
              <a:rPr lang="es-ES" dirty="0"/>
              <a:t>Agenda</a:t>
            </a:r>
          </a:p>
        </p:txBody>
      </p:sp>
      <p:pic>
        <p:nvPicPr>
          <p:cNvPr id="4" name="Imagen 3">
            <a:extLst>
              <a:ext uri="{FF2B5EF4-FFF2-40B4-BE49-F238E27FC236}">
                <a16:creationId xmlns:a16="http://schemas.microsoft.com/office/drawing/2014/main" id="{D91035AA-DD07-40B9-B70C-1EB6CA86E24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599670" y="2589086"/>
            <a:ext cx="4898627" cy="2755478"/>
          </a:xfrm>
          <a:prstGeom prst="rect">
            <a:avLst/>
          </a:prstGeom>
        </p:spPr>
      </p:pic>
      <p:sp>
        <p:nvSpPr>
          <p:cNvPr id="3" name="Marcador de contenido 2">
            <a:extLst>
              <a:ext uri="{FF2B5EF4-FFF2-40B4-BE49-F238E27FC236}">
                <a16:creationId xmlns:a16="http://schemas.microsoft.com/office/drawing/2014/main" id="{E8B956D1-B8FC-494F-999B-2844A5992C95}"/>
              </a:ext>
            </a:extLst>
          </p:cNvPr>
          <p:cNvSpPr>
            <a:spLocks noGrp="1"/>
          </p:cNvSpPr>
          <p:nvPr>
            <p:ph idx="1"/>
          </p:nvPr>
        </p:nvSpPr>
        <p:spPr>
          <a:xfrm>
            <a:off x="7781373" y="2279151"/>
            <a:ext cx="3627063" cy="3387145"/>
          </a:xfrm>
        </p:spPr>
        <p:txBody>
          <a:bodyPr anchor="ctr">
            <a:normAutofit/>
          </a:bodyPr>
          <a:lstStyle/>
          <a:p>
            <a:pPr marL="514350" indent="-514350">
              <a:buFont typeface="+mj-lt"/>
              <a:buAutoNum type="arabicPeriod"/>
            </a:pPr>
            <a:endParaRPr lang="es-ES" sz="1700" dirty="0"/>
          </a:p>
          <a:p>
            <a:pPr marL="514350" indent="-514350">
              <a:buFont typeface="+mj-lt"/>
              <a:buAutoNum type="arabicPeriod"/>
            </a:pPr>
            <a:endParaRPr lang="es-ES" sz="1700" dirty="0"/>
          </a:p>
          <a:p>
            <a:pPr marL="514350" indent="-514350">
              <a:buFont typeface="+mj-lt"/>
              <a:buAutoNum type="arabicPeriod"/>
            </a:pPr>
            <a:endParaRPr lang="es-ES" sz="1700" dirty="0"/>
          </a:p>
          <a:p>
            <a:pPr marL="514350" indent="-514350">
              <a:buAutoNum type="arabicPeriod"/>
            </a:pPr>
            <a:r>
              <a:rPr lang="es-ES" sz="1700" dirty="0"/>
              <a:t>Introducción a DevOps</a:t>
            </a:r>
            <a:endParaRPr lang="es-ES" dirty="0"/>
          </a:p>
          <a:p>
            <a:pPr marL="514350" indent="-514350">
              <a:buFont typeface="+mj-lt"/>
              <a:buAutoNum type="arabicPeriod"/>
            </a:pPr>
            <a:r>
              <a:rPr lang="es-ES" sz="1700" dirty="0"/>
              <a:t>¿Qué es DevOps?</a:t>
            </a:r>
            <a:endParaRPr lang="es-ES" sz="1700" dirty="0">
              <a:cs typeface="Calibri"/>
            </a:endParaRPr>
          </a:p>
          <a:p>
            <a:pPr marL="514350" indent="-514350">
              <a:buFont typeface="+mj-lt"/>
              <a:buAutoNum type="arabicPeriod"/>
            </a:pPr>
            <a:r>
              <a:rPr lang="es-ES" sz="1700" dirty="0">
                <a:cs typeface="Calibri"/>
              </a:rPr>
              <a:t>Procesos</a:t>
            </a:r>
          </a:p>
          <a:p>
            <a:pPr marL="514350" indent="-514350">
              <a:buAutoNum type="arabicPeriod"/>
            </a:pPr>
            <a:r>
              <a:rPr lang="es-ES" sz="1700" dirty="0"/>
              <a:t>Implementación</a:t>
            </a:r>
            <a:endParaRPr lang="es-ES" sz="1700" dirty="0">
              <a:cs typeface="Calibri"/>
            </a:endParaRPr>
          </a:p>
          <a:p>
            <a:pPr marL="514350" indent="-514350">
              <a:buAutoNum type="arabicPeriod"/>
            </a:pPr>
            <a:r>
              <a:rPr lang="es-ES" sz="1700" dirty="0">
                <a:cs typeface="Calibri"/>
              </a:rPr>
              <a:t>Arquitectura</a:t>
            </a:r>
          </a:p>
          <a:p>
            <a:pPr marL="514350" indent="-514350">
              <a:buAutoNum type="arabicPeriod"/>
            </a:pPr>
            <a:endParaRPr lang="es-ES" sz="1700" dirty="0">
              <a:cs typeface="Calibri"/>
            </a:endParaRPr>
          </a:p>
        </p:txBody>
      </p:sp>
    </p:spTree>
    <p:extLst>
      <p:ext uri="{BB962C8B-B14F-4D97-AF65-F5344CB8AC3E}">
        <p14:creationId xmlns:p14="http://schemas.microsoft.com/office/powerpoint/2010/main" val="86485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40A55-89D8-443F-A416-AB365F1A2350}"/>
              </a:ext>
            </a:extLst>
          </p:cNvPr>
          <p:cNvSpPr>
            <a:spLocks noGrp="1"/>
          </p:cNvSpPr>
          <p:nvPr>
            <p:ph type="ctrTitle" idx="4294967295"/>
          </p:nvPr>
        </p:nvSpPr>
        <p:spPr>
          <a:xfrm>
            <a:off x="5362575" y="4741863"/>
            <a:ext cx="6829425" cy="862012"/>
          </a:xfrm>
        </p:spPr>
        <p:txBody>
          <a:bodyPr>
            <a:normAutofit/>
          </a:bodyPr>
          <a:lstStyle/>
          <a:p>
            <a:pPr algn="l"/>
            <a:r>
              <a:rPr lang="es-ES" sz="4000">
                <a:solidFill>
                  <a:srgbClr val="FFFFFF"/>
                </a:solidFill>
              </a:rPr>
              <a:t>GRACIAS</a:t>
            </a:r>
          </a:p>
        </p:txBody>
      </p:sp>
      <p:pic>
        <p:nvPicPr>
          <p:cNvPr id="4" name="Imagen 3">
            <a:extLst>
              <a:ext uri="{FF2B5EF4-FFF2-40B4-BE49-F238E27FC236}">
                <a16:creationId xmlns:a16="http://schemas.microsoft.com/office/drawing/2014/main" id="{768472D7-A0D8-42C3-AC71-769A51299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36" y="387111"/>
            <a:ext cx="3797570" cy="1879796"/>
          </a:xfrm>
          <a:prstGeom prst="rect">
            <a:avLst/>
          </a:prstGeom>
        </p:spPr>
      </p:pic>
      <p:pic>
        <p:nvPicPr>
          <p:cNvPr id="13" name="Imagen 12">
            <a:extLst>
              <a:ext uri="{FF2B5EF4-FFF2-40B4-BE49-F238E27FC236}">
                <a16:creationId xmlns:a16="http://schemas.microsoft.com/office/drawing/2014/main" id="{6B4BF10F-6E40-48B0-A92D-477829844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73" y="2422097"/>
            <a:ext cx="3712082" cy="2013804"/>
          </a:xfrm>
          <a:prstGeom prst="rect">
            <a:avLst/>
          </a:prstGeom>
        </p:spPr>
      </p:pic>
      <p:pic>
        <p:nvPicPr>
          <p:cNvPr id="9" name="Imagen 8">
            <a:extLst>
              <a:ext uri="{FF2B5EF4-FFF2-40B4-BE49-F238E27FC236}">
                <a16:creationId xmlns:a16="http://schemas.microsoft.com/office/drawing/2014/main" id="{EDE672CD-F1D3-45F2-961A-56725E2E22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2549" y="816443"/>
            <a:ext cx="3793472" cy="3121900"/>
          </a:xfrm>
          <a:prstGeom prst="rect">
            <a:avLst/>
          </a:prstGeom>
        </p:spPr>
      </p:pic>
      <p:pic>
        <p:nvPicPr>
          <p:cNvPr id="7" name="Imagen 6">
            <a:extLst>
              <a:ext uri="{FF2B5EF4-FFF2-40B4-BE49-F238E27FC236}">
                <a16:creationId xmlns:a16="http://schemas.microsoft.com/office/drawing/2014/main" id="{7337621C-73AF-4395-B06B-ACDF1A861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6176" y="1337696"/>
            <a:ext cx="3797984" cy="2079395"/>
          </a:xfrm>
          <a:prstGeom prst="rect">
            <a:avLst/>
          </a:prstGeom>
        </p:spPr>
      </p:pic>
      <p:pic>
        <p:nvPicPr>
          <p:cNvPr id="11" name="Imagen 10">
            <a:extLst>
              <a:ext uri="{FF2B5EF4-FFF2-40B4-BE49-F238E27FC236}">
                <a16:creationId xmlns:a16="http://schemas.microsoft.com/office/drawing/2014/main" id="{B4D0A121-B762-4488-AA44-91E797D3EC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3515" y="4284555"/>
            <a:ext cx="3775683" cy="2010551"/>
          </a:xfrm>
          <a:prstGeom prst="rect">
            <a:avLst/>
          </a:prstGeom>
        </p:spPr>
      </p:pic>
    </p:spTree>
    <p:extLst>
      <p:ext uri="{BB962C8B-B14F-4D97-AF65-F5344CB8AC3E}">
        <p14:creationId xmlns:p14="http://schemas.microsoft.com/office/powerpoint/2010/main" val="38236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67758-A408-481B-A88D-85B8E25EA98D}"/>
              </a:ext>
            </a:extLst>
          </p:cNvPr>
          <p:cNvSpPr>
            <a:spLocks noGrp="1"/>
          </p:cNvSpPr>
          <p:nvPr>
            <p:ph type="title"/>
          </p:nvPr>
        </p:nvSpPr>
        <p:spPr/>
        <p:txBody>
          <a:bodyPr/>
          <a:lstStyle/>
          <a:p>
            <a:r>
              <a:rPr lang="en-US" sz="5882" dirty="0"/>
              <a:t>Introducing Azure DevOps</a:t>
            </a:r>
          </a:p>
        </p:txBody>
      </p:sp>
      <p:sp>
        <p:nvSpPr>
          <p:cNvPr id="20" name="TextBox 19">
            <a:extLst>
              <a:ext uri="{FF2B5EF4-FFF2-40B4-BE49-F238E27FC236}">
                <a16:creationId xmlns:a16="http://schemas.microsoft.com/office/drawing/2014/main" id="{A0A4A143-27D4-49CE-ACD0-037EABF28846}"/>
              </a:ext>
            </a:extLst>
          </p:cNvPr>
          <p:cNvSpPr txBox="1"/>
          <p:nvPr/>
        </p:nvSpPr>
        <p:spPr>
          <a:xfrm>
            <a:off x="588263" y="2901496"/>
            <a:ext cx="3029680" cy="1255182"/>
          </a:xfrm>
          <a:prstGeom prst="rect">
            <a:avLst/>
          </a:prstGeom>
          <a:noFill/>
        </p:spPr>
        <p:txBody>
          <a:bodyPr wrap="square" lIns="0" tIns="143428" rIns="0" bIns="143428" rtlCol="0" anchor="t">
            <a:spAutoFit/>
          </a:bodyPr>
          <a:lstStyle/>
          <a:p>
            <a:pPr>
              <a:spcAft>
                <a:spcPts val="588"/>
              </a:spcAft>
            </a:pPr>
            <a:r>
              <a:rPr lang="en-GB" sz="1568" dirty="0">
                <a:solidFill>
                  <a:schemeClr val="tx2"/>
                </a:solidFill>
              </a:rPr>
              <a:t>Deliver value to your users faster using proven agile tools to plan, track, and discuss work across your teams.</a:t>
            </a:r>
            <a:endParaRPr lang="en-US" sz="1568" dirty="0">
              <a:solidFill>
                <a:schemeClr val="tx2"/>
              </a:solidFill>
              <a:cs typeface="Segoe UI"/>
            </a:endParaRPr>
          </a:p>
        </p:txBody>
      </p:sp>
      <p:sp>
        <p:nvSpPr>
          <p:cNvPr id="22" name="TextBox 21">
            <a:extLst>
              <a:ext uri="{FF2B5EF4-FFF2-40B4-BE49-F238E27FC236}">
                <a16:creationId xmlns:a16="http://schemas.microsoft.com/office/drawing/2014/main" id="{A75A09E4-D0A3-4556-9C0F-105DF4577D44}"/>
              </a:ext>
            </a:extLst>
          </p:cNvPr>
          <p:cNvSpPr txBox="1"/>
          <p:nvPr/>
        </p:nvSpPr>
        <p:spPr>
          <a:xfrm>
            <a:off x="4439425" y="2901495"/>
            <a:ext cx="3403600" cy="1496078"/>
          </a:xfrm>
          <a:prstGeom prst="rect">
            <a:avLst/>
          </a:prstGeom>
          <a:noFill/>
        </p:spPr>
        <p:txBody>
          <a:bodyPr wrap="square" lIns="0" tIns="143428" rIns="0" bIns="143428" rtlCol="0" anchor="t">
            <a:spAutoFit/>
          </a:bodyPr>
          <a:lstStyle/>
          <a:p>
            <a:pPr>
              <a:spcAft>
                <a:spcPts val="588"/>
              </a:spcAft>
            </a:pPr>
            <a:r>
              <a:rPr lang="en-GB" sz="1568">
                <a:solidFill>
                  <a:schemeClr val="tx2"/>
                </a:solidFill>
              </a:rPr>
              <a:t>Build, test, and deploy with CI/CD that works with any language, platform, and cloud. Connect to GitHub or any other Git provider and deploy continuously.</a:t>
            </a:r>
            <a:endParaRPr lang="en-US" sz="1568">
              <a:solidFill>
                <a:schemeClr val="tx2"/>
              </a:solidFill>
              <a:cs typeface="Segoe UI"/>
            </a:endParaRPr>
          </a:p>
        </p:txBody>
      </p:sp>
      <p:sp>
        <p:nvSpPr>
          <p:cNvPr id="23" name="TextBox 22">
            <a:extLst>
              <a:ext uri="{FF2B5EF4-FFF2-40B4-BE49-F238E27FC236}">
                <a16:creationId xmlns:a16="http://schemas.microsoft.com/office/drawing/2014/main" id="{7ABC2ECF-9D16-4093-A397-AC9C75D0D69F}"/>
              </a:ext>
            </a:extLst>
          </p:cNvPr>
          <p:cNvSpPr txBox="1"/>
          <p:nvPr/>
        </p:nvSpPr>
        <p:spPr>
          <a:xfrm>
            <a:off x="8498308" y="2901495"/>
            <a:ext cx="3036600" cy="1496563"/>
          </a:xfrm>
          <a:prstGeom prst="rect">
            <a:avLst/>
          </a:prstGeom>
          <a:noFill/>
        </p:spPr>
        <p:txBody>
          <a:bodyPr wrap="square" lIns="0" tIns="143428" rIns="0" bIns="143428" rtlCol="0" anchor="t">
            <a:spAutoFit/>
          </a:bodyPr>
          <a:lstStyle/>
          <a:p>
            <a:pPr>
              <a:spcAft>
                <a:spcPts val="588"/>
              </a:spcAft>
            </a:pPr>
            <a:r>
              <a:rPr lang="en-GB" sz="1568">
                <a:solidFill>
                  <a:schemeClr val="tx2"/>
                </a:solidFill>
              </a:rPr>
              <a:t>Get unlimited, cloud-hosted private Git repos and collaborate to build better code with pull requests and advanced file management.</a:t>
            </a:r>
            <a:endParaRPr lang="en-US" sz="1568">
              <a:solidFill>
                <a:schemeClr val="tx2"/>
              </a:solidFill>
              <a:cs typeface="Segoe UI"/>
            </a:endParaRPr>
          </a:p>
        </p:txBody>
      </p:sp>
      <p:sp>
        <p:nvSpPr>
          <p:cNvPr id="24" name="TextBox 23">
            <a:extLst>
              <a:ext uri="{FF2B5EF4-FFF2-40B4-BE49-F238E27FC236}">
                <a16:creationId xmlns:a16="http://schemas.microsoft.com/office/drawing/2014/main" id="{F6FCEA51-5644-4108-8529-B8070762AC30}"/>
              </a:ext>
            </a:extLst>
          </p:cNvPr>
          <p:cNvSpPr txBox="1"/>
          <p:nvPr/>
        </p:nvSpPr>
        <p:spPr>
          <a:xfrm>
            <a:off x="588263" y="5549167"/>
            <a:ext cx="2930638" cy="1013800"/>
          </a:xfrm>
          <a:prstGeom prst="rect">
            <a:avLst/>
          </a:prstGeom>
          <a:noFill/>
        </p:spPr>
        <p:txBody>
          <a:bodyPr wrap="square" lIns="0" tIns="143428" rIns="0" bIns="143428" rtlCol="0" anchor="t">
            <a:spAutoFit/>
          </a:bodyPr>
          <a:lstStyle/>
          <a:p>
            <a:pPr>
              <a:spcAft>
                <a:spcPts val="588"/>
              </a:spcAft>
            </a:pPr>
            <a:r>
              <a:rPr lang="en-GB" sz="1568">
                <a:solidFill>
                  <a:schemeClr val="tx2"/>
                </a:solidFill>
              </a:rPr>
              <a:t>Test and ship with confidence using manual and exploratory testing tools.</a:t>
            </a:r>
            <a:endParaRPr lang="en-US" sz="1568">
              <a:solidFill>
                <a:schemeClr val="tx2"/>
              </a:solidFill>
              <a:cs typeface="Segoe UI"/>
            </a:endParaRPr>
          </a:p>
        </p:txBody>
      </p:sp>
      <p:sp>
        <p:nvSpPr>
          <p:cNvPr id="25" name="TextBox 24">
            <a:extLst>
              <a:ext uri="{FF2B5EF4-FFF2-40B4-BE49-F238E27FC236}">
                <a16:creationId xmlns:a16="http://schemas.microsoft.com/office/drawing/2014/main" id="{A333F065-998E-4214-AEF0-1D4D56125E51}"/>
              </a:ext>
            </a:extLst>
          </p:cNvPr>
          <p:cNvSpPr txBox="1"/>
          <p:nvPr/>
        </p:nvSpPr>
        <p:spPr>
          <a:xfrm>
            <a:off x="4439425" y="5549167"/>
            <a:ext cx="3367638" cy="1013800"/>
          </a:xfrm>
          <a:prstGeom prst="rect">
            <a:avLst/>
          </a:prstGeom>
          <a:noFill/>
        </p:spPr>
        <p:txBody>
          <a:bodyPr wrap="square" lIns="0" tIns="143428" rIns="0" bIns="143428" rtlCol="0" anchor="t">
            <a:spAutoFit/>
          </a:bodyPr>
          <a:lstStyle/>
          <a:p>
            <a:pPr>
              <a:spcAft>
                <a:spcPts val="588"/>
              </a:spcAft>
            </a:pPr>
            <a:r>
              <a:rPr lang="en-GB" sz="1568">
                <a:solidFill>
                  <a:schemeClr val="tx2"/>
                </a:solidFill>
              </a:rPr>
              <a:t>Create, host, and share packages with your team, and add </a:t>
            </a:r>
            <a:r>
              <a:rPr lang="en-GB" sz="1568" err="1">
                <a:solidFill>
                  <a:schemeClr val="tx2"/>
                </a:solidFill>
              </a:rPr>
              <a:t>artifacts</a:t>
            </a:r>
            <a:r>
              <a:rPr lang="en-GB" sz="1568">
                <a:solidFill>
                  <a:schemeClr val="tx2"/>
                </a:solidFill>
              </a:rPr>
              <a:t> to your CI/CD pipelines with a single click.</a:t>
            </a:r>
            <a:endParaRPr lang="en-US" sz="1568">
              <a:solidFill>
                <a:schemeClr val="tx2"/>
              </a:solidFill>
              <a:cs typeface="Segoe UI"/>
            </a:endParaRPr>
          </a:p>
        </p:txBody>
      </p:sp>
      <p:pic>
        <p:nvPicPr>
          <p:cNvPr id="14" name="Picture 4" descr="A picture containing object&#10;&#10;Description generated with very high confidence">
            <a:extLst>
              <a:ext uri="{FF2B5EF4-FFF2-40B4-BE49-F238E27FC236}">
                <a16:creationId xmlns:a16="http://schemas.microsoft.com/office/drawing/2014/main" id="{AC2AB146-06C0-4E0D-8899-5ADB9DA17233}"/>
              </a:ext>
            </a:extLst>
          </p:cNvPr>
          <p:cNvPicPr>
            <a:picLocks noChangeAspect="1"/>
          </p:cNvPicPr>
          <p:nvPr/>
        </p:nvPicPr>
        <p:blipFill>
          <a:blip r:embed="rId3"/>
          <a:stretch>
            <a:fillRect/>
          </a:stretch>
        </p:blipFill>
        <p:spPr>
          <a:xfrm>
            <a:off x="4439425" y="1855817"/>
            <a:ext cx="708572" cy="705846"/>
          </a:xfrm>
          <a:prstGeom prst="rect">
            <a:avLst/>
          </a:prstGeom>
        </p:spPr>
      </p:pic>
      <p:pic>
        <p:nvPicPr>
          <p:cNvPr id="15" name="Picture 6">
            <a:extLst>
              <a:ext uri="{FF2B5EF4-FFF2-40B4-BE49-F238E27FC236}">
                <a16:creationId xmlns:a16="http://schemas.microsoft.com/office/drawing/2014/main" id="{4F632D14-7C31-47CA-BC92-820474ACB39A}"/>
              </a:ext>
            </a:extLst>
          </p:cNvPr>
          <p:cNvPicPr>
            <a:picLocks noChangeAspect="1"/>
          </p:cNvPicPr>
          <p:nvPr/>
        </p:nvPicPr>
        <p:blipFill>
          <a:blip r:embed="rId4"/>
          <a:stretch>
            <a:fillRect/>
          </a:stretch>
        </p:blipFill>
        <p:spPr>
          <a:xfrm>
            <a:off x="4439425" y="4523706"/>
            <a:ext cx="722061" cy="705846"/>
          </a:xfrm>
          <a:prstGeom prst="rect">
            <a:avLst/>
          </a:prstGeom>
        </p:spPr>
      </p:pic>
      <p:pic>
        <p:nvPicPr>
          <p:cNvPr id="16" name="Picture 8" descr="A picture containing object&#10;&#10;Description generated with very high confidence">
            <a:extLst>
              <a:ext uri="{FF2B5EF4-FFF2-40B4-BE49-F238E27FC236}">
                <a16:creationId xmlns:a16="http://schemas.microsoft.com/office/drawing/2014/main" id="{228FD8FB-8B6C-4A6D-BCA2-229F0890F98C}"/>
              </a:ext>
            </a:extLst>
          </p:cNvPr>
          <p:cNvPicPr>
            <a:picLocks noChangeAspect="1"/>
          </p:cNvPicPr>
          <p:nvPr/>
        </p:nvPicPr>
        <p:blipFill>
          <a:blip r:embed="rId5"/>
          <a:stretch>
            <a:fillRect/>
          </a:stretch>
        </p:blipFill>
        <p:spPr>
          <a:xfrm>
            <a:off x="588263" y="1855817"/>
            <a:ext cx="722434" cy="705846"/>
          </a:xfrm>
          <a:prstGeom prst="rect">
            <a:avLst/>
          </a:prstGeom>
        </p:spPr>
      </p:pic>
      <p:pic>
        <p:nvPicPr>
          <p:cNvPr id="17" name="Picture 10" descr="A picture containing stop, sign, outdoor, sitting&#10;&#10;Description generated with very high confidence">
            <a:extLst>
              <a:ext uri="{FF2B5EF4-FFF2-40B4-BE49-F238E27FC236}">
                <a16:creationId xmlns:a16="http://schemas.microsoft.com/office/drawing/2014/main" id="{6406FE2F-92A4-4316-B249-0BFC11B2E2B5}"/>
              </a:ext>
            </a:extLst>
          </p:cNvPr>
          <p:cNvPicPr>
            <a:picLocks noChangeAspect="1"/>
          </p:cNvPicPr>
          <p:nvPr/>
        </p:nvPicPr>
        <p:blipFill>
          <a:blip r:embed="rId6"/>
          <a:stretch>
            <a:fillRect/>
          </a:stretch>
        </p:blipFill>
        <p:spPr>
          <a:xfrm>
            <a:off x="8498308" y="1855817"/>
            <a:ext cx="714748" cy="705846"/>
          </a:xfrm>
          <a:prstGeom prst="rect">
            <a:avLst/>
          </a:prstGeom>
        </p:spPr>
      </p:pic>
      <p:pic>
        <p:nvPicPr>
          <p:cNvPr id="32" name="Picture 12">
            <a:extLst>
              <a:ext uri="{FF2B5EF4-FFF2-40B4-BE49-F238E27FC236}">
                <a16:creationId xmlns:a16="http://schemas.microsoft.com/office/drawing/2014/main" id="{0B3C4841-DF3A-4896-9BC5-D1CFA36142CD}"/>
              </a:ext>
            </a:extLst>
          </p:cNvPr>
          <p:cNvPicPr>
            <a:picLocks noChangeAspect="1"/>
          </p:cNvPicPr>
          <p:nvPr/>
        </p:nvPicPr>
        <p:blipFill>
          <a:blip r:embed="rId7"/>
          <a:stretch>
            <a:fillRect/>
          </a:stretch>
        </p:blipFill>
        <p:spPr>
          <a:xfrm>
            <a:off x="588263" y="4523706"/>
            <a:ext cx="697690" cy="705846"/>
          </a:xfrm>
          <a:prstGeom prst="rect">
            <a:avLst/>
          </a:prstGeom>
        </p:spPr>
      </p:pic>
      <p:sp>
        <p:nvSpPr>
          <p:cNvPr id="34" name="TextBox 33">
            <a:extLst>
              <a:ext uri="{FF2B5EF4-FFF2-40B4-BE49-F238E27FC236}">
                <a16:creationId xmlns:a16="http://schemas.microsoft.com/office/drawing/2014/main" id="{E014A36B-D94A-41AA-ABC4-706C13E17949}"/>
              </a:ext>
            </a:extLst>
          </p:cNvPr>
          <p:cNvSpPr txBox="1"/>
          <p:nvPr/>
        </p:nvSpPr>
        <p:spPr>
          <a:xfrm>
            <a:off x="588263" y="2540381"/>
            <a:ext cx="1347994"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00B294"/>
                </a:solidFill>
                <a:latin typeface="+mj-lt"/>
              </a:rPr>
              <a:t>Azure Boards</a:t>
            </a:r>
            <a:endParaRPr lang="en-US">
              <a:solidFill>
                <a:srgbClr val="00B294"/>
              </a:solidFill>
              <a:latin typeface="+mj-lt"/>
              <a:cs typeface="Segoe UI"/>
            </a:endParaRPr>
          </a:p>
        </p:txBody>
      </p:sp>
      <p:sp>
        <p:nvSpPr>
          <p:cNvPr id="38" name="TextBox 37">
            <a:extLst>
              <a:ext uri="{FF2B5EF4-FFF2-40B4-BE49-F238E27FC236}">
                <a16:creationId xmlns:a16="http://schemas.microsoft.com/office/drawing/2014/main" id="{26723BC6-71C2-4778-A910-FC4F6D0C92B6}"/>
              </a:ext>
            </a:extLst>
          </p:cNvPr>
          <p:cNvSpPr txBox="1"/>
          <p:nvPr/>
        </p:nvSpPr>
        <p:spPr>
          <a:xfrm>
            <a:off x="8498308" y="2540381"/>
            <a:ext cx="1647135"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D83B01"/>
                </a:solidFill>
                <a:latin typeface="+mj-lt"/>
              </a:rPr>
              <a:t>Azure </a:t>
            </a:r>
            <a:r>
              <a:rPr lang="en-US">
                <a:solidFill>
                  <a:srgbClr val="D83B01"/>
                </a:solidFill>
                <a:latin typeface="+mj-lt"/>
                <a:cs typeface="Segoe UI"/>
              </a:rPr>
              <a:t>Repos</a:t>
            </a:r>
          </a:p>
        </p:txBody>
      </p:sp>
      <p:sp>
        <p:nvSpPr>
          <p:cNvPr id="40" name="TextBox 39">
            <a:extLst>
              <a:ext uri="{FF2B5EF4-FFF2-40B4-BE49-F238E27FC236}">
                <a16:creationId xmlns:a16="http://schemas.microsoft.com/office/drawing/2014/main" id="{C45923DE-E387-4F99-A087-AD2AB3104B2B}"/>
              </a:ext>
            </a:extLst>
          </p:cNvPr>
          <p:cNvSpPr txBox="1"/>
          <p:nvPr/>
        </p:nvSpPr>
        <p:spPr>
          <a:xfrm>
            <a:off x="4439426" y="2540381"/>
            <a:ext cx="1909952"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2560E0"/>
                </a:solidFill>
                <a:latin typeface="+mj-lt"/>
              </a:rPr>
              <a:t>Azure Pipelines</a:t>
            </a:r>
            <a:endParaRPr lang="en-US">
              <a:solidFill>
                <a:srgbClr val="2560E0"/>
              </a:solidFill>
              <a:latin typeface="+mj-lt"/>
              <a:cs typeface="Segoe UI"/>
            </a:endParaRPr>
          </a:p>
        </p:txBody>
      </p:sp>
      <p:sp>
        <p:nvSpPr>
          <p:cNvPr id="42" name="TextBox 41">
            <a:extLst>
              <a:ext uri="{FF2B5EF4-FFF2-40B4-BE49-F238E27FC236}">
                <a16:creationId xmlns:a16="http://schemas.microsoft.com/office/drawing/2014/main" id="{1858EA85-8972-478E-99E1-97FBD1FE21B6}"/>
              </a:ext>
            </a:extLst>
          </p:cNvPr>
          <p:cNvSpPr txBox="1"/>
          <p:nvPr/>
        </p:nvSpPr>
        <p:spPr>
          <a:xfrm>
            <a:off x="588263" y="5178237"/>
            <a:ext cx="1805205"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854CC7"/>
                </a:solidFill>
                <a:latin typeface="+mj-lt"/>
              </a:rPr>
              <a:t>Azure Test</a:t>
            </a:r>
            <a:r>
              <a:rPr lang="en-US">
                <a:solidFill>
                  <a:srgbClr val="854CC7"/>
                </a:solidFill>
                <a:latin typeface="+mj-lt"/>
                <a:cs typeface="Segoe UI"/>
              </a:rPr>
              <a:t> Plans</a:t>
            </a:r>
          </a:p>
        </p:txBody>
      </p:sp>
      <p:sp>
        <p:nvSpPr>
          <p:cNvPr id="44" name="TextBox 43">
            <a:extLst>
              <a:ext uri="{FF2B5EF4-FFF2-40B4-BE49-F238E27FC236}">
                <a16:creationId xmlns:a16="http://schemas.microsoft.com/office/drawing/2014/main" id="{D16F3FDE-2095-49A1-AA0D-572CE3108B96}"/>
              </a:ext>
            </a:extLst>
          </p:cNvPr>
          <p:cNvSpPr txBox="1"/>
          <p:nvPr/>
        </p:nvSpPr>
        <p:spPr>
          <a:xfrm>
            <a:off x="4439426" y="5178237"/>
            <a:ext cx="2014841"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CB2E6D"/>
                </a:solidFill>
                <a:latin typeface="+mj-lt"/>
              </a:rPr>
              <a:t>Azure Artifacts</a:t>
            </a:r>
            <a:endParaRPr lang="en-US">
              <a:solidFill>
                <a:srgbClr val="CB2E6D"/>
              </a:solidFill>
              <a:latin typeface="+mj-lt"/>
              <a:cs typeface="Segoe UI"/>
            </a:endParaRPr>
          </a:p>
        </p:txBody>
      </p:sp>
    </p:spTree>
    <p:extLst>
      <p:ext uri="{BB962C8B-B14F-4D97-AF65-F5344CB8AC3E}">
        <p14:creationId xmlns:p14="http://schemas.microsoft.com/office/powerpoint/2010/main" val="90254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E7A8EE9-9640-4565-80A6-EA6A1DFD5F7A}"/>
              </a:ext>
            </a:extLst>
          </p:cNvPr>
          <p:cNvSpPr/>
          <p:nvPr/>
        </p:nvSpPr>
        <p:spPr bwMode="auto">
          <a:xfrm>
            <a:off x="1599419" y="5086945"/>
            <a:ext cx="9113410" cy="1365587"/>
          </a:xfrm>
          <a:prstGeom prst="roundRect">
            <a:avLst/>
          </a:prstGeom>
          <a:solidFill>
            <a:schemeClr val="bg1">
              <a:lumMod val="95000"/>
            </a:schemeClr>
          </a:solidFill>
          <a:ln>
            <a:solidFill>
              <a:schemeClr val="bg1">
                <a:lumMod val="6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102FB662-117F-4EE8-A726-BB37A2A2AA38}"/>
              </a:ext>
            </a:extLst>
          </p:cNvPr>
          <p:cNvSpPr txBox="1"/>
          <p:nvPr/>
        </p:nvSpPr>
        <p:spPr>
          <a:xfrm>
            <a:off x="9879773" y="1727404"/>
            <a:ext cx="2021176" cy="2330170"/>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lIns="179285" tIns="143428" rIns="179285" bIns="143428" rtlCol="0" anchor="ctr" anchorCtr="0">
            <a:noAutofit/>
          </a:bodyPr>
          <a:lstStyle/>
          <a:p>
            <a:r>
              <a:rPr lang="en-US">
                <a:solidFill>
                  <a:schemeClr val="tx1">
                    <a:lumMod val="65000"/>
                    <a:lumOff val="35000"/>
                  </a:schemeClr>
                </a:solidFill>
              </a:rPr>
              <a:t>Mix and match to create </a:t>
            </a:r>
            <a:br>
              <a:rPr lang="en-US">
                <a:solidFill>
                  <a:schemeClr val="tx1">
                    <a:lumMod val="65000"/>
                    <a:lumOff val="35000"/>
                  </a:schemeClr>
                </a:solidFill>
                <a:cs typeface="Segoe UI"/>
              </a:rPr>
            </a:br>
            <a:r>
              <a:rPr lang="en-US">
                <a:solidFill>
                  <a:schemeClr val="tx1">
                    <a:lumMod val="65000"/>
                    <a:lumOff val="35000"/>
                  </a:schemeClr>
                </a:solidFill>
              </a:rPr>
              <a:t>workflows with tools from Microsoft, open source or your favorite 3rd party tools</a:t>
            </a:r>
            <a:endParaRPr lang="en-US">
              <a:solidFill>
                <a:schemeClr val="tx1">
                  <a:lumMod val="65000"/>
                  <a:lumOff val="35000"/>
                </a:schemeClr>
              </a:solidFill>
              <a:cs typeface="Segoe UI"/>
            </a:endParaRPr>
          </a:p>
        </p:txBody>
      </p:sp>
      <p:sp>
        <p:nvSpPr>
          <p:cNvPr id="57" name="Oval 56">
            <a:extLst>
              <a:ext uri="{FF2B5EF4-FFF2-40B4-BE49-F238E27FC236}">
                <a16:creationId xmlns:a16="http://schemas.microsoft.com/office/drawing/2014/main" id="{E41C370E-DC5A-4A8D-A213-69F9E55C2F40}"/>
              </a:ext>
            </a:extLst>
          </p:cNvPr>
          <p:cNvSpPr/>
          <p:nvPr/>
        </p:nvSpPr>
        <p:spPr bwMode="auto">
          <a:xfrm>
            <a:off x="6666974" y="1702079"/>
            <a:ext cx="2444468" cy="2434538"/>
          </a:xfrm>
          <a:prstGeom prst="ellipse">
            <a:avLst/>
          </a:prstGeom>
          <a:no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780641BB-6B8E-41DD-92C5-A31A414FC29D}"/>
              </a:ext>
            </a:extLst>
          </p:cNvPr>
          <p:cNvSpPr/>
          <p:nvPr/>
        </p:nvSpPr>
        <p:spPr bwMode="auto">
          <a:xfrm>
            <a:off x="2712807" y="1644537"/>
            <a:ext cx="2487634" cy="2482489"/>
          </a:xfrm>
          <a:prstGeom prst="ellipse">
            <a:avLst/>
          </a:prstGeom>
          <a:no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EFF8DB2E-362F-464E-9B2F-91203DEB8AC3}"/>
              </a:ext>
            </a:extLst>
          </p:cNvPr>
          <p:cNvSpPr>
            <a:spLocks noGrp="1"/>
          </p:cNvSpPr>
          <p:nvPr>
            <p:ph type="title"/>
          </p:nvPr>
        </p:nvSpPr>
        <p:spPr>
          <a:xfrm>
            <a:off x="426425" y="291042"/>
            <a:ext cx="11018520" cy="553998"/>
          </a:xfrm>
        </p:spPr>
        <p:txBody>
          <a:bodyPr>
            <a:normAutofit fontScale="90000"/>
          </a:bodyPr>
          <a:lstStyle/>
          <a:p>
            <a:r>
              <a:rPr lang="en-US" dirty="0"/>
              <a:t>Azure DevOps: Choose what you love</a:t>
            </a:r>
          </a:p>
        </p:txBody>
      </p:sp>
      <p:sp>
        <p:nvSpPr>
          <p:cNvPr id="5" name="Oval 4">
            <a:extLst>
              <a:ext uri="{FF2B5EF4-FFF2-40B4-BE49-F238E27FC236}">
                <a16:creationId xmlns:a16="http://schemas.microsoft.com/office/drawing/2014/main" id="{2D7F547C-9573-4ABB-8FE5-84037292CE2C}"/>
              </a:ext>
            </a:extLst>
          </p:cNvPr>
          <p:cNvSpPr/>
          <p:nvPr/>
        </p:nvSpPr>
        <p:spPr bwMode="auto">
          <a:xfrm>
            <a:off x="2775725" y="1721201"/>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3" descr="A close up of a logo&#10;&#10;Description generated with high confidence">
            <a:extLst>
              <a:ext uri="{FF2B5EF4-FFF2-40B4-BE49-F238E27FC236}">
                <a16:creationId xmlns:a16="http://schemas.microsoft.com/office/drawing/2014/main" id="{0F38D86A-22BC-4720-A95F-C200CBF68FB7}"/>
              </a:ext>
            </a:extLst>
          </p:cNvPr>
          <p:cNvPicPr>
            <a:picLocks noChangeAspect="1"/>
          </p:cNvPicPr>
          <p:nvPr/>
        </p:nvPicPr>
        <p:blipFill>
          <a:blip r:embed="rId3"/>
          <a:stretch>
            <a:fillRect/>
          </a:stretch>
        </p:blipFill>
        <p:spPr>
          <a:xfrm>
            <a:off x="3472845" y="2377777"/>
            <a:ext cx="939157" cy="1264372"/>
          </a:xfrm>
          <a:prstGeom prst="rect">
            <a:avLst/>
          </a:prstGeom>
        </p:spPr>
      </p:pic>
      <p:sp>
        <p:nvSpPr>
          <p:cNvPr id="7" name="Oval 6">
            <a:extLst>
              <a:ext uri="{FF2B5EF4-FFF2-40B4-BE49-F238E27FC236}">
                <a16:creationId xmlns:a16="http://schemas.microsoft.com/office/drawing/2014/main" id="{6E9CBBF2-ABAF-4C2B-9AB4-065EC09FD6DC}"/>
              </a:ext>
            </a:extLst>
          </p:cNvPr>
          <p:cNvSpPr/>
          <p:nvPr/>
        </p:nvSpPr>
        <p:spPr bwMode="auto">
          <a:xfrm>
            <a:off x="4276569" y="1560720"/>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1422D998-21FC-46C6-BB44-4AB7E29071FF}"/>
              </a:ext>
            </a:extLst>
          </p:cNvPr>
          <p:cNvSpPr/>
          <p:nvPr/>
        </p:nvSpPr>
        <p:spPr bwMode="auto">
          <a:xfrm>
            <a:off x="2635735" y="3181935"/>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200F8443-44C7-4216-8497-0727A9820B36}"/>
              </a:ext>
            </a:extLst>
          </p:cNvPr>
          <p:cNvSpPr/>
          <p:nvPr/>
        </p:nvSpPr>
        <p:spPr bwMode="auto">
          <a:xfrm>
            <a:off x="3907269" y="3735737"/>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B53A77EC-3BE7-4B89-B209-72111ED34913}"/>
              </a:ext>
            </a:extLst>
          </p:cNvPr>
          <p:cNvSpPr/>
          <p:nvPr/>
        </p:nvSpPr>
        <p:spPr bwMode="auto">
          <a:xfrm>
            <a:off x="4819103" y="2732562"/>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8" descr="A picture containing object&#10;&#10;Description generated with very high confidence">
            <a:extLst>
              <a:ext uri="{FF2B5EF4-FFF2-40B4-BE49-F238E27FC236}">
                <a16:creationId xmlns:a16="http://schemas.microsoft.com/office/drawing/2014/main" id="{6FE6C042-DC9B-4BCE-BAED-90507044E3AD}"/>
              </a:ext>
            </a:extLst>
          </p:cNvPr>
          <p:cNvPicPr>
            <a:picLocks noChangeAspect="1"/>
          </p:cNvPicPr>
          <p:nvPr/>
        </p:nvPicPr>
        <p:blipFill>
          <a:blip r:embed="rId4"/>
          <a:stretch>
            <a:fillRect/>
          </a:stretch>
        </p:blipFill>
        <p:spPr>
          <a:xfrm>
            <a:off x="2963174" y="1914809"/>
            <a:ext cx="281403" cy="297381"/>
          </a:xfrm>
          <a:prstGeom prst="rect">
            <a:avLst/>
          </a:prstGeom>
        </p:spPr>
      </p:pic>
      <p:pic>
        <p:nvPicPr>
          <p:cNvPr id="12" name="Picture 4" descr="A picture containing object&#10;&#10;Description generated with very high confidence">
            <a:extLst>
              <a:ext uri="{FF2B5EF4-FFF2-40B4-BE49-F238E27FC236}">
                <a16:creationId xmlns:a16="http://schemas.microsoft.com/office/drawing/2014/main" id="{BEFB5F6E-4AC3-4AD5-88E7-2E7DEFE6F344}"/>
              </a:ext>
            </a:extLst>
          </p:cNvPr>
          <p:cNvPicPr>
            <a:picLocks noChangeAspect="1"/>
          </p:cNvPicPr>
          <p:nvPr/>
        </p:nvPicPr>
        <p:blipFill>
          <a:blip r:embed="rId5"/>
          <a:stretch>
            <a:fillRect/>
          </a:stretch>
        </p:blipFill>
        <p:spPr>
          <a:xfrm>
            <a:off x="4448349" y="1730045"/>
            <a:ext cx="305498" cy="321466"/>
          </a:xfrm>
          <a:prstGeom prst="rect">
            <a:avLst/>
          </a:prstGeom>
        </p:spPr>
      </p:pic>
      <p:pic>
        <p:nvPicPr>
          <p:cNvPr id="14" name="Picture 14">
            <a:extLst>
              <a:ext uri="{FF2B5EF4-FFF2-40B4-BE49-F238E27FC236}">
                <a16:creationId xmlns:a16="http://schemas.microsoft.com/office/drawing/2014/main" id="{D32D4574-EE49-4DBD-889E-9CA47BDA2250}"/>
              </a:ext>
            </a:extLst>
          </p:cNvPr>
          <p:cNvPicPr>
            <a:picLocks noChangeAspect="1"/>
          </p:cNvPicPr>
          <p:nvPr/>
        </p:nvPicPr>
        <p:blipFill>
          <a:blip r:embed="rId6"/>
          <a:stretch>
            <a:fillRect/>
          </a:stretch>
        </p:blipFill>
        <p:spPr>
          <a:xfrm>
            <a:off x="4985330" y="2880270"/>
            <a:ext cx="340778" cy="340679"/>
          </a:xfrm>
          <a:prstGeom prst="rect">
            <a:avLst/>
          </a:prstGeom>
        </p:spPr>
      </p:pic>
      <p:pic>
        <p:nvPicPr>
          <p:cNvPr id="16" name="Picture 16" descr="A close up of a sign&#10;&#10;Description generated with very high confidence">
            <a:extLst>
              <a:ext uri="{FF2B5EF4-FFF2-40B4-BE49-F238E27FC236}">
                <a16:creationId xmlns:a16="http://schemas.microsoft.com/office/drawing/2014/main" id="{42F9BF45-51F6-4F59-AB16-DE5408AE9B62}"/>
              </a:ext>
            </a:extLst>
          </p:cNvPr>
          <p:cNvPicPr>
            <a:picLocks noChangeAspect="1"/>
          </p:cNvPicPr>
          <p:nvPr/>
        </p:nvPicPr>
        <p:blipFill>
          <a:blip r:embed="rId7"/>
          <a:stretch>
            <a:fillRect/>
          </a:stretch>
        </p:blipFill>
        <p:spPr>
          <a:xfrm>
            <a:off x="4040456" y="3858479"/>
            <a:ext cx="398304" cy="398190"/>
          </a:xfrm>
          <a:prstGeom prst="rect">
            <a:avLst/>
          </a:prstGeom>
        </p:spPr>
      </p:pic>
      <p:sp>
        <p:nvSpPr>
          <p:cNvPr id="44" name="Oval 43">
            <a:extLst>
              <a:ext uri="{FF2B5EF4-FFF2-40B4-BE49-F238E27FC236}">
                <a16:creationId xmlns:a16="http://schemas.microsoft.com/office/drawing/2014/main" id="{66A54DC1-0A25-448D-8D6B-4F030D77EDFC}"/>
              </a:ext>
            </a:extLst>
          </p:cNvPr>
          <p:cNvSpPr/>
          <p:nvPr/>
        </p:nvSpPr>
        <p:spPr bwMode="auto">
          <a:xfrm>
            <a:off x="6673519" y="1711645"/>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3" descr="A picture containing vector graphics&#10;&#10;Description generated with high confidence">
            <a:extLst>
              <a:ext uri="{FF2B5EF4-FFF2-40B4-BE49-F238E27FC236}">
                <a16:creationId xmlns:a16="http://schemas.microsoft.com/office/drawing/2014/main" id="{ADEA7EEA-0601-4819-BE04-BFE34D31B0CF}"/>
              </a:ext>
            </a:extLst>
          </p:cNvPr>
          <p:cNvPicPr>
            <a:picLocks noChangeAspect="1"/>
          </p:cNvPicPr>
          <p:nvPr/>
        </p:nvPicPr>
        <p:blipFill>
          <a:blip r:embed="rId8"/>
          <a:stretch>
            <a:fillRect/>
          </a:stretch>
        </p:blipFill>
        <p:spPr>
          <a:xfrm>
            <a:off x="7387082" y="2387393"/>
            <a:ext cx="924248" cy="1264372"/>
          </a:xfrm>
          <a:prstGeom prst="rect">
            <a:avLst/>
          </a:prstGeom>
        </p:spPr>
      </p:pic>
      <p:sp>
        <p:nvSpPr>
          <p:cNvPr id="46" name="Oval 45">
            <a:extLst>
              <a:ext uri="{FF2B5EF4-FFF2-40B4-BE49-F238E27FC236}">
                <a16:creationId xmlns:a16="http://schemas.microsoft.com/office/drawing/2014/main" id="{30A90828-ED00-4599-96C7-664F974BABB4}"/>
              </a:ext>
            </a:extLst>
          </p:cNvPr>
          <p:cNvSpPr/>
          <p:nvPr/>
        </p:nvSpPr>
        <p:spPr bwMode="auto">
          <a:xfrm>
            <a:off x="8183518" y="1541579"/>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8722060E-CA21-4518-9001-7BD7D4D36A43}"/>
              </a:ext>
            </a:extLst>
          </p:cNvPr>
          <p:cNvSpPr/>
          <p:nvPr/>
        </p:nvSpPr>
        <p:spPr bwMode="auto">
          <a:xfrm>
            <a:off x="6514388" y="3201137"/>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a:extLst>
              <a:ext uri="{FF2B5EF4-FFF2-40B4-BE49-F238E27FC236}">
                <a16:creationId xmlns:a16="http://schemas.microsoft.com/office/drawing/2014/main" id="{044EB8CD-19EF-40A1-8E3C-6F92A34C6D30}"/>
              </a:ext>
            </a:extLst>
          </p:cNvPr>
          <p:cNvSpPr/>
          <p:nvPr/>
        </p:nvSpPr>
        <p:spPr bwMode="auto">
          <a:xfrm>
            <a:off x="7804735" y="3745353"/>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6FB8C420-55E4-47D7-A90A-A552432B46B1}"/>
              </a:ext>
            </a:extLst>
          </p:cNvPr>
          <p:cNvSpPr/>
          <p:nvPr/>
        </p:nvSpPr>
        <p:spPr bwMode="auto">
          <a:xfrm>
            <a:off x="8745081" y="2742178"/>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90EE58BC-4E06-46A8-95D8-72EEF74FDCD9}"/>
              </a:ext>
            </a:extLst>
          </p:cNvPr>
          <p:cNvSpPr/>
          <p:nvPr/>
        </p:nvSpPr>
        <p:spPr bwMode="auto">
          <a:xfrm>
            <a:off x="2152453" y="5565803"/>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33E0D105-9060-42B9-89AF-C72A6623F357}"/>
              </a:ext>
            </a:extLst>
          </p:cNvPr>
          <p:cNvSpPr/>
          <p:nvPr/>
        </p:nvSpPr>
        <p:spPr bwMode="auto">
          <a:xfrm>
            <a:off x="7273483" y="5565835"/>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a:extLst>
              <a:ext uri="{FF2B5EF4-FFF2-40B4-BE49-F238E27FC236}">
                <a16:creationId xmlns:a16="http://schemas.microsoft.com/office/drawing/2014/main" id="{CEB03C3D-FA3C-4675-8FF2-A7CC67493BA0}"/>
              </a:ext>
            </a:extLst>
          </p:cNvPr>
          <p:cNvSpPr/>
          <p:nvPr/>
        </p:nvSpPr>
        <p:spPr bwMode="auto">
          <a:xfrm>
            <a:off x="3203760" y="5565868"/>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a:extLst>
              <a:ext uri="{FF2B5EF4-FFF2-40B4-BE49-F238E27FC236}">
                <a16:creationId xmlns:a16="http://schemas.microsoft.com/office/drawing/2014/main" id="{A8E3026B-4B70-4F57-B63A-9A5B0EA7F77D}"/>
              </a:ext>
            </a:extLst>
          </p:cNvPr>
          <p:cNvSpPr/>
          <p:nvPr/>
        </p:nvSpPr>
        <p:spPr bwMode="auto">
          <a:xfrm>
            <a:off x="5218413" y="5565900"/>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a:extLst>
              <a:ext uri="{FF2B5EF4-FFF2-40B4-BE49-F238E27FC236}">
                <a16:creationId xmlns:a16="http://schemas.microsoft.com/office/drawing/2014/main" id="{44FD5A47-961C-4AEE-A6F2-94745ACA86A8}"/>
              </a:ext>
            </a:extLst>
          </p:cNvPr>
          <p:cNvSpPr/>
          <p:nvPr/>
        </p:nvSpPr>
        <p:spPr bwMode="auto">
          <a:xfrm>
            <a:off x="6237705" y="5565931"/>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6" descr="A close up of a device&#10;&#10;Description generated with high confidence">
            <a:extLst>
              <a:ext uri="{FF2B5EF4-FFF2-40B4-BE49-F238E27FC236}">
                <a16:creationId xmlns:a16="http://schemas.microsoft.com/office/drawing/2014/main" id="{B5116F3A-50AD-4C15-99F0-E768EC7CF03D}"/>
              </a:ext>
            </a:extLst>
          </p:cNvPr>
          <p:cNvPicPr>
            <a:picLocks noChangeAspect="1"/>
          </p:cNvPicPr>
          <p:nvPr/>
        </p:nvPicPr>
        <p:blipFill>
          <a:blip r:embed="rId9"/>
          <a:stretch>
            <a:fillRect/>
          </a:stretch>
        </p:blipFill>
        <p:spPr>
          <a:xfrm>
            <a:off x="8925791" y="2887471"/>
            <a:ext cx="281403" cy="305409"/>
          </a:xfrm>
          <a:prstGeom prst="rect">
            <a:avLst/>
          </a:prstGeom>
        </p:spPr>
      </p:pic>
      <p:pic>
        <p:nvPicPr>
          <p:cNvPr id="69" name="Picture 10" descr="A picture containing stop, sign, outdoor, sitting&#10;&#10;Description generated with very high confidence">
            <a:extLst>
              <a:ext uri="{FF2B5EF4-FFF2-40B4-BE49-F238E27FC236}">
                <a16:creationId xmlns:a16="http://schemas.microsoft.com/office/drawing/2014/main" id="{C61E124F-08B2-4198-9AF8-1301EE7BBE4C}"/>
              </a:ext>
            </a:extLst>
          </p:cNvPr>
          <p:cNvPicPr>
            <a:picLocks noChangeAspect="1"/>
          </p:cNvPicPr>
          <p:nvPr/>
        </p:nvPicPr>
        <p:blipFill>
          <a:blip r:embed="rId10"/>
          <a:stretch>
            <a:fillRect/>
          </a:stretch>
        </p:blipFill>
        <p:spPr>
          <a:xfrm>
            <a:off x="6864388" y="1861979"/>
            <a:ext cx="289435" cy="289352"/>
          </a:xfrm>
          <a:prstGeom prst="rect">
            <a:avLst/>
          </a:prstGeom>
        </p:spPr>
      </p:pic>
      <p:pic>
        <p:nvPicPr>
          <p:cNvPr id="71" name="Picture 12">
            <a:extLst>
              <a:ext uri="{FF2B5EF4-FFF2-40B4-BE49-F238E27FC236}">
                <a16:creationId xmlns:a16="http://schemas.microsoft.com/office/drawing/2014/main" id="{16B1101F-9EA5-4CCE-9D4F-D2A2F2D1B384}"/>
              </a:ext>
            </a:extLst>
          </p:cNvPr>
          <p:cNvPicPr>
            <a:picLocks noChangeAspect="1"/>
          </p:cNvPicPr>
          <p:nvPr/>
        </p:nvPicPr>
        <p:blipFill>
          <a:blip r:embed="rId11"/>
          <a:stretch>
            <a:fillRect/>
          </a:stretch>
        </p:blipFill>
        <p:spPr>
          <a:xfrm>
            <a:off x="8373647" y="1703022"/>
            <a:ext cx="289435" cy="297380"/>
          </a:xfrm>
          <a:prstGeom prst="rect">
            <a:avLst/>
          </a:prstGeom>
        </p:spPr>
      </p:pic>
      <p:pic>
        <p:nvPicPr>
          <p:cNvPr id="74" name="Picture 74">
            <a:extLst>
              <a:ext uri="{FF2B5EF4-FFF2-40B4-BE49-F238E27FC236}">
                <a16:creationId xmlns:a16="http://schemas.microsoft.com/office/drawing/2014/main" id="{9D71AFAA-60A8-4555-977F-FC7C746537DD}"/>
              </a:ext>
            </a:extLst>
          </p:cNvPr>
          <p:cNvPicPr>
            <a:picLocks noChangeAspect="1"/>
          </p:cNvPicPr>
          <p:nvPr/>
        </p:nvPicPr>
        <p:blipFill>
          <a:blip r:embed="rId12"/>
          <a:stretch>
            <a:fillRect/>
          </a:stretch>
        </p:blipFill>
        <p:spPr>
          <a:xfrm>
            <a:off x="6646279" y="3393638"/>
            <a:ext cx="384975" cy="290656"/>
          </a:xfrm>
          <a:prstGeom prst="rect">
            <a:avLst/>
          </a:prstGeom>
        </p:spPr>
      </p:pic>
      <p:pic>
        <p:nvPicPr>
          <p:cNvPr id="76" name="Picture 76" descr="A drawing of a cartoon character&#10;&#10;Description generated with high confidence">
            <a:extLst>
              <a:ext uri="{FF2B5EF4-FFF2-40B4-BE49-F238E27FC236}">
                <a16:creationId xmlns:a16="http://schemas.microsoft.com/office/drawing/2014/main" id="{F33A2986-0958-4BFE-B3A1-B09B17C87A91}"/>
              </a:ext>
            </a:extLst>
          </p:cNvPr>
          <p:cNvPicPr>
            <a:picLocks noChangeAspect="1"/>
          </p:cNvPicPr>
          <p:nvPr/>
        </p:nvPicPr>
        <p:blipFill>
          <a:blip r:embed="rId13"/>
          <a:stretch>
            <a:fillRect/>
          </a:stretch>
        </p:blipFill>
        <p:spPr>
          <a:xfrm>
            <a:off x="7976496" y="3855405"/>
            <a:ext cx="314419" cy="447374"/>
          </a:xfrm>
          <a:prstGeom prst="rect">
            <a:avLst/>
          </a:prstGeom>
        </p:spPr>
      </p:pic>
      <p:sp>
        <p:nvSpPr>
          <p:cNvPr id="11" name="TextBox 10">
            <a:extLst>
              <a:ext uri="{FF2B5EF4-FFF2-40B4-BE49-F238E27FC236}">
                <a16:creationId xmlns:a16="http://schemas.microsoft.com/office/drawing/2014/main" id="{212F1C3C-D762-442C-8233-8C7570134BBA}"/>
              </a:ext>
            </a:extLst>
          </p:cNvPr>
          <p:cNvSpPr txBox="1"/>
          <p:nvPr/>
        </p:nvSpPr>
        <p:spPr>
          <a:xfrm>
            <a:off x="374182" y="1742956"/>
            <a:ext cx="1986003" cy="2330170"/>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lIns="179285" tIns="143428" rIns="179285" bIns="143428" rtlCol="0" anchor="ctr" anchorCtr="0">
            <a:noAutofit/>
          </a:bodyPr>
          <a:lstStyle/>
          <a:p>
            <a:r>
              <a:rPr lang="en-US" dirty="0">
                <a:solidFill>
                  <a:schemeClr val="tx1">
                    <a:lumMod val="65000"/>
                    <a:lumOff val="35000"/>
                  </a:schemeClr>
                </a:solidFill>
              </a:rPr>
              <a:t>Azure DevOps lets </a:t>
            </a:r>
            <a:br>
              <a:rPr lang="en-US" dirty="0">
                <a:solidFill>
                  <a:schemeClr val="tx1">
                    <a:lumMod val="65000"/>
                    <a:lumOff val="35000"/>
                  </a:schemeClr>
                </a:solidFill>
                <a:cs typeface="Segoe UI"/>
              </a:rPr>
            </a:br>
            <a:r>
              <a:rPr lang="en-US" dirty="0">
                <a:solidFill>
                  <a:schemeClr val="tx1">
                    <a:lumMod val="65000"/>
                    <a:lumOff val="35000"/>
                  </a:schemeClr>
                </a:solidFill>
              </a:rPr>
              <a:t>developers </a:t>
            </a:r>
            <a:br>
              <a:rPr lang="en-US" dirty="0">
                <a:solidFill>
                  <a:schemeClr val="tx1">
                    <a:lumMod val="65000"/>
                    <a:lumOff val="35000"/>
                  </a:schemeClr>
                </a:solidFill>
                <a:cs typeface="Segoe UI"/>
              </a:rPr>
            </a:br>
            <a:r>
              <a:rPr lang="en-US" dirty="0">
                <a:solidFill>
                  <a:schemeClr val="tx1">
                    <a:lumMod val="65000"/>
                    <a:lumOff val="35000"/>
                  </a:schemeClr>
                </a:solidFill>
              </a:rPr>
              <a:t>choose the tools and languages that</a:t>
            </a:r>
            <a:r>
              <a:rPr lang="en-US" dirty="0">
                <a:solidFill>
                  <a:schemeClr val="tx1">
                    <a:lumMod val="65000"/>
                    <a:lumOff val="35000"/>
                  </a:schemeClr>
                </a:solidFill>
                <a:cs typeface="Segoe UI"/>
              </a:rPr>
              <a:t> </a:t>
            </a:r>
            <a:r>
              <a:rPr lang="en-US" dirty="0">
                <a:solidFill>
                  <a:schemeClr val="tx1">
                    <a:lumMod val="65000"/>
                    <a:lumOff val="35000"/>
                  </a:schemeClr>
                </a:solidFill>
              </a:rPr>
              <a:t>are right for them</a:t>
            </a:r>
          </a:p>
        </p:txBody>
      </p:sp>
      <p:sp>
        <p:nvSpPr>
          <p:cNvPr id="40" name="Oval 39">
            <a:extLst>
              <a:ext uri="{FF2B5EF4-FFF2-40B4-BE49-F238E27FC236}">
                <a16:creationId xmlns:a16="http://schemas.microsoft.com/office/drawing/2014/main" id="{56B5C38D-E0B0-48E1-91FE-33E12D2E7DCE}"/>
              </a:ext>
            </a:extLst>
          </p:cNvPr>
          <p:cNvSpPr/>
          <p:nvPr/>
        </p:nvSpPr>
        <p:spPr bwMode="auto">
          <a:xfrm>
            <a:off x="4190185" y="5565900"/>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6688761D-FE27-4E13-AED2-5E12F94E83E7}"/>
              </a:ext>
            </a:extLst>
          </p:cNvPr>
          <p:cNvSpPr/>
          <p:nvPr/>
        </p:nvSpPr>
        <p:spPr bwMode="auto">
          <a:xfrm>
            <a:off x="8323009" y="5565868"/>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9034CAED-EF8A-422A-A612-B7ADBEE2AA21}"/>
              </a:ext>
            </a:extLst>
          </p:cNvPr>
          <p:cNvSpPr/>
          <p:nvPr/>
        </p:nvSpPr>
        <p:spPr bwMode="auto">
          <a:xfrm>
            <a:off x="9328707" y="5565900"/>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B5603CBB-090A-4EFF-AAA0-797EC0FF023E}"/>
              </a:ext>
            </a:extLst>
          </p:cNvPr>
          <p:cNvSpPr txBox="1"/>
          <p:nvPr/>
        </p:nvSpPr>
        <p:spPr>
          <a:xfrm>
            <a:off x="2412427" y="4853259"/>
            <a:ext cx="7325975" cy="467372"/>
          </a:xfrm>
          <a:prstGeom prst="rect">
            <a:avLst/>
          </a:prstGeom>
          <a:solidFill>
            <a:schemeClr val="bg1"/>
          </a:solidFill>
          <a:ln w="28575">
            <a:solidFill>
              <a:schemeClr val="bg1">
                <a:lumMod val="50000"/>
                <a:alpha val="50000"/>
              </a:schemeClr>
            </a:solidFill>
          </a:ln>
        </p:spPr>
        <p:style>
          <a:lnRef idx="3">
            <a:schemeClr val="lt1"/>
          </a:lnRef>
          <a:fillRef idx="1">
            <a:schemeClr val="accent3"/>
          </a:fillRef>
          <a:effectRef idx="1">
            <a:schemeClr val="accent3"/>
          </a:effectRef>
          <a:fontRef idx="minor">
            <a:schemeClr val="lt1"/>
          </a:fontRef>
        </p:style>
        <p:txBody>
          <a:bodyPr wrap="square" lIns="179285" tIns="143428" rIns="179285" bIns="143428" rtlCol="0" anchor="ctr" anchorCtr="0">
            <a:noAutofit/>
          </a:bodyPr>
          <a:lstStyle/>
          <a:p>
            <a:pPr algn="ctr"/>
            <a:r>
              <a:rPr lang="en-US" sz="1568">
                <a:solidFill>
                  <a:schemeClr val="tx1">
                    <a:lumMod val="65000"/>
                    <a:lumOff val="35000"/>
                  </a:schemeClr>
                </a:solidFill>
              </a:rPr>
              <a:t>Target any cloud, on-prem or both and deploy to the servers you need</a:t>
            </a:r>
            <a:endParaRPr lang="en-US" sz="1568">
              <a:solidFill>
                <a:schemeClr val="tx1">
                  <a:lumMod val="65000"/>
                  <a:lumOff val="35000"/>
                </a:schemeClr>
              </a:solidFill>
              <a:cs typeface="Segoe UI"/>
            </a:endParaRPr>
          </a:p>
        </p:txBody>
      </p:sp>
      <p:pic>
        <p:nvPicPr>
          <p:cNvPr id="15" name="Picture 16">
            <a:extLst>
              <a:ext uri="{FF2B5EF4-FFF2-40B4-BE49-F238E27FC236}">
                <a16:creationId xmlns:a16="http://schemas.microsoft.com/office/drawing/2014/main" id="{DEFB5DA7-C087-45EF-898F-DA05042F55D9}"/>
              </a:ext>
            </a:extLst>
          </p:cNvPr>
          <p:cNvPicPr>
            <a:picLocks noChangeAspect="1"/>
          </p:cNvPicPr>
          <p:nvPr/>
        </p:nvPicPr>
        <p:blipFill>
          <a:blip r:embed="rId14"/>
          <a:stretch>
            <a:fillRect/>
          </a:stretch>
        </p:blipFill>
        <p:spPr>
          <a:xfrm>
            <a:off x="5287095" y="5648388"/>
            <a:ext cx="436291" cy="371377"/>
          </a:xfrm>
          <a:prstGeom prst="rect">
            <a:avLst/>
          </a:prstGeom>
        </p:spPr>
      </p:pic>
      <p:pic>
        <p:nvPicPr>
          <p:cNvPr id="4" name="Picture 12">
            <a:extLst>
              <a:ext uri="{FF2B5EF4-FFF2-40B4-BE49-F238E27FC236}">
                <a16:creationId xmlns:a16="http://schemas.microsoft.com/office/drawing/2014/main" id="{E7612AD7-D214-4247-B28A-7A622386C505}"/>
              </a:ext>
            </a:extLst>
          </p:cNvPr>
          <p:cNvPicPr>
            <a:picLocks noChangeAspect="1"/>
          </p:cNvPicPr>
          <p:nvPr/>
        </p:nvPicPr>
        <p:blipFill>
          <a:blip r:embed="rId15"/>
          <a:stretch>
            <a:fillRect/>
          </a:stretch>
        </p:blipFill>
        <p:spPr>
          <a:xfrm>
            <a:off x="2160552" y="5673970"/>
            <a:ext cx="555572" cy="275426"/>
          </a:xfrm>
          <a:prstGeom prst="rect">
            <a:avLst/>
          </a:prstGeom>
        </p:spPr>
      </p:pic>
      <p:pic>
        <p:nvPicPr>
          <p:cNvPr id="17" name="Picture 18" descr="A close up of a logo&#10;&#10;Description generated with very high confidence">
            <a:extLst>
              <a:ext uri="{FF2B5EF4-FFF2-40B4-BE49-F238E27FC236}">
                <a16:creationId xmlns:a16="http://schemas.microsoft.com/office/drawing/2014/main" id="{F3DE42DE-AAE9-4458-BD46-A0C6C9DD9A32}"/>
              </a:ext>
            </a:extLst>
          </p:cNvPr>
          <p:cNvPicPr>
            <a:picLocks noChangeAspect="1"/>
          </p:cNvPicPr>
          <p:nvPr/>
        </p:nvPicPr>
        <p:blipFill>
          <a:blip r:embed="rId16"/>
          <a:stretch>
            <a:fillRect/>
          </a:stretch>
        </p:blipFill>
        <p:spPr>
          <a:xfrm>
            <a:off x="3119363" y="5635651"/>
            <a:ext cx="737829" cy="361696"/>
          </a:xfrm>
          <a:prstGeom prst="rect">
            <a:avLst/>
          </a:prstGeom>
        </p:spPr>
      </p:pic>
      <p:pic>
        <p:nvPicPr>
          <p:cNvPr id="21" name="Picture 21">
            <a:extLst>
              <a:ext uri="{FF2B5EF4-FFF2-40B4-BE49-F238E27FC236}">
                <a16:creationId xmlns:a16="http://schemas.microsoft.com/office/drawing/2014/main" id="{94A51B68-C1A1-4FE6-ACC2-57F59138F6F2}"/>
              </a:ext>
            </a:extLst>
          </p:cNvPr>
          <p:cNvPicPr>
            <a:picLocks noChangeAspect="1"/>
          </p:cNvPicPr>
          <p:nvPr/>
        </p:nvPicPr>
        <p:blipFill>
          <a:blip r:embed="rId17"/>
          <a:stretch>
            <a:fillRect/>
          </a:stretch>
        </p:blipFill>
        <p:spPr>
          <a:xfrm>
            <a:off x="4082965" y="5476221"/>
            <a:ext cx="761809" cy="742455"/>
          </a:xfrm>
          <a:prstGeom prst="rect">
            <a:avLst/>
          </a:prstGeom>
        </p:spPr>
      </p:pic>
      <p:pic>
        <p:nvPicPr>
          <p:cNvPr id="25" name="Picture 25" descr="A close up of a logo&#10;&#10;Description generated with very high confidence">
            <a:extLst>
              <a:ext uri="{FF2B5EF4-FFF2-40B4-BE49-F238E27FC236}">
                <a16:creationId xmlns:a16="http://schemas.microsoft.com/office/drawing/2014/main" id="{6CD3AC8B-6B2D-4217-AEB0-65E4FF73BAA9}"/>
              </a:ext>
            </a:extLst>
          </p:cNvPr>
          <p:cNvPicPr>
            <a:picLocks noChangeAspect="1"/>
          </p:cNvPicPr>
          <p:nvPr/>
        </p:nvPicPr>
        <p:blipFill>
          <a:blip r:embed="rId18"/>
          <a:stretch>
            <a:fillRect/>
          </a:stretch>
        </p:blipFill>
        <p:spPr>
          <a:xfrm>
            <a:off x="6106055" y="5525552"/>
            <a:ext cx="819365" cy="591337"/>
          </a:xfrm>
          <a:prstGeom prst="rect">
            <a:avLst/>
          </a:prstGeom>
        </p:spPr>
      </p:pic>
      <p:pic>
        <p:nvPicPr>
          <p:cNvPr id="27" name="Picture 27" descr="A picture containing building, display&#10;&#10;Description generated with high confidence">
            <a:extLst>
              <a:ext uri="{FF2B5EF4-FFF2-40B4-BE49-F238E27FC236}">
                <a16:creationId xmlns:a16="http://schemas.microsoft.com/office/drawing/2014/main" id="{A59019A6-5EF4-41C1-8A34-683F5AC813B7}"/>
              </a:ext>
            </a:extLst>
          </p:cNvPr>
          <p:cNvPicPr>
            <a:picLocks noChangeAspect="1"/>
          </p:cNvPicPr>
          <p:nvPr/>
        </p:nvPicPr>
        <p:blipFill>
          <a:blip r:embed="rId19"/>
          <a:stretch>
            <a:fillRect/>
          </a:stretch>
        </p:blipFill>
        <p:spPr>
          <a:xfrm>
            <a:off x="7400446" y="5701489"/>
            <a:ext cx="296576" cy="277328"/>
          </a:xfrm>
          <a:prstGeom prst="rect">
            <a:avLst/>
          </a:prstGeom>
        </p:spPr>
      </p:pic>
      <p:pic>
        <p:nvPicPr>
          <p:cNvPr id="29" name="Picture 29" descr="A close up of a sign&#10;&#10;Description generated with very high confidence">
            <a:extLst>
              <a:ext uri="{FF2B5EF4-FFF2-40B4-BE49-F238E27FC236}">
                <a16:creationId xmlns:a16="http://schemas.microsoft.com/office/drawing/2014/main" id="{689B43BE-2A83-4A8B-9ACF-AFD26867169A}"/>
              </a:ext>
            </a:extLst>
          </p:cNvPr>
          <p:cNvPicPr>
            <a:picLocks noChangeAspect="1"/>
          </p:cNvPicPr>
          <p:nvPr/>
        </p:nvPicPr>
        <p:blipFill>
          <a:blip r:embed="rId20"/>
          <a:stretch>
            <a:fillRect/>
          </a:stretch>
        </p:blipFill>
        <p:spPr>
          <a:xfrm>
            <a:off x="8426371" y="5653557"/>
            <a:ext cx="354131" cy="349256"/>
          </a:xfrm>
          <a:prstGeom prst="rect">
            <a:avLst/>
          </a:prstGeom>
        </p:spPr>
      </p:pic>
      <p:pic>
        <p:nvPicPr>
          <p:cNvPr id="31" name="Picture 31" descr="A picture containing yellow, indoor&#10;&#10;Description generated with high confidence">
            <a:extLst>
              <a:ext uri="{FF2B5EF4-FFF2-40B4-BE49-F238E27FC236}">
                <a16:creationId xmlns:a16="http://schemas.microsoft.com/office/drawing/2014/main" id="{CA3A323C-4101-436E-9E5C-0BD67F8E0D09}"/>
              </a:ext>
            </a:extLst>
          </p:cNvPr>
          <p:cNvPicPr>
            <a:picLocks noChangeAspect="1"/>
          </p:cNvPicPr>
          <p:nvPr/>
        </p:nvPicPr>
        <p:blipFill>
          <a:blip r:embed="rId21"/>
          <a:stretch>
            <a:fillRect/>
          </a:stretch>
        </p:blipFill>
        <p:spPr>
          <a:xfrm>
            <a:off x="9443862" y="5635825"/>
            <a:ext cx="313750" cy="394433"/>
          </a:xfrm>
          <a:prstGeom prst="rect">
            <a:avLst/>
          </a:prstGeom>
        </p:spPr>
      </p:pic>
      <p:sp>
        <p:nvSpPr>
          <p:cNvPr id="51" name="Text Placeholder 4">
            <a:extLst>
              <a:ext uri="{FF2B5EF4-FFF2-40B4-BE49-F238E27FC236}">
                <a16:creationId xmlns:a16="http://schemas.microsoft.com/office/drawing/2014/main" id="{1C440CD6-94E8-4DAF-8308-9A907B36EB22}"/>
              </a:ext>
            </a:extLst>
          </p:cNvPr>
          <p:cNvSpPr txBox="1">
            <a:spLocks/>
          </p:cNvSpPr>
          <p:nvPr/>
        </p:nvSpPr>
        <p:spPr>
          <a:xfrm>
            <a:off x="426425" y="823557"/>
            <a:ext cx="5119371" cy="424076"/>
          </a:xfrm>
          <a:prstGeom prst="rect">
            <a:avLst/>
          </a:prstGeom>
        </p:spPr>
        <p:txBody>
          <a:bodyPr lIns="0" rIns="0" anchor="t"/>
          <a:lst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765" dirty="0">
                <a:solidFill>
                  <a:schemeClr val="tx1">
                    <a:lumMod val="65000"/>
                    <a:lumOff val="35000"/>
                  </a:schemeClr>
                </a:solidFill>
              </a:rPr>
              <a:t>Your tools, languages, and clouds</a:t>
            </a:r>
            <a:endParaRPr lang="en-US" sz="1765" dirty="0">
              <a:solidFill>
                <a:schemeClr val="tx1">
                  <a:lumMod val="65000"/>
                  <a:lumOff val="35000"/>
                </a:schemeClr>
              </a:solidFill>
            </a:endParaRPr>
          </a:p>
        </p:txBody>
      </p:sp>
      <p:pic>
        <p:nvPicPr>
          <p:cNvPr id="23" name="Graphic 22">
            <a:extLst>
              <a:ext uri="{FF2B5EF4-FFF2-40B4-BE49-F238E27FC236}">
                <a16:creationId xmlns:a16="http://schemas.microsoft.com/office/drawing/2014/main" id="{797E7CD9-7BB0-4D8A-905E-9EC32AD5DBFB}"/>
              </a:ext>
            </a:extLst>
          </p:cNvPr>
          <p:cNvPicPr>
            <a:picLocks noChangeAspect="1"/>
          </p:cNvPicPr>
          <p:nvPr/>
        </p:nvPicPr>
        <p:blipFill rotWithShape="1">
          <a:blip r:embed="rId22">
            <a:extLst>
              <a:ext uri="{96DAC541-7B7A-43D3-8B79-37D633B846F1}">
                <asvg:svgBlip xmlns:asvg="http://schemas.microsoft.com/office/drawing/2016/SVG/main" r:embed="rId23"/>
              </a:ext>
            </a:extLst>
          </a:blip>
          <a:srcRect r="74942" b="17916"/>
          <a:stretch/>
        </p:blipFill>
        <p:spPr>
          <a:xfrm>
            <a:off x="2779722" y="3330688"/>
            <a:ext cx="371512" cy="359456"/>
          </a:xfrm>
          <a:prstGeom prst="rect">
            <a:avLst/>
          </a:prstGeom>
        </p:spPr>
      </p:pic>
    </p:spTree>
    <p:extLst>
      <p:ext uri="{BB962C8B-B14F-4D97-AF65-F5344CB8AC3E}">
        <p14:creationId xmlns:p14="http://schemas.microsoft.com/office/powerpoint/2010/main" val="303947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98"/>
              <a:t>What is DevOps?</a:t>
            </a:r>
          </a:p>
        </p:txBody>
      </p:sp>
      <p:sp>
        <p:nvSpPr>
          <p:cNvPr id="5" name="Text Placeholder 4">
            <a:extLst>
              <a:ext uri="{FF2B5EF4-FFF2-40B4-BE49-F238E27FC236}">
                <a16:creationId xmlns:a16="http://schemas.microsoft.com/office/drawing/2014/main" id="{5B886026-BC46-40CF-ACF8-38590E50712C}"/>
              </a:ext>
            </a:extLst>
          </p:cNvPr>
          <p:cNvSpPr>
            <a:spLocks noGrp="1"/>
          </p:cNvSpPr>
          <p:nvPr>
            <p:ph type="body" sz="quarter" idx="10"/>
          </p:nvPr>
        </p:nvSpPr>
        <p:spPr>
          <a:xfrm>
            <a:off x="584200" y="1244997"/>
            <a:ext cx="11018520" cy="2308324"/>
          </a:xfrm>
        </p:spPr>
        <p:txBody>
          <a:bodyPr/>
          <a:lstStyle/>
          <a:p>
            <a:pPr marL="0" indent="0">
              <a:buNone/>
            </a:pPr>
            <a:r>
              <a:rPr lang="en-US"/>
              <a:t>People. Process. Technology.</a:t>
            </a:r>
          </a:p>
        </p:txBody>
      </p:sp>
      <p:grpSp>
        <p:nvGrpSpPr>
          <p:cNvPr id="38" name="Group 37">
            <a:extLst>
              <a:ext uri="{FF2B5EF4-FFF2-40B4-BE49-F238E27FC236}">
                <a16:creationId xmlns:a16="http://schemas.microsoft.com/office/drawing/2014/main" id="{2EC9AE04-AF68-4BE2-A10B-4484F4319989}"/>
              </a:ext>
            </a:extLst>
          </p:cNvPr>
          <p:cNvGrpSpPr/>
          <p:nvPr/>
        </p:nvGrpSpPr>
        <p:grpSpPr>
          <a:xfrm>
            <a:off x="313740" y="1725203"/>
            <a:ext cx="2868559" cy="3884508"/>
            <a:chOff x="366077" y="1432242"/>
            <a:chExt cx="2926080" cy="3962400"/>
          </a:xfrm>
        </p:grpSpPr>
        <p:sp>
          <p:nvSpPr>
            <p:cNvPr id="40" name="Rectangle 39">
              <a:extLst>
                <a:ext uri="{FF2B5EF4-FFF2-40B4-BE49-F238E27FC236}">
                  <a16:creationId xmlns:a16="http://schemas.microsoft.com/office/drawing/2014/main" id="{DD5BFA80-E8ED-4D15-9EC6-1C69B990053C}"/>
                </a:ext>
              </a:extLst>
            </p:cNvPr>
            <p:cNvSpPr/>
            <p:nvPr/>
          </p:nvSpPr>
          <p:spPr bwMode="auto">
            <a:xfrm>
              <a:off x="366077" y="1432242"/>
              <a:ext cx="2926080" cy="396240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64" tIns="761961" rIns="179285" bIns="143428" numCol="1" spcCol="0" rtlCol="0" fromWordArt="0" anchor="t" anchorCtr="0" forceAA="0" compatLnSpc="1">
              <a:prstTxWarp prst="textNoShape">
                <a:avLst/>
              </a:prstTxWarp>
              <a:noAutofit/>
            </a:bodyPr>
            <a:lstStyle/>
            <a:p>
              <a:r>
                <a:rPr lang="en-US" sz="1568" b="1"/>
                <a:t>DevOps is the union of people, process, and technology to </a:t>
              </a:r>
              <a:r>
                <a:rPr lang="en-US" sz="1568" b="1" u="sng"/>
                <a:t>enable continuous delivery of value to your end users</a:t>
              </a:r>
              <a:r>
                <a:rPr lang="en-US" sz="1568" b="1"/>
                <a:t>.</a:t>
              </a:r>
            </a:p>
          </p:txBody>
        </p:sp>
        <p:sp>
          <p:nvSpPr>
            <p:cNvPr id="43" name="Rectangle 42">
              <a:extLst>
                <a:ext uri="{FF2B5EF4-FFF2-40B4-BE49-F238E27FC236}">
                  <a16:creationId xmlns:a16="http://schemas.microsoft.com/office/drawing/2014/main" id="{2F8088B3-00CA-4565-A4F2-49A69D180CE0}"/>
                </a:ext>
              </a:extLst>
            </p:cNvPr>
            <p:cNvSpPr/>
            <p:nvPr/>
          </p:nvSpPr>
          <p:spPr>
            <a:xfrm>
              <a:off x="366077" y="1432242"/>
              <a:ext cx="773289" cy="1077218"/>
            </a:xfrm>
            <a:prstGeom prst="rect">
              <a:avLst/>
            </a:prstGeom>
          </p:spPr>
          <p:txBody>
            <a:bodyPr wrap="none">
              <a:spAutoFit/>
            </a:bodyPr>
            <a:lstStyle/>
            <a:p>
              <a:pPr>
                <a:defRPr/>
              </a:pPr>
              <a:r>
                <a:rPr lang="en-US" sz="6274" kern="0" spc="-10">
                  <a:ln w="3175">
                    <a:noFill/>
                  </a:ln>
                  <a:solidFill>
                    <a:srgbClr val="0078D7"/>
                  </a:solidFill>
                  <a:latin typeface="Rockwell Extra Bold" panose="02060903040505020403" pitchFamily="18" charset="0"/>
                  <a:cs typeface="Segoe UI" pitchFamily="34" charset="0"/>
                </a:rPr>
                <a:t>“</a:t>
              </a:r>
              <a:endParaRPr lang="en-US" sz="6274" kern="0">
                <a:solidFill>
                  <a:srgbClr val="0078D7"/>
                </a:solidFill>
              </a:endParaRPr>
            </a:p>
          </p:txBody>
        </p:sp>
      </p:grpSp>
      <p:sp>
        <p:nvSpPr>
          <p:cNvPr id="17" name="Oval 16">
            <a:extLst>
              <a:ext uri="{FF2B5EF4-FFF2-40B4-BE49-F238E27FC236}">
                <a16:creationId xmlns:a16="http://schemas.microsoft.com/office/drawing/2014/main" id="{A39CA227-D85A-4B39-8040-2C38C37FDC2D}"/>
              </a:ext>
            </a:extLst>
          </p:cNvPr>
          <p:cNvSpPr/>
          <p:nvPr/>
        </p:nvSpPr>
        <p:spPr bwMode="auto">
          <a:xfrm>
            <a:off x="7056500" y="3791832"/>
            <a:ext cx="1055826" cy="1022857"/>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b="1" spc="-59">
                <a:solidFill>
                  <a:schemeClr val="tx1">
                    <a:lumMod val="75000"/>
                  </a:schemeClr>
                </a:solidFill>
                <a:latin typeface="Segoe UI Semilight"/>
                <a:ea typeface="Segoe UI" pitchFamily="34" charset="0"/>
                <a:cs typeface="Segoe UI" pitchFamily="34" charset="0"/>
              </a:rPr>
              <a:t>Continuous</a:t>
            </a:r>
          </a:p>
          <a:p>
            <a:pPr algn="ctr" defTabSz="913927" fontAlgn="base">
              <a:lnSpc>
                <a:spcPct val="90000"/>
              </a:lnSpc>
              <a:spcBef>
                <a:spcPct val="0"/>
              </a:spcBef>
              <a:spcAft>
                <a:spcPct val="0"/>
              </a:spcAft>
              <a:defRPr/>
            </a:pPr>
            <a:r>
              <a:rPr lang="en-US" sz="1175" b="1">
                <a:solidFill>
                  <a:schemeClr val="tx1">
                    <a:lumMod val="75000"/>
                  </a:schemeClr>
                </a:solidFill>
                <a:latin typeface="Segoe UI Semilight"/>
                <a:ea typeface="Segoe UI" pitchFamily="34" charset="0"/>
                <a:cs typeface="Segoe UI" pitchFamily="34" charset="0"/>
              </a:rPr>
              <a:t>Delivery</a:t>
            </a:r>
          </a:p>
        </p:txBody>
      </p:sp>
      <p:grpSp>
        <p:nvGrpSpPr>
          <p:cNvPr id="18" name="Group 17">
            <a:extLst>
              <a:ext uri="{FF2B5EF4-FFF2-40B4-BE49-F238E27FC236}">
                <a16:creationId xmlns:a16="http://schemas.microsoft.com/office/drawing/2014/main" id="{D2E38200-D448-44D2-9D0B-981C39FA60CD}"/>
              </a:ext>
            </a:extLst>
          </p:cNvPr>
          <p:cNvGrpSpPr/>
          <p:nvPr/>
        </p:nvGrpSpPr>
        <p:grpSpPr>
          <a:xfrm flipH="1">
            <a:off x="5187734" y="2066237"/>
            <a:ext cx="1717904" cy="672224"/>
            <a:chOff x="7085012" y="1905000"/>
            <a:chExt cx="1752600" cy="685800"/>
          </a:xfrm>
        </p:grpSpPr>
        <p:cxnSp>
          <p:nvCxnSpPr>
            <p:cNvPr id="19" name="Straight Connector 18">
              <a:extLst>
                <a:ext uri="{FF2B5EF4-FFF2-40B4-BE49-F238E27FC236}">
                  <a16:creationId xmlns:a16="http://schemas.microsoft.com/office/drawing/2014/main" id="{0BFA4C62-3EAB-48F8-9648-7C8FFDC7B2D6}"/>
                </a:ext>
              </a:extLst>
            </p:cNvPr>
            <p:cNvCxnSpPr/>
            <p:nvPr/>
          </p:nvCxnSpPr>
          <p:spPr>
            <a:xfrm rot="5400000" flipH="1" flipV="1">
              <a:off x="7085012" y="1905000"/>
              <a:ext cx="685800" cy="68580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1A9EB8-19A0-45FC-944B-7411694AB744}"/>
                </a:ext>
              </a:extLst>
            </p:cNvPr>
            <p:cNvCxnSpPr/>
            <p:nvPr/>
          </p:nvCxnSpPr>
          <p:spPr>
            <a:xfrm>
              <a:off x="7770812" y="1905000"/>
              <a:ext cx="1066800" cy="1588"/>
            </a:xfrm>
            <a:prstGeom prst="straightConnector1">
              <a:avLst/>
            </a:prstGeom>
            <a:ln w="12700">
              <a:solidFill>
                <a:schemeClr val="tx1">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14D28A9-FB56-4CFD-81E9-34F2BEAAF66A}"/>
              </a:ext>
            </a:extLst>
          </p:cNvPr>
          <p:cNvSpPr txBox="1"/>
          <p:nvPr/>
        </p:nvSpPr>
        <p:spPr>
          <a:xfrm>
            <a:off x="3403202" y="1842161"/>
            <a:ext cx="1676790" cy="1321058"/>
          </a:xfrm>
          <a:prstGeom prst="rect">
            <a:avLst/>
          </a:prstGeom>
          <a:noFill/>
        </p:spPr>
        <p:txBody>
          <a:bodyPr wrap="square" rtlCol="0">
            <a:spAutoFit/>
          </a:bodyPr>
          <a:lstStyle/>
          <a:p>
            <a:pPr algn="r" defTabSz="914225">
              <a:lnSpc>
                <a:spcPct val="120000"/>
              </a:lnSpc>
              <a:defRPr/>
            </a:pPr>
            <a:r>
              <a:rPr lang="en-US" sz="1961">
                <a:solidFill>
                  <a:schemeClr val="tx1">
                    <a:lumMod val="75000"/>
                  </a:schemeClr>
                </a:solidFill>
                <a:latin typeface="Segoe UI Light"/>
                <a:cs typeface="Arial" pitchFamily="34" charset="0"/>
              </a:rPr>
              <a:t>Plan &amp; Track</a:t>
            </a:r>
          </a:p>
          <a:p>
            <a:pPr algn="r" defTabSz="914225">
              <a:lnSpc>
                <a:spcPct val="120000"/>
              </a:lnSpc>
              <a:defRPr/>
            </a:pPr>
            <a:r>
              <a:rPr lang="en-US" sz="1175">
                <a:solidFill>
                  <a:schemeClr val="tx1">
                    <a:lumMod val="75000"/>
                  </a:schemeClr>
                </a:solidFill>
                <a:latin typeface="Segoe UI Light"/>
                <a:cs typeface="Arial" pitchFamily="34" charset="0"/>
              </a:rPr>
              <a:t>Agile Planning</a:t>
            </a:r>
          </a:p>
          <a:p>
            <a:pPr algn="r" defTabSz="914225">
              <a:lnSpc>
                <a:spcPct val="120000"/>
              </a:lnSpc>
              <a:defRPr/>
            </a:pPr>
            <a:r>
              <a:rPr lang="en-US" sz="1175">
                <a:solidFill>
                  <a:schemeClr val="tx1">
                    <a:lumMod val="75000"/>
                  </a:schemeClr>
                </a:solidFill>
                <a:latin typeface="Segoe UI Light"/>
                <a:cs typeface="Arial" pitchFamily="34" charset="0"/>
              </a:rPr>
              <a:t>Dashboards</a:t>
            </a:r>
          </a:p>
          <a:p>
            <a:pPr algn="r" defTabSz="914225">
              <a:lnSpc>
                <a:spcPct val="120000"/>
              </a:lnSpc>
              <a:defRPr/>
            </a:pPr>
            <a:r>
              <a:rPr lang="en-US" sz="1175">
                <a:solidFill>
                  <a:schemeClr val="tx1">
                    <a:lumMod val="75000"/>
                  </a:schemeClr>
                </a:solidFill>
                <a:latin typeface="Segoe UI Light"/>
                <a:cs typeface="Arial" pitchFamily="34" charset="0"/>
              </a:rPr>
              <a:t>Kanban Boards</a:t>
            </a:r>
          </a:p>
          <a:p>
            <a:pPr algn="r" defTabSz="914225">
              <a:lnSpc>
                <a:spcPct val="120000"/>
              </a:lnSpc>
              <a:defRPr/>
            </a:pPr>
            <a:r>
              <a:rPr lang="en-US" sz="1175">
                <a:solidFill>
                  <a:schemeClr val="tx1">
                    <a:lumMod val="75000"/>
                  </a:schemeClr>
                </a:solidFill>
                <a:latin typeface="Segoe UI Light"/>
                <a:cs typeface="Arial" pitchFamily="34" charset="0"/>
              </a:rPr>
              <a:t>Task boards</a:t>
            </a:r>
          </a:p>
        </p:txBody>
      </p:sp>
      <p:grpSp>
        <p:nvGrpSpPr>
          <p:cNvPr id="22" name="Group 21">
            <a:extLst>
              <a:ext uri="{FF2B5EF4-FFF2-40B4-BE49-F238E27FC236}">
                <a16:creationId xmlns:a16="http://schemas.microsoft.com/office/drawing/2014/main" id="{4E140EA4-82CA-4A64-BD32-9A66BE83A19E}"/>
              </a:ext>
            </a:extLst>
          </p:cNvPr>
          <p:cNvGrpSpPr/>
          <p:nvPr/>
        </p:nvGrpSpPr>
        <p:grpSpPr>
          <a:xfrm flipH="1">
            <a:off x="5187734" y="4940773"/>
            <a:ext cx="1717904" cy="672224"/>
            <a:chOff x="7085012" y="1905000"/>
            <a:chExt cx="1752600" cy="685800"/>
          </a:xfrm>
        </p:grpSpPr>
        <p:cxnSp>
          <p:nvCxnSpPr>
            <p:cNvPr id="23" name="Straight Connector 22">
              <a:extLst>
                <a:ext uri="{FF2B5EF4-FFF2-40B4-BE49-F238E27FC236}">
                  <a16:creationId xmlns:a16="http://schemas.microsoft.com/office/drawing/2014/main" id="{42E93DCD-3B30-4021-85EB-C4A100D2CF52}"/>
                </a:ext>
              </a:extLst>
            </p:cNvPr>
            <p:cNvCxnSpPr/>
            <p:nvPr/>
          </p:nvCxnSpPr>
          <p:spPr>
            <a:xfrm rot="5400000" flipH="1" flipV="1">
              <a:off x="7085012" y="1905000"/>
              <a:ext cx="685800" cy="68580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C637BC-A140-43B4-B8B7-42D438C0FDA5}"/>
                </a:ext>
              </a:extLst>
            </p:cNvPr>
            <p:cNvCxnSpPr/>
            <p:nvPr/>
          </p:nvCxnSpPr>
          <p:spPr>
            <a:xfrm>
              <a:off x="7770812" y="1905000"/>
              <a:ext cx="1066800" cy="1588"/>
            </a:xfrm>
            <a:prstGeom prst="straightConnector1">
              <a:avLst/>
            </a:prstGeom>
            <a:ln w="12700">
              <a:solidFill>
                <a:schemeClr val="tx1">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A9D88A3-06FE-48CA-BCAD-BD95D9D38FFF}"/>
              </a:ext>
            </a:extLst>
          </p:cNvPr>
          <p:cNvGrpSpPr/>
          <p:nvPr/>
        </p:nvGrpSpPr>
        <p:grpSpPr>
          <a:xfrm>
            <a:off x="5486502" y="2219385"/>
            <a:ext cx="2638097" cy="3087636"/>
            <a:chOff x="6667211" y="1138905"/>
            <a:chExt cx="2691378" cy="3149996"/>
          </a:xfrm>
          <a:solidFill>
            <a:srgbClr val="B4A0FF"/>
          </a:solidFill>
        </p:grpSpPr>
        <p:sp>
          <p:nvSpPr>
            <p:cNvPr id="26" name="Freeform 476">
              <a:extLst>
                <a:ext uri="{FF2B5EF4-FFF2-40B4-BE49-F238E27FC236}">
                  <a16:creationId xmlns:a16="http://schemas.microsoft.com/office/drawing/2014/main" id="{DDAF4E1F-D68A-4A69-92C9-3624E74317BD}"/>
                </a:ext>
              </a:extLst>
            </p:cNvPr>
            <p:cNvSpPr>
              <a:spLocks/>
            </p:cNvSpPr>
            <p:nvPr/>
          </p:nvSpPr>
          <p:spPr bwMode="auto">
            <a:xfrm>
              <a:off x="6686824" y="1144940"/>
              <a:ext cx="2671765" cy="3134910"/>
            </a:xfrm>
            <a:custGeom>
              <a:avLst/>
              <a:gdLst/>
              <a:ahLst/>
              <a:cxnLst>
                <a:cxn ang="0">
                  <a:pos x="1086" y="0"/>
                </a:cxn>
                <a:cxn ang="0">
                  <a:pos x="1215" y="14"/>
                </a:cxn>
                <a:cxn ang="0">
                  <a:pos x="1342" y="44"/>
                </a:cxn>
                <a:cxn ang="0">
                  <a:pos x="1348" y="89"/>
                </a:cxn>
                <a:cxn ang="0">
                  <a:pos x="1237" y="147"/>
                </a:cxn>
                <a:cxn ang="0">
                  <a:pos x="1133" y="218"/>
                </a:cxn>
                <a:cxn ang="0">
                  <a:pos x="1036" y="303"/>
                </a:cxn>
                <a:cxn ang="0">
                  <a:pos x="944" y="408"/>
                </a:cxn>
                <a:cxn ang="0">
                  <a:pos x="869" y="521"/>
                </a:cxn>
                <a:cxn ang="0">
                  <a:pos x="810" y="642"/>
                </a:cxn>
                <a:cxn ang="0">
                  <a:pos x="767" y="767"/>
                </a:cxn>
                <a:cxn ang="0">
                  <a:pos x="740" y="908"/>
                </a:cxn>
                <a:cxn ang="0">
                  <a:pos x="731" y="1052"/>
                </a:cxn>
                <a:cxn ang="0">
                  <a:pos x="743" y="1195"/>
                </a:cxn>
                <a:cxn ang="0">
                  <a:pos x="775" y="1336"/>
                </a:cxn>
                <a:cxn ang="0">
                  <a:pos x="822" y="1462"/>
                </a:cxn>
                <a:cxn ang="0">
                  <a:pos x="880" y="1573"/>
                </a:cxn>
                <a:cxn ang="0">
                  <a:pos x="953" y="1679"/>
                </a:cxn>
                <a:cxn ang="0">
                  <a:pos x="1013" y="1752"/>
                </a:cxn>
                <a:cxn ang="0">
                  <a:pos x="1057" y="1796"/>
                </a:cxn>
                <a:cxn ang="0">
                  <a:pos x="1120" y="1843"/>
                </a:cxn>
                <a:cxn ang="0">
                  <a:pos x="1204" y="1887"/>
                </a:cxn>
                <a:cxn ang="0">
                  <a:pos x="1293" y="1915"/>
                </a:cxn>
                <a:cxn ang="0">
                  <a:pos x="1385" y="1926"/>
                </a:cxn>
                <a:cxn ang="0">
                  <a:pos x="1477" y="1921"/>
                </a:cxn>
                <a:cxn ang="0">
                  <a:pos x="1568" y="1900"/>
                </a:cxn>
                <a:cxn ang="0">
                  <a:pos x="1655" y="1862"/>
                </a:cxn>
                <a:cxn ang="0">
                  <a:pos x="1734" y="1808"/>
                </a:cxn>
                <a:cxn ang="0">
                  <a:pos x="1724" y="1819"/>
                </a:cxn>
                <a:cxn ang="0">
                  <a:pos x="1624" y="1896"/>
                </a:cxn>
                <a:cxn ang="0">
                  <a:pos x="1517" y="1961"/>
                </a:cxn>
                <a:cxn ang="0">
                  <a:pos x="1404" y="2011"/>
                </a:cxn>
                <a:cxn ang="0">
                  <a:pos x="1266" y="2052"/>
                </a:cxn>
                <a:cxn ang="0">
                  <a:pos x="1124" y="2074"/>
                </a:cxn>
                <a:cxn ang="0">
                  <a:pos x="981" y="2076"/>
                </a:cxn>
                <a:cxn ang="0">
                  <a:pos x="838" y="2058"/>
                </a:cxn>
                <a:cxn ang="0">
                  <a:pos x="704" y="2023"/>
                </a:cxn>
                <a:cxn ang="0">
                  <a:pos x="581" y="1972"/>
                </a:cxn>
                <a:cxn ang="0">
                  <a:pos x="464" y="1905"/>
                </a:cxn>
                <a:cxn ang="0">
                  <a:pos x="356" y="1821"/>
                </a:cxn>
                <a:cxn ang="0">
                  <a:pos x="259" y="1726"/>
                </a:cxn>
                <a:cxn ang="0">
                  <a:pos x="181" y="1625"/>
                </a:cxn>
                <a:cxn ang="0">
                  <a:pos x="117" y="1517"/>
                </a:cxn>
                <a:cxn ang="0">
                  <a:pos x="66" y="1404"/>
                </a:cxn>
                <a:cxn ang="0">
                  <a:pos x="27" y="1279"/>
                </a:cxn>
                <a:cxn ang="0">
                  <a:pos x="6" y="1151"/>
                </a:cxn>
                <a:cxn ang="0">
                  <a:pos x="0" y="1021"/>
                </a:cxn>
                <a:cxn ang="0">
                  <a:pos x="10" y="891"/>
                </a:cxn>
                <a:cxn ang="0">
                  <a:pos x="37" y="763"/>
                </a:cxn>
                <a:cxn ang="0">
                  <a:pos x="79" y="639"/>
                </a:cxn>
                <a:cxn ang="0">
                  <a:pos x="138" y="520"/>
                </a:cxn>
                <a:cxn ang="0">
                  <a:pos x="213" y="407"/>
                </a:cxn>
                <a:cxn ang="0">
                  <a:pos x="304" y="303"/>
                </a:cxn>
                <a:cxn ang="0">
                  <a:pos x="408" y="212"/>
                </a:cxn>
                <a:cxn ang="0">
                  <a:pos x="521" y="137"/>
                </a:cxn>
                <a:cxn ang="0">
                  <a:pos x="639" y="79"/>
                </a:cxn>
                <a:cxn ang="0">
                  <a:pos x="764" y="36"/>
                </a:cxn>
                <a:cxn ang="0">
                  <a:pos x="891" y="10"/>
                </a:cxn>
                <a:cxn ang="0">
                  <a:pos x="1021" y="0"/>
                </a:cxn>
              </a:cxnLst>
              <a:rect l="0" t="0" r="r" b="b"/>
              <a:pathLst>
                <a:path w="1771" h="2078">
                  <a:moveTo>
                    <a:pt x="1021" y="0"/>
                  </a:moveTo>
                  <a:lnTo>
                    <a:pt x="1086" y="0"/>
                  </a:lnTo>
                  <a:lnTo>
                    <a:pt x="1151" y="6"/>
                  </a:lnTo>
                  <a:lnTo>
                    <a:pt x="1215" y="14"/>
                  </a:lnTo>
                  <a:lnTo>
                    <a:pt x="1279" y="27"/>
                  </a:lnTo>
                  <a:lnTo>
                    <a:pt x="1342" y="44"/>
                  </a:lnTo>
                  <a:lnTo>
                    <a:pt x="1404" y="66"/>
                  </a:lnTo>
                  <a:lnTo>
                    <a:pt x="1348" y="89"/>
                  </a:lnTo>
                  <a:lnTo>
                    <a:pt x="1292" y="116"/>
                  </a:lnTo>
                  <a:lnTo>
                    <a:pt x="1237" y="147"/>
                  </a:lnTo>
                  <a:lnTo>
                    <a:pt x="1184" y="180"/>
                  </a:lnTo>
                  <a:lnTo>
                    <a:pt x="1133" y="218"/>
                  </a:lnTo>
                  <a:lnTo>
                    <a:pt x="1083" y="258"/>
                  </a:lnTo>
                  <a:lnTo>
                    <a:pt x="1036" y="303"/>
                  </a:lnTo>
                  <a:lnTo>
                    <a:pt x="987" y="355"/>
                  </a:lnTo>
                  <a:lnTo>
                    <a:pt x="944" y="408"/>
                  </a:lnTo>
                  <a:lnTo>
                    <a:pt x="904" y="464"/>
                  </a:lnTo>
                  <a:lnTo>
                    <a:pt x="869" y="521"/>
                  </a:lnTo>
                  <a:lnTo>
                    <a:pt x="837" y="581"/>
                  </a:lnTo>
                  <a:lnTo>
                    <a:pt x="810" y="642"/>
                  </a:lnTo>
                  <a:lnTo>
                    <a:pt x="786" y="704"/>
                  </a:lnTo>
                  <a:lnTo>
                    <a:pt x="767" y="767"/>
                  </a:lnTo>
                  <a:lnTo>
                    <a:pt x="751" y="838"/>
                  </a:lnTo>
                  <a:lnTo>
                    <a:pt x="740" y="908"/>
                  </a:lnTo>
                  <a:lnTo>
                    <a:pt x="733" y="980"/>
                  </a:lnTo>
                  <a:lnTo>
                    <a:pt x="731" y="1052"/>
                  </a:lnTo>
                  <a:lnTo>
                    <a:pt x="735" y="1123"/>
                  </a:lnTo>
                  <a:lnTo>
                    <a:pt x="743" y="1195"/>
                  </a:lnTo>
                  <a:lnTo>
                    <a:pt x="757" y="1266"/>
                  </a:lnTo>
                  <a:lnTo>
                    <a:pt x="775" y="1336"/>
                  </a:lnTo>
                  <a:lnTo>
                    <a:pt x="798" y="1404"/>
                  </a:lnTo>
                  <a:lnTo>
                    <a:pt x="822" y="1462"/>
                  </a:lnTo>
                  <a:lnTo>
                    <a:pt x="849" y="1518"/>
                  </a:lnTo>
                  <a:lnTo>
                    <a:pt x="880" y="1573"/>
                  </a:lnTo>
                  <a:lnTo>
                    <a:pt x="914" y="1627"/>
                  </a:lnTo>
                  <a:lnTo>
                    <a:pt x="953" y="1679"/>
                  </a:lnTo>
                  <a:lnTo>
                    <a:pt x="994" y="1729"/>
                  </a:lnTo>
                  <a:lnTo>
                    <a:pt x="1013" y="1752"/>
                  </a:lnTo>
                  <a:lnTo>
                    <a:pt x="1035" y="1774"/>
                  </a:lnTo>
                  <a:lnTo>
                    <a:pt x="1057" y="1796"/>
                  </a:lnTo>
                  <a:lnTo>
                    <a:pt x="1080" y="1815"/>
                  </a:lnTo>
                  <a:lnTo>
                    <a:pt x="1120" y="1843"/>
                  </a:lnTo>
                  <a:lnTo>
                    <a:pt x="1161" y="1867"/>
                  </a:lnTo>
                  <a:lnTo>
                    <a:pt x="1204" y="1887"/>
                  </a:lnTo>
                  <a:lnTo>
                    <a:pt x="1248" y="1903"/>
                  </a:lnTo>
                  <a:lnTo>
                    <a:pt x="1293" y="1915"/>
                  </a:lnTo>
                  <a:lnTo>
                    <a:pt x="1339" y="1923"/>
                  </a:lnTo>
                  <a:lnTo>
                    <a:pt x="1385" y="1926"/>
                  </a:lnTo>
                  <a:lnTo>
                    <a:pt x="1432" y="1926"/>
                  </a:lnTo>
                  <a:lnTo>
                    <a:pt x="1477" y="1921"/>
                  </a:lnTo>
                  <a:lnTo>
                    <a:pt x="1524" y="1913"/>
                  </a:lnTo>
                  <a:lnTo>
                    <a:pt x="1568" y="1900"/>
                  </a:lnTo>
                  <a:lnTo>
                    <a:pt x="1612" y="1883"/>
                  </a:lnTo>
                  <a:lnTo>
                    <a:pt x="1655" y="1862"/>
                  </a:lnTo>
                  <a:lnTo>
                    <a:pt x="1696" y="1837"/>
                  </a:lnTo>
                  <a:lnTo>
                    <a:pt x="1734" y="1808"/>
                  </a:lnTo>
                  <a:lnTo>
                    <a:pt x="1771" y="1774"/>
                  </a:lnTo>
                  <a:lnTo>
                    <a:pt x="1724" y="1819"/>
                  </a:lnTo>
                  <a:lnTo>
                    <a:pt x="1675" y="1859"/>
                  </a:lnTo>
                  <a:lnTo>
                    <a:pt x="1624" y="1896"/>
                  </a:lnTo>
                  <a:lnTo>
                    <a:pt x="1571" y="1931"/>
                  </a:lnTo>
                  <a:lnTo>
                    <a:pt x="1517" y="1961"/>
                  </a:lnTo>
                  <a:lnTo>
                    <a:pt x="1461" y="1987"/>
                  </a:lnTo>
                  <a:lnTo>
                    <a:pt x="1404" y="2011"/>
                  </a:lnTo>
                  <a:lnTo>
                    <a:pt x="1336" y="2034"/>
                  </a:lnTo>
                  <a:lnTo>
                    <a:pt x="1266" y="2052"/>
                  </a:lnTo>
                  <a:lnTo>
                    <a:pt x="1195" y="2066"/>
                  </a:lnTo>
                  <a:lnTo>
                    <a:pt x="1124" y="2074"/>
                  </a:lnTo>
                  <a:lnTo>
                    <a:pt x="1052" y="2078"/>
                  </a:lnTo>
                  <a:lnTo>
                    <a:pt x="981" y="2076"/>
                  </a:lnTo>
                  <a:lnTo>
                    <a:pt x="909" y="2069"/>
                  </a:lnTo>
                  <a:lnTo>
                    <a:pt x="838" y="2058"/>
                  </a:lnTo>
                  <a:lnTo>
                    <a:pt x="767" y="2041"/>
                  </a:lnTo>
                  <a:lnTo>
                    <a:pt x="704" y="2023"/>
                  </a:lnTo>
                  <a:lnTo>
                    <a:pt x="642" y="1999"/>
                  </a:lnTo>
                  <a:lnTo>
                    <a:pt x="581" y="1972"/>
                  </a:lnTo>
                  <a:lnTo>
                    <a:pt x="522" y="1940"/>
                  </a:lnTo>
                  <a:lnTo>
                    <a:pt x="464" y="1905"/>
                  </a:lnTo>
                  <a:lnTo>
                    <a:pt x="409" y="1865"/>
                  </a:lnTo>
                  <a:lnTo>
                    <a:pt x="356" y="1821"/>
                  </a:lnTo>
                  <a:lnTo>
                    <a:pt x="304" y="1773"/>
                  </a:lnTo>
                  <a:lnTo>
                    <a:pt x="259" y="1726"/>
                  </a:lnTo>
                  <a:lnTo>
                    <a:pt x="218" y="1676"/>
                  </a:lnTo>
                  <a:lnTo>
                    <a:pt x="181" y="1625"/>
                  </a:lnTo>
                  <a:lnTo>
                    <a:pt x="147" y="1572"/>
                  </a:lnTo>
                  <a:lnTo>
                    <a:pt x="117" y="1517"/>
                  </a:lnTo>
                  <a:lnTo>
                    <a:pt x="89" y="1461"/>
                  </a:lnTo>
                  <a:lnTo>
                    <a:pt x="66" y="1404"/>
                  </a:lnTo>
                  <a:lnTo>
                    <a:pt x="45" y="1343"/>
                  </a:lnTo>
                  <a:lnTo>
                    <a:pt x="27" y="1279"/>
                  </a:lnTo>
                  <a:lnTo>
                    <a:pt x="15" y="1215"/>
                  </a:lnTo>
                  <a:lnTo>
                    <a:pt x="6" y="1151"/>
                  </a:lnTo>
                  <a:lnTo>
                    <a:pt x="1" y="1085"/>
                  </a:lnTo>
                  <a:lnTo>
                    <a:pt x="0" y="1021"/>
                  </a:lnTo>
                  <a:lnTo>
                    <a:pt x="3" y="956"/>
                  </a:lnTo>
                  <a:lnTo>
                    <a:pt x="10" y="891"/>
                  </a:lnTo>
                  <a:lnTo>
                    <a:pt x="21" y="827"/>
                  </a:lnTo>
                  <a:lnTo>
                    <a:pt x="37" y="763"/>
                  </a:lnTo>
                  <a:lnTo>
                    <a:pt x="56" y="700"/>
                  </a:lnTo>
                  <a:lnTo>
                    <a:pt x="79" y="639"/>
                  </a:lnTo>
                  <a:lnTo>
                    <a:pt x="106" y="579"/>
                  </a:lnTo>
                  <a:lnTo>
                    <a:pt x="138" y="520"/>
                  </a:lnTo>
                  <a:lnTo>
                    <a:pt x="174" y="463"/>
                  </a:lnTo>
                  <a:lnTo>
                    <a:pt x="213" y="407"/>
                  </a:lnTo>
                  <a:lnTo>
                    <a:pt x="257" y="354"/>
                  </a:lnTo>
                  <a:lnTo>
                    <a:pt x="304" y="303"/>
                  </a:lnTo>
                  <a:lnTo>
                    <a:pt x="355" y="256"/>
                  </a:lnTo>
                  <a:lnTo>
                    <a:pt x="408" y="212"/>
                  </a:lnTo>
                  <a:lnTo>
                    <a:pt x="463" y="172"/>
                  </a:lnTo>
                  <a:lnTo>
                    <a:pt x="521" y="137"/>
                  </a:lnTo>
                  <a:lnTo>
                    <a:pt x="579" y="105"/>
                  </a:lnTo>
                  <a:lnTo>
                    <a:pt x="639" y="79"/>
                  </a:lnTo>
                  <a:lnTo>
                    <a:pt x="701" y="55"/>
                  </a:lnTo>
                  <a:lnTo>
                    <a:pt x="764" y="36"/>
                  </a:lnTo>
                  <a:lnTo>
                    <a:pt x="827" y="20"/>
                  </a:lnTo>
                  <a:lnTo>
                    <a:pt x="891" y="10"/>
                  </a:lnTo>
                  <a:lnTo>
                    <a:pt x="956" y="2"/>
                  </a:lnTo>
                  <a:lnTo>
                    <a:pt x="1021" y="0"/>
                  </a:lnTo>
                  <a:close/>
                </a:path>
              </a:pathLst>
            </a:custGeom>
            <a:grpFill/>
            <a:ln w="0">
              <a:noFill/>
              <a:prstDash val="solid"/>
              <a:round/>
              <a:headEnd/>
              <a:tailEnd/>
            </a:ln>
            <a:effectLst>
              <a:innerShdw blurRad="431800" dist="317500">
                <a:prstClr val="black">
                  <a:alpha val="20000"/>
                </a:prstClr>
              </a:innerShdw>
            </a:effectLst>
          </p:spPr>
          <p:txBody>
            <a:bodyPr vert="horz" wrap="square" lIns="89630" tIns="44814" rIns="89630" bIns="44814" numCol="1" anchor="t" anchorCtr="0" compatLnSpc="1">
              <a:prstTxWarp prst="textNoShape">
                <a:avLst/>
              </a:prstTxWarp>
            </a:bodyPr>
            <a:lstStyle/>
            <a:p>
              <a:pPr defTabSz="1194744">
                <a:defRPr/>
              </a:pPr>
              <a:endParaRPr lang="en-US" sz="2353" kern="0">
                <a:solidFill>
                  <a:schemeClr val="tx1">
                    <a:lumMod val="75000"/>
                  </a:schemeClr>
                </a:solidFill>
                <a:latin typeface="Calibri"/>
              </a:endParaRPr>
            </a:p>
          </p:txBody>
        </p:sp>
        <p:sp>
          <p:nvSpPr>
            <p:cNvPr id="27" name="Freeform 483">
              <a:extLst>
                <a:ext uri="{FF2B5EF4-FFF2-40B4-BE49-F238E27FC236}">
                  <a16:creationId xmlns:a16="http://schemas.microsoft.com/office/drawing/2014/main" id="{88DE08DA-F3AD-4529-AC12-8F447B59657B}"/>
                </a:ext>
              </a:extLst>
            </p:cNvPr>
            <p:cNvSpPr>
              <a:spLocks/>
            </p:cNvSpPr>
            <p:nvPr/>
          </p:nvSpPr>
          <p:spPr bwMode="auto">
            <a:xfrm>
              <a:off x="6667211" y="1138905"/>
              <a:ext cx="2626506" cy="3149996"/>
            </a:xfrm>
            <a:custGeom>
              <a:avLst/>
              <a:gdLst/>
              <a:ahLst/>
              <a:cxnLst>
                <a:cxn ang="0">
                  <a:pos x="1180" y="9"/>
                </a:cxn>
                <a:cxn ang="0">
                  <a:pos x="1360" y="49"/>
                </a:cxn>
                <a:cxn ang="0">
                  <a:pos x="1300" y="35"/>
                </a:cxn>
                <a:cxn ang="0">
                  <a:pos x="1117" y="10"/>
                </a:cxn>
                <a:cxn ang="0">
                  <a:pos x="931" y="17"/>
                </a:cxn>
                <a:cxn ang="0">
                  <a:pos x="747" y="56"/>
                </a:cxn>
                <a:cxn ang="0">
                  <a:pos x="572" y="129"/>
                </a:cxn>
                <a:cxn ang="0">
                  <a:pos x="413" y="236"/>
                </a:cxn>
                <a:cxn ang="0">
                  <a:pos x="273" y="369"/>
                </a:cxn>
                <a:cxn ang="0">
                  <a:pos x="162" y="528"/>
                </a:cxn>
                <a:cxn ang="0">
                  <a:pos x="82" y="707"/>
                </a:cxn>
                <a:cxn ang="0">
                  <a:pos x="35" y="899"/>
                </a:cxn>
                <a:cxn ang="0">
                  <a:pos x="27" y="1096"/>
                </a:cxn>
                <a:cxn ang="0">
                  <a:pos x="58" y="1299"/>
                </a:cxn>
                <a:cxn ang="0">
                  <a:pos x="132" y="1498"/>
                </a:cxn>
                <a:cxn ang="0">
                  <a:pos x="243" y="1675"/>
                </a:cxn>
                <a:cxn ang="0">
                  <a:pos x="387" y="1825"/>
                </a:cxn>
                <a:cxn ang="0">
                  <a:pos x="556" y="1944"/>
                </a:cxn>
                <a:cxn ang="0">
                  <a:pos x="744" y="2025"/>
                </a:cxn>
                <a:cxn ang="0">
                  <a:pos x="944" y="2068"/>
                </a:cxn>
                <a:cxn ang="0">
                  <a:pos x="1145" y="2070"/>
                </a:cxn>
                <a:cxn ang="0">
                  <a:pos x="1341" y="2034"/>
                </a:cxn>
                <a:cxn ang="0">
                  <a:pos x="1526" y="1964"/>
                </a:cxn>
                <a:cxn ang="0">
                  <a:pos x="1691" y="1860"/>
                </a:cxn>
                <a:cxn ang="0">
                  <a:pos x="1640" y="1901"/>
                </a:cxn>
                <a:cxn ang="0">
                  <a:pos x="1469" y="1998"/>
                </a:cxn>
                <a:cxn ang="0">
                  <a:pos x="1279" y="2061"/>
                </a:cxn>
                <a:cxn ang="0">
                  <a:pos x="1079" y="2088"/>
                </a:cxn>
                <a:cxn ang="0">
                  <a:pos x="874" y="2075"/>
                </a:cxn>
                <a:cxn ang="0">
                  <a:pos x="677" y="2022"/>
                </a:cxn>
                <a:cxn ang="0">
                  <a:pos x="499" y="1935"/>
                </a:cxn>
                <a:cxn ang="0">
                  <a:pos x="340" y="1815"/>
                </a:cxn>
                <a:cxn ang="0">
                  <a:pos x="206" y="1666"/>
                </a:cxn>
                <a:cxn ang="0">
                  <a:pos x="101" y="1494"/>
                </a:cxn>
                <a:cxn ang="0">
                  <a:pos x="32" y="1301"/>
                </a:cxn>
                <a:cxn ang="0">
                  <a:pos x="2" y="1098"/>
                </a:cxn>
                <a:cxn ang="0">
                  <a:pos x="11" y="895"/>
                </a:cxn>
                <a:cxn ang="0">
                  <a:pos x="59" y="699"/>
                </a:cxn>
                <a:cxn ang="0">
                  <a:pos x="143" y="517"/>
                </a:cxn>
                <a:cxn ang="0">
                  <a:pos x="258" y="355"/>
                </a:cxn>
                <a:cxn ang="0">
                  <a:pos x="401" y="220"/>
                </a:cxn>
                <a:cxn ang="0">
                  <a:pos x="565" y="115"/>
                </a:cxn>
                <a:cxn ang="0">
                  <a:pos x="743" y="43"/>
                </a:cxn>
                <a:cxn ang="0">
                  <a:pos x="930" y="6"/>
                </a:cxn>
              </a:cxnLst>
              <a:rect l="0" t="0" r="r" b="b"/>
              <a:pathLst>
                <a:path w="1741" h="2088">
                  <a:moveTo>
                    <a:pt x="1055" y="0"/>
                  </a:moveTo>
                  <a:lnTo>
                    <a:pt x="1118" y="3"/>
                  </a:lnTo>
                  <a:lnTo>
                    <a:pt x="1180" y="9"/>
                  </a:lnTo>
                  <a:lnTo>
                    <a:pt x="1241" y="18"/>
                  </a:lnTo>
                  <a:lnTo>
                    <a:pt x="1301" y="32"/>
                  </a:lnTo>
                  <a:lnTo>
                    <a:pt x="1360" y="49"/>
                  </a:lnTo>
                  <a:lnTo>
                    <a:pt x="1417" y="70"/>
                  </a:lnTo>
                  <a:lnTo>
                    <a:pt x="1360" y="51"/>
                  </a:lnTo>
                  <a:lnTo>
                    <a:pt x="1300" y="35"/>
                  </a:lnTo>
                  <a:lnTo>
                    <a:pt x="1240" y="23"/>
                  </a:lnTo>
                  <a:lnTo>
                    <a:pt x="1179" y="14"/>
                  </a:lnTo>
                  <a:lnTo>
                    <a:pt x="1117" y="10"/>
                  </a:lnTo>
                  <a:lnTo>
                    <a:pt x="1055" y="8"/>
                  </a:lnTo>
                  <a:lnTo>
                    <a:pt x="993" y="10"/>
                  </a:lnTo>
                  <a:lnTo>
                    <a:pt x="931" y="17"/>
                  </a:lnTo>
                  <a:lnTo>
                    <a:pt x="869" y="26"/>
                  </a:lnTo>
                  <a:lnTo>
                    <a:pt x="808" y="39"/>
                  </a:lnTo>
                  <a:lnTo>
                    <a:pt x="747" y="56"/>
                  </a:lnTo>
                  <a:lnTo>
                    <a:pt x="688" y="77"/>
                  </a:lnTo>
                  <a:lnTo>
                    <a:pt x="629" y="101"/>
                  </a:lnTo>
                  <a:lnTo>
                    <a:pt x="572" y="129"/>
                  </a:lnTo>
                  <a:lnTo>
                    <a:pt x="517" y="161"/>
                  </a:lnTo>
                  <a:lnTo>
                    <a:pt x="464" y="196"/>
                  </a:lnTo>
                  <a:lnTo>
                    <a:pt x="413" y="236"/>
                  </a:lnTo>
                  <a:lnTo>
                    <a:pt x="364" y="277"/>
                  </a:lnTo>
                  <a:lnTo>
                    <a:pt x="317" y="322"/>
                  </a:lnTo>
                  <a:lnTo>
                    <a:pt x="273" y="369"/>
                  </a:lnTo>
                  <a:lnTo>
                    <a:pt x="233" y="420"/>
                  </a:lnTo>
                  <a:lnTo>
                    <a:pt x="196" y="473"/>
                  </a:lnTo>
                  <a:lnTo>
                    <a:pt x="162" y="528"/>
                  </a:lnTo>
                  <a:lnTo>
                    <a:pt x="132" y="586"/>
                  </a:lnTo>
                  <a:lnTo>
                    <a:pt x="105" y="646"/>
                  </a:lnTo>
                  <a:lnTo>
                    <a:pt x="82" y="707"/>
                  </a:lnTo>
                  <a:lnTo>
                    <a:pt x="63" y="770"/>
                  </a:lnTo>
                  <a:lnTo>
                    <a:pt x="47" y="833"/>
                  </a:lnTo>
                  <a:lnTo>
                    <a:pt x="35" y="899"/>
                  </a:lnTo>
                  <a:lnTo>
                    <a:pt x="28" y="964"/>
                  </a:lnTo>
                  <a:lnTo>
                    <a:pt x="26" y="1030"/>
                  </a:lnTo>
                  <a:lnTo>
                    <a:pt x="27" y="1096"/>
                  </a:lnTo>
                  <a:lnTo>
                    <a:pt x="33" y="1163"/>
                  </a:lnTo>
                  <a:lnTo>
                    <a:pt x="43" y="1230"/>
                  </a:lnTo>
                  <a:lnTo>
                    <a:pt x="58" y="1299"/>
                  </a:lnTo>
                  <a:lnTo>
                    <a:pt x="77" y="1367"/>
                  </a:lnTo>
                  <a:lnTo>
                    <a:pt x="102" y="1433"/>
                  </a:lnTo>
                  <a:lnTo>
                    <a:pt x="132" y="1498"/>
                  </a:lnTo>
                  <a:lnTo>
                    <a:pt x="165" y="1560"/>
                  </a:lnTo>
                  <a:lnTo>
                    <a:pt x="202" y="1618"/>
                  </a:lnTo>
                  <a:lnTo>
                    <a:pt x="243" y="1675"/>
                  </a:lnTo>
                  <a:lnTo>
                    <a:pt x="288" y="1728"/>
                  </a:lnTo>
                  <a:lnTo>
                    <a:pt x="336" y="1779"/>
                  </a:lnTo>
                  <a:lnTo>
                    <a:pt x="387" y="1825"/>
                  </a:lnTo>
                  <a:lnTo>
                    <a:pt x="441" y="1869"/>
                  </a:lnTo>
                  <a:lnTo>
                    <a:pt x="498" y="1909"/>
                  </a:lnTo>
                  <a:lnTo>
                    <a:pt x="556" y="1944"/>
                  </a:lnTo>
                  <a:lnTo>
                    <a:pt x="617" y="1976"/>
                  </a:lnTo>
                  <a:lnTo>
                    <a:pt x="680" y="2002"/>
                  </a:lnTo>
                  <a:lnTo>
                    <a:pt x="744" y="2025"/>
                  </a:lnTo>
                  <a:lnTo>
                    <a:pt x="810" y="2044"/>
                  </a:lnTo>
                  <a:lnTo>
                    <a:pt x="877" y="2058"/>
                  </a:lnTo>
                  <a:lnTo>
                    <a:pt x="944" y="2068"/>
                  </a:lnTo>
                  <a:lnTo>
                    <a:pt x="1011" y="2073"/>
                  </a:lnTo>
                  <a:lnTo>
                    <a:pt x="1078" y="2074"/>
                  </a:lnTo>
                  <a:lnTo>
                    <a:pt x="1145" y="2070"/>
                  </a:lnTo>
                  <a:lnTo>
                    <a:pt x="1211" y="2062"/>
                  </a:lnTo>
                  <a:lnTo>
                    <a:pt x="1276" y="2051"/>
                  </a:lnTo>
                  <a:lnTo>
                    <a:pt x="1341" y="2034"/>
                  </a:lnTo>
                  <a:lnTo>
                    <a:pt x="1404" y="2015"/>
                  </a:lnTo>
                  <a:lnTo>
                    <a:pt x="1465" y="1991"/>
                  </a:lnTo>
                  <a:lnTo>
                    <a:pt x="1526" y="1964"/>
                  </a:lnTo>
                  <a:lnTo>
                    <a:pt x="1583" y="1933"/>
                  </a:lnTo>
                  <a:lnTo>
                    <a:pt x="1638" y="1898"/>
                  </a:lnTo>
                  <a:lnTo>
                    <a:pt x="1691" y="1860"/>
                  </a:lnTo>
                  <a:lnTo>
                    <a:pt x="1741" y="1819"/>
                  </a:lnTo>
                  <a:lnTo>
                    <a:pt x="1692" y="1862"/>
                  </a:lnTo>
                  <a:lnTo>
                    <a:pt x="1640" y="1901"/>
                  </a:lnTo>
                  <a:lnTo>
                    <a:pt x="1586" y="1936"/>
                  </a:lnTo>
                  <a:lnTo>
                    <a:pt x="1528" y="1969"/>
                  </a:lnTo>
                  <a:lnTo>
                    <a:pt x="1469" y="1998"/>
                  </a:lnTo>
                  <a:lnTo>
                    <a:pt x="1407" y="2023"/>
                  </a:lnTo>
                  <a:lnTo>
                    <a:pt x="1343" y="2044"/>
                  </a:lnTo>
                  <a:lnTo>
                    <a:pt x="1279" y="2061"/>
                  </a:lnTo>
                  <a:lnTo>
                    <a:pt x="1213" y="2075"/>
                  </a:lnTo>
                  <a:lnTo>
                    <a:pt x="1146" y="2083"/>
                  </a:lnTo>
                  <a:lnTo>
                    <a:pt x="1079" y="2088"/>
                  </a:lnTo>
                  <a:lnTo>
                    <a:pt x="1010" y="2088"/>
                  </a:lnTo>
                  <a:lnTo>
                    <a:pt x="942" y="2084"/>
                  </a:lnTo>
                  <a:lnTo>
                    <a:pt x="874" y="2075"/>
                  </a:lnTo>
                  <a:lnTo>
                    <a:pt x="806" y="2062"/>
                  </a:lnTo>
                  <a:lnTo>
                    <a:pt x="739" y="2043"/>
                  </a:lnTo>
                  <a:lnTo>
                    <a:pt x="677" y="2022"/>
                  </a:lnTo>
                  <a:lnTo>
                    <a:pt x="616" y="1997"/>
                  </a:lnTo>
                  <a:lnTo>
                    <a:pt x="557" y="1969"/>
                  </a:lnTo>
                  <a:lnTo>
                    <a:pt x="499" y="1935"/>
                  </a:lnTo>
                  <a:lnTo>
                    <a:pt x="444" y="1899"/>
                  </a:lnTo>
                  <a:lnTo>
                    <a:pt x="391" y="1859"/>
                  </a:lnTo>
                  <a:lnTo>
                    <a:pt x="340" y="1815"/>
                  </a:lnTo>
                  <a:lnTo>
                    <a:pt x="293" y="1769"/>
                  </a:lnTo>
                  <a:lnTo>
                    <a:pt x="248" y="1719"/>
                  </a:lnTo>
                  <a:lnTo>
                    <a:pt x="206" y="1666"/>
                  </a:lnTo>
                  <a:lnTo>
                    <a:pt x="168" y="1611"/>
                  </a:lnTo>
                  <a:lnTo>
                    <a:pt x="132" y="1554"/>
                  </a:lnTo>
                  <a:lnTo>
                    <a:pt x="101" y="1494"/>
                  </a:lnTo>
                  <a:lnTo>
                    <a:pt x="74" y="1431"/>
                  </a:lnTo>
                  <a:lnTo>
                    <a:pt x="51" y="1367"/>
                  </a:lnTo>
                  <a:lnTo>
                    <a:pt x="32" y="1301"/>
                  </a:lnTo>
                  <a:lnTo>
                    <a:pt x="18" y="1234"/>
                  </a:lnTo>
                  <a:lnTo>
                    <a:pt x="7" y="1166"/>
                  </a:lnTo>
                  <a:lnTo>
                    <a:pt x="2" y="1098"/>
                  </a:lnTo>
                  <a:lnTo>
                    <a:pt x="0" y="1030"/>
                  </a:lnTo>
                  <a:lnTo>
                    <a:pt x="3" y="962"/>
                  </a:lnTo>
                  <a:lnTo>
                    <a:pt x="11" y="895"/>
                  </a:lnTo>
                  <a:lnTo>
                    <a:pt x="22" y="828"/>
                  </a:lnTo>
                  <a:lnTo>
                    <a:pt x="39" y="763"/>
                  </a:lnTo>
                  <a:lnTo>
                    <a:pt x="59" y="699"/>
                  </a:lnTo>
                  <a:lnTo>
                    <a:pt x="83" y="636"/>
                  </a:lnTo>
                  <a:lnTo>
                    <a:pt x="111" y="575"/>
                  </a:lnTo>
                  <a:lnTo>
                    <a:pt x="143" y="517"/>
                  </a:lnTo>
                  <a:lnTo>
                    <a:pt x="177" y="460"/>
                  </a:lnTo>
                  <a:lnTo>
                    <a:pt x="216" y="406"/>
                  </a:lnTo>
                  <a:lnTo>
                    <a:pt x="258" y="355"/>
                  </a:lnTo>
                  <a:lnTo>
                    <a:pt x="303" y="306"/>
                  </a:lnTo>
                  <a:lnTo>
                    <a:pt x="351" y="262"/>
                  </a:lnTo>
                  <a:lnTo>
                    <a:pt x="401" y="220"/>
                  </a:lnTo>
                  <a:lnTo>
                    <a:pt x="454" y="181"/>
                  </a:lnTo>
                  <a:lnTo>
                    <a:pt x="509" y="145"/>
                  </a:lnTo>
                  <a:lnTo>
                    <a:pt x="565" y="115"/>
                  </a:lnTo>
                  <a:lnTo>
                    <a:pt x="623" y="87"/>
                  </a:lnTo>
                  <a:lnTo>
                    <a:pt x="682" y="63"/>
                  </a:lnTo>
                  <a:lnTo>
                    <a:pt x="743" y="43"/>
                  </a:lnTo>
                  <a:lnTo>
                    <a:pt x="804" y="27"/>
                  </a:lnTo>
                  <a:lnTo>
                    <a:pt x="867" y="15"/>
                  </a:lnTo>
                  <a:lnTo>
                    <a:pt x="930" y="6"/>
                  </a:lnTo>
                  <a:lnTo>
                    <a:pt x="993" y="1"/>
                  </a:lnTo>
                  <a:lnTo>
                    <a:pt x="1055" y="0"/>
                  </a:lnTo>
                  <a:close/>
                </a:path>
              </a:pathLst>
            </a:custGeom>
            <a:grpFill/>
            <a:ln w="0">
              <a:noFill/>
              <a:prstDash val="solid"/>
              <a:round/>
              <a:headEnd/>
              <a:tailEnd/>
            </a:ln>
          </p:spPr>
          <p:txBody>
            <a:bodyPr vert="horz" wrap="square" lIns="89630" tIns="44814" rIns="89630" bIns="44814" numCol="1" anchor="t" anchorCtr="0" compatLnSpc="1">
              <a:prstTxWarp prst="textNoShape">
                <a:avLst/>
              </a:prstTxWarp>
            </a:bodyPr>
            <a:lstStyle/>
            <a:p>
              <a:pPr defTabSz="1194744">
                <a:defRPr/>
              </a:pPr>
              <a:endParaRPr lang="en-US" sz="2353" kern="0">
                <a:solidFill>
                  <a:schemeClr val="tx1">
                    <a:lumMod val="75000"/>
                  </a:schemeClr>
                </a:solidFill>
                <a:latin typeface="Calibri"/>
              </a:endParaRPr>
            </a:p>
          </p:txBody>
        </p:sp>
        <p:sp>
          <p:nvSpPr>
            <p:cNvPr id="28" name="TextBox 27">
              <a:extLst>
                <a:ext uri="{FF2B5EF4-FFF2-40B4-BE49-F238E27FC236}">
                  <a16:creationId xmlns:a16="http://schemas.microsoft.com/office/drawing/2014/main" id="{03918B44-40B3-4B83-B66A-ADCE855B0E6C}"/>
                </a:ext>
              </a:extLst>
            </p:cNvPr>
            <p:cNvSpPr txBox="1"/>
            <p:nvPr/>
          </p:nvSpPr>
          <p:spPr>
            <a:xfrm>
              <a:off x="6847320" y="2420008"/>
              <a:ext cx="818717" cy="596240"/>
            </a:xfrm>
            <a:prstGeom prst="rect">
              <a:avLst/>
            </a:prstGeom>
            <a:noFill/>
          </p:spPr>
          <p:txBody>
            <a:bodyPr wrap="square" rtlCol="0">
              <a:spAutoFit/>
            </a:bodyPr>
            <a:lstStyle/>
            <a:p>
              <a:pPr defTabSz="1194744">
                <a:defRPr/>
              </a:pPr>
              <a:r>
                <a:rPr lang="en-US" sz="1567" kern="0">
                  <a:solidFill>
                    <a:schemeClr val="tx1">
                      <a:lumMod val="75000"/>
                    </a:schemeClr>
                  </a:solidFill>
                  <a:latin typeface="Segoe UI Semilight"/>
                  <a:cs typeface="Arial" pitchFamily="34" charset="0"/>
                </a:rPr>
                <a:t>Plan + Track</a:t>
              </a:r>
            </a:p>
          </p:txBody>
        </p:sp>
      </p:grpSp>
      <p:grpSp>
        <p:nvGrpSpPr>
          <p:cNvPr id="29" name="Group 28">
            <a:extLst>
              <a:ext uri="{FF2B5EF4-FFF2-40B4-BE49-F238E27FC236}">
                <a16:creationId xmlns:a16="http://schemas.microsoft.com/office/drawing/2014/main" id="{41B13F8F-3123-4671-AC9C-28F76B684570}"/>
              </a:ext>
            </a:extLst>
          </p:cNvPr>
          <p:cNvGrpSpPr/>
          <p:nvPr/>
        </p:nvGrpSpPr>
        <p:grpSpPr>
          <a:xfrm>
            <a:off x="6576342" y="2206076"/>
            <a:ext cx="3087636" cy="2575990"/>
            <a:chOff x="7779064" y="1125327"/>
            <a:chExt cx="3149996" cy="2628016"/>
          </a:xfrm>
        </p:grpSpPr>
        <p:sp>
          <p:nvSpPr>
            <p:cNvPr id="30" name="Freeform 478">
              <a:extLst>
                <a:ext uri="{FF2B5EF4-FFF2-40B4-BE49-F238E27FC236}">
                  <a16:creationId xmlns:a16="http://schemas.microsoft.com/office/drawing/2014/main" id="{375094A9-087D-4474-983B-C088D240F9B9}"/>
                </a:ext>
              </a:extLst>
            </p:cNvPr>
            <p:cNvSpPr>
              <a:spLocks/>
            </p:cNvSpPr>
            <p:nvPr/>
          </p:nvSpPr>
          <p:spPr bwMode="auto">
            <a:xfrm>
              <a:off x="7789623" y="1144940"/>
              <a:ext cx="3134910" cy="2608403"/>
            </a:xfrm>
            <a:custGeom>
              <a:avLst/>
              <a:gdLst/>
              <a:ahLst/>
              <a:cxnLst>
                <a:cxn ang="0">
                  <a:pos x="1122" y="2"/>
                </a:cxn>
                <a:cxn ang="0">
                  <a:pos x="1251" y="20"/>
                </a:cxn>
                <a:cxn ang="0">
                  <a:pos x="1377" y="55"/>
                </a:cxn>
                <a:cxn ang="0">
                  <a:pos x="1498" y="105"/>
                </a:cxn>
                <a:cxn ang="0">
                  <a:pos x="1614" y="172"/>
                </a:cxn>
                <a:cxn ang="0">
                  <a:pos x="1724" y="256"/>
                </a:cxn>
                <a:cxn ang="0">
                  <a:pos x="1821" y="354"/>
                </a:cxn>
                <a:cxn ang="0">
                  <a:pos x="1905" y="463"/>
                </a:cxn>
                <a:cxn ang="0">
                  <a:pos x="1972" y="579"/>
                </a:cxn>
                <a:cxn ang="0">
                  <a:pos x="2022" y="700"/>
                </a:cxn>
                <a:cxn ang="0">
                  <a:pos x="2057" y="827"/>
                </a:cxn>
                <a:cxn ang="0">
                  <a:pos x="2075" y="956"/>
                </a:cxn>
                <a:cxn ang="0">
                  <a:pos x="2077" y="1085"/>
                </a:cxn>
                <a:cxn ang="0">
                  <a:pos x="2063" y="1215"/>
                </a:cxn>
                <a:cxn ang="0">
                  <a:pos x="2033" y="1343"/>
                </a:cxn>
                <a:cxn ang="0">
                  <a:pos x="1988" y="1347"/>
                </a:cxn>
                <a:cxn ang="0">
                  <a:pos x="1931" y="1237"/>
                </a:cxn>
                <a:cxn ang="0">
                  <a:pos x="1859" y="1133"/>
                </a:cxn>
                <a:cxn ang="0">
                  <a:pos x="1774" y="1036"/>
                </a:cxn>
                <a:cxn ang="0">
                  <a:pos x="1669" y="944"/>
                </a:cxn>
                <a:cxn ang="0">
                  <a:pos x="1556" y="869"/>
                </a:cxn>
                <a:cxn ang="0">
                  <a:pos x="1436" y="809"/>
                </a:cxn>
                <a:cxn ang="0">
                  <a:pos x="1310" y="767"/>
                </a:cxn>
                <a:cxn ang="0">
                  <a:pos x="1169" y="740"/>
                </a:cxn>
                <a:cxn ang="0">
                  <a:pos x="1026" y="731"/>
                </a:cxn>
                <a:cxn ang="0">
                  <a:pos x="883" y="743"/>
                </a:cxn>
                <a:cxn ang="0">
                  <a:pos x="742" y="774"/>
                </a:cxn>
                <a:cxn ang="0">
                  <a:pos x="617" y="821"/>
                </a:cxn>
                <a:cxn ang="0">
                  <a:pos x="506" y="878"/>
                </a:cxn>
                <a:cxn ang="0">
                  <a:pos x="402" y="950"/>
                </a:cxn>
                <a:cxn ang="0">
                  <a:pos x="305" y="1036"/>
                </a:cxn>
                <a:cxn ang="0">
                  <a:pos x="304" y="1036"/>
                </a:cxn>
                <a:cxn ang="0">
                  <a:pos x="270" y="1074"/>
                </a:cxn>
                <a:cxn ang="0">
                  <a:pos x="216" y="1153"/>
                </a:cxn>
                <a:cxn ang="0">
                  <a:pos x="178" y="1240"/>
                </a:cxn>
                <a:cxn ang="0">
                  <a:pos x="157" y="1331"/>
                </a:cxn>
                <a:cxn ang="0">
                  <a:pos x="152" y="1423"/>
                </a:cxn>
                <a:cxn ang="0">
                  <a:pos x="163" y="1515"/>
                </a:cxn>
                <a:cxn ang="0">
                  <a:pos x="191" y="1605"/>
                </a:cxn>
                <a:cxn ang="0">
                  <a:pos x="235" y="1689"/>
                </a:cxn>
                <a:cxn ang="0">
                  <a:pos x="222" y="1679"/>
                </a:cxn>
                <a:cxn ang="0">
                  <a:pos x="149" y="1573"/>
                </a:cxn>
                <a:cxn ang="0">
                  <a:pos x="91" y="1462"/>
                </a:cxn>
                <a:cxn ang="0">
                  <a:pos x="44" y="1336"/>
                </a:cxn>
                <a:cxn ang="0">
                  <a:pos x="12" y="1195"/>
                </a:cxn>
                <a:cxn ang="0">
                  <a:pos x="0" y="1052"/>
                </a:cxn>
                <a:cxn ang="0">
                  <a:pos x="9" y="908"/>
                </a:cxn>
                <a:cxn ang="0">
                  <a:pos x="36" y="767"/>
                </a:cxn>
                <a:cxn ang="0">
                  <a:pos x="79" y="642"/>
                </a:cxn>
                <a:cxn ang="0">
                  <a:pos x="138" y="521"/>
                </a:cxn>
                <a:cxn ang="0">
                  <a:pos x="213" y="408"/>
                </a:cxn>
                <a:cxn ang="0">
                  <a:pos x="305" y="303"/>
                </a:cxn>
                <a:cxn ang="0">
                  <a:pos x="402" y="218"/>
                </a:cxn>
                <a:cxn ang="0">
                  <a:pos x="506" y="147"/>
                </a:cxn>
                <a:cxn ang="0">
                  <a:pos x="617" y="89"/>
                </a:cxn>
                <a:cxn ang="0">
                  <a:pos x="735" y="44"/>
                </a:cxn>
                <a:cxn ang="0">
                  <a:pos x="862" y="14"/>
                </a:cxn>
                <a:cxn ang="0">
                  <a:pos x="992" y="0"/>
                </a:cxn>
              </a:cxnLst>
              <a:rect l="0" t="0" r="r" b="b"/>
              <a:pathLst>
                <a:path w="2078" h="1729">
                  <a:moveTo>
                    <a:pt x="1057" y="0"/>
                  </a:moveTo>
                  <a:lnTo>
                    <a:pt x="1122" y="2"/>
                  </a:lnTo>
                  <a:lnTo>
                    <a:pt x="1186" y="10"/>
                  </a:lnTo>
                  <a:lnTo>
                    <a:pt x="1251" y="20"/>
                  </a:lnTo>
                  <a:lnTo>
                    <a:pt x="1314" y="36"/>
                  </a:lnTo>
                  <a:lnTo>
                    <a:pt x="1377" y="55"/>
                  </a:lnTo>
                  <a:lnTo>
                    <a:pt x="1438" y="79"/>
                  </a:lnTo>
                  <a:lnTo>
                    <a:pt x="1498" y="105"/>
                  </a:lnTo>
                  <a:lnTo>
                    <a:pt x="1558" y="137"/>
                  </a:lnTo>
                  <a:lnTo>
                    <a:pt x="1614" y="172"/>
                  </a:lnTo>
                  <a:lnTo>
                    <a:pt x="1670" y="212"/>
                  </a:lnTo>
                  <a:lnTo>
                    <a:pt x="1724" y="256"/>
                  </a:lnTo>
                  <a:lnTo>
                    <a:pt x="1774" y="303"/>
                  </a:lnTo>
                  <a:lnTo>
                    <a:pt x="1821" y="354"/>
                  </a:lnTo>
                  <a:lnTo>
                    <a:pt x="1865" y="407"/>
                  </a:lnTo>
                  <a:lnTo>
                    <a:pt x="1905" y="463"/>
                  </a:lnTo>
                  <a:lnTo>
                    <a:pt x="1940" y="520"/>
                  </a:lnTo>
                  <a:lnTo>
                    <a:pt x="1972" y="579"/>
                  </a:lnTo>
                  <a:lnTo>
                    <a:pt x="1999" y="639"/>
                  </a:lnTo>
                  <a:lnTo>
                    <a:pt x="2022" y="700"/>
                  </a:lnTo>
                  <a:lnTo>
                    <a:pt x="2042" y="763"/>
                  </a:lnTo>
                  <a:lnTo>
                    <a:pt x="2057" y="827"/>
                  </a:lnTo>
                  <a:lnTo>
                    <a:pt x="2067" y="891"/>
                  </a:lnTo>
                  <a:lnTo>
                    <a:pt x="2075" y="956"/>
                  </a:lnTo>
                  <a:lnTo>
                    <a:pt x="2078" y="1021"/>
                  </a:lnTo>
                  <a:lnTo>
                    <a:pt x="2077" y="1085"/>
                  </a:lnTo>
                  <a:lnTo>
                    <a:pt x="2072" y="1151"/>
                  </a:lnTo>
                  <a:lnTo>
                    <a:pt x="2063" y="1215"/>
                  </a:lnTo>
                  <a:lnTo>
                    <a:pt x="2050" y="1279"/>
                  </a:lnTo>
                  <a:lnTo>
                    <a:pt x="2033" y="1343"/>
                  </a:lnTo>
                  <a:lnTo>
                    <a:pt x="2011" y="1404"/>
                  </a:lnTo>
                  <a:lnTo>
                    <a:pt x="1988" y="1347"/>
                  </a:lnTo>
                  <a:lnTo>
                    <a:pt x="1962" y="1291"/>
                  </a:lnTo>
                  <a:lnTo>
                    <a:pt x="1931" y="1237"/>
                  </a:lnTo>
                  <a:lnTo>
                    <a:pt x="1897" y="1183"/>
                  </a:lnTo>
                  <a:lnTo>
                    <a:pt x="1859" y="1133"/>
                  </a:lnTo>
                  <a:lnTo>
                    <a:pt x="1819" y="1083"/>
                  </a:lnTo>
                  <a:lnTo>
                    <a:pt x="1774" y="1036"/>
                  </a:lnTo>
                  <a:lnTo>
                    <a:pt x="1723" y="987"/>
                  </a:lnTo>
                  <a:lnTo>
                    <a:pt x="1669" y="944"/>
                  </a:lnTo>
                  <a:lnTo>
                    <a:pt x="1614" y="904"/>
                  </a:lnTo>
                  <a:lnTo>
                    <a:pt x="1556" y="869"/>
                  </a:lnTo>
                  <a:lnTo>
                    <a:pt x="1497" y="837"/>
                  </a:lnTo>
                  <a:lnTo>
                    <a:pt x="1436" y="809"/>
                  </a:lnTo>
                  <a:lnTo>
                    <a:pt x="1374" y="786"/>
                  </a:lnTo>
                  <a:lnTo>
                    <a:pt x="1310" y="767"/>
                  </a:lnTo>
                  <a:lnTo>
                    <a:pt x="1240" y="751"/>
                  </a:lnTo>
                  <a:lnTo>
                    <a:pt x="1169" y="740"/>
                  </a:lnTo>
                  <a:lnTo>
                    <a:pt x="1098" y="733"/>
                  </a:lnTo>
                  <a:lnTo>
                    <a:pt x="1026" y="731"/>
                  </a:lnTo>
                  <a:lnTo>
                    <a:pt x="954" y="735"/>
                  </a:lnTo>
                  <a:lnTo>
                    <a:pt x="883" y="743"/>
                  </a:lnTo>
                  <a:lnTo>
                    <a:pt x="812" y="756"/>
                  </a:lnTo>
                  <a:lnTo>
                    <a:pt x="742" y="774"/>
                  </a:lnTo>
                  <a:lnTo>
                    <a:pt x="673" y="797"/>
                  </a:lnTo>
                  <a:lnTo>
                    <a:pt x="617" y="821"/>
                  </a:lnTo>
                  <a:lnTo>
                    <a:pt x="561" y="848"/>
                  </a:lnTo>
                  <a:lnTo>
                    <a:pt x="506" y="878"/>
                  </a:lnTo>
                  <a:lnTo>
                    <a:pt x="453" y="913"/>
                  </a:lnTo>
                  <a:lnTo>
                    <a:pt x="402" y="950"/>
                  </a:lnTo>
                  <a:lnTo>
                    <a:pt x="352" y="991"/>
                  </a:lnTo>
                  <a:lnTo>
                    <a:pt x="305" y="1036"/>
                  </a:lnTo>
                  <a:lnTo>
                    <a:pt x="305" y="1036"/>
                  </a:lnTo>
                  <a:lnTo>
                    <a:pt x="304" y="1036"/>
                  </a:lnTo>
                  <a:lnTo>
                    <a:pt x="304" y="1037"/>
                  </a:lnTo>
                  <a:lnTo>
                    <a:pt x="270" y="1074"/>
                  </a:lnTo>
                  <a:lnTo>
                    <a:pt x="241" y="1113"/>
                  </a:lnTo>
                  <a:lnTo>
                    <a:pt x="216" y="1153"/>
                  </a:lnTo>
                  <a:lnTo>
                    <a:pt x="195" y="1196"/>
                  </a:lnTo>
                  <a:lnTo>
                    <a:pt x="178" y="1240"/>
                  </a:lnTo>
                  <a:lnTo>
                    <a:pt x="165" y="1285"/>
                  </a:lnTo>
                  <a:lnTo>
                    <a:pt x="157" y="1331"/>
                  </a:lnTo>
                  <a:lnTo>
                    <a:pt x="152" y="1377"/>
                  </a:lnTo>
                  <a:lnTo>
                    <a:pt x="152" y="1423"/>
                  </a:lnTo>
                  <a:lnTo>
                    <a:pt x="155" y="1470"/>
                  </a:lnTo>
                  <a:lnTo>
                    <a:pt x="163" y="1515"/>
                  </a:lnTo>
                  <a:lnTo>
                    <a:pt x="175" y="1561"/>
                  </a:lnTo>
                  <a:lnTo>
                    <a:pt x="191" y="1605"/>
                  </a:lnTo>
                  <a:lnTo>
                    <a:pt x="211" y="1648"/>
                  </a:lnTo>
                  <a:lnTo>
                    <a:pt x="235" y="1689"/>
                  </a:lnTo>
                  <a:lnTo>
                    <a:pt x="263" y="1729"/>
                  </a:lnTo>
                  <a:lnTo>
                    <a:pt x="222" y="1679"/>
                  </a:lnTo>
                  <a:lnTo>
                    <a:pt x="183" y="1627"/>
                  </a:lnTo>
                  <a:lnTo>
                    <a:pt x="149" y="1573"/>
                  </a:lnTo>
                  <a:lnTo>
                    <a:pt x="118" y="1518"/>
                  </a:lnTo>
                  <a:lnTo>
                    <a:pt x="91" y="1462"/>
                  </a:lnTo>
                  <a:lnTo>
                    <a:pt x="67" y="1404"/>
                  </a:lnTo>
                  <a:lnTo>
                    <a:pt x="44" y="1336"/>
                  </a:lnTo>
                  <a:lnTo>
                    <a:pt x="26" y="1266"/>
                  </a:lnTo>
                  <a:lnTo>
                    <a:pt x="12" y="1195"/>
                  </a:lnTo>
                  <a:lnTo>
                    <a:pt x="4" y="1123"/>
                  </a:lnTo>
                  <a:lnTo>
                    <a:pt x="0" y="1052"/>
                  </a:lnTo>
                  <a:lnTo>
                    <a:pt x="2" y="980"/>
                  </a:lnTo>
                  <a:lnTo>
                    <a:pt x="9" y="908"/>
                  </a:lnTo>
                  <a:lnTo>
                    <a:pt x="20" y="838"/>
                  </a:lnTo>
                  <a:lnTo>
                    <a:pt x="36" y="767"/>
                  </a:lnTo>
                  <a:lnTo>
                    <a:pt x="55" y="704"/>
                  </a:lnTo>
                  <a:lnTo>
                    <a:pt x="79" y="642"/>
                  </a:lnTo>
                  <a:lnTo>
                    <a:pt x="106" y="581"/>
                  </a:lnTo>
                  <a:lnTo>
                    <a:pt x="138" y="521"/>
                  </a:lnTo>
                  <a:lnTo>
                    <a:pt x="173" y="464"/>
                  </a:lnTo>
                  <a:lnTo>
                    <a:pt x="213" y="408"/>
                  </a:lnTo>
                  <a:lnTo>
                    <a:pt x="256" y="355"/>
                  </a:lnTo>
                  <a:lnTo>
                    <a:pt x="305" y="303"/>
                  </a:lnTo>
                  <a:lnTo>
                    <a:pt x="352" y="258"/>
                  </a:lnTo>
                  <a:lnTo>
                    <a:pt x="402" y="218"/>
                  </a:lnTo>
                  <a:lnTo>
                    <a:pt x="453" y="180"/>
                  </a:lnTo>
                  <a:lnTo>
                    <a:pt x="506" y="147"/>
                  </a:lnTo>
                  <a:lnTo>
                    <a:pt x="561" y="116"/>
                  </a:lnTo>
                  <a:lnTo>
                    <a:pt x="617" y="89"/>
                  </a:lnTo>
                  <a:lnTo>
                    <a:pt x="673" y="66"/>
                  </a:lnTo>
                  <a:lnTo>
                    <a:pt x="735" y="44"/>
                  </a:lnTo>
                  <a:lnTo>
                    <a:pt x="799" y="27"/>
                  </a:lnTo>
                  <a:lnTo>
                    <a:pt x="862" y="14"/>
                  </a:lnTo>
                  <a:lnTo>
                    <a:pt x="927" y="6"/>
                  </a:lnTo>
                  <a:lnTo>
                    <a:pt x="992" y="0"/>
                  </a:lnTo>
                  <a:lnTo>
                    <a:pt x="1057" y="0"/>
                  </a:lnTo>
                  <a:close/>
                </a:path>
              </a:pathLst>
            </a:custGeom>
            <a:solidFill>
              <a:srgbClr val="0078D7">
                <a:alpha val="70000"/>
              </a:srgbClr>
            </a:solidFill>
            <a:ln w="0">
              <a:noFill/>
              <a:prstDash val="solid"/>
              <a:round/>
              <a:headEnd/>
              <a:tailEnd/>
            </a:ln>
            <a:effectLst>
              <a:innerShdw blurRad="431800" dist="317500" dir="5400000">
                <a:prstClr val="black">
                  <a:alpha val="20000"/>
                </a:prstClr>
              </a:innerShdw>
            </a:effectLst>
          </p:spPr>
          <p:txBody>
            <a:bodyPr vert="horz" wrap="square" lIns="89630" tIns="44814" rIns="89630" bIns="44814" numCol="1" anchor="t" anchorCtr="0" compatLnSpc="1">
              <a:prstTxWarp prst="textNoShape">
                <a:avLst/>
              </a:prstTxWarp>
            </a:bodyPr>
            <a:lstStyle/>
            <a:p>
              <a:pPr defTabSz="1194744">
                <a:defRPr/>
              </a:pPr>
              <a:endParaRPr lang="en-US" sz="2353" kern="0">
                <a:solidFill>
                  <a:schemeClr val="tx1">
                    <a:lumMod val="75000"/>
                  </a:schemeClr>
                </a:solidFill>
                <a:latin typeface="Calibri"/>
              </a:endParaRPr>
            </a:p>
          </p:txBody>
        </p:sp>
        <p:sp>
          <p:nvSpPr>
            <p:cNvPr id="31" name="Freeform 480">
              <a:extLst>
                <a:ext uri="{FF2B5EF4-FFF2-40B4-BE49-F238E27FC236}">
                  <a16:creationId xmlns:a16="http://schemas.microsoft.com/office/drawing/2014/main" id="{1A16C201-DD2F-4C95-83D0-21C9F4397342}"/>
                </a:ext>
              </a:extLst>
            </p:cNvPr>
            <p:cNvSpPr>
              <a:spLocks/>
            </p:cNvSpPr>
            <p:nvPr/>
          </p:nvSpPr>
          <p:spPr bwMode="auto">
            <a:xfrm>
              <a:off x="7779064" y="1125327"/>
              <a:ext cx="3149996" cy="2628014"/>
            </a:xfrm>
            <a:custGeom>
              <a:avLst/>
              <a:gdLst/>
              <a:ahLst/>
              <a:cxnLst>
                <a:cxn ang="0">
                  <a:pos x="1193" y="11"/>
                </a:cxn>
                <a:cxn ang="0">
                  <a:pos x="1389" y="58"/>
                </a:cxn>
                <a:cxn ang="0">
                  <a:pos x="1572" y="142"/>
                </a:cxn>
                <a:cxn ang="0">
                  <a:pos x="1733" y="257"/>
                </a:cxn>
                <a:cxn ang="0">
                  <a:pos x="1868" y="400"/>
                </a:cxn>
                <a:cxn ang="0">
                  <a:pos x="1974" y="564"/>
                </a:cxn>
                <a:cxn ang="0">
                  <a:pos x="2045" y="743"/>
                </a:cxn>
                <a:cxn ang="0">
                  <a:pos x="2082" y="929"/>
                </a:cxn>
                <a:cxn ang="0">
                  <a:pos x="2085" y="1117"/>
                </a:cxn>
                <a:cxn ang="0">
                  <a:pos x="2056" y="1300"/>
                </a:cxn>
                <a:cxn ang="0">
                  <a:pos x="2037" y="1360"/>
                </a:cxn>
                <a:cxn ang="0">
                  <a:pos x="2074" y="1179"/>
                </a:cxn>
                <a:cxn ang="0">
                  <a:pos x="2078" y="993"/>
                </a:cxn>
                <a:cxn ang="0">
                  <a:pos x="2049" y="808"/>
                </a:cxn>
                <a:cxn ang="0">
                  <a:pos x="1987" y="629"/>
                </a:cxn>
                <a:cxn ang="0">
                  <a:pos x="1892" y="464"/>
                </a:cxn>
                <a:cxn ang="0">
                  <a:pos x="1767" y="316"/>
                </a:cxn>
                <a:cxn ang="0">
                  <a:pos x="1615" y="196"/>
                </a:cxn>
                <a:cxn ang="0">
                  <a:pos x="1443" y="105"/>
                </a:cxn>
                <a:cxn ang="0">
                  <a:pos x="1255" y="47"/>
                </a:cxn>
                <a:cxn ang="0">
                  <a:pos x="1058" y="26"/>
                </a:cxn>
                <a:cxn ang="0">
                  <a:pos x="859" y="43"/>
                </a:cxn>
                <a:cxn ang="0">
                  <a:pos x="655" y="102"/>
                </a:cxn>
                <a:cxn ang="0">
                  <a:pos x="471" y="202"/>
                </a:cxn>
                <a:cxn ang="0">
                  <a:pos x="310" y="336"/>
                </a:cxn>
                <a:cxn ang="0">
                  <a:pos x="180" y="498"/>
                </a:cxn>
                <a:cxn ang="0">
                  <a:pos x="86" y="680"/>
                </a:cxn>
                <a:cxn ang="0">
                  <a:pos x="31" y="876"/>
                </a:cxn>
                <a:cxn ang="0">
                  <a:pos x="15" y="1077"/>
                </a:cxn>
                <a:cxn ang="0">
                  <a:pos x="38" y="1276"/>
                </a:cxn>
                <a:cxn ang="0">
                  <a:pos x="98" y="1466"/>
                </a:cxn>
                <a:cxn ang="0">
                  <a:pos x="191" y="1638"/>
                </a:cxn>
                <a:cxn ang="0">
                  <a:pos x="227" y="1693"/>
                </a:cxn>
                <a:cxn ang="0">
                  <a:pos x="120" y="1528"/>
                </a:cxn>
                <a:cxn ang="0">
                  <a:pos x="45" y="1343"/>
                </a:cxn>
                <a:cxn ang="0">
                  <a:pos x="6" y="1146"/>
                </a:cxn>
                <a:cxn ang="0">
                  <a:pos x="5" y="942"/>
                </a:cxn>
                <a:cxn ang="0">
                  <a:pos x="46" y="739"/>
                </a:cxn>
                <a:cxn ang="0">
                  <a:pos x="120" y="557"/>
                </a:cxn>
                <a:cxn ang="0">
                  <a:pos x="230" y="391"/>
                </a:cxn>
                <a:cxn ang="0">
                  <a:pos x="370" y="247"/>
                </a:cxn>
                <a:cxn ang="0">
                  <a:pos x="535" y="132"/>
                </a:cxn>
                <a:cxn ang="0">
                  <a:pos x="722" y="50"/>
                </a:cxn>
                <a:cxn ang="0">
                  <a:pos x="923" y="7"/>
                </a:cxn>
              </a:cxnLst>
              <a:rect l="0" t="0" r="r" b="b"/>
              <a:pathLst>
                <a:path w="2088" h="1742">
                  <a:moveTo>
                    <a:pt x="1058" y="0"/>
                  </a:moveTo>
                  <a:lnTo>
                    <a:pt x="1126" y="3"/>
                  </a:lnTo>
                  <a:lnTo>
                    <a:pt x="1193" y="11"/>
                  </a:lnTo>
                  <a:lnTo>
                    <a:pt x="1260" y="22"/>
                  </a:lnTo>
                  <a:lnTo>
                    <a:pt x="1326" y="38"/>
                  </a:lnTo>
                  <a:lnTo>
                    <a:pt x="1389" y="58"/>
                  </a:lnTo>
                  <a:lnTo>
                    <a:pt x="1452" y="82"/>
                  </a:lnTo>
                  <a:lnTo>
                    <a:pt x="1513" y="111"/>
                  </a:lnTo>
                  <a:lnTo>
                    <a:pt x="1572" y="142"/>
                  </a:lnTo>
                  <a:lnTo>
                    <a:pt x="1628" y="177"/>
                  </a:lnTo>
                  <a:lnTo>
                    <a:pt x="1682" y="216"/>
                  </a:lnTo>
                  <a:lnTo>
                    <a:pt x="1733" y="257"/>
                  </a:lnTo>
                  <a:lnTo>
                    <a:pt x="1782" y="301"/>
                  </a:lnTo>
                  <a:lnTo>
                    <a:pt x="1827" y="350"/>
                  </a:lnTo>
                  <a:lnTo>
                    <a:pt x="1868" y="400"/>
                  </a:lnTo>
                  <a:lnTo>
                    <a:pt x="1908" y="453"/>
                  </a:lnTo>
                  <a:lnTo>
                    <a:pt x="1943" y="508"/>
                  </a:lnTo>
                  <a:lnTo>
                    <a:pt x="1974" y="564"/>
                  </a:lnTo>
                  <a:lnTo>
                    <a:pt x="2001" y="622"/>
                  </a:lnTo>
                  <a:lnTo>
                    <a:pt x="2025" y="681"/>
                  </a:lnTo>
                  <a:lnTo>
                    <a:pt x="2045" y="743"/>
                  </a:lnTo>
                  <a:lnTo>
                    <a:pt x="2061" y="804"/>
                  </a:lnTo>
                  <a:lnTo>
                    <a:pt x="2073" y="866"/>
                  </a:lnTo>
                  <a:lnTo>
                    <a:pt x="2082" y="929"/>
                  </a:lnTo>
                  <a:lnTo>
                    <a:pt x="2087" y="992"/>
                  </a:lnTo>
                  <a:lnTo>
                    <a:pt x="2088" y="1055"/>
                  </a:lnTo>
                  <a:lnTo>
                    <a:pt x="2085" y="1117"/>
                  </a:lnTo>
                  <a:lnTo>
                    <a:pt x="2079" y="1179"/>
                  </a:lnTo>
                  <a:lnTo>
                    <a:pt x="2070" y="1240"/>
                  </a:lnTo>
                  <a:lnTo>
                    <a:pt x="2056" y="1300"/>
                  </a:lnTo>
                  <a:lnTo>
                    <a:pt x="2039" y="1360"/>
                  </a:lnTo>
                  <a:lnTo>
                    <a:pt x="2018" y="1417"/>
                  </a:lnTo>
                  <a:lnTo>
                    <a:pt x="2037" y="1360"/>
                  </a:lnTo>
                  <a:lnTo>
                    <a:pt x="2054" y="1300"/>
                  </a:lnTo>
                  <a:lnTo>
                    <a:pt x="2066" y="1240"/>
                  </a:lnTo>
                  <a:lnTo>
                    <a:pt x="2074" y="1179"/>
                  </a:lnTo>
                  <a:lnTo>
                    <a:pt x="2079" y="1117"/>
                  </a:lnTo>
                  <a:lnTo>
                    <a:pt x="2080" y="1055"/>
                  </a:lnTo>
                  <a:lnTo>
                    <a:pt x="2078" y="993"/>
                  </a:lnTo>
                  <a:lnTo>
                    <a:pt x="2072" y="931"/>
                  </a:lnTo>
                  <a:lnTo>
                    <a:pt x="2062" y="869"/>
                  </a:lnTo>
                  <a:lnTo>
                    <a:pt x="2049" y="808"/>
                  </a:lnTo>
                  <a:lnTo>
                    <a:pt x="2032" y="747"/>
                  </a:lnTo>
                  <a:lnTo>
                    <a:pt x="2012" y="688"/>
                  </a:lnTo>
                  <a:lnTo>
                    <a:pt x="1987" y="629"/>
                  </a:lnTo>
                  <a:lnTo>
                    <a:pt x="1959" y="572"/>
                  </a:lnTo>
                  <a:lnTo>
                    <a:pt x="1927" y="517"/>
                  </a:lnTo>
                  <a:lnTo>
                    <a:pt x="1892" y="464"/>
                  </a:lnTo>
                  <a:lnTo>
                    <a:pt x="1853" y="412"/>
                  </a:lnTo>
                  <a:lnTo>
                    <a:pt x="1811" y="363"/>
                  </a:lnTo>
                  <a:lnTo>
                    <a:pt x="1767" y="316"/>
                  </a:lnTo>
                  <a:lnTo>
                    <a:pt x="1719" y="273"/>
                  </a:lnTo>
                  <a:lnTo>
                    <a:pt x="1669" y="233"/>
                  </a:lnTo>
                  <a:lnTo>
                    <a:pt x="1615" y="196"/>
                  </a:lnTo>
                  <a:lnTo>
                    <a:pt x="1560" y="161"/>
                  </a:lnTo>
                  <a:lnTo>
                    <a:pt x="1503" y="131"/>
                  </a:lnTo>
                  <a:lnTo>
                    <a:pt x="1443" y="105"/>
                  </a:lnTo>
                  <a:lnTo>
                    <a:pt x="1382" y="81"/>
                  </a:lnTo>
                  <a:lnTo>
                    <a:pt x="1319" y="62"/>
                  </a:lnTo>
                  <a:lnTo>
                    <a:pt x="1255" y="47"/>
                  </a:lnTo>
                  <a:lnTo>
                    <a:pt x="1190" y="35"/>
                  </a:lnTo>
                  <a:lnTo>
                    <a:pt x="1125" y="28"/>
                  </a:lnTo>
                  <a:lnTo>
                    <a:pt x="1058" y="26"/>
                  </a:lnTo>
                  <a:lnTo>
                    <a:pt x="992" y="26"/>
                  </a:lnTo>
                  <a:lnTo>
                    <a:pt x="925" y="32"/>
                  </a:lnTo>
                  <a:lnTo>
                    <a:pt x="859" y="43"/>
                  </a:lnTo>
                  <a:lnTo>
                    <a:pt x="789" y="57"/>
                  </a:lnTo>
                  <a:lnTo>
                    <a:pt x="722" y="77"/>
                  </a:lnTo>
                  <a:lnTo>
                    <a:pt x="655" y="102"/>
                  </a:lnTo>
                  <a:lnTo>
                    <a:pt x="591" y="130"/>
                  </a:lnTo>
                  <a:lnTo>
                    <a:pt x="529" y="164"/>
                  </a:lnTo>
                  <a:lnTo>
                    <a:pt x="471" y="202"/>
                  </a:lnTo>
                  <a:lnTo>
                    <a:pt x="414" y="243"/>
                  </a:lnTo>
                  <a:lnTo>
                    <a:pt x="361" y="288"/>
                  </a:lnTo>
                  <a:lnTo>
                    <a:pt x="310" y="336"/>
                  </a:lnTo>
                  <a:lnTo>
                    <a:pt x="263" y="387"/>
                  </a:lnTo>
                  <a:lnTo>
                    <a:pt x="220" y="441"/>
                  </a:lnTo>
                  <a:lnTo>
                    <a:pt x="180" y="498"/>
                  </a:lnTo>
                  <a:lnTo>
                    <a:pt x="145" y="556"/>
                  </a:lnTo>
                  <a:lnTo>
                    <a:pt x="113" y="617"/>
                  </a:lnTo>
                  <a:lnTo>
                    <a:pt x="86" y="680"/>
                  </a:lnTo>
                  <a:lnTo>
                    <a:pt x="64" y="744"/>
                  </a:lnTo>
                  <a:lnTo>
                    <a:pt x="45" y="810"/>
                  </a:lnTo>
                  <a:lnTo>
                    <a:pt x="31" y="876"/>
                  </a:lnTo>
                  <a:lnTo>
                    <a:pt x="21" y="943"/>
                  </a:lnTo>
                  <a:lnTo>
                    <a:pt x="16" y="1010"/>
                  </a:lnTo>
                  <a:lnTo>
                    <a:pt x="15" y="1077"/>
                  </a:lnTo>
                  <a:lnTo>
                    <a:pt x="19" y="1144"/>
                  </a:lnTo>
                  <a:lnTo>
                    <a:pt x="27" y="1210"/>
                  </a:lnTo>
                  <a:lnTo>
                    <a:pt x="38" y="1276"/>
                  </a:lnTo>
                  <a:lnTo>
                    <a:pt x="55" y="1341"/>
                  </a:lnTo>
                  <a:lnTo>
                    <a:pt x="74" y="1404"/>
                  </a:lnTo>
                  <a:lnTo>
                    <a:pt x="98" y="1466"/>
                  </a:lnTo>
                  <a:lnTo>
                    <a:pt x="125" y="1526"/>
                  </a:lnTo>
                  <a:lnTo>
                    <a:pt x="156" y="1583"/>
                  </a:lnTo>
                  <a:lnTo>
                    <a:pt x="191" y="1638"/>
                  </a:lnTo>
                  <a:lnTo>
                    <a:pt x="229" y="1692"/>
                  </a:lnTo>
                  <a:lnTo>
                    <a:pt x="270" y="1742"/>
                  </a:lnTo>
                  <a:lnTo>
                    <a:pt x="227" y="1693"/>
                  </a:lnTo>
                  <a:lnTo>
                    <a:pt x="188" y="1640"/>
                  </a:lnTo>
                  <a:lnTo>
                    <a:pt x="153" y="1586"/>
                  </a:lnTo>
                  <a:lnTo>
                    <a:pt x="120" y="1528"/>
                  </a:lnTo>
                  <a:lnTo>
                    <a:pt x="91" y="1468"/>
                  </a:lnTo>
                  <a:lnTo>
                    <a:pt x="66" y="1407"/>
                  </a:lnTo>
                  <a:lnTo>
                    <a:pt x="45" y="1343"/>
                  </a:lnTo>
                  <a:lnTo>
                    <a:pt x="28" y="1279"/>
                  </a:lnTo>
                  <a:lnTo>
                    <a:pt x="14" y="1213"/>
                  </a:lnTo>
                  <a:lnTo>
                    <a:pt x="6" y="1146"/>
                  </a:lnTo>
                  <a:lnTo>
                    <a:pt x="1" y="1078"/>
                  </a:lnTo>
                  <a:lnTo>
                    <a:pt x="0" y="1010"/>
                  </a:lnTo>
                  <a:lnTo>
                    <a:pt x="5" y="942"/>
                  </a:lnTo>
                  <a:lnTo>
                    <a:pt x="14" y="874"/>
                  </a:lnTo>
                  <a:lnTo>
                    <a:pt x="27" y="806"/>
                  </a:lnTo>
                  <a:lnTo>
                    <a:pt x="46" y="739"/>
                  </a:lnTo>
                  <a:lnTo>
                    <a:pt x="67" y="677"/>
                  </a:lnTo>
                  <a:lnTo>
                    <a:pt x="92" y="616"/>
                  </a:lnTo>
                  <a:lnTo>
                    <a:pt x="120" y="557"/>
                  </a:lnTo>
                  <a:lnTo>
                    <a:pt x="153" y="499"/>
                  </a:lnTo>
                  <a:lnTo>
                    <a:pt x="190" y="444"/>
                  </a:lnTo>
                  <a:lnTo>
                    <a:pt x="230" y="391"/>
                  </a:lnTo>
                  <a:lnTo>
                    <a:pt x="274" y="340"/>
                  </a:lnTo>
                  <a:lnTo>
                    <a:pt x="320" y="293"/>
                  </a:lnTo>
                  <a:lnTo>
                    <a:pt x="370" y="247"/>
                  </a:lnTo>
                  <a:lnTo>
                    <a:pt x="422" y="206"/>
                  </a:lnTo>
                  <a:lnTo>
                    <a:pt x="477" y="167"/>
                  </a:lnTo>
                  <a:lnTo>
                    <a:pt x="535" y="132"/>
                  </a:lnTo>
                  <a:lnTo>
                    <a:pt x="595" y="101"/>
                  </a:lnTo>
                  <a:lnTo>
                    <a:pt x="658" y="74"/>
                  </a:lnTo>
                  <a:lnTo>
                    <a:pt x="722" y="50"/>
                  </a:lnTo>
                  <a:lnTo>
                    <a:pt x="788" y="32"/>
                  </a:lnTo>
                  <a:lnTo>
                    <a:pt x="855" y="18"/>
                  </a:lnTo>
                  <a:lnTo>
                    <a:pt x="923" y="7"/>
                  </a:lnTo>
                  <a:lnTo>
                    <a:pt x="991" y="1"/>
                  </a:lnTo>
                  <a:lnTo>
                    <a:pt x="1058" y="0"/>
                  </a:lnTo>
                  <a:close/>
                </a:path>
              </a:pathLst>
            </a:custGeom>
            <a:solidFill>
              <a:srgbClr val="7FAAD7"/>
            </a:solidFill>
            <a:ln w="0">
              <a:noFill/>
              <a:prstDash val="solid"/>
              <a:round/>
              <a:headEnd/>
              <a:tailEnd/>
            </a:ln>
          </p:spPr>
          <p:txBody>
            <a:bodyPr vert="horz" wrap="square" lIns="89630" tIns="44814" rIns="89630" bIns="44814" numCol="1" anchor="t" anchorCtr="0" compatLnSpc="1">
              <a:prstTxWarp prst="textNoShape">
                <a:avLst/>
              </a:prstTxWarp>
            </a:bodyPr>
            <a:lstStyle/>
            <a:p>
              <a:pPr defTabSz="1194744">
                <a:defRPr/>
              </a:pPr>
              <a:endParaRPr lang="en-US" sz="2353" kern="0">
                <a:solidFill>
                  <a:schemeClr val="tx1">
                    <a:lumMod val="75000"/>
                  </a:schemeClr>
                </a:solidFill>
                <a:latin typeface="Calibri"/>
              </a:endParaRPr>
            </a:p>
          </p:txBody>
        </p:sp>
        <p:sp>
          <p:nvSpPr>
            <p:cNvPr id="32" name="TextBox 31">
              <a:extLst>
                <a:ext uri="{FF2B5EF4-FFF2-40B4-BE49-F238E27FC236}">
                  <a16:creationId xmlns:a16="http://schemas.microsoft.com/office/drawing/2014/main" id="{999C0360-C523-4BD6-916D-2658A38DB396}"/>
                </a:ext>
              </a:extLst>
            </p:cNvPr>
            <p:cNvSpPr txBox="1"/>
            <p:nvPr/>
          </p:nvSpPr>
          <p:spPr>
            <a:xfrm>
              <a:off x="8748520" y="1459819"/>
              <a:ext cx="1217116" cy="596240"/>
            </a:xfrm>
            <a:prstGeom prst="rect">
              <a:avLst/>
            </a:prstGeom>
            <a:noFill/>
          </p:spPr>
          <p:txBody>
            <a:bodyPr wrap="square" rtlCol="0">
              <a:spAutoFit/>
            </a:bodyPr>
            <a:lstStyle/>
            <a:p>
              <a:pPr defTabSz="1194744">
                <a:defRPr/>
              </a:pPr>
              <a:r>
                <a:rPr lang="en-US" sz="1567" kern="0">
                  <a:solidFill>
                    <a:schemeClr val="tx1">
                      <a:lumMod val="75000"/>
                    </a:schemeClr>
                  </a:solidFill>
                  <a:latin typeface="Segoe UI Semilight"/>
                  <a:cs typeface="Arial" pitchFamily="34" charset="0"/>
                </a:rPr>
                <a:t>Develop + Test</a:t>
              </a:r>
            </a:p>
          </p:txBody>
        </p:sp>
      </p:grpSp>
      <p:sp>
        <p:nvSpPr>
          <p:cNvPr id="33" name="Freeform 481">
            <a:extLst>
              <a:ext uri="{FF2B5EF4-FFF2-40B4-BE49-F238E27FC236}">
                <a16:creationId xmlns:a16="http://schemas.microsoft.com/office/drawing/2014/main" id="{5898D3E4-D9A8-459C-B516-2C5E796768F4}"/>
              </a:ext>
            </a:extLst>
          </p:cNvPr>
          <p:cNvSpPr>
            <a:spLocks/>
          </p:cNvSpPr>
          <p:nvPr/>
        </p:nvSpPr>
        <p:spPr bwMode="auto">
          <a:xfrm>
            <a:off x="7101299" y="3295917"/>
            <a:ext cx="2575988" cy="3087636"/>
          </a:xfrm>
          <a:custGeom>
            <a:avLst/>
            <a:gdLst/>
            <a:ahLst/>
            <a:cxnLst>
              <a:cxn ang="0">
                <a:pos x="800" y="4"/>
              </a:cxn>
              <a:cxn ang="0">
                <a:pos x="1003" y="44"/>
              </a:cxn>
              <a:cxn ang="0">
                <a:pos x="1185" y="118"/>
              </a:cxn>
              <a:cxn ang="0">
                <a:pos x="1351" y="228"/>
              </a:cxn>
              <a:cxn ang="0">
                <a:pos x="1494" y="368"/>
              </a:cxn>
              <a:cxn ang="0">
                <a:pos x="1609" y="533"/>
              </a:cxn>
              <a:cxn ang="0">
                <a:pos x="1691" y="720"/>
              </a:cxn>
              <a:cxn ang="0">
                <a:pos x="1734" y="921"/>
              </a:cxn>
              <a:cxn ang="0">
                <a:pos x="1738" y="1125"/>
              </a:cxn>
              <a:cxn ang="0">
                <a:pos x="1702" y="1324"/>
              </a:cxn>
              <a:cxn ang="0">
                <a:pos x="1631" y="1512"/>
              </a:cxn>
              <a:cxn ang="0">
                <a:pos x="1526" y="1681"/>
              </a:cxn>
              <a:cxn ang="0">
                <a:pos x="1391" y="1826"/>
              </a:cxn>
              <a:cxn ang="0">
                <a:pos x="1233" y="1942"/>
              </a:cxn>
              <a:cxn ang="0">
                <a:pos x="1059" y="2024"/>
              </a:cxn>
              <a:cxn ang="0">
                <a:pos x="874" y="2073"/>
              </a:cxn>
              <a:cxn ang="0">
                <a:pos x="686" y="2088"/>
              </a:cxn>
              <a:cxn ang="0">
                <a:pos x="501" y="2070"/>
              </a:cxn>
              <a:cxn ang="0">
                <a:pos x="324" y="2018"/>
              </a:cxn>
              <a:cxn ang="0">
                <a:pos x="501" y="2065"/>
              </a:cxn>
              <a:cxn ang="0">
                <a:pos x="686" y="2079"/>
              </a:cxn>
              <a:cxn ang="0">
                <a:pos x="873" y="2061"/>
              </a:cxn>
              <a:cxn ang="0">
                <a:pos x="1054" y="2010"/>
              </a:cxn>
              <a:cxn ang="0">
                <a:pos x="1224" y="1926"/>
              </a:cxn>
              <a:cxn ang="0">
                <a:pos x="1378" y="1810"/>
              </a:cxn>
              <a:cxn ang="0">
                <a:pos x="1509" y="1667"/>
              </a:cxn>
              <a:cxn ang="0">
                <a:pos x="1610" y="1501"/>
              </a:cxn>
              <a:cxn ang="0">
                <a:pos x="1679" y="1317"/>
              </a:cxn>
              <a:cxn ang="0">
                <a:pos x="1713" y="1123"/>
              </a:cxn>
              <a:cxn ang="0">
                <a:pos x="1708" y="924"/>
              </a:cxn>
              <a:cxn ang="0">
                <a:pos x="1663" y="720"/>
              </a:cxn>
              <a:cxn ang="0">
                <a:pos x="1577" y="528"/>
              </a:cxn>
              <a:cxn ang="0">
                <a:pos x="1454" y="359"/>
              </a:cxn>
              <a:cxn ang="0">
                <a:pos x="1301" y="218"/>
              </a:cxn>
              <a:cxn ang="0">
                <a:pos x="1124" y="111"/>
              </a:cxn>
              <a:cxn ang="0">
                <a:pos x="931" y="43"/>
              </a:cxn>
              <a:cxn ang="0">
                <a:pos x="731" y="15"/>
              </a:cxn>
              <a:cxn ang="0">
                <a:pos x="531" y="25"/>
              </a:cxn>
              <a:cxn ang="0">
                <a:pos x="337" y="73"/>
              </a:cxn>
              <a:cxn ang="0">
                <a:pos x="159" y="154"/>
              </a:cxn>
              <a:cxn ang="0">
                <a:pos x="0" y="269"/>
              </a:cxn>
              <a:cxn ang="0">
                <a:pos x="156" y="151"/>
              </a:cxn>
              <a:cxn ang="0">
                <a:pos x="335" y="65"/>
              </a:cxn>
              <a:cxn ang="0">
                <a:pos x="529" y="13"/>
              </a:cxn>
            </a:cxnLst>
            <a:rect l="0" t="0" r="r" b="b"/>
            <a:pathLst>
              <a:path w="1742" h="2088">
                <a:moveTo>
                  <a:pt x="663" y="0"/>
                </a:moveTo>
                <a:lnTo>
                  <a:pt x="731" y="0"/>
                </a:lnTo>
                <a:lnTo>
                  <a:pt x="800" y="4"/>
                </a:lnTo>
                <a:lnTo>
                  <a:pt x="868" y="12"/>
                </a:lnTo>
                <a:lnTo>
                  <a:pt x="935" y="26"/>
                </a:lnTo>
                <a:lnTo>
                  <a:pt x="1003" y="44"/>
                </a:lnTo>
                <a:lnTo>
                  <a:pt x="1064" y="65"/>
                </a:lnTo>
                <a:lnTo>
                  <a:pt x="1125" y="90"/>
                </a:lnTo>
                <a:lnTo>
                  <a:pt x="1185" y="118"/>
                </a:lnTo>
                <a:lnTo>
                  <a:pt x="1242" y="152"/>
                </a:lnTo>
                <a:lnTo>
                  <a:pt x="1297" y="188"/>
                </a:lnTo>
                <a:lnTo>
                  <a:pt x="1351" y="228"/>
                </a:lnTo>
                <a:lnTo>
                  <a:pt x="1401" y="272"/>
                </a:lnTo>
                <a:lnTo>
                  <a:pt x="1449" y="318"/>
                </a:lnTo>
                <a:lnTo>
                  <a:pt x="1494" y="368"/>
                </a:lnTo>
                <a:lnTo>
                  <a:pt x="1535" y="421"/>
                </a:lnTo>
                <a:lnTo>
                  <a:pt x="1574" y="476"/>
                </a:lnTo>
                <a:lnTo>
                  <a:pt x="1609" y="533"/>
                </a:lnTo>
                <a:lnTo>
                  <a:pt x="1640" y="594"/>
                </a:lnTo>
                <a:lnTo>
                  <a:pt x="1668" y="656"/>
                </a:lnTo>
                <a:lnTo>
                  <a:pt x="1691" y="720"/>
                </a:lnTo>
                <a:lnTo>
                  <a:pt x="1710" y="786"/>
                </a:lnTo>
                <a:lnTo>
                  <a:pt x="1724" y="853"/>
                </a:lnTo>
                <a:lnTo>
                  <a:pt x="1734" y="921"/>
                </a:lnTo>
                <a:lnTo>
                  <a:pt x="1740" y="989"/>
                </a:lnTo>
                <a:lnTo>
                  <a:pt x="1742" y="1057"/>
                </a:lnTo>
                <a:lnTo>
                  <a:pt x="1738" y="1125"/>
                </a:lnTo>
                <a:lnTo>
                  <a:pt x="1730" y="1192"/>
                </a:lnTo>
                <a:lnTo>
                  <a:pt x="1718" y="1259"/>
                </a:lnTo>
                <a:lnTo>
                  <a:pt x="1702" y="1324"/>
                </a:lnTo>
                <a:lnTo>
                  <a:pt x="1682" y="1388"/>
                </a:lnTo>
                <a:lnTo>
                  <a:pt x="1658" y="1451"/>
                </a:lnTo>
                <a:lnTo>
                  <a:pt x="1631" y="1512"/>
                </a:lnTo>
                <a:lnTo>
                  <a:pt x="1599" y="1570"/>
                </a:lnTo>
                <a:lnTo>
                  <a:pt x="1564" y="1627"/>
                </a:lnTo>
                <a:lnTo>
                  <a:pt x="1526" y="1681"/>
                </a:lnTo>
                <a:lnTo>
                  <a:pt x="1484" y="1732"/>
                </a:lnTo>
                <a:lnTo>
                  <a:pt x="1439" y="1781"/>
                </a:lnTo>
                <a:lnTo>
                  <a:pt x="1391" y="1826"/>
                </a:lnTo>
                <a:lnTo>
                  <a:pt x="1340" y="1867"/>
                </a:lnTo>
                <a:lnTo>
                  <a:pt x="1288" y="1906"/>
                </a:lnTo>
                <a:lnTo>
                  <a:pt x="1233" y="1942"/>
                </a:lnTo>
                <a:lnTo>
                  <a:pt x="1177" y="1973"/>
                </a:lnTo>
                <a:lnTo>
                  <a:pt x="1119" y="2001"/>
                </a:lnTo>
                <a:lnTo>
                  <a:pt x="1059" y="2024"/>
                </a:lnTo>
                <a:lnTo>
                  <a:pt x="998" y="2045"/>
                </a:lnTo>
                <a:lnTo>
                  <a:pt x="937" y="2060"/>
                </a:lnTo>
                <a:lnTo>
                  <a:pt x="874" y="2073"/>
                </a:lnTo>
                <a:lnTo>
                  <a:pt x="812" y="2082"/>
                </a:lnTo>
                <a:lnTo>
                  <a:pt x="749" y="2087"/>
                </a:lnTo>
                <a:lnTo>
                  <a:pt x="686" y="2088"/>
                </a:lnTo>
                <a:lnTo>
                  <a:pt x="623" y="2085"/>
                </a:lnTo>
                <a:lnTo>
                  <a:pt x="562" y="2079"/>
                </a:lnTo>
                <a:lnTo>
                  <a:pt x="501" y="2070"/>
                </a:lnTo>
                <a:lnTo>
                  <a:pt x="440" y="2056"/>
                </a:lnTo>
                <a:lnTo>
                  <a:pt x="382" y="2039"/>
                </a:lnTo>
                <a:lnTo>
                  <a:pt x="324" y="2018"/>
                </a:lnTo>
                <a:lnTo>
                  <a:pt x="382" y="2037"/>
                </a:lnTo>
                <a:lnTo>
                  <a:pt x="441" y="2053"/>
                </a:lnTo>
                <a:lnTo>
                  <a:pt x="501" y="2065"/>
                </a:lnTo>
                <a:lnTo>
                  <a:pt x="562" y="2073"/>
                </a:lnTo>
                <a:lnTo>
                  <a:pt x="624" y="2078"/>
                </a:lnTo>
                <a:lnTo>
                  <a:pt x="686" y="2079"/>
                </a:lnTo>
                <a:lnTo>
                  <a:pt x="749" y="2077"/>
                </a:lnTo>
                <a:lnTo>
                  <a:pt x="811" y="2071"/>
                </a:lnTo>
                <a:lnTo>
                  <a:pt x="873" y="2061"/>
                </a:lnTo>
                <a:lnTo>
                  <a:pt x="934" y="2048"/>
                </a:lnTo>
                <a:lnTo>
                  <a:pt x="995" y="2031"/>
                </a:lnTo>
                <a:lnTo>
                  <a:pt x="1054" y="2010"/>
                </a:lnTo>
                <a:lnTo>
                  <a:pt x="1113" y="1986"/>
                </a:lnTo>
                <a:lnTo>
                  <a:pt x="1169" y="1958"/>
                </a:lnTo>
                <a:lnTo>
                  <a:pt x="1224" y="1926"/>
                </a:lnTo>
                <a:lnTo>
                  <a:pt x="1278" y="1891"/>
                </a:lnTo>
                <a:lnTo>
                  <a:pt x="1328" y="1851"/>
                </a:lnTo>
                <a:lnTo>
                  <a:pt x="1378" y="1810"/>
                </a:lnTo>
                <a:lnTo>
                  <a:pt x="1425" y="1765"/>
                </a:lnTo>
                <a:lnTo>
                  <a:pt x="1468" y="1718"/>
                </a:lnTo>
                <a:lnTo>
                  <a:pt x="1509" y="1667"/>
                </a:lnTo>
                <a:lnTo>
                  <a:pt x="1546" y="1614"/>
                </a:lnTo>
                <a:lnTo>
                  <a:pt x="1579" y="1559"/>
                </a:lnTo>
                <a:lnTo>
                  <a:pt x="1610" y="1501"/>
                </a:lnTo>
                <a:lnTo>
                  <a:pt x="1637" y="1441"/>
                </a:lnTo>
                <a:lnTo>
                  <a:pt x="1660" y="1380"/>
                </a:lnTo>
                <a:lnTo>
                  <a:pt x="1679" y="1317"/>
                </a:lnTo>
                <a:lnTo>
                  <a:pt x="1694" y="1254"/>
                </a:lnTo>
                <a:lnTo>
                  <a:pt x="1706" y="1189"/>
                </a:lnTo>
                <a:lnTo>
                  <a:pt x="1713" y="1123"/>
                </a:lnTo>
                <a:lnTo>
                  <a:pt x="1716" y="1057"/>
                </a:lnTo>
                <a:lnTo>
                  <a:pt x="1714" y="991"/>
                </a:lnTo>
                <a:lnTo>
                  <a:pt x="1708" y="924"/>
                </a:lnTo>
                <a:lnTo>
                  <a:pt x="1698" y="858"/>
                </a:lnTo>
                <a:lnTo>
                  <a:pt x="1683" y="788"/>
                </a:lnTo>
                <a:lnTo>
                  <a:pt x="1663" y="720"/>
                </a:lnTo>
                <a:lnTo>
                  <a:pt x="1639" y="654"/>
                </a:lnTo>
                <a:lnTo>
                  <a:pt x="1610" y="590"/>
                </a:lnTo>
                <a:lnTo>
                  <a:pt x="1577" y="528"/>
                </a:lnTo>
                <a:lnTo>
                  <a:pt x="1540" y="469"/>
                </a:lnTo>
                <a:lnTo>
                  <a:pt x="1498" y="412"/>
                </a:lnTo>
                <a:lnTo>
                  <a:pt x="1454" y="359"/>
                </a:lnTo>
                <a:lnTo>
                  <a:pt x="1406" y="309"/>
                </a:lnTo>
                <a:lnTo>
                  <a:pt x="1354" y="262"/>
                </a:lnTo>
                <a:lnTo>
                  <a:pt x="1301" y="218"/>
                </a:lnTo>
                <a:lnTo>
                  <a:pt x="1244" y="178"/>
                </a:lnTo>
                <a:lnTo>
                  <a:pt x="1185" y="143"/>
                </a:lnTo>
                <a:lnTo>
                  <a:pt x="1124" y="111"/>
                </a:lnTo>
                <a:lnTo>
                  <a:pt x="1061" y="85"/>
                </a:lnTo>
                <a:lnTo>
                  <a:pt x="997" y="62"/>
                </a:lnTo>
                <a:lnTo>
                  <a:pt x="931" y="43"/>
                </a:lnTo>
                <a:lnTo>
                  <a:pt x="865" y="30"/>
                </a:lnTo>
                <a:lnTo>
                  <a:pt x="798" y="20"/>
                </a:lnTo>
                <a:lnTo>
                  <a:pt x="731" y="15"/>
                </a:lnTo>
                <a:lnTo>
                  <a:pt x="664" y="14"/>
                </a:lnTo>
                <a:lnTo>
                  <a:pt x="597" y="18"/>
                </a:lnTo>
                <a:lnTo>
                  <a:pt x="531" y="25"/>
                </a:lnTo>
                <a:lnTo>
                  <a:pt x="465" y="37"/>
                </a:lnTo>
                <a:lnTo>
                  <a:pt x="401" y="53"/>
                </a:lnTo>
                <a:lnTo>
                  <a:pt x="337" y="73"/>
                </a:lnTo>
                <a:lnTo>
                  <a:pt x="275" y="97"/>
                </a:lnTo>
                <a:lnTo>
                  <a:pt x="216" y="123"/>
                </a:lnTo>
                <a:lnTo>
                  <a:pt x="159" y="154"/>
                </a:lnTo>
                <a:lnTo>
                  <a:pt x="103" y="190"/>
                </a:lnTo>
                <a:lnTo>
                  <a:pt x="49" y="227"/>
                </a:lnTo>
                <a:lnTo>
                  <a:pt x="0" y="269"/>
                </a:lnTo>
                <a:lnTo>
                  <a:pt x="49" y="226"/>
                </a:lnTo>
                <a:lnTo>
                  <a:pt x="101" y="187"/>
                </a:lnTo>
                <a:lnTo>
                  <a:pt x="156" y="151"/>
                </a:lnTo>
                <a:lnTo>
                  <a:pt x="214" y="118"/>
                </a:lnTo>
                <a:lnTo>
                  <a:pt x="273" y="90"/>
                </a:lnTo>
                <a:lnTo>
                  <a:pt x="335" y="65"/>
                </a:lnTo>
                <a:lnTo>
                  <a:pt x="397" y="43"/>
                </a:lnTo>
                <a:lnTo>
                  <a:pt x="463" y="26"/>
                </a:lnTo>
                <a:lnTo>
                  <a:pt x="529" y="13"/>
                </a:lnTo>
                <a:lnTo>
                  <a:pt x="596" y="5"/>
                </a:lnTo>
                <a:lnTo>
                  <a:pt x="663" y="0"/>
                </a:ln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1194744">
              <a:defRPr/>
            </a:pPr>
            <a:endParaRPr lang="en-US" sz="2353" kern="0">
              <a:solidFill>
                <a:schemeClr val="tx1">
                  <a:lumMod val="75000"/>
                </a:schemeClr>
              </a:solidFill>
              <a:latin typeface="Calibri"/>
            </a:endParaRPr>
          </a:p>
        </p:txBody>
      </p:sp>
      <p:grpSp>
        <p:nvGrpSpPr>
          <p:cNvPr id="34" name="Group 33">
            <a:extLst>
              <a:ext uri="{FF2B5EF4-FFF2-40B4-BE49-F238E27FC236}">
                <a16:creationId xmlns:a16="http://schemas.microsoft.com/office/drawing/2014/main" id="{CA67B77C-A588-4480-8001-E2616434AF32}"/>
              </a:ext>
            </a:extLst>
          </p:cNvPr>
          <p:cNvGrpSpPr/>
          <p:nvPr/>
        </p:nvGrpSpPr>
        <p:grpSpPr>
          <a:xfrm>
            <a:off x="7037713" y="2073708"/>
            <a:ext cx="2845030" cy="4305409"/>
            <a:chOff x="7513159" y="1635152"/>
            <a:chExt cx="2845434" cy="4306019"/>
          </a:xfrm>
        </p:grpSpPr>
        <p:grpSp>
          <p:nvGrpSpPr>
            <p:cNvPr id="35" name="Group 34">
              <a:extLst>
                <a:ext uri="{FF2B5EF4-FFF2-40B4-BE49-F238E27FC236}">
                  <a16:creationId xmlns:a16="http://schemas.microsoft.com/office/drawing/2014/main" id="{2EE1B862-1F4E-4B54-96FB-916675289EE4}"/>
                </a:ext>
              </a:extLst>
            </p:cNvPr>
            <p:cNvGrpSpPr/>
            <p:nvPr/>
          </p:nvGrpSpPr>
          <p:grpSpPr>
            <a:xfrm>
              <a:off x="9195312" y="1635152"/>
              <a:ext cx="1151090" cy="271505"/>
              <a:chOff x="7085012" y="1905000"/>
              <a:chExt cx="1752600" cy="685800"/>
            </a:xfrm>
          </p:grpSpPr>
          <p:cxnSp>
            <p:nvCxnSpPr>
              <p:cNvPr id="51" name="Straight Connector 50">
                <a:extLst>
                  <a:ext uri="{FF2B5EF4-FFF2-40B4-BE49-F238E27FC236}">
                    <a16:creationId xmlns:a16="http://schemas.microsoft.com/office/drawing/2014/main" id="{0BFC4C8F-CF64-40B1-A80F-B17EAF92F2D1}"/>
                  </a:ext>
                </a:extLst>
              </p:cNvPr>
              <p:cNvCxnSpPr/>
              <p:nvPr/>
            </p:nvCxnSpPr>
            <p:spPr>
              <a:xfrm rot="5400000" flipH="1" flipV="1">
                <a:off x="7085012" y="1905000"/>
                <a:ext cx="685800" cy="68580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9CB66EE-1087-4691-ADF9-FAAF53A23093}"/>
                  </a:ext>
                </a:extLst>
              </p:cNvPr>
              <p:cNvCxnSpPr/>
              <p:nvPr/>
            </p:nvCxnSpPr>
            <p:spPr>
              <a:xfrm>
                <a:off x="7770812" y="1905000"/>
                <a:ext cx="1066800" cy="1588"/>
              </a:xfrm>
              <a:prstGeom prst="straightConnector1">
                <a:avLst/>
              </a:prstGeom>
              <a:ln w="12700">
                <a:solidFill>
                  <a:schemeClr val="tx1">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D4A56AC5-EFD8-49CB-8CBA-C4A81DB103A6}"/>
                </a:ext>
              </a:extLst>
            </p:cNvPr>
            <p:cNvCxnSpPr>
              <a:cxnSpLocks/>
            </p:cNvCxnSpPr>
            <p:nvPr/>
          </p:nvCxnSpPr>
          <p:spPr>
            <a:xfrm>
              <a:off x="9312764" y="4573226"/>
              <a:ext cx="1045829" cy="1557"/>
            </a:xfrm>
            <a:prstGeom prst="straightConnector1">
              <a:avLst/>
            </a:prstGeom>
            <a:ln w="12700">
              <a:solidFill>
                <a:schemeClr val="tx1">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37" name="Freeform 477">
              <a:extLst>
                <a:ext uri="{FF2B5EF4-FFF2-40B4-BE49-F238E27FC236}">
                  <a16:creationId xmlns:a16="http://schemas.microsoft.com/office/drawing/2014/main" id="{74F558D3-DEEF-43E2-92B4-C3D260EBD9C4}"/>
                </a:ext>
              </a:extLst>
            </p:cNvPr>
            <p:cNvSpPr>
              <a:spLocks/>
            </p:cNvSpPr>
            <p:nvPr/>
          </p:nvSpPr>
          <p:spPr bwMode="auto">
            <a:xfrm>
              <a:off x="7513159" y="2867887"/>
              <a:ext cx="2622201" cy="3073284"/>
            </a:xfrm>
            <a:custGeom>
              <a:avLst/>
              <a:gdLst/>
              <a:ahLst/>
              <a:cxnLst>
                <a:cxn ang="0">
                  <a:pos x="793" y="2"/>
                </a:cxn>
                <a:cxn ang="0">
                  <a:pos x="935" y="20"/>
                </a:cxn>
                <a:cxn ang="0">
                  <a:pos x="1069" y="55"/>
                </a:cxn>
                <a:cxn ang="0">
                  <a:pos x="1192" y="106"/>
                </a:cxn>
                <a:cxn ang="0">
                  <a:pos x="1309" y="173"/>
                </a:cxn>
                <a:cxn ang="0">
                  <a:pos x="1418" y="256"/>
                </a:cxn>
                <a:cxn ang="0">
                  <a:pos x="1514" y="352"/>
                </a:cxn>
                <a:cxn ang="0">
                  <a:pos x="1592" y="452"/>
                </a:cxn>
                <a:cxn ang="0">
                  <a:pos x="1657" y="560"/>
                </a:cxn>
                <a:cxn ang="0">
                  <a:pos x="1706" y="673"/>
                </a:cxn>
                <a:cxn ang="0">
                  <a:pos x="1745" y="799"/>
                </a:cxn>
                <a:cxn ang="0">
                  <a:pos x="1767" y="927"/>
                </a:cxn>
                <a:cxn ang="0">
                  <a:pos x="1773" y="1057"/>
                </a:cxn>
                <a:cxn ang="0">
                  <a:pos x="1762" y="1187"/>
                </a:cxn>
                <a:cxn ang="0">
                  <a:pos x="1737" y="1314"/>
                </a:cxn>
                <a:cxn ang="0">
                  <a:pos x="1694" y="1439"/>
                </a:cxn>
                <a:cxn ang="0">
                  <a:pos x="1635" y="1557"/>
                </a:cxn>
                <a:cxn ang="0">
                  <a:pos x="1560" y="1670"/>
                </a:cxn>
                <a:cxn ang="0">
                  <a:pos x="1469" y="1774"/>
                </a:cxn>
                <a:cxn ang="0">
                  <a:pos x="1365" y="1865"/>
                </a:cxn>
                <a:cxn ang="0">
                  <a:pos x="1253" y="1940"/>
                </a:cxn>
                <a:cxn ang="0">
                  <a:pos x="1133" y="1999"/>
                </a:cxn>
                <a:cxn ang="0">
                  <a:pos x="1009" y="2041"/>
                </a:cxn>
                <a:cxn ang="0">
                  <a:pos x="881" y="2068"/>
                </a:cxn>
                <a:cxn ang="0">
                  <a:pos x="752" y="2078"/>
                </a:cxn>
                <a:cxn ang="0">
                  <a:pos x="622" y="2072"/>
                </a:cxn>
                <a:cxn ang="0">
                  <a:pos x="494" y="2051"/>
                </a:cxn>
                <a:cxn ang="0">
                  <a:pos x="368" y="2012"/>
                </a:cxn>
                <a:cxn ang="0">
                  <a:pos x="482" y="1961"/>
                </a:cxn>
                <a:cxn ang="0">
                  <a:pos x="589" y="1897"/>
                </a:cxn>
                <a:cxn ang="0">
                  <a:pos x="690" y="1819"/>
                </a:cxn>
                <a:cxn ang="0">
                  <a:pos x="785" y="1722"/>
                </a:cxn>
                <a:cxn ang="0">
                  <a:pos x="868" y="1614"/>
                </a:cxn>
                <a:cxn ang="0">
                  <a:pos x="936" y="1497"/>
                </a:cxn>
                <a:cxn ang="0">
                  <a:pos x="986" y="1374"/>
                </a:cxn>
                <a:cxn ang="0">
                  <a:pos x="1021" y="1240"/>
                </a:cxn>
                <a:cxn ang="0">
                  <a:pos x="1040" y="1097"/>
                </a:cxn>
                <a:cxn ang="0">
                  <a:pos x="1038" y="954"/>
                </a:cxn>
                <a:cxn ang="0">
                  <a:pos x="1016" y="812"/>
                </a:cxn>
                <a:cxn ang="0">
                  <a:pos x="975" y="673"/>
                </a:cxn>
                <a:cxn ang="0">
                  <a:pos x="924" y="560"/>
                </a:cxn>
                <a:cxn ang="0">
                  <a:pos x="860" y="452"/>
                </a:cxn>
                <a:cxn ang="0">
                  <a:pos x="782" y="352"/>
                </a:cxn>
                <a:cxn ang="0">
                  <a:pos x="700" y="271"/>
                </a:cxn>
                <a:cxn ang="0">
                  <a:pos x="618" y="216"/>
                </a:cxn>
                <a:cxn ang="0">
                  <a:pos x="531" y="178"/>
                </a:cxn>
                <a:cxn ang="0">
                  <a:pos x="439" y="157"/>
                </a:cxn>
                <a:cxn ang="0">
                  <a:pos x="345" y="152"/>
                </a:cxn>
                <a:cxn ang="0">
                  <a:pos x="251" y="165"/>
                </a:cxn>
                <a:cxn ang="0">
                  <a:pos x="161" y="195"/>
                </a:cxn>
                <a:cxn ang="0">
                  <a:pos x="76" y="242"/>
                </a:cxn>
                <a:cxn ang="0">
                  <a:pos x="0" y="305"/>
                </a:cxn>
                <a:cxn ang="0">
                  <a:pos x="47" y="260"/>
                </a:cxn>
                <a:cxn ang="0">
                  <a:pos x="148" y="182"/>
                </a:cxn>
                <a:cxn ang="0">
                  <a:pos x="256" y="117"/>
                </a:cxn>
                <a:cxn ang="0">
                  <a:pos x="368" y="66"/>
                </a:cxn>
                <a:cxn ang="0">
                  <a:pos x="507" y="25"/>
                </a:cxn>
                <a:cxn ang="0">
                  <a:pos x="649" y="4"/>
                </a:cxn>
              </a:cxnLst>
              <a:rect l="0" t="0" r="r" b="b"/>
              <a:pathLst>
                <a:path w="1773" h="2078">
                  <a:moveTo>
                    <a:pt x="721" y="0"/>
                  </a:moveTo>
                  <a:lnTo>
                    <a:pt x="793" y="2"/>
                  </a:lnTo>
                  <a:lnTo>
                    <a:pt x="864" y="9"/>
                  </a:lnTo>
                  <a:lnTo>
                    <a:pt x="935" y="20"/>
                  </a:lnTo>
                  <a:lnTo>
                    <a:pt x="1005" y="36"/>
                  </a:lnTo>
                  <a:lnTo>
                    <a:pt x="1069" y="55"/>
                  </a:lnTo>
                  <a:lnTo>
                    <a:pt x="1131" y="78"/>
                  </a:lnTo>
                  <a:lnTo>
                    <a:pt x="1192" y="106"/>
                  </a:lnTo>
                  <a:lnTo>
                    <a:pt x="1251" y="138"/>
                  </a:lnTo>
                  <a:lnTo>
                    <a:pt x="1309" y="173"/>
                  </a:lnTo>
                  <a:lnTo>
                    <a:pt x="1364" y="213"/>
                  </a:lnTo>
                  <a:lnTo>
                    <a:pt x="1418" y="256"/>
                  </a:lnTo>
                  <a:lnTo>
                    <a:pt x="1469" y="305"/>
                  </a:lnTo>
                  <a:lnTo>
                    <a:pt x="1514" y="352"/>
                  </a:lnTo>
                  <a:lnTo>
                    <a:pt x="1554" y="402"/>
                  </a:lnTo>
                  <a:lnTo>
                    <a:pt x="1592" y="452"/>
                  </a:lnTo>
                  <a:lnTo>
                    <a:pt x="1626" y="506"/>
                  </a:lnTo>
                  <a:lnTo>
                    <a:pt x="1657" y="560"/>
                  </a:lnTo>
                  <a:lnTo>
                    <a:pt x="1683" y="616"/>
                  </a:lnTo>
                  <a:lnTo>
                    <a:pt x="1706" y="673"/>
                  </a:lnTo>
                  <a:lnTo>
                    <a:pt x="1728" y="735"/>
                  </a:lnTo>
                  <a:lnTo>
                    <a:pt x="1745" y="799"/>
                  </a:lnTo>
                  <a:lnTo>
                    <a:pt x="1758" y="863"/>
                  </a:lnTo>
                  <a:lnTo>
                    <a:pt x="1767" y="927"/>
                  </a:lnTo>
                  <a:lnTo>
                    <a:pt x="1772" y="992"/>
                  </a:lnTo>
                  <a:lnTo>
                    <a:pt x="1773" y="1057"/>
                  </a:lnTo>
                  <a:lnTo>
                    <a:pt x="1770" y="1122"/>
                  </a:lnTo>
                  <a:lnTo>
                    <a:pt x="1762" y="1187"/>
                  </a:lnTo>
                  <a:lnTo>
                    <a:pt x="1752" y="1251"/>
                  </a:lnTo>
                  <a:lnTo>
                    <a:pt x="1737" y="1314"/>
                  </a:lnTo>
                  <a:lnTo>
                    <a:pt x="1717" y="1377"/>
                  </a:lnTo>
                  <a:lnTo>
                    <a:pt x="1694" y="1439"/>
                  </a:lnTo>
                  <a:lnTo>
                    <a:pt x="1667" y="1499"/>
                  </a:lnTo>
                  <a:lnTo>
                    <a:pt x="1635" y="1557"/>
                  </a:lnTo>
                  <a:lnTo>
                    <a:pt x="1600" y="1615"/>
                  </a:lnTo>
                  <a:lnTo>
                    <a:pt x="1560" y="1670"/>
                  </a:lnTo>
                  <a:lnTo>
                    <a:pt x="1516" y="1723"/>
                  </a:lnTo>
                  <a:lnTo>
                    <a:pt x="1469" y="1774"/>
                  </a:lnTo>
                  <a:lnTo>
                    <a:pt x="1419" y="1821"/>
                  </a:lnTo>
                  <a:lnTo>
                    <a:pt x="1365" y="1865"/>
                  </a:lnTo>
                  <a:lnTo>
                    <a:pt x="1309" y="1905"/>
                  </a:lnTo>
                  <a:lnTo>
                    <a:pt x="1253" y="1940"/>
                  </a:lnTo>
                  <a:lnTo>
                    <a:pt x="1193" y="1972"/>
                  </a:lnTo>
                  <a:lnTo>
                    <a:pt x="1133" y="1999"/>
                  </a:lnTo>
                  <a:lnTo>
                    <a:pt x="1072" y="2022"/>
                  </a:lnTo>
                  <a:lnTo>
                    <a:pt x="1009" y="2041"/>
                  </a:lnTo>
                  <a:lnTo>
                    <a:pt x="946" y="2057"/>
                  </a:lnTo>
                  <a:lnTo>
                    <a:pt x="881" y="2068"/>
                  </a:lnTo>
                  <a:lnTo>
                    <a:pt x="817" y="2075"/>
                  </a:lnTo>
                  <a:lnTo>
                    <a:pt x="752" y="2078"/>
                  </a:lnTo>
                  <a:lnTo>
                    <a:pt x="687" y="2077"/>
                  </a:lnTo>
                  <a:lnTo>
                    <a:pt x="622" y="2072"/>
                  </a:lnTo>
                  <a:lnTo>
                    <a:pt x="557" y="2064"/>
                  </a:lnTo>
                  <a:lnTo>
                    <a:pt x="494" y="2051"/>
                  </a:lnTo>
                  <a:lnTo>
                    <a:pt x="430" y="2034"/>
                  </a:lnTo>
                  <a:lnTo>
                    <a:pt x="368" y="2012"/>
                  </a:lnTo>
                  <a:lnTo>
                    <a:pt x="426" y="1989"/>
                  </a:lnTo>
                  <a:lnTo>
                    <a:pt x="482" y="1961"/>
                  </a:lnTo>
                  <a:lnTo>
                    <a:pt x="536" y="1931"/>
                  </a:lnTo>
                  <a:lnTo>
                    <a:pt x="589" y="1897"/>
                  </a:lnTo>
                  <a:lnTo>
                    <a:pt x="640" y="1860"/>
                  </a:lnTo>
                  <a:lnTo>
                    <a:pt x="690" y="1819"/>
                  </a:lnTo>
                  <a:lnTo>
                    <a:pt x="737" y="1774"/>
                  </a:lnTo>
                  <a:lnTo>
                    <a:pt x="785" y="1722"/>
                  </a:lnTo>
                  <a:lnTo>
                    <a:pt x="829" y="1669"/>
                  </a:lnTo>
                  <a:lnTo>
                    <a:pt x="868" y="1614"/>
                  </a:lnTo>
                  <a:lnTo>
                    <a:pt x="904" y="1556"/>
                  </a:lnTo>
                  <a:lnTo>
                    <a:pt x="936" y="1497"/>
                  </a:lnTo>
                  <a:lnTo>
                    <a:pt x="963" y="1436"/>
                  </a:lnTo>
                  <a:lnTo>
                    <a:pt x="986" y="1374"/>
                  </a:lnTo>
                  <a:lnTo>
                    <a:pt x="1005" y="1310"/>
                  </a:lnTo>
                  <a:lnTo>
                    <a:pt x="1021" y="1240"/>
                  </a:lnTo>
                  <a:lnTo>
                    <a:pt x="1033" y="1169"/>
                  </a:lnTo>
                  <a:lnTo>
                    <a:pt x="1040" y="1097"/>
                  </a:lnTo>
                  <a:lnTo>
                    <a:pt x="1041" y="1026"/>
                  </a:lnTo>
                  <a:lnTo>
                    <a:pt x="1038" y="954"/>
                  </a:lnTo>
                  <a:lnTo>
                    <a:pt x="1029" y="882"/>
                  </a:lnTo>
                  <a:lnTo>
                    <a:pt x="1016" y="812"/>
                  </a:lnTo>
                  <a:lnTo>
                    <a:pt x="998" y="742"/>
                  </a:lnTo>
                  <a:lnTo>
                    <a:pt x="975" y="673"/>
                  </a:lnTo>
                  <a:lnTo>
                    <a:pt x="952" y="616"/>
                  </a:lnTo>
                  <a:lnTo>
                    <a:pt x="924" y="560"/>
                  </a:lnTo>
                  <a:lnTo>
                    <a:pt x="894" y="506"/>
                  </a:lnTo>
                  <a:lnTo>
                    <a:pt x="860" y="452"/>
                  </a:lnTo>
                  <a:lnTo>
                    <a:pt x="823" y="402"/>
                  </a:lnTo>
                  <a:lnTo>
                    <a:pt x="782" y="352"/>
                  </a:lnTo>
                  <a:lnTo>
                    <a:pt x="737" y="305"/>
                  </a:lnTo>
                  <a:lnTo>
                    <a:pt x="700" y="271"/>
                  </a:lnTo>
                  <a:lnTo>
                    <a:pt x="660" y="241"/>
                  </a:lnTo>
                  <a:lnTo>
                    <a:pt x="618" y="216"/>
                  </a:lnTo>
                  <a:lnTo>
                    <a:pt x="575" y="195"/>
                  </a:lnTo>
                  <a:lnTo>
                    <a:pt x="531" y="178"/>
                  </a:lnTo>
                  <a:lnTo>
                    <a:pt x="485" y="165"/>
                  </a:lnTo>
                  <a:lnTo>
                    <a:pt x="439" y="157"/>
                  </a:lnTo>
                  <a:lnTo>
                    <a:pt x="391" y="152"/>
                  </a:lnTo>
                  <a:lnTo>
                    <a:pt x="345" y="152"/>
                  </a:lnTo>
                  <a:lnTo>
                    <a:pt x="298" y="157"/>
                  </a:lnTo>
                  <a:lnTo>
                    <a:pt x="251" y="165"/>
                  </a:lnTo>
                  <a:lnTo>
                    <a:pt x="206" y="178"/>
                  </a:lnTo>
                  <a:lnTo>
                    <a:pt x="161" y="195"/>
                  </a:lnTo>
                  <a:lnTo>
                    <a:pt x="118" y="217"/>
                  </a:lnTo>
                  <a:lnTo>
                    <a:pt x="76" y="242"/>
                  </a:lnTo>
                  <a:lnTo>
                    <a:pt x="37" y="272"/>
                  </a:lnTo>
                  <a:lnTo>
                    <a:pt x="0" y="305"/>
                  </a:lnTo>
                  <a:lnTo>
                    <a:pt x="0" y="305"/>
                  </a:lnTo>
                  <a:lnTo>
                    <a:pt x="47" y="260"/>
                  </a:lnTo>
                  <a:lnTo>
                    <a:pt x="97" y="219"/>
                  </a:lnTo>
                  <a:lnTo>
                    <a:pt x="148" y="182"/>
                  </a:lnTo>
                  <a:lnTo>
                    <a:pt x="201" y="147"/>
                  </a:lnTo>
                  <a:lnTo>
                    <a:pt x="256" y="117"/>
                  </a:lnTo>
                  <a:lnTo>
                    <a:pt x="312" y="90"/>
                  </a:lnTo>
                  <a:lnTo>
                    <a:pt x="368" y="66"/>
                  </a:lnTo>
                  <a:lnTo>
                    <a:pt x="437" y="43"/>
                  </a:lnTo>
                  <a:lnTo>
                    <a:pt x="507" y="25"/>
                  </a:lnTo>
                  <a:lnTo>
                    <a:pt x="578" y="12"/>
                  </a:lnTo>
                  <a:lnTo>
                    <a:pt x="649" y="4"/>
                  </a:lnTo>
                  <a:lnTo>
                    <a:pt x="721" y="0"/>
                  </a:lnTo>
                  <a:close/>
                </a:path>
              </a:pathLst>
            </a:custGeom>
            <a:solidFill>
              <a:srgbClr val="00BCF2"/>
            </a:solidFill>
            <a:ln w="0">
              <a:noFill/>
              <a:prstDash val="solid"/>
              <a:round/>
              <a:headEnd/>
              <a:tailEnd/>
            </a:ln>
            <a:effectLst>
              <a:innerShdw blurRad="431800" dist="317500" dir="10800000">
                <a:prstClr val="black">
                  <a:alpha val="20000"/>
                </a:prstClr>
              </a:innerShdw>
            </a:effectLst>
          </p:spPr>
          <p:txBody>
            <a:bodyPr vert="horz" wrap="square" lIns="89630" tIns="44814" rIns="89630" bIns="44814" numCol="1" anchor="t" anchorCtr="0" compatLnSpc="1">
              <a:prstTxWarp prst="textNoShape">
                <a:avLst/>
              </a:prstTxWarp>
            </a:bodyPr>
            <a:lstStyle/>
            <a:p>
              <a:pPr defTabSz="1194744">
                <a:defRPr/>
              </a:pPr>
              <a:endParaRPr lang="en-US" sz="2353" kern="0">
                <a:solidFill>
                  <a:schemeClr val="tx1">
                    <a:lumMod val="75000"/>
                  </a:schemeClr>
                </a:solidFill>
                <a:latin typeface="Calibri"/>
              </a:endParaRPr>
            </a:p>
          </p:txBody>
        </p:sp>
      </p:grpSp>
      <p:sp>
        <p:nvSpPr>
          <p:cNvPr id="53" name="TextBox 52">
            <a:extLst>
              <a:ext uri="{FF2B5EF4-FFF2-40B4-BE49-F238E27FC236}">
                <a16:creationId xmlns:a16="http://schemas.microsoft.com/office/drawing/2014/main" id="{7905B237-57E3-40E6-AAF4-0E771C8277D9}"/>
              </a:ext>
            </a:extLst>
          </p:cNvPr>
          <p:cNvSpPr txBox="1"/>
          <p:nvPr/>
        </p:nvSpPr>
        <p:spPr>
          <a:xfrm>
            <a:off x="8638762" y="4676767"/>
            <a:ext cx="915528" cy="338378"/>
          </a:xfrm>
          <a:prstGeom prst="rect">
            <a:avLst/>
          </a:prstGeom>
          <a:noFill/>
        </p:spPr>
        <p:txBody>
          <a:bodyPr wrap="square" rtlCol="0">
            <a:spAutoFit/>
          </a:bodyPr>
          <a:lstStyle/>
          <a:p>
            <a:pPr defTabSz="1194744">
              <a:defRPr/>
            </a:pPr>
            <a:r>
              <a:rPr lang="en-US" sz="1567" kern="0">
                <a:solidFill>
                  <a:schemeClr val="tx1">
                    <a:lumMod val="75000"/>
                  </a:schemeClr>
                </a:solidFill>
                <a:latin typeface="Segoe UI Semilight"/>
                <a:cs typeface="Arial" pitchFamily="34" charset="0"/>
              </a:rPr>
              <a:t>Release</a:t>
            </a:r>
          </a:p>
        </p:txBody>
      </p:sp>
      <p:sp>
        <p:nvSpPr>
          <p:cNvPr id="54" name="Freeform 482">
            <a:extLst>
              <a:ext uri="{FF2B5EF4-FFF2-40B4-BE49-F238E27FC236}">
                <a16:creationId xmlns:a16="http://schemas.microsoft.com/office/drawing/2014/main" id="{C55CE1C2-7B7F-478F-B61C-17103C3B4576}"/>
              </a:ext>
            </a:extLst>
          </p:cNvPr>
          <p:cNvSpPr>
            <a:spLocks/>
          </p:cNvSpPr>
          <p:nvPr/>
        </p:nvSpPr>
        <p:spPr bwMode="auto">
          <a:xfrm>
            <a:off x="5481137" y="3822353"/>
            <a:ext cx="3087636" cy="2575988"/>
          </a:xfrm>
          <a:custGeom>
            <a:avLst/>
            <a:gdLst/>
            <a:ahLst/>
            <a:cxnLst>
              <a:cxn ang="0">
                <a:pos x="1901" y="102"/>
              </a:cxn>
              <a:cxn ang="0">
                <a:pos x="1998" y="274"/>
              </a:cxn>
              <a:cxn ang="0">
                <a:pos x="2061" y="463"/>
              </a:cxn>
              <a:cxn ang="0">
                <a:pos x="2087" y="664"/>
              </a:cxn>
              <a:cxn ang="0">
                <a:pos x="2074" y="868"/>
              </a:cxn>
              <a:cxn ang="0">
                <a:pos x="2022" y="1065"/>
              </a:cxn>
              <a:cxn ang="0">
                <a:pos x="1935" y="1243"/>
              </a:cxn>
              <a:cxn ang="0">
                <a:pos x="1816" y="1402"/>
              </a:cxn>
              <a:cxn ang="0">
                <a:pos x="1666" y="1536"/>
              </a:cxn>
              <a:cxn ang="0">
                <a:pos x="1493" y="1641"/>
              </a:cxn>
              <a:cxn ang="0">
                <a:pos x="1302" y="1710"/>
              </a:cxn>
              <a:cxn ang="0">
                <a:pos x="1098" y="1740"/>
              </a:cxn>
              <a:cxn ang="0">
                <a:pos x="895" y="1731"/>
              </a:cxn>
              <a:cxn ang="0">
                <a:pos x="699" y="1683"/>
              </a:cxn>
              <a:cxn ang="0">
                <a:pos x="517" y="1599"/>
              </a:cxn>
              <a:cxn ang="0">
                <a:pos x="355" y="1484"/>
              </a:cxn>
              <a:cxn ang="0">
                <a:pos x="221" y="1341"/>
              </a:cxn>
              <a:cxn ang="0">
                <a:pos x="115" y="1177"/>
              </a:cxn>
              <a:cxn ang="0">
                <a:pos x="43" y="998"/>
              </a:cxn>
              <a:cxn ang="0">
                <a:pos x="6" y="812"/>
              </a:cxn>
              <a:cxn ang="0">
                <a:pos x="3" y="624"/>
              </a:cxn>
              <a:cxn ang="0">
                <a:pos x="32" y="440"/>
              </a:cxn>
              <a:cxn ang="0">
                <a:pos x="49" y="386"/>
              </a:cxn>
              <a:cxn ang="0">
                <a:pos x="13" y="578"/>
              </a:cxn>
              <a:cxn ang="0">
                <a:pos x="13" y="776"/>
              </a:cxn>
              <a:cxn ang="0">
                <a:pos x="50" y="972"/>
              </a:cxn>
              <a:cxn ang="0">
                <a:pos x="124" y="1158"/>
              </a:cxn>
              <a:cxn ang="0">
                <a:pos x="236" y="1329"/>
              </a:cxn>
              <a:cxn ang="0">
                <a:pos x="369" y="1469"/>
              </a:cxn>
              <a:cxn ang="0">
                <a:pos x="528" y="1580"/>
              </a:cxn>
              <a:cxn ang="0">
                <a:pos x="707" y="1660"/>
              </a:cxn>
              <a:cxn ang="0">
                <a:pos x="899" y="1707"/>
              </a:cxn>
              <a:cxn ang="0">
                <a:pos x="1097" y="1715"/>
              </a:cxn>
              <a:cxn ang="0">
                <a:pos x="1299" y="1685"/>
              </a:cxn>
              <a:cxn ang="0">
                <a:pos x="1498" y="1611"/>
              </a:cxn>
              <a:cxn ang="0">
                <a:pos x="1675" y="1499"/>
              </a:cxn>
              <a:cxn ang="0">
                <a:pos x="1825" y="1355"/>
              </a:cxn>
              <a:cxn ang="0">
                <a:pos x="1944" y="1186"/>
              </a:cxn>
              <a:cxn ang="0">
                <a:pos x="2024" y="998"/>
              </a:cxn>
              <a:cxn ang="0">
                <a:pos x="2067" y="798"/>
              </a:cxn>
              <a:cxn ang="0">
                <a:pos x="2070" y="597"/>
              </a:cxn>
              <a:cxn ang="0">
                <a:pos x="2035" y="401"/>
              </a:cxn>
              <a:cxn ang="0">
                <a:pos x="1963" y="216"/>
              </a:cxn>
              <a:cxn ang="0">
                <a:pos x="1859" y="50"/>
              </a:cxn>
            </a:cxnLst>
            <a:rect l="0" t="0" r="r" b="b"/>
            <a:pathLst>
              <a:path w="2088" h="1742">
                <a:moveTo>
                  <a:pt x="1818" y="0"/>
                </a:moveTo>
                <a:lnTo>
                  <a:pt x="1861" y="49"/>
                </a:lnTo>
                <a:lnTo>
                  <a:pt x="1901" y="102"/>
                </a:lnTo>
                <a:lnTo>
                  <a:pt x="1936" y="156"/>
                </a:lnTo>
                <a:lnTo>
                  <a:pt x="1969" y="214"/>
                </a:lnTo>
                <a:lnTo>
                  <a:pt x="1998" y="274"/>
                </a:lnTo>
                <a:lnTo>
                  <a:pt x="2023" y="335"/>
                </a:lnTo>
                <a:lnTo>
                  <a:pt x="2043" y="398"/>
                </a:lnTo>
                <a:lnTo>
                  <a:pt x="2061" y="463"/>
                </a:lnTo>
                <a:lnTo>
                  <a:pt x="2074" y="529"/>
                </a:lnTo>
                <a:lnTo>
                  <a:pt x="2083" y="596"/>
                </a:lnTo>
                <a:lnTo>
                  <a:pt x="2087" y="664"/>
                </a:lnTo>
                <a:lnTo>
                  <a:pt x="2088" y="732"/>
                </a:lnTo>
                <a:lnTo>
                  <a:pt x="2084" y="800"/>
                </a:lnTo>
                <a:lnTo>
                  <a:pt x="2074" y="868"/>
                </a:lnTo>
                <a:lnTo>
                  <a:pt x="2061" y="936"/>
                </a:lnTo>
                <a:lnTo>
                  <a:pt x="2043" y="1003"/>
                </a:lnTo>
                <a:lnTo>
                  <a:pt x="2022" y="1065"/>
                </a:lnTo>
                <a:lnTo>
                  <a:pt x="1997" y="1126"/>
                </a:lnTo>
                <a:lnTo>
                  <a:pt x="1969" y="1185"/>
                </a:lnTo>
                <a:lnTo>
                  <a:pt x="1935" y="1243"/>
                </a:lnTo>
                <a:lnTo>
                  <a:pt x="1899" y="1298"/>
                </a:lnTo>
                <a:lnTo>
                  <a:pt x="1859" y="1351"/>
                </a:lnTo>
                <a:lnTo>
                  <a:pt x="1816" y="1402"/>
                </a:lnTo>
                <a:lnTo>
                  <a:pt x="1768" y="1449"/>
                </a:lnTo>
                <a:lnTo>
                  <a:pt x="1719" y="1495"/>
                </a:lnTo>
                <a:lnTo>
                  <a:pt x="1666" y="1536"/>
                </a:lnTo>
                <a:lnTo>
                  <a:pt x="1611" y="1574"/>
                </a:lnTo>
                <a:lnTo>
                  <a:pt x="1554" y="1610"/>
                </a:lnTo>
                <a:lnTo>
                  <a:pt x="1493" y="1641"/>
                </a:lnTo>
                <a:lnTo>
                  <a:pt x="1431" y="1668"/>
                </a:lnTo>
                <a:lnTo>
                  <a:pt x="1367" y="1691"/>
                </a:lnTo>
                <a:lnTo>
                  <a:pt x="1302" y="1710"/>
                </a:lnTo>
                <a:lnTo>
                  <a:pt x="1234" y="1724"/>
                </a:lnTo>
                <a:lnTo>
                  <a:pt x="1166" y="1735"/>
                </a:lnTo>
                <a:lnTo>
                  <a:pt x="1098" y="1740"/>
                </a:lnTo>
                <a:lnTo>
                  <a:pt x="1030" y="1742"/>
                </a:lnTo>
                <a:lnTo>
                  <a:pt x="962" y="1739"/>
                </a:lnTo>
                <a:lnTo>
                  <a:pt x="895" y="1731"/>
                </a:lnTo>
                <a:lnTo>
                  <a:pt x="829" y="1720"/>
                </a:lnTo>
                <a:lnTo>
                  <a:pt x="763" y="1703"/>
                </a:lnTo>
                <a:lnTo>
                  <a:pt x="699" y="1683"/>
                </a:lnTo>
                <a:lnTo>
                  <a:pt x="636" y="1659"/>
                </a:lnTo>
                <a:lnTo>
                  <a:pt x="575" y="1631"/>
                </a:lnTo>
                <a:lnTo>
                  <a:pt x="517" y="1599"/>
                </a:lnTo>
                <a:lnTo>
                  <a:pt x="460" y="1565"/>
                </a:lnTo>
                <a:lnTo>
                  <a:pt x="407" y="1526"/>
                </a:lnTo>
                <a:lnTo>
                  <a:pt x="355" y="1484"/>
                </a:lnTo>
                <a:lnTo>
                  <a:pt x="307" y="1439"/>
                </a:lnTo>
                <a:lnTo>
                  <a:pt x="263" y="1391"/>
                </a:lnTo>
                <a:lnTo>
                  <a:pt x="221" y="1341"/>
                </a:lnTo>
                <a:lnTo>
                  <a:pt x="182" y="1288"/>
                </a:lnTo>
                <a:lnTo>
                  <a:pt x="147" y="1233"/>
                </a:lnTo>
                <a:lnTo>
                  <a:pt x="115" y="1177"/>
                </a:lnTo>
                <a:lnTo>
                  <a:pt x="87" y="1119"/>
                </a:lnTo>
                <a:lnTo>
                  <a:pt x="64" y="1059"/>
                </a:lnTo>
                <a:lnTo>
                  <a:pt x="43" y="998"/>
                </a:lnTo>
                <a:lnTo>
                  <a:pt x="28" y="937"/>
                </a:lnTo>
                <a:lnTo>
                  <a:pt x="15" y="875"/>
                </a:lnTo>
                <a:lnTo>
                  <a:pt x="6" y="812"/>
                </a:lnTo>
                <a:lnTo>
                  <a:pt x="1" y="749"/>
                </a:lnTo>
                <a:lnTo>
                  <a:pt x="0" y="686"/>
                </a:lnTo>
                <a:lnTo>
                  <a:pt x="3" y="624"/>
                </a:lnTo>
                <a:lnTo>
                  <a:pt x="9" y="562"/>
                </a:lnTo>
                <a:lnTo>
                  <a:pt x="19" y="501"/>
                </a:lnTo>
                <a:lnTo>
                  <a:pt x="32" y="440"/>
                </a:lnTo>
                <a:lnTo>
                  <a:pt x="49" y="382"/>
                </a:lnTo>
                <a:lnTo>
                  <a:pt x="70" y="324"/>
                </a:lnTo>
                <a:lnTo>
                  <a:pt x="49" y="386"/>
                </a:lnTo>
                <a:lnTo>
                  <a:pt x="33" y="449"/>
                </a:lnTo>
                <a:lnTo>
                  <a:pt x="21" y="514"/>
                </a:lnTo>
                <a:lnTo>
                  <a:pt x="13" y="578"/>
                </a:lnTo>
                <a:lnTo>
                  <a:pt x="9" y="644"/>
                </a:lnTo>
                <a:lnTo>
                  <a:pt x="9" y="710"/>
                </a:lnTo>
                <a:lnTo>
                  <a:pt x="13" y="776"/>
                </a:lnTo>
                <a:lnTo>
                  <a:pt x="21" y="842"/>
                </a:lnTo>
                <a:lnTo>
                  <a:pt x="33" y="907"/>
                </a:lnTo>
                <a:lnTo>
                  <a:pt x="50" y="972"/>
                </a:lnTo>
                <a:lnTo>
                  <a:pt x="71" y="1035"/>
                </a:lnTo>
                <a:lnTo>
                  <a:pt x="95" y="1098"/>
                </a:lnTo>
                <a:lnTo>
                  <a:pt x="124" y="1158"/>
                </a:lnTo>
                <a:lnTo>
                  <a:pt x="157" y="1218"/>
                </a:lnTo>
                <a:lnTo>
                  <a:pt x="195" y="1274"/>
                </a:lnTo>
                <a:lnTo>
                  <a:pt x="236" y="1329"/>
                </a:lnTo>
                <a:lnTo>
                  <a:pt x="277" y="1378"/>
                </a:lnTo>
                <a:lnTo>
                  <a:pt x="322" y="1425"/>
                </a:lnTo>
                <a:lnTo>
                  <a:pt x="369" y="1469"/>
                </a:lnTo>
                <a:lnTo>
                  <a:pt x="420" y="1509"/>
                </a:lnTo>
                <a:lnTo>
                  <a:pt x="473" y="1546"/>
                </a:lnTo>
                <a:lnTo>
                  <a:pt x="528" y="1580"/>
                </a:lnTo>
                <a:lnTo>
                  <a:pt x="587" y="1611"/>
                </a:lnTo>
                <a:lnTo>
                  <a:pt x="646" y="1637"/>
                </a:lnTo>
                <a:lnTo>
                  <a:pt x="707" y="1660"/>
                </a:lnTo>
                <a:lnTo>
                  <a:pt x="770" y="1679"/>
                </a:lnTo>
                <a:lnTo>
                  <a:pt x="834" y="1695"/>
                </a:lnTo>
                <a:lnTo>
                  <a:pt x="899" y="1707"/>
                </a:lnTo>
                <a:lnTo>
                  <a:pt x="965" y="1714"/>
                </a:lnTo>
                <a:lnTo>
                  <a:pt x="1031" y="1716"/>
                </a:lnTo>
                <a:lnTo>
                  <a:pt x="1097" y="1715"/>
                </a:lnTo>
                <a:lnTo>
                  <a:pt x="1163" y="1709"/>
                </a:lnTo>
                <a:lnTo>
                  <a:pt x="1229" y="1699"/>
                </a:lnTo>
                <a:lnTo>
                  <a:pt x="1299" y="1685"/>
                </a:lnTo>
                <a:lnTo>
                  <a:pt x="1367" y="1665"/>
                </a:lnTo>
                <a:lnTo>
                  <a:pt x="1433" y="1640"/>
                </a:lnTo>
                <a:lnTo>
                  <a:pt x="1498" y="1611"/>
                </a:lnTo>
                <a:lnTo>
                  <a:pt x="1560" y="1577"/>
                </a:lnTo>
                <a:lnTo>
                  <a:pt x="1618" y="1540"/>
                </a:lnTo>
                <a:lnTo>
                  <a:pt x="1675" y="1499"/>
                </a:lnTo>
                <a:lnTo>
                  <a:pt x="1728" y="1454"/>
                </a:lnTo>
                <a:lnTo>
                  <a:pt x="1779" y="1406"/>
                </a:lnTo>
                <a:lnTo>
                  <a:pt x="1825" y="1355"/>
                </a:lnTo>
                <a:lnTo>
                  <a:pt x="1869" y="1301"/>
                </a:lnTo>
                <a:lnTo>
                  <a:pt x="1908" y="1244"/>
                </a:lnTo>
                <a:lnTo>
                  <a:pt x="1944" y="1186"/>
                </a:lnTo>
                <a:lnTo>
                  <a:pt x="1976" y="1125"/>
                </a:lnTo>
                <a:lnTo>
                  <a:pt x="2002" y="1062"/>
                </a:lnTo>
                <a:lnTo>
                  <a:pt x="2024" y="998"/>
                </a:lnTo>
                <a:lnTo>
                  <a:pt x="2043" y="932"/>
                </a:lnTo>
                <a:lnTo>
                  <a:pt x="2058" y="865"/>
                </a:lnTo>
                <a:lnTo>
                  <a:pt x="2067" y="798"/>
                </a:lnTo>
                <a:lnTo>
                  <a:pt x="2073" y="731"/>
                </a:lnTo>
                <a:lnTo>
                  <a:pt x="2073" y="664"/>
                </a:lnTo>
                <a:lnTo>
                  <a:pt x="2070" y="597"/>
                </a:lnTo>
                <a:lnTo>
                  <a:pt x="2062" y="531"/>
                </a:lnTo>
                <a:lnTo>
                  <a:pt x="2050" y="465"/>
                </a:lnTo>
                <a:lnTo>
                  <a:pt x="2035" y="401"/>
                </a:lnTo>
                <a:lnTo>
                  <a:pt x="2015" y="338"/>
                </a:lnTo>
                <a:lnTo>
                  <a:pt x="1991" y="276"/>
                </a:lnTo>
                <a:lnTo>
                  <a:pt x="1963" y="216"/>
                </a:lnTo>
                <a:lnTo>
                  <a:pt x="1933" y="158"/>
                </a:lnTo>
                <a:lnTo>
                  <a:pt x="1898" y="103"/>
                </a:lnTo>
                <a:lnTo>
                  <a:pt x="1859" y="50"/>
                </a:lnTo>
                <a:lnTo>
                  <a:pt x="1818" y="0"/>
                </a:ln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1194744">
              <a:defRPr/>
            </a:pPr>
            <a:endParaRPr lang="en-US" sz="2353" kern="0">
              <a:solidFill>
                <a:schemeClr val="tx1">
                  <a:lumMod val="75000"/>
                </a:schemeClr>
              </a:solidFill>
              <a:latin typeface="Calibri"/>
            </a:endParaRPr>
          </a:p>
        </p:txBody>
      </p:sp>
      <p:sp>
        <p:nvSpPr>
          <p:cNvPr id="55" name="Freeform 479">
            <a:extLst>
              <a:ext uri="{FF2B5EF4-FFF2-40B4-BE49-F238E27FC236}">
                <a16:creationId xmlns:a16="http://schemas.microsoft.com/office/drawing/2014/main" id="{9DADA7B2-CFD9-4FF1-AE38-2668E3E585EA}"/>
              </a:ext>
            </a:extLst>
          </p:cNvPr>
          <p:cNvSpPr>
            <a:spLocks/>
          </p:cNvSpPr>
          <p:nvPr/>
        </p:nvSpPr>
        <p:spPr bwMode="auto">
          <a:xfrm>
            <a:off x="5487052" y="3757289"/>
            <a:ext cx="3071371" cy="2621829"/>
          </a:xfrm>
          <a:custGeom>
            <a:avLst/>
            <a:gdLst/>
            <a:ahLst/>
            <a:cxnLst>
              <a:cxn ang="0">
                <a:pos x="1818" y="47"/>
              </a:cxn>
              <a:cxn ang="0">
                <a:pos x="1896" y="147"/>
              </a:cxn>
              <a:cxn ang="0">
                <a:pos x="1960" y="255"/>
              </a:cxn>
              <a:cxn ang="0">
                <a:pos x="2011" y="368"/>
              </a:cxn>
              <a:cxn ang="0">
                <a:pos x="2052" y="507"/>
              </a:cxn>
              <a:cxn ang="0">
                <a:pos x="2074" y="649"/>
              </a:cxn>
              <a:cxn ang="0">
                <a:pos x="2076" y="792"/>
              </a:cxn>
              <a:cxn ang="0">
                <a:pos x="2057" y="935"/>
              </a:cxn>
              <a:cxn ang="0">
                <a:pos x="2022" y="1069"/>
              </a:cxn>
              <a:cxn ang="0">
                <a:pos x="1972" y="1192"/>
              </a:cxn>
              <a:cxn ang="0">
                <a:pos x="1904" y="1309"/>
              </a:cxn>
              <a:cxn ang="0">
                <a:pos x="1821" y="1417"/>
              </a:cxn>
              <a:cxn ang="0">
                <a:pos x="1726" y="1514"/>
              </a:cxn>
              <a:cxn ang="0">
                <a:pos x="1625" y="1592"/>
              </a:cxn>
              <a:cxn ang="0">
                <a:pos x="1518" y="1656"/>
              </a:cxn>
              <a:cxn ang="0">
                <a:pos x="1404" y="1707"/>
              </a:cxn>
              <a:cxn ang="0">
                <a:pos x="1279" y="1746"/>
              </a:cxn>
              <a:cxn ang="0">
                <a:pos x="1151" y="1767"/>
              </a:cxn>
              <a:cxn ang="0">
                <a:pos x="1021" y="1773"/>
              </a:cxn>
              <a:cxn ang="0">
                <a:pos x="891" y="1763"/>
              </a:cxn>
              <a:cxn ang="0">
                <a:pos x="764" y="1736"/>
              </a:cxn>
              <a:cxn ang="0">
                <a:pos x="639" y="1694"/>
              </a:cxn>
              <a:cxn ang="0">
                <a:pos x="521" y="1635"/>
              </a:cxn>
              <a:cxn ang="0">
                <a:pos x="408" y="1560"/>
              </a:cxn>
              <a:cxn ang="0">
                <a:pos x="304" y="1469"/>
              </a:cxn>
              <a:cxn ang="0">
                <a:pos x="213" y="1365"/>
              </a:cxn>
              <a:cxn ang="0">
                <a:pos x="138" y="1252"/>
              </a:cxn>
              <a:cxn ang="0">
                <a:pos x="79" y="1134"/>
              </a:cxn>
              <a:cxn ang="0">
                <a:pos x="37" y="1009"/>
              </a:cxn>
              <a:cxn ang="0">
                <a:pos x="10" y="882"/>
              </a:cxn>
              <a:cxn ang="0">
                <a:pos x="0" y="752"/>
              </a:cxn>
              <a:cxn ang="0">
                <a:pos x="6" y="622"/>
              </a:cxn>
              <a:cxn ang="0">
                <a:pos x="27" y="494"/>
              </a:cxn>
              <a:cxn ang="0">
                <a:pos x="66" y="368"/>
              </a:cxn>
              <a:cxn ang="0">
                <a:pos x="117" y="481"/>
              </a:cxn>
              <a:cxn ang="0">
                <a:pos x="181" y="589"/>
              </a:cxn>
              <a:cxn ang="0">
                <a:pos x="259" y="690"/>
              </a:cxn>
              <a:cxn ang="0">
                <a:pos x="356" y="785"/>
              </a:cxn>
              <a:cxn ang="0">
                <a:pos x="464" y="869"/>
              </a:cxn>
              <a:cxn ang="0">
                <a:pos x="581" y="936"/>
              </a:cxn>
              <a:cxn ang="0">
                <a:pos x="704" y="987"/>
              </a:cxn>
              <a:cxn ang="0">
                <a:pos x="838" y="1022"/>
              </a:cxn>
              <a:cxn ang="0">
                <a:pos x="981" y="1040"/>
              </a:cxn>
              <a:cxn ang="0">
                <a:pos x="1124" y="1038"/>
              </a:cxn>
              <a:cxn ang="0">
                <a:pos x="1266" y="1016"/>
              </a:cxn>
              <a:cxn ang="0">
                <a:pos x="1404" y="975"/>
              </a:cxn>
              <a:cxn ang="0">
                <a:pos x="1517" y="925"/>
              </a:cxn>
              <a:cxn ang="0">
                <a:pos x="1624" y="860"/>
              </a:cxn>
              <a:cxn ang="0">
                <a:pos x="1724" y="783"/>
              </a:cxn>
              <a:cxn ang="0">
                <a:pos x="1772" y="738"/>
              </a:cxn>
              <a:cxn ang="0">
                <a:pos x="1806" y="700"/>
              </a:cxn>
              <a:cxn ang="0">
                <a:pos x="1861" y="619"/>
              </a:cxn>
              <a:cxn ang="0">
                <a:pos x="1899" y="531"/>
              </a:cxn>
              <a:cxn ang="0">
                <a:pos x="1921" y="439"/>
              </a:cxn>
              <a:cxn ang="0">
                <a:pos x="1925" y="345"/>
              </a:cxn>
              <a:cxn ang="0">
                <a:pos x="1912" y="251"/>
              </a:cxn>
              <a:cxn ang="0">
                <a:pos x="1883" y="161"/>
              </a:cxn>
              <a:cxn ang="0">
                <a:pos x="1837" y="76"/>
              </a:cxn>
              <a:cxn ang="0">
                <a:pos x="1773" y="0"/>
              </a:cxn>
            </a:cxnLst>
            <a:rect l="0" t="0" r="r" b="b"/>
            <a:pathLst>
              <a:path w="2077" h="1773">
                <a:moveTo>
                  <a:pt x="1773" y="0"/>
                </a:moveTo>
                <a:lnTo>
                  <a:pt x="1818" y="47"/>
                </a:lnTo>
                <a:lnTo>
                  <a:pt x="1859" y="97"/>
                </a:lnTo>
                <a:lnTo>
                  <a:pt x="1896" y="147"/>
                </a:lnTo>
                <a:lnTo>
                  <a:pt x="1930" y="201"/>
                </a:lnTo>
                <a:lnTo>
                  <a:pt x="1960" y="255"/>
                </a:lnTo>
                <a:lnTo>
                  <a:pt x="1988" y="311"/>
                </a:lnTo>
                <a:lnTo>
                  <a:pt x="2011" y="368"/>
                </a:lnTo>
                <a:lnTo>
                  <a:pt x="2034" y="437"/>
                </a:lnTo>
                <a:lnTo>
                  <a:pt x="2052" y="507"/>
                </a:lnTo>
                <a:lnTo>
                  <a:pt x="2065" y="577"/>
                </a:lnTo>
                <a:lnTo>
                  <a:pt x="2074" y="649"/>
                </a:lnTo>
                <a:lnTo>
                  <a:pt x="2077" y="721"/>
                </a:lnTo>
                <a:lnTo>
                  <a:pt x="2076" y="792"/>
                </a:lnTo>
                <a:lnTo>
                  <a:pt x="2069" y="864"/>
                </a:lnTo>
                <a:lnTo>
                  <a:pt x="2057" y="935"/>
                </a:lnTo>
                <a:lnTo>
                  <a:pt x="2041" y="1005"/>
                </a:lnTo>
                <a:lnTo>
                  <a:pt x="2022" y="1069"/>
                </a:lnTo>
                <a:lnTo>
                  <a:pt x="1999" y="1131"/>
                </a:lnTo>
                <a:lnTo>
                  <a:pt x="1972" y="1192"/>
                </a:lnTo>
                <a:lnTo>
                  <a:pt x="1940" y="1251"/>
                </a:lnTo>
                <a:lnTo>
                  <a:pt x="1904" y="1309"/>
                </a:lnTo>
                <a:lnTo>
                  <a:pt x="1865" y="1364"/>
                </a:lnTo>
                <a:lnTo>
                  <a:pt x="1821" y="1417"/>
                </a:lnTo>
                <a:lnTo>
                  <a:pt x="1773" y="1469"/>
                </a:lnTo>
                <a:lnTo>
                  <a:pt x="1726" y="1514"/>
                </a:lnTo>
                <a:lnTo>
                  <a:pt x="1676" y="1555"/>
                </a:lnTo>
                <a:lnTo>
                  <a:pt x="1625" y="1592"/>
                </a:lnTo>
                <a:lnTo>
                  <a:pt x="1572" y="1626"/>
                </a:lnTo>
                <a:lnTo>
                  <a:pt x="1518" y="1656"/>
                </a:lnTo>
                <a:lnTo>
                  <a:pt x="1462" y="1684"/>
                </a:lnTo>
                <a:lnTo>
                  <a:pt x="1404" y="1707"/>
                </a:lnTo>
                <a:lnTo>
                  <a:pt x="1342" y="1729"/>
                </a:lnTo>
                <a:lnTo>
                  <a:pt x="1279" y="1746"/>
                </a:lnTo>
                <a:lnTo>
                  <a:pt x="1215" y="1759"/>
                </a:lnTo>
                <a:lnTo>
                  <a:pt x="1151" y="1767"/>
                </a:lnTo>
                <a:lnTo>
                  <a:pt x="1086" y="1772"/>
                </a:lnTo>
                <a:lnTo>
                  <a:pt x="1021" y="1773"/>
                </a:lnTo>
                <a:lnTo>
                  <a:pt x="956" y="1770"/>
                </a:lnTo>
                <a:lnTo>
                  <a:pt x="891" y="1763"/>
                </a:lnTo>
                <a:lnTo>
                  <a:pt x="827" y="1752"/>
                </a:lnTo>
                <a:lnTo>
                  <a:pt x="764" y="1736"/>
                </a:lnTo>
                <a:lnTo>
                  <a:pt x="701" y="1717"/>
                </a:lnTo>
                <a:lnTo>
                  <a:pt x="639" y="1694"/>
                </a:lnTo>
                <a:lnTo>
                  <a:pt x="579" y="1667"/>
                </a:lnTo>
                <a:lnTo>
                  <a:pt x="521" y="1635"/>
                </a:lnTo>
                <a:lnTo>
                  <a:pt x="463" y="1600"/>
                </a:lnTo>
                <a:lnTo>
                  <a:pt x="408" y="1560"/>
                </a:lnTo>
                <a:lnTo>
                  <a:pt x="355" y="1516"/>
                </a:lnTo>
                <a:lnTo>
                  <a:pt x="304" y="1469"/>
                </a:lnTo>
                <a:lnTo>
                  <a:pt x="257" y="1418"/>
                </a:lnTo>
                <a:lnTo>
                  <a:pt x="213" y="1365"/>
                </a:lnTo>
                <a:lnTo>
                  <a:pt x="174" y="1310"/>
                </a:lnTo>
                <a:lnTo>
                  <a:pt x="138" y="1252"/>
                </a:lnTo>
                <a:lnTo>
                  <a:pt x="106" y="1194"/>
                </a:lnTo>
                <a:lnTo>
                  <a:pt x="79" y="1134"/>
                </a:lnTo>
                <a:lnTo>
                  <a:pt x="56" y="1072"/>
                </a:lnTo>
                <a:lnTo>
                  <a:pt x="37" y="1009"/>
                </a:lnTo>
                <a:lnTo>
                  <a:pt x="21" y="946"/>
                </a:lnTo>
                <a:lnTo>
                  <a:pt x="10" y="882"/>
                </a:lnTo>
                <a:lnTo>
                  <a:pt x="3" y="817"/>
                </a:lnTo>
                <a:lnTo>
                  <a:pt x="0" y="752"/>
                </a:lnTo>
                <a:lnTo>
                  <a:pt x="1" y="687"/>
                </a:lnTo>
                <a:lnTo>
                  <a:pt x="6" y="622"/>
                </a:lnTo>
                <a:lnTo>
                  <a:pt x="15" y="558"/>
                </a:lnTo>
                <a:lnTo>
                  <a:pt x="27" y="494"/>
                </a:lnTo>
                <a:lnTo>
                  <a:pt x="45" y="430"/>
                </a:lnTo>
                <a:lnTo>
                  <a:pt x="66" y="368"/>
                </a:lnTo>
                <a:lnTo>
                  <a:pt x="89" y="425"/>
                </a:lnTo>
                <a:lnTo>
                  <a:pt x="117" y="481"/>
                </a:lnTo>
                <a:lnTo>
                  <a:pt x="147" y="536"/>
                </a:lnTo>
                <a:lnTo>
                  <a:pt x="181" y="589"/>
                </a:lnTo>
                <a:lnTo>
                  <a:pt x="218" y="640"/>
                </a:lnTo>
                <a:lnTo>
                  <a:pt x="259" y="690"/>
                </a:lnTo>
                <a:lnTo>
                  <a:pt x="304" y="737"/>
                </a:lnTo>
                <a:lnTo>
                  <a:pt x="356" y="785"/>
                </a:lnTo>
                <a:lnTo>
                  <a:pt x="409" y="829"/>
                </a:lnTo>
                <a:lnTo>
                  <a:pt x="464" y="869"/>
                </a:lnTo>
                <a:lnTo>
                  <a:pt x="522" y="904"/>
                </a:lnTo>
                <a:lnTo>
                  <a:pt x="581" y="936"/>
                </a:lnTo>
                <a:lnTo>
                  <a:pt x="642" y="963"/>
                </a:lnTo>
                <a:lnTo>
                  <a:pt x="704" y="987"/>
                </a:lnTo>
                <a:lnTo>
                  <a:pt x="767" y="1005"/>
                </a:lnTo>
                <a:lnTo>
                  <a:pt x="838" y="1022"/>
                </a:lnTo>
                <a:lnTo>
                  <a:pt x="909" y="1033"/>
                </a:lnTo>
                <a:lnTo>
                  <a:pt x="981" y="1040"/>
                </a:lnTo>
                <a:lnTo>
                  <a:pt x="1052" y="1042"/>
                </a:lnTo>
                <a:lnTo>
                  <a:pt x="1124" y="1038"/>
                </a:lnTo>
                <a:lnTo>
                  <a:pt x="1195" y="1030"/>
                </a:lnTo>
                <a:lnTo>
                  <a:pt x="1266" y="1016"/>
                </a:lnTo>
                <a:lnTo>
                  <a:pt x="1336" y="998"/>
                </a:lnTo>
                <a:lnTo>
                  <a:pt x="1404" y="975"/>
                </a:lnTo>
                <a:lnTo>
                  <a:pt x="1461" y="951"/>
                </a:lnTo>
                <a:lnTo>
                  <a:pt x="1517" y="925"/>
                </a:lnTo>
                <a:lnTo>
                  <a:pt x="1571" y="895"/>
                </a:lnTo>
                <a:lnTo>
                  <a:pt x="1624" y="860"/>
                </a:lnTo>
                <a:lnTo>
                  <a:pt x="1675" y="823"/>
                </a:lnTo>
                <a:lnTo>
                  <a:pt x="1724" y="783"/>
                </a:lnTo>
                <a:lnTo>
                  <a:pt x="1771" y="738"/>
                </a:lnTo>
                <a:lnTo>
                  <a:pt x="1772" y="738"/>
                </a:lnTo>
                <a:lnTo>
                  <a:pt x="1772" y="737"/>
                </a:lnTo>
                <a:lnTo>
                  <a:pt x="1806" y="700"/>
                </a:lnTo>
                <a:lnTo>
                  <a:pt x="1836" y="661"/>
                </a:lnTo>
                <a:lnTo>
                  <a:pt x="1861" y="619"/>
                </a:lnTo>
                <a:lnTo>
                  <a:pt x="1882" y="576"/>
                </a:lnTo>
                <a:lnTo>
                  <a:pt x="1899" y="531"/>
                </a:lnTo>
                <a:lnTo>
                  <a:pt x="1912" y="485"/>
                </a:lnTo>
                <a:lnTo>
                  <a:pt x="1921" y="439"/>
                </a:lnTo>
                <a:lnTo>
                  <a:pt x="1925" y="392"/>
                </a:lnTo>
                <a:lnTo>
                  <a:pt x="1925" y="345"/>
                </a:lnTo>
                <a:lnTo>
                  <a:pt x="1921" y="298"/>
                </a:lnTo>
                <a:lnTo>
                  <a:pt x="1912" y="251"/>
                </a:lnTo>
                <a:lnTo>
                  <a:pt x="1899" y="206"/>
                </a:lnTo>
                <a:lnTo>
                  <a:pt x="1883" y="161"/>
                </a:lnTo>
                <a:lnTo>
                  <a:pt x="1861" y="118"/>
                </a:lnTo>
                <a:lnTo>
                  <a:pt x="1837" y="76"/>
                </a:lnTo>
                <a:lnTo>
                  <a:pt x="1806" y="37"/>
                </a:lnTo>
                <a:lnTo>
                  <a:pt x="1773" y="0"/>
                </a:lnTo>
                <a:close/>
              </a:path>
            </a:pathLst>
          </a:custGeom>
          <a:solidFill>
            <a:srgbClr val="5C2D91"/>
          </a:solidFill>
          <a:ln w="0">
            <a:noFill/>
            <a:prstDash val="solid"/>
            <a:round/>
            <a:headEnd/>
            <a:tailEnd/>
          </a:ln>
          <a:effectLst>
            <a:innerShdw blurRad="431800" dist="317500" dir="16200000">
              <a:prstClr val="black">
                <a:alpha val="20000"/>
              </a:prstClr>
            </a:innerShdw>
          </a:effectLst>
        </p:spPr>
        <p:txBody>
          <a:bodyPr vert="horz" wrap="square" lIns="89630" tIns="44814" rIns="89630" bIns="44814" numCol="1" anchor="t" anchorCtr="0" compatLnSpc="1">
            <a:prstTxWarp prst="textNoShape">
              <a:avLst/>
            </a:prstTxWarp>
          </a:bodyPr>
          <a:lstStyle/>
          <a:p>
            <a:pPr defTabSz="1194744">
              <a:defRPr/>
            </a:pPr>
            <a:endParaRPr lang="en-US" sz="2353" kern="0">
              <a:solidFill>
                <a:schemeClr val="tx1">
                  <a:lumMod val="75000"/>
                </a:schemeClr>
              </a:solidFill>
              <a:latin typeface="Calibri"/>
            </a:endParaRPr>
          </a:p>
        </p:txBody>
      </p:sp>
      <p:sp>
        <p:nvSpPr>
          <p:cNvPr id="56" name="TextBox 55">
            <a:extLst>
              <a:ext uri="{FF2B5EF4-FFF2-40B4-BE49-F238E27FC236}">
                <a16:creationId xmlns:a16="http://schemas.microsoft.com/office/drawing/2014/main" id="{A333F1DE-7EE9-49F2-AC4D-8A976BCFBC15}"/>
              </a:ext>
            </a:extLst>
          </p:cNvPr>
          <p:cNvSpPr txBox="1"/>
          <p:nvPr/>
        </p:nvSpPr>
        <p:spPr>
          <a:xfrm>
            <a:off x="6425206" y="5521606"/>
            <a:ext cx="1195063" cy="573029"/>
          </a:xfrm>
          <a:prstGeom prst="rect">
            <a:avLst/>
          </a:prstGeom>
          <a:noFill/>
        </p:spPr>
        <p:txBody>
          <a:bodyPr wrap="square" rtlCol="0">
            <a:spAutoFit/>
          </a:bodyPr>
          <a:lstStyle/>
          <a:p>
            <a:pPr defTabSz="1194744">
              <a:defRPr/>
            </a:pPr>
            <a:r>
              <a:rPr lang="en-US" sz="1567" kern="0">
                <a:solidFill>
                  <a:schemeClr val="tx1">
                    <a:lumMod val="20000"/>
                    <a:lumOff val="80000"/>
                  </a:schemeClr>
                </a:solidFill>
                <a:latin typeface="Segoe UI Semilight"/>
                <a:cs typeface="Arial" pitchFamily="34" charset="0"/>
              </a:rPr>
              <a:t>Monitor + Operate</a:t>
            </a:r>
          </a:p>
        </p:txBody>
      </p:sp>
      <p:sp>
        <p:nvSpPr>
          <p:cNvPr id="57" name="TextBox 56">
            <a:extLst>
              <a:ext uri="{FF2B5EF4-FFF2-40B4-BE49-F238E27FC236}">
                <a16:creationId xmlns:a16="http://schemas.microsoft.com/office/drawing/2014/main" id="{B8D4CBD6-7BB8-42E9-947A-3B554F428B40}"/>
              </a:ext>
            </a:extLst>
          </p:cNvPr>
          <p:cNvSpPr txBox="1"/>
          <p:nvPr/>
        </p:nvSpPr>
        <p:spPr>
          <a:xfrm>
            <a:off x="9960391" y="4816891"/>
            <a:ext cx="1755500" cy="1302216"/>
          </a:xfrm>
          <a:prstGeom prst="rect">
            <a:avLst/>
          </a:prstGeom>
          <a:noFill/>
        </p:spPr>
        <p:txBody>
          <a:bodyPr wrap="square" rtlCol="0">
            <a:spAutoFit/>
          </a:bodyPr>
          <a:lstStyle/>
          <a:p>
            <a:pPr defTabSz="914225">
              <a:lnSpc>
                <a:spcPct val="120000"/>
              </a:lnSpc>
              <a:defRPr/>
            </a:pPr>
            <a:r>
              <a:rPr lang="en-US" sz="1961">
                <a:solidFill>
                  <a:schemeClr val="tx1">
                    <a:lumMod val="75000"/>
                  </a:schemeClr>
                </a:solidFill>
                <a:latin typeface="Segoe UI Light"/>
                <a:cs typeface="Arial" pitchFamily="34" charset="0"/>
              </a:rPr>
              <a:t>Deployment</a:t>
            </a:r>
          </a:p>
          <a:p>
            <a:pPr defTabSz="914225">
              <a:lnSpc>
                <a:spcPct val="120000"/>
              </a:lnSpc>
              <a:defRPr/>
            </a:pPr>
            <a:r>
              <a:rPr lang="en-US" sz="1175">
                <a:solidFill>
                  <a:schemeClr val="tx1">
                    <a:lumMod val="75000"/>
                  </a:schemeClr>
                </a:solidFill>
                <a:latin typeface="Segoe UI Light"/>
                <a:cs typeface="Arial" pitchFamily="34" charset="0"/>
              </a:rPr>
              <a:t>Deployment of app and infrastructure</a:t>
            </a:r>
          </a:p>
          <a:p>
            <a:pPr defTabSz="914225">
              <a:lnSpc>
                <a:spcPct val="120000"/>
              </a:lnSpc>
              <a:defRPr/>
            </a:pPr>
            <a:r>
              <a:rPr lang="en-US" sz="1175">
                <a:solidFill>
                  <a:schemeClr val="tx1">
                    <a:lumMod val="75000"/>
                  </a:schemeClr>
                </a:solidFill>
                <a:latin typeface="Segoe UI Light"/>
                <a:cs typeface="Arial" pitchFamily="34" charset="0"/>
              </a:rPr>
              <a:t>PaaS, IaaS and Containers</a:t>
            </a:r>
          </a:p>
        </p:txBody>
      </p:sp>
      <p:sp>
        <p:nvSpPr>
          <p:cNvPr id="58" name="TextBox 57">
            <a:extLst>
              <a:ext uri="{FF2B5EF4-FFF2-40B4-BE49-F238E27FC236}">
                <a16:creationId xmlns:a16="http://schemas.microsoft.com/office/drawing/2014/main" id="{FF5BAE2E-6573-4985-8E70-EAAEFE99381D}"/>
              </a:ext>
            </a:extLst>
          </p:cNvPr>
          <p:cNvSpPr txBox="1"/>
          <p:nvPr/>
        </p:nvSpPr>
        <p:spPr>
          <a:xfrm>
            <a:off x="3376948" y="4738721"/>
            <a:ext cx="1714890" cy="1683130"/>
          </a:xfrm>
          <a:prstGeom prst="rect">
            <a:avLst/>
          </a:prstGeom>
          <a:noFill/>
        </p:spPr>
        <p:txBody>
          <a:bodyPr wrap="square" rtlCol="0">
            <a:spAutoFit/>
          </a:bodyPr>
          <a:lstStyle/>
          <a:p>
            <a:pPr algn="r" defTabSz="914225">
              <a:lnSpc>
                <a:spcPct val="120000"/>
              </a:lnSpc>
              <a:defRPr/>
            </a:pPr>
            <a:r>
              <a:rPr lang="en-US" sz="1961">
                <a:solidFill>
                  <a:schemeClr val="tx1">
                    <a:lumMod val="50000"/>
                  </a:schemeClr>
                </a:solidFill>
                <a:latin typeface="Segoe UI Light"/>
                <a:cs typeface="Arial" pitchFamily="34" charset="0"/>
              </a:rPr>
              <a:t>Monitoring &amp; Operations</a:t>
            </a:r>
          </a:p>
          <a:p>
            <a:pPr algn="r" defTabSz="914225">
              <a:lnSpc>
                <a:spcPct val="120000"/>
              </a:lnSpc>
              <a:defRPr/>
            </a:pPr>
            <a:r>
              <a:rPr lang="en-US" sz="1175">
                <a:solidFill>
                  <a:schemeClr val="tx1">
                    <a:lumMod val="50000"/>
                  </a:schemeClr>
                </a:solidFill>
                <a:latin typeface="Segoe UI Light"/>
                <a:cs typeface="Arial" pitchFamily="34" charset="0"/>
              </a:rPr>
              <a:t>Telemetry</a:t>
            </a:r>
          </a:p>
          <a:p>
            <a:pPr algn="r" defTabSz="914225">
              <a:lnSpc>
                <a:spcPct val="120000"/>
              </a:lnSpc>
              <a:defRPr/>
            </a:pPr>
            <a:r>
              <a:rPr lang="en-US" sz="1175">
                <a:solidFill>
                  <a:schemeClr val="tx1">
                    <a:lumMod val="50000"/>
                  </a:schemeClr>
                </a:solidFill>
                <a:latin typeface="Segoe UI Light"/>
                <a:cs typeface="Arial" pitchFamily="34" charset="0"/>
              </a:rPr>
              <a:t>Diagnostics</a:t>
            </a:r>
          </a:p>
          <a:p>
            <a:pPr algn="r" defTabSz="914225">
              <a:lnSpc>
                <a:spcPct val="120000"/>
              </a:lnSpc>
              <a:defRPr/>
            </a:pPr>
            <a:r>
              <a:rPr lang="en-US" sz="1175">
                <a:solidFill>
                  <a:schemeClr val="tx1">
                    <a:lumMod val="50000"/>
                  </a:schemeClr>
                </a:solidFill>
                <a:latin typeface="Segoe UI Light"/>
                <a:cs typeface="Arial" pitchFamily="34" charset="0"/>
              </a:rPr>
              <a:t>Analysis</a:t>
            </a:r>
          </a:p>
          <a:p>
            <a:pPr algn="r" defTabSz="914225">
              <a:lnSpc>
                <a:spcPct val="120000"/>
              </a:lnSpc>
              <a:defRPr/>
            </a:pPr>
            <a:r>
              <a:rPr lang="en-US" sz="1175">
                <a:solidFill>
                  <a:schemeClr val="tx1">
                    <a:lumMod val="50000"/>
                  </a:schemeClr>
                </a:solidFill>
                <a:latin typeface="Segoe UI Light"/>
                <a:cs typeface="Arial" pitchFamily="34" charset="0"/>
              </a:rPr>
              <a:t>Compliance</a:t>
            </a:r>
          </a:p>
        </p:txBody>
      </p:sp>
      <p:pic>
        <p:nvPicPr>
          <p:cNvPr id="59" name="Picture 58">
            <a:extLst>
              <a:ext uri="{FF2B5EF4-FFF2-40B4-BE49-F238E27FC236}">
                <a16:creationId xmlns:a16="http://schemas.microsoft.com/office/drawing/2014/main" id="{BED9890C-0066-46AF-9D92-EAF8BDC34E08}"/>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flipH="1">
            <a:off x="6694283" y="3419867"/>
            <a:ext cx="1799349" cy="1801821"/>
          </a:xfrm>
          <a:prstGeom prst="rect">
            <a:avLst/>
          </a:prstGeom>
        </p:spPr>
      </p:pic>
      <p:sp>
        <p:nvSpPr>
          <p:cNvPr id="60" name="TextBox 59">
            <a:extLst>
              <a:ext uri="{FF2B5EF4-FFF2-40B4-BE49-F238E27FC236}">
                <a16:creationId xmlns:a16="http://schemas.microsoft.com/office/drawing/2014/main" id="{F76A9DF3-AE33-44F4-BE33-98843AE33CC2}"/>
              </a:ext>
            </a:extLst>
          </p:cNvPr>
          <p:cNvSpPr txBox="1"/>
          <p:nvPr/>
        </p:nvSpPr>
        <p:spPr>
          <a:xfrm>
            <a:off x="9938587" y="1838678"/>
            <a:ext cx="2124940" cy="1736181"/>
          </a:xfrm>
          <a:prstGeom prst="rect">
            <a:avLst/>
          </a:prstGeom>
          <a:noFill/>
        </p:spPr>
        <p:txBody>
          <a:bodyPr wrap="square" rtlCol="0">
            <a:spAutoFit/>
          </a:bodyPr>
          <a:lstStyle/>
          <a:p>
            <a:pPr defTabSz="914225">
              <a:lnSpc>
                <a:spcPct val="120000"/>
              </a:lnSpc>
              <a:defRPr/>
            </a:pPr>
            <a:r>
              <a:rPr lang="en-US" sz="1961">
                <a:solidFill>
                  <a:schemeClr val="tx1">
                    <a:lumMod val="75000"/>
                  </a:schemeClr>
                </a:solidFill>
                <a:latin typeface="Segoe UI Light"/>
                <a:cs typeface="Arial" pitchFamily="34" charset="0"/>
              </a:rPr>
              <a:t>Build &amp; Test</a:t>
            </a:r>
          </a:p>
          <a:p>
            <a:pPr defTabSz="914225">
              <a:lnSpc>
                <a:spcPct val="120000"/>
              </a:lnSpc>
              <a:defRPr/>
            </a:pPr>
            <a:r>
              <a:rPr lang="en-US" sz="1175">
                <a:solidFill>
                  <a:schemeClr val="tx1">
                    <a:lumMod val="75000"/>
                  </a:schemeClr>
                </a:solidFill>
                <a:latin typeface="Segoe UI Light"/>
                <a:cs typeface="Arial" pitchFamily="34" charset="0"/>
              </a:rPr>
              <a:t>Git Source Control</a:t>
            </a:r>
          </a:p>
          <a:p>
            <a:pPr defTabSz="914225">
              <a:lnSpc>
                <a:spcPct val="120000"/>
              </a:lnSpc>
              <a:defRPr/>
            </a:pPr>
            <a:r>
              <a:rPr lang="en-US" sz="1175">
                <a:solidFill>
                  <a:schemeClr val="tx1">
                    <a:lumMod val="75000"/>
                  </a:schemeClr>
                </a:solidFill>
                <a:latin typeface="Segoe UI Light"/>
                <a:cs typeface="Arial" pitchFamily="34" charset="0"/>
              </a:rPr>
              <a:t>Modern Code Workflow</a:t>
            </a:r>
          </a:p>
          <a:p>
            <a:pPr defTabSz="914225">
              <a:lnSpc>
                <a:spcPct val="120000"/>
              </a:lnSpc>
              <a:defRPr/>
            </a:pPr>
            <a:r>
              <a:rPr lang="en-US" sz="1175">
                <a:solidFill>
                  <a:schemeClr val="tx1">
                    <a:lumMod val="75000"/>
                  </a:schemeClr>
                </a:solidFill>
                <a:latin typeface="Segoe UI Light"/>
                <a:cs typeface="Arial" pitchFamily="34" charset="0"/>
              </a:rPr>
              <a:t>Continuous Integration</a:t>
            </a:r>
          </a:p>
          <a:p>
            <a:pPr defTabSz="914225">
              <a:lnSpc>
                <a:spcPct val="120000"/>
              </a:lnSpc>
              <a:defRPr/>
            </a:pPr>
            <a:r>
              <a:rPr lang="en-US" sz="1175">
                <a:solidFill>
                  <a:schemeClr val="tx1">
                    <a:lumMod val="75000"/>
                  </a:schemeClr>
                </a:solidFill>
                <a:latin typeface="Segoe UI Light"/>
                <a:cs typeface="Arial" pitchFamily="34" charset="0"/>
              </a:rPr>
              <a:t>Continuous Testing</a:t>
            </a:r>
          </a:p>
          <a:p>
            <a:pPr defTabSz="914225">
              <a:lnSpc>
                <a:spcPct val="120000"/>
              </a:lnSpc>
              <a:defRPr/>
            </a:pPr>
            <a:r>
              <a:rPr lang="en-US" sz="1175">
                <a:solidFill>
                  <a:schemeClr val="tx1">
                    <a:lumMod val="75000"/>
                  </a:schemeClr>
                </a:solidFill>
                <a:latin typeface="Segoe UI Light"/>
                <a:cs typeface="Arial" pitchFamily="34" charset="0"/>
              </a:rPr>
              <a:t>Package Management</a:t>
            </a:r>
          </a:p>
          <a:p>
            <a:pPr defTabSz="914225">
              <a:lnSpc>
                <a:spcPct val="120000"/>
              </a:lnSpc>
              <a:defRPr/>
            </a:pPr>
            <a:r>
              <a:rPr lang="en-US" sz="1175">
                <a:solidFill>
                  <a:schemeClr val="tx1">
                    <a:lumMod val="75000"/>
                  </a:schemeClr>
                </a:solidFill>
                <a:latin typeface="Segoe UI Light"/>
                <a:cs typeface="Arial" pitchFamily="34" charset="0"/>
              </a:rPr>
              <a:t>Open Source Compliance</a:t>
            </a:r>
          </a:p>
        </p:txBody>
      </p:sp>
    </p:spTree>
    <p:extLst>
      <p:ext uri="{BB962C8B-B14F-4D97-AF65-F5344CB8AC3E}">
        <p14:creationId xmlns:p14="http://schemas.microsoft.com/office/powerpoint/2010/main" val="36347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10000" fill="hold"/>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1767" y="2657151"/>
            <a:ext cx="1683738" cy="1522177"/>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2019" y="2677312"/>
            <a:ext cx="1737326" cy="1577832"/>
          </a:xfrm>
          <a:prstGeom prst="rect">
            <a:avLst/>
          </a:prstGeom>
        </p:spPr>
      </p:pic>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9263" y="3605525"/>
            <a:ext cx="243805" cy="200617"/>
          </a:xfrm>
          <a:prstGeom prst="rect">
            <a:avLst/>
          </a:prstGeom>
        </p:spPr>
      </p:pic>
      <p:pic>
        <p:nvPicPr>
          <p:cNvPr id="42" name="Picture 41"/>
          <p:cNvPicPr>
            <a:picLocks noChangeAspect="1"/>
          </p:cNvPicPr>
          <p:nvPr/>
        </p:nvPicPr>
        <p:blipFill>
          <a:blip r:embed="rId6"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68542" y="1378630"/>
            <a:ext cx="4362494" cy="4362663"/>
          </a:xfrm>
          <a:prstGeom prst="rect">
            <a:avLst/>
          </a:prstGeom>
        </p:spPr>
      </p:pic>
      <p:sp>
        <p:nvSpPr>
          <p:cNvPr id="27" name="TextBox 26"/>
          <p:cNvSpPr txBox="1"/>
          <p:nvPr/>
        </p:nvSpPr>
        <p:spPr>
          <a:xfrm>
            <a:off x="2187573" y="1480662"/>
            <a:ext cx="809048" cy="452590"/>
          </a:xfrm>
          <a:prstGeom prst="rect">
            <a:avLst/>
          </a:prstGeom>
          <a:noFill/>
        </p:spPr>
        <p:txBody>
          <a:bodyPr wrap="square" rtlCol="0">
            <a:spAutoFit/>
          </a:bodyPr>
          <a:lstStyle/>
          <a:p>
            <a:pPr>
              <a:defRPr/>
            </a:pPr>
            <a:r>
              <a:rPr lang="en-US" sz="2353" kern="0" dirty="0">
                <a:latin typeface="Segoe UI Light"/>
                <a:cs typeface="Arial" pitchFamily="34" charset="0"/>
              </a:rPr>
              <a:t>Plan</a:t>
            </a:r>
          </a:p>
        </p:txBody>
      </p:sp>
      <p:sp>
        <p:nvSpPr>
          <p:cNvPr id="28" name="TextBox 27"/>
          <p:cNvSpPr txBox="1"/>
          <p:nvPr/>
        </p:nvSpPr>
        <p:spPr>
          <a:xfrm>
            <a:off x="1585691" y="1224195"/>
            <a:ext cx="586481" cy="965524"/>
          </a:xfrm>
          <a:prstGeom prst="rect">
            <a:avLst/>
          </a:prstGeom>
          <a:noFill/>
        </p:spPr>
        <p:txBody>
          <a:bodyPr wrap="none" rtlCol="0">
            <a:spAutoFit/>
          </a:bodyPr>
          <a:lstStyle/>
          <a:p>
            <a:r>
              <a:rPr lang="en-US" sz="5686" dirty="0">
                <a:latin typeface="Arial" pitchFamily="34" charset="0"/>
                <a:cs typeface="Arial" pitchFamily="34" charset="0"/>
              </a:rPr>
              <a:t>1</a:t>
            </a:r>
          </a:p>
        </p:txBody>
      </p:sp>
      <p:sp>
        <p:nvSpPr>
          <p:cNvPr id="30" name="TextBox 29"/>
          <p:cNvSpPr txBox="1"/>
          <p:nvPr/>
        </p:nvSpPr>
        <p:spPr>
          <a:xfrm>
            <a:off x="8750807" y="1480662"/>
            <a:ext cx="2326443" cy="452590"/>
          </a:xfrm>
          <a:prstGeom prst="rect">
            <a:avLst/>
          </a:prstGeom>
          <a:noFill/>
        </p:spPr>
        <p:txBody>
          <a:bodyPr wrap="square" rtlCol="0">
            <a:spAutoFit/>
          </a:bodyPr>
          <a:lstStyle/>
          <a:p>
            <a:pPr>
              <a:defRPr/>
            </a:pPr>
            <a:r>
              <a:rPr lang="en-US" sz="2353" kern="0" dirty="0">
                <a:latin typeface="Segoe UI Light"/>
                <a:cs typeface="Arial" pitchFamily="34" charset="0"/>
              </a:rPr>
              <a:t>Monitor + Learn</a:t>
            </a:r>
          </a:p>
        </p:txBody>
      </p:sp>
      <p:sp>
        <p:nvSpPr>
          <p:cNvPr id="35" name="TextBox 34"/>
          <p:cNvSpPr txBox="1"/>
          <p:nvPr/>
        </p:nvSpPr>
        <p:spPr>
          <a:xfrm>
            <a:off x="8750807" y="5404353"/>
            <a:ext cx="1186703" cy="452590"/>
          </a:xfrm>
          <a:prstGeom prst="rect">
            <a:avLst/>
          </a:prstGeom>
          <a:noFill/>
        </p:spPr>
        <p:txBody>
          <a:bodyPr wrap="square" rtlCol="0">
            <a:spAutoFit/>
          </a:bodyPr>
          <a:lstStyle/>
          <a:p>
            <a:pPr>
              <a:defRPr/>
            </a:pPr>
            <a:r>
              <a:rPr lang="en-US" sz="2353" kern="0" dirty="0">
                <a:latin typeface="Segoe UI Light"/>
                <a:cs typeface="Arial" pitchFamily="34" charset="0"/>
              </a:rPr>
              <a:t>Release</a:t>
            </a:r>
          </a:p>
        </p:txBody>
      </p:sp>
      <p:sp>
        <p:nvSpPr>
          <p:cNvPr id="37" name="TextBox 36"/>
          <p:cNvSpPr txBox="1"/>
          <p:nvPr/>
        </p:nvSpPr>
        <p:spPr>
          <a:xfrm>
            <a:off x="2187572" y="5404353"/>
            <a:ext cx="2098401" cy="452590"/>
          </a:xfrm>
          <a:prstGeom prst="rect">
            <a:avLst/>
          </a:prstGeom>
          <a:noFill/>
        </p:spPr>
        <p:txBody>
          <a:bodyPr wrap="square" rtlCol="0">
            <a:spAutoFit/>
          </a:bodyPr>
          <a:lstStyle/>
          <a:p>
            <a:pPr>
              <a:defRPr/>
            </a:pPr>
            <a:r>
              <a:rPr lang="en-US" sz="2353" kern="0" dirty="0">
                <a:latin typeface="Segoe UI Light"/>
                <a:cs typeface="Arial" pitchFamily="34" charset="0"/>
              </a:rPr>
              <a:t>Develop + Test</a:t>
            </a:r>
          </a:p>
        </p:txBody>
      </p:sp>
      <p:sp>
        <p:nvSpPr>
          <p:cNvPr id="38" name="TextBox 37"/>
          <p:cNvSpPr txBox="1"/>
          <p:nvPr/>
        </p:nvSpPr>
        <p:spPr>
          <a:xfrm>
            <a:off x="1585691" y="5147886"/>
            <a:ext cx="586481" cy="965524"/>
          </a:xfrm>
          <a:prstGeom prst="rect">
            <a:avLst/>
          </a:prstGeom>
          <a:noFill/>
        </p:spPr>
        <p:txBody>
          <a:bodyPr wrap="none" rtlCol="0">
            <a:spAutoFit/>
          </a:bodyPr>
          <a:lstStyle/>
          <a:p>
            <a:r>
              <a:rPr lang="en-US" sz="5686" dirty="0">
                <a:latin typeface="Arial" pitchFamily="34" charset="0"/>
                <a:cs typeface="Arial" pitchFamily="34" charset="0"/>
              </a:rPr>
              <a:t>2</a:t>
            </a:r>
          </a:p>
        </p:txBody>
      </p:sp>
      <p:sp>
        <p:nvSpPr>
          <p:cNvPr id="39" name="TextBox 38"/>
          <p:cNvSpPr txBox="1"/>
          <p:nvPr/>
        </p:nvSpPr>
        <p:spPr>
          <a:xfrm>
            <a:off x="807152" y="3352203"/>
            <a:ext cx="2049952" cy="380175"/>
          </a:xfrm>
          <a:prstGeom prst="rect">
            <a:avLst/>
          </a:prstGeom>
          <a:noFill/>
        </p:spPr>
        <p:txBody>
          <a:bodyPr wrap="square" lIns="0" tIns="0" rIns="0" bIns="0" rtlCol="0">
            <a:spAutoFit/>
          </a:bodyPr>
          <a:lstStyle/>
          <a:p>
            <a:pPr algn="r" defTabSz="1242922">
              <a:lnSpc>
                <a:spcPct val="90000"/>
              </a:lnSpc>
              <a:defRPr/>
            </a:pPr>
            <a:r>
              <a:rPr lang="en-US" sz="2745" dirty="0">
                <a:latin typeface="Segoe UI Semilight" panose="020B0402040204020203" pitchFamily="34" charset="0"/>
                <a:cs typeface="Segoe UI Semilight" panose="020B0402040204020203" pitchFamily="34" charset="0"/>
              </a:rPr>
              <a:t>Development</a:t>
            </a:r>
          </a:p>
        </p:txBody>
      </p:sp>
      <p:sp>
        <p:nvSpPr>
          <p:cNvPr id="40" name="TextBox 39"/>
          <p:cNvSpPr txBox="1"/>
          <p:nvPr/>
        </p:nvSpPr>
        <p:spPr>
          <a:xfrm>
            <a:off x="9042368" y="3352203"/>
            <a:ext cx="1693148" cy="380175"/>
          </a:xfrm>
          <a:prstGeom prst="rect">
            <a:avLst/>
          </a:prstGeom>
          <a:noFill/>
        </p:spPr>
        <p:txBody>
          <a:bodyPr wrap="square" lIns="0" tIns="0" rIns="0" bIns="0" rtlCol="0">
            <a:spAutoFit/>
          </a:bodyPr>
          <a:lstStyle/>
          <a:p>
            <a:pPr defTabSz="1242922">
              <a:lnSpc>
                <a:spcPct val="90000"/>
              </a:lnSpc>
              <a:defRPr/>
            </a:pPr>
            <a:r>
              <a:rPr lang="en-US" sz="2745" dirty="0">
                <a:latin typeface="Segoe UI Semilight" panose="020B0402040204020203" pitchFamily="34" charset="0"/>
                <a:cs typeface="Segoe UI Semilight" panose="020B0402040204020203" pitchFamily="34" charset="0"/>
              </a:rPr>
              <a:t>Production</a:t>
            </a:r>
          </a:p>
        </p:txBody>
      </p:sp>
      <p:sp>
        <p:nvSpPr>
          <p:cNvPr id="31" name="TextBox 30"/>
          <p:cNvSpPr txBox="1"/>
          <p:nvPr/>
        </p:nvSpPr>
        <p:spPr>
          <a:xfrm>
            <a:off x="8097454" y="1224195"/>
            <a:ext cx="586481" cy="965524"/>
          </a:xfrm>
          <a:prstGeom prst="rect">
            <a:avLst/>
          </a:prstGeom>
          <a:noFill/>
        </p:spPr>
        <p:txBody>
          <a:bodyPr wrap="none" rtlCol="0">
            <a:spAutoFit/>
          </a:bodyPr>
          <a:lstStyle/>
          <a:p>
            <a:r>
              <a:rPr lang="en-US" sz="5686" dirty="0">
                <a:latin typeface="Arial" pitchFamily="34" charset="0"/>
                <a:cs typeface="Arial" pitchFamily="34" charset="0"/>
              </a:rPr>
              <a:t>4</a:t>
            </a:r>
          </a:p>
        </p:txBody>
      </p:sp>
      <p:sp>
        <p:nvSpPr>
          <p:cNvPr id="36" name="TextBox 35"/>
          <p:cNvSpPr txBox="1"/>
          <p:nvPr/>
        </p:nvSpPr>
        <p:spPr>
          <a:xfrm>
            <a:off x="8097454" y="5147886"/>
            <a:ext cx="586481" cy="965524"/>
          </a:xfrm>
          <a:prstGeom prst="rect">
            <a:avLst/>
          </a:prstGeom>
          <a:noFill/>
        </p:spPr>
        <p:txBody>
          <a:bodyPr wrap="none" rtlCol="0">
            <a:spAutoFit/>
          </a:bodyPr>
          <a:lstStyle/>
          <a:p>
            <a:r>
              <a:rPr lang="en-US" sz="5686" dirty="0">
                <a:latin typeface="Arial" pitchFamily="34" charset="0"/>
                <a:cs typeface="Arial" pitchFamily="34" charset="0"/>
              </a:rPr>
              <a:t>3</a:t>
            </a:r>
          </a:p>
        </p:txBody>
      </p:sp>
      <p:sp>
        <p:nvSpPr>
          <p:cNvPr id="44" name="Freeform 8"/>
          <p:cNvSpPr>
            <a:spLocks/>
          </p:cNvSpPr>
          <p:nvPr/>
        </p:nvSpPr>
        <p:spPr bwMode="auto">
          <a:xfrm>
            <a:off x="3689997" y="1299858"/>
            <a:ext cx="2259738" cy="2259738"/>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6" name="Freeform 10"/>
          <p:cNvSpPr>
            <a:spLocks/>
          </p:cNvSpPr>
          <p:nvPr/>
        </p:nvSpPr>
        <p:spPr bwMode="auto">
          <a:xfrm>
            <a:off x="3689997" y="3559596"/>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8" name="Freeform 13"/>
          <p:cNvSpPr>
            <a:spLocks/>
          </p:cNvSpPr>
          <p:nvPr/>
        </p:nvSpPr>
        <p:spPr bwMode="auto">
          <a:xfrm>
            <a:off x="5949735" y="1299858"/>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3" name="Freeform 7"/>
          <p:cNvSpPr>
            <a:spLocks/>
          </p:cNvSpPr>
          <p:nvPr/>
        </p:nvSpPr>
        <p:spPr bwMode="auto">
          <a:xfrm>
            <a:off x="3689997" y="1299858"/>
            <a:ext cx="2259738" cy="2259738"/>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5" name="Freeform 9"/>
          <p:cNvSpPr>
            <a:spLocks/>
          </p:cNvSpPr>
          <p:nvPr/>
        </p:nvSpPr>
        <p:spPr bwMode="auto">
          <a:xfrm>
            <a:off x="3689997" y="3559596"/>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7" name="Freeform 11"/>
          <p:cNvSpPr>
            <a:spLocks/>
          </p:cNvSpPr>
          <p:nvPr/>
        </p:nvSpPr>
        <p:spPr bwMode="auto">
          <a:xfrm>
            <a:off x="5949735" y="3559596"/>
            <a:ext cx="2259738" cy="2261294"/>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9" name="Freeform 14"/>
          <p:cNvSpPr>
            <a:spLocks/>
          </p:cNvSpPr>
          <p:nvPr/>
        </p:nvSpPr>
        <p:spPr bwMode="auto">
          <a:xfrm>
            <a:off x="5949735" y="1299858"/>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 name="Text Placeholder 2"/>
          <p:cNvSpPr>
            <a:spLocks noGrp="1"/>
          </p:cNvSpPr>
          <p:nvPr>
            <p:ph type="body" sz="quarter" idx="13"/>
          </p:nvPr>
        </p:nvSpPr>
        <p:spPr/>
        <p:txBody>
          <a:bodyPr/>
          <a:lstStyle/>
          <a:p>
            <a:r>
              <a:rPr lang="en-US" dirty="0"/>
              <a:t>DevOps</a:t>
            </a:r>
          </a:p>
        </p:txBody>
      </p:sp>
    </p:spTree>
    <p:extLst>
      <p:ext uri="{BB962C8B-B14F-4D97-AF65-F5344CB8AC3E}">
        <p14:creationId xmlns:p14="http://schemas.microsoft.com/office/powerpoint/2010/main" val="16478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500" fill="hold"/>
                                        <p:tgtEl>
                                          <p:spTgt spid="47"/>
                                        </p:tgtEl>
                                        <p:attrNameLst>
                                          <p:attrName>ppt_w</p:attrName>
                                        </p:attrNameLst>
                                      </p:cBhvr>
                                      <p:tavLst>
                                        <p:tav tm="0">
                                          <p:val>
                                            <p:fltVal val="0"/>
                                          </p:val>
                                        </p:tav>
                                        <p:tav tm="100000">
                                          <p:val>
                                            <p:strVal val="#ppt_w"/>
                                          </p:val>
                                        </p:tav>
                                      </p:tavLst>
                                    </p:anim>
                                    <p:anim calcmode="lin" valueType="num">
                                      <p:cBhvr>
                                        <p:cTn id="34" dur="500" fill="hold"/>
                                        <p:tgtEl>
                                          <p:spTgt spid="47"/>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42"/>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600"/>
                                        <p:tgtEl>
                                          <p:spTgt spid="32"/>
                                        </p:tgtEl>
                                      </p:cBhvr>
                                    </p:animEffect>
                                  </p:childTnLst>
                                </p:cTn>
                              </p:par>
                              <p:par>
                                <p:cTn id="62" presetID="35" presetClass="path" presetSubtype="0" decel="100000" fill="hold" nodeType="withEffect">
                                  <p:stCondLst>
                                    <p:cond delay="500"/>
                                  </p:stCondLst>
                                  <p:childTnLst>
                                    <p:animMotion origin="layout" path="M 0.05565 0.00023 L 4.76385E-6 0.00023 " pathEditMode="relative" rAng="0" ptsTypes="AA">
                                      <p:cBhvr>
                                        <p:cTn id="63" dur="800" fill="hold"/>
                                        <p:tgtEl>
                                          <p:spTgt spid="32"/>
                                        </p:tgtEl>
                                        <p:attrNameLst>
                                          <p:attrName>ppt_x</p:attrName>
                                          <p:attrName>ppt_y</p:attrName>
                                        </p:attrNameLst>
                                      </p:cBhvr>
                                      <p:rCtr x="-2783" y="0"/>
                                    </p:animMotion>
                                  </p:childTnLst>
                                </p:cTn>
                              </p:par>
                              <p:par>
                                <p:cTn id="64" presetID="10" presetClass="entr" presetSubtype="0" fill="hold"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600"/>
                                        <p:tgtEl>
                                          <p:spTgt spid="33"/>
                                        </p:tgtEl>
                                      </p:cBhvr>
                                    </p:animEffect>
                                  </p:childTnLst>
                                </p:cTn>
                              </p:par>
                              <p:par>
                                <p:cTn id="67" presetID="35" presetClass="path" presetSubtype="0" decel="100000" fill="hold" nodeType="withEffect">
                                  <p:stCondLst>
                                    <p:cond delay="500"/>
                                  </p:stCondLst>
                                  <p:childTnLst>
                                    <p:animMotion origin="layout" path="M -0.04557 0.00023 L -1.87388E-6 0.00023 " pathEditMode="relative" rAng="0" ptsTypes="AA">
                                      <p:cBhvr>
                                        <p:cTn id="68" dur="800" fill="hold"/>
                                        <p:tgtEl>
                                          <p:spTgt spid="33"/>
                                        </p:tgtEl>
                                        <p:attrNameLst>
                                          <p:attrName>ppt_x</p:attrName>
                                          <p:attrName>ppt_y</p:attrName>
                                        </p:attrNameLst>
                                      </p:cBhvr>
                                      <p:rCtr x="2272" y="0"/>
                                    </p:animMotion>
                                  </p:childTnLst>
                                </p:cTn>
                              </p:par>
                              <p:par>
                                <p:cTn id="69" presetID="10" presetClass="entr" presetSubtype="0" fill="hold" nodeType="withEffect">
                                  <p:stCondLst>
                                    <p:cond delay="5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600"/>
                                        <p:tgtEl>
                                          <p:spTgt spid="53"/>
                                        </p:tgtEl>
                                      </p:cBhvr>
                                    </p:animEffect>
                                  </p:childTnLst>
                                </p:cTn>
                              </p:par>
                              <p:par>
                                <p:cTn id="72" presetID="35" presetClass="path" presetSubtype="0" decel="100000" fill="hold" nodeType="withEffect">
                                  <p:stCondLst>
                                    <p:cond delay="500"/>
                                  </p:stCondLst>
                                  <p:childTnLst>
                                    <p:animMotion origin="layout" path="M 0.05565 0.00023 L 4.76385E-6 0.00023 " pathEditMode="relative" rAng="0" ptsTypes="AA">
                                      <p:cBhvr>
                                        <p:cTn id="73" dur="800" fill="hold"/>
                                        <p:tgtEl>
                                          <p:spTgt spid="53"/>
                                        </p:tgtEl>
                                        <p:attrNameLst>
                                          <p:attrName>ppt_x</p:attrName>
                                          <p:attrName>ppt_y</p:attrName>
                                        </p:attrNameLst>
                                      </p:cBhvr>
                                      <p:rCtr x="-27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5" grpId="0"/>
      <p:bldP spid="37" grpId="0"/>
      <p:bldP spid="38" grpId="0"/>
      <p:bldP spid="31" grpId="0"/>
      <p:bldP spid="36" grpId="0"/>
      <p:bldP spid="48" grpId="0" animBg="1"/>
      <p:bldP spid="43" grpId="0" animBg="1"/>
      <p:bldP spid="45" grpId="0"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bwMode="auto">
          <a:xfrm flipV="1">
            <a:off x="3109750" y="3477935"/>
            <a:ext cx="6933266" cy="7058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4" name="Isosceles Triangle 103"/>
          <p:cNvSpPr/>
          <p:nvPr/>
        </p:nvSpPr>
        <p:spPr bwMode="auto">
          <a:xfrm rot="16200000">
            <a:off x="2714430" y="3293858"/>
            <a:ext cx="500130" cy="431147"/>
          </a:xfrm>
          <a:prstGeom prst="triangle">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a:gradFill>
                <a:gsLst>
                  <a:gs pos="0">
                    <a:srgbClr val="FFFFFF"/>
                  </a:gs>
                  <a:gs pos="100000">
                    <a:srgbClr val="FFFFFF"/>
                  </a:gs>
                </a:gsLst>
                <a:lin ang="5400000" scaled="0"/>
              </a:gradFill>
              <a:ea typeface="Segoe UI" pitchFamily="34" charset="0"/>
              <a:cs typeface="Segoe UI" pitchFamily="34" charset="0"/>
            </a:endParaRPr>
          </a:p>
        </p:txBody>
      </p:sp>
      <p:pic>
        <p:nvPicPr>
          <p:cNvPr id="91" name="Picture 90"/>
          <p:cNvPicPr>
            <a:picLocks noChangeAspect="1"/>
          </p:cNvPicPr>
          <p:nvPr/>
        </p:nvPicPr>
        <p:blipFill>
          <a:blip r:embed="rId3" cstate="hq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18615" y="1366180"/>
            <a:ext cx="4362494" cy="4362663"/>
          </a:xfrm>
          <a:prstGeom prst="rect">
            <a:avLst/>
          </a:prstGeom>
        </p:spPr>
      </p:pic>
      <p:sp>
        <p:nvSpPr>
          <p:cNvPr id="105" name="Freeform 7"/>
          <p:cNvSpPr>
            <a:spLocks/>
          </p:cNvSpPr>
          <p:nvPr/>
        </p:nvSpPr>
        <p:spPr bwMode="auto">
          <a:xfrm>
            <a:off x="9927620" y="1287408"/>
            <a:ext cx="2259738" cy="2259738"/>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114" name="Rectangle 113"/>
          <p:cNvSpPr/>
          <p:nvPr/>
        </p:nvSpPr>
        <p:spPr bwMode="auto">
          <a:xfrm flipV="1">
            <a:off x="6156695" y="3477934"/>
            <a:ext cx="1145427" cy="64676"/>
          </a:xfrm>
          <a:prstGeom prst="rect">
            <a:avLst/>
          </a:prstGeom>
          <a:solidFill>
            <a:srgbClr val="C02D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6" name="Title 18"/>
          <p:cNvSpPr txBox="1">
            <a:spLocks/>
          </p:cNvSpPr>
          <p:nvPr/>
        </p:nvSpPr>
        <p:spPr>
          <a:xfrm>
            <a:off x="268928" y="291548"/>
            <a:ext cx="11655840" cy="899537"/>
          </a:xfrm>
          <a:prstGeom prst="rect">
            <a:avLst/>
          </a:prstGeom>
          <a:ln>
            <a:noFill/>
          </a:ln>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sz="4705">
              <a:gradFill>
                <a:gsLst>
                  <a:gs pos="1250">
                    <a:srgbClr val="404040"/>
                  </a:gs>
                  <a:gs pos="100000">
                    <a:srgbClr val="404040"/>
                  </a:gs>
                </a:gsLst>
                <a:lin ang="5400000" scaled="0"/>
              </a:gradFill>
            </a:endParaRPr>
          </a:p>
        </p:txBody>
      </p:sp>
      <p:sp>
        <p:nvSpPr>
          <p:cNvPr id="57" name="TextBox 56"/>
          <p:cNvSpPr txBox="1"/>
          <p:nvPr/>
        </p:nvSpPr>
        <p:spPr>
          <a:xfrm>
            <a:off x="1263801" y="1090956"/>
            <a:ext cx="4698760" cy="814661"/>
          </a:xfrm>
          <a:prstGeom prst="rect">
            <a:avLst/>
          </a:prstGeom>
          <a:noFill/>
        </p:spPr>
        <p:txBody>
          <a:bodyPr wrap="square" rtlCol="0">
            <a:spAutoFit/>
          </a:bodyPr>
          <a:lstStyle/>
          <a:p>
            <a:pPr>
              <a:defRPr/>
            </a:pPr>
            <a:r>
              <a:rPr lang="en-US" sz="2353" kern="0" spc="20">
                <a:solidFill>
                  <a:srgbClr val="404040"/>
                </a:solidFill>
                <a:latin typeface="Segoe UI Light"/>
                <a:cs typeface="Arial" pitchFamily="34" charset="0"/>
              </a:rPr>
              <a:t>It starts with an idea – and a plan how to turn this idea </a:t>
            </a:r>
            <a:r>
              <a:rPr lang="en-US" sz="2353" kern="0" spc="10">
                <a:solidFill>
                  <a:srgbClr val="404040"/>
                </a:solidFill>
                <a:latin typeface="Segoe UI Light"/>
                <a:cs typeface="Arial" pitchFamily="34" charset="0"/>
              </a:rPr>
              <a:t>into reality …</a:t>
            </a:r>
            <a:endParaRPr lang="en-US" sz="2353" kern="0">
              <a:solidFill>
                <a:srgbClr val="404040"/>
              </a:solidFill>
              <a:latin typeface="Segoe UI Light"/>
              <a:cs typeface="Arial" pitchFamily="34" charset="0"/>
            </a:endParaRPr>
          </a:p>
        </p:txBody>
      </p:sp>
      <p:grpSp>
        <p:nvGrpSpPr>
          <p:cNvPr id="13" name="Group 12"/>
          <p:cNvGrpSpPr/>
          <p:nvPr/>
        </p:nvGrpSpPr>
        <p:grpSpPr>
          <a:xfrm>
            <a:off x="5366441" y="2342039"/>
            <a:ext cx="1258778" cy="1334315"/>
            <a:chOff x="5474048" y="2388505"/>
            <a:chExt cx="1284019" cy="1361071"/>
          </a:xfrm>
        </p:grpSpPr>
        <p:sp>
          <p:nvSpPr>
            <p:cNvPr id="98" name="TextBox 97"/>
            <p:cNvSpPr txBox="1"/>
            <p:nvPr/>
          </p:nvSpPr>
          <p:spPr>
            <a:xfrm>
              <a:off x="5474048" y="2388505"/>
              <a:ext cx="1284019" cy="324000"/>
            </a:xfrm>
            <a:prstGeom prst="rect">
              <a:avLst/>
            </a:prstGeom>
            <a:noFill/>
          </p:spPr>
          <p:txBody>
            <a:bodyPr wrap="square" lIns="0" tIns="0" rIns="0" bIns="0" rtlCol="0" anchor="ctr">
              <a:noAutofit/>
            </a:bodyPr>
            <a:lstStyle/>
            <a:p>
              <a:pPr algn="ctr">
                <a:defRPr/>
              </a:pPr>
              <a:r>
                <a:rPr lang="en-US" sz="1568" kern="0">
                  <a:solidFill>
                    <a:srgbClr val="C02DA2"/>
                  </a:solidFill>
                  <a:cs typeface="Arial" pitchFamily="34" charset="0"/>
                </a:rPr>
                <a:t>Manage work</a:t>
              </a:r>
            </a:p>
          </p:txBody>
        </p:sp>
        <p:grpSp>
          <p:nvGrpSpPr>
            <p:cNvPr id="2" name="Group 1"/>
            <p:cNvGrpSpPr/>
            <p:nvPr/>
          </p:nvGrpSpPr>
          <p:grpSpPr>
            <a:xfrm>
              <a:off x="5904603" y="2842133"/>
              <a:ext cx="365757" cy="907443"/>
              <a:chOff x="6204826" y="2842133"/>
              <a:chExt cx="365757" cy="907443"/>
            </a:xfrm>
          </p:grpSpPr>
          <p:cxnSp>
            <p:nvCxnSpPr>
              <p:cNvPr id="97" name="Straight Connector 96"/>
              <p:cNvCxnSpPr/>
              <p:nvPr/>
            </p:nvCxnSpPr>
            <p:spPr>
              <a:xfrm flipV="1">
                <a:off x="6387704" y="2842133"/>
                <a:ext cx="0" cy="695750"/>
              </a:xfrm>
              <a:prstGeom prst="line">
                <a:avLst/>
              </a:prstGeom>
              <a:ln w="38100" cap="rnd">
                <a:solidFill>
                  <a:srgbClr val="C02DA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99" name="Oval 98"/>
              <p:cNvSpPr/>
              <p:nvPr/>
            </p:nvSpPr>
            <p:spPr bwMode="auto">
              <a:xfrm>
                <a:off x="6204826" y="3383819"/>
                <a:ext cx="365757" cy="365757"/>
              </a:xfrm>
              <a:prstGeom prst="ellipse">
                <a:avLst/>
              </a:prstGeom>
              <a:solidFill>
                <a:schemeClr val="bg1"/>
              </a:solidFill>
              <a:ln w="38100" cmpd="sng">
                <a:solidFill>
                  <a:srgbClr val="C02DA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03" name="TextBox 102"/>
          <p:cNvSpPr txBox="1"/>
          <p:nvPr/>
        </p:nvSpPr>
        <p:spPr>
          <a:xfrm>
            <a:off x="537855" y="3298715"/>
            <a:ext cx="2116010" cy="452590"/>
          </a:xfrm>
          <a:prstGeom prst="rect">
            <a:avLst/>
          </a:prstGeom>
          <a:noFill/>
        </p:spPr>
        <p:txBody>
          <a:bodyPr wrap="square" rtlCol="0">
            <a:spAutoFit/>
          </a:bodyPr>
          <a:lstStyle/>
          <a:p>
            <a:pPr algn="r">
              <a:defRPr/>
            </a:pPr>
            <a:r>
              <a:rPr lang="en-US" sz="2353" kern="0">
                <a:solidFill>
                  <a:srgbClr val="BA141A"/>
                </a:solidFill>
                <a:latin typeface="Segoe UI Light"/>
                <a:cs typeface="Arial" pitchFamily="34" charset="0"/>
              </a:rPr>
              <a:t>Develop + Test</a:t>
            </a:r>
          </a:p>
        </p:txBody>
      </p:sp>
      <p:sp>
        <p:nvSpPr>
          <p:cNvPr id="122" name="Oval 121"/>
          <p:cNvSpPr/>
          <p:nvPr/>
        </p:nvSpPr>
        <p:spPr bwMode="auto">
          <a:xfrm>
            <a:off x="9793502" y="3326475"/>
            <a:ext cx="359315" cy="359315"/>
          </a:xfrm>
          <a:prstGeom prst="ellipse">
            <a:avLst/>
          </a:prstGeom>
          <a:solidFill>
            <a:srgbClr val="C02DA2"/>
          </a:solidFill>
          <a:ln w="76200">
            <a:solidFill>
              <a:srgbClr val="C02DA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1169" tIns="143428" rIns="179285" bIns="105877"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a:solidFill>
                  <a:srgbClr val="FFFFFF"/>
                </a:solidFill>
                <a:latin typeface="Segoe UI Light"/>
                <a:ea typeface="Segoe UI" pitchFamily="34" charset="0"/>
                <a:cs typeface="Segoe UI" pitchFamily="34" charset="0"/>
              </a:rPr>
              <a:t>1</a:t>
            </a:r>
          </a:p>
        </p:txBody>
      </p:sp>
      <p:sp>
        <p:nvSpPr>
          <p:cNvPr id="118" name="Title 18"/>
          <p:cNvSpPr txBox="1">
            <a:spLocks/>
          </p:cNvSpPr>
          <p:nvPr/>
        </p:nvSpPr>
        <p:spPr>
          <a:xfrm>
            <a:off x="1166113" y="360213"/>
            <a:ext cx="10804237" cy="899537"/>
          </a:xfrm>
          <a:prstGeom prst="rect">
            <a:avLst/>
          </a:prstGeom>
          <a:ln>
            <a:noFill/>
          </a:ln>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a:solidFill>
                  <a:srgbClr val="AC2A90"/>
                </a:solidFill>
              </a:rPr>
              <a:t>Plan</a:t>
            </a:r>
          </a:p>
        </p:txBody>
      </p:sp>
      <p:sp>
        <p:nvSpPr>
          <p:cNvPr id="107" name="Rectangle 106"/>
          <p:cNvSpPr/>
          <p:nvPr/>
        </p:nvSpPr>
        <p:spPr bwMode="auto">
          <a:xfrm flipV="1">
            <a:off x="9113653" y="3477933"/>
            <a:ext cx="653376" cy="70901"/>
          </a:xfrm>
          <a:prstGeom prst="rect">
            <a:avLst/>
          </a:prstGeom>
          <a:solidFill>
            <a:srgbClr val="C02D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8238796" y="1712609"/>
            <a:ext cx="1347439" cy="1963745"/>
            <a:chOff x="8404001" y="1746454"/>
            <a:chExt cx="1374458" cy="2003122"/>
          </a:xfrm>
        </p:grpSpPr>
        <p:grpSp>
          <p:nvGrpSpPr>
            <p:cNvPr id="58" name="Group 57"/>
            <p:cNvGrpSpPr/>
            <p:nvPr/>
          </p:nvGrpSpPr>
          <p:grpSpPr>
            <a:xfrm>
              <a:off x="8787237" y="2153291"/>
              <a:ext cx="636563" cy="654393"/>
              <a:chOff x="-3389313" y="1476375"/>
              <a:chExt cx="1530350" cy="1573213"/>
            </a:xfrm>
          </p:grpSpPr>
          <p:sp>
            <p:nvSpPr>
              <p:cNvPr id="59" name="Freeform 21"/>
              <p:cNvSpPr>
                <a:spLocks/>
              </p:cNvSpPr>
              <p:nvPr/>
            </p:nvSpPr>
            <p:spPr bwMode="auto">
              <a:xfrm>
                <a:off x="-3389313" y="2774950"/>
                <a:ext cx="1428750" cy="185738"/>
              </a:xfrm>
              <a:custGeom>
                <a:avLst/>
                <a:gdLst>
                  <a:gd name="T0" fmla="*/ 784 w 900"/>
                  <a:gd name="T1" fmla="*/ 117 h 117"/>
                  <a:gd name="T2" fmla="*/ 0 w 900"/>
                  <a:gd name="T3" fmla="*/ 117 h 117"/>
                  <a:gd name="T4" fmla="*/ 118 w 900"/>
                  <a:gd name="T5" fmla="*/ 0 h 117"/>
                  <a:gd name="T6" fmla="*/ 900 w 900"/>
                  <a:gd name="T7" fmla="*/ 0 h 117"/>
                  <a:gd name="T8" fmla="*/ 784 w 900"/>
                  <a:gd name="T9" fmla="*/ 117 h 117"/>
                </a:gdLst>
                <a:ahLst/>
                <a:cxnLst>
                  <a:cxn ang="0">
                    <a:pos x="T0" y="T1"/>
                  </a:cxn>
                  <a:cxn ang="0">
                    <a:pos x="T2" y="T3"/>
                  </a:cxn>
                  <a:cxn ang="0">
                    <a:pos x="T4" y="T5"/>
                  </a:cxn>
                  <a:cxn ang="0">
                    <a:pos x="T6" y="T7"/>
                  </a:cxn>
                  <a:cxn ang="0">
                    <a:pos x="T8" y="T9"/>
                  </a:cxn>
                </a:cxnLst>
                <a:rect l="0" t="0" r="r" b="b"/>
                <a:pathLst>
                  <a:path w="900" h="117">
                    <a:moveTo>
                      <a:pt x="784" y="117"/>
                    </a:moveTo>
                    <a:lnTo>
                      <a:pt x="0" y="117"/>
                    </a:lnTo>
                    <a:lnTo>
                      <a:pt x="118" y="0"/>
                    </a:lnTo>
                    <a:lnTo>
                      <a:pt x="900" y="0"/>
                    </a:lnTo>
                    <a:lnTo>
                      <a:pt x="784" y="11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0" name="Freeform 22"/>
              <p:cNvSpPr>
                <a:spLocks/>
              </p:cNvSpPr>
              <p:nvPr/>
            </p:nvSpPr>
            <p:spPr bwMode="auto">
              <a:xfrm>
                <a:off x="-3389313" y="2774950"/>
                <a:ext cx="1428750" cy="185738"/>
              </a:xfrm>
              <a:custGeom>
                <a:avLst/>
                <a:gdLst>
                  <a:gd name="T0" fmla="*/ 784 w 900"/>
                  <a:gd name="T1" fmla="*/ 117 h 117"/>
                  <a:gd name="T2" fmla="*/ 0 w 900"/>
                  <a:gd name="T3" fmla="*/ 117 h 117"/>
                  <a:gd name="T4" fmla="*/ 118 w 900"/>
                  <a:gd name="T5" fmla="*/ 0 h 117"/>
                  <a:gd name="T6" fmla="*/ 900 w 900"/>
                  <a:gd name="T7" fmla="*/ 0 h 117"/>
                  <a:gd name="T8" fmla="*/ 784 w 900"/>
                  <a:gd name="T9" fmla="*/ 117 h 117"/>
                </a:gdLst>
                <a:ahLst/>
                <a:cxnLst>
                  <a:cxn ang="0">
                    <a:pos x="T0" y="T1"/>
                  </a:cxn>
                  <a:cxn ang="0">
                    <a:pos x="T2" y="T3"/>
                  </a:cxn>
                  <a:cxn ang="0">
                    <a:pos x="T4" y="T5"/>
                  </a:cxn>
                  <a:cxn ang="0">
                    <a:pos x="T6" y="T7"/>
                  </a:cxn>
                  <a:cxn ang="0">
                    <a:pos x="T8" y="T9"/>
                  </a:cxn>
                </a:cxnLst>
                <a:rect l="0" t="0" r="r" b="b"/>
                <a:pathLst>
                  <a:path w="900" h="117">
                    <a:moveTo>
                      <a:pt x="784" y="117"/>
                    </a:moveTo>
                    <a:lnTo>
                      <a:pt x="0" y="117"/>
                    </a:lnTo>
                    <a:lnTo>
                      <a:pt x="118" y="0"/>
                    </a:lnTo>
                    <a:lnTo>
                      <a:pt x="900" y="0"/>
                    </a:lnTo>
                    <a:lnTo>
                      <a:pt x="784" y="117"/>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1" name="Freeform 23"/>
              <p:cNvSpPr>
                <a:spLocks/>
              </p:cNvSpPr>
              <p:nvPr/>
            </p:nvSpPr>
            <p:spPr bwMode="auto">
              <a:xfrm>
                <a:off x="-3386138" y="1476375"/>
                <a:ext cx="184150" cy="1484313"/>
              </a:xfrm>
              <a:custGeom>
                <a:avLst/>
                <a:gdLst>
                  <a:gd name="T0" fmla="*/ 116 w 116"/>
                  <a:gd name="T1" fmla="*/ 818 h 935"/>
                  <a:gd name="T2" fmla="*/ 0 w 116"/>
                  <a:gd name="T3" fmla="*/ 935 h 935"/>
                  <a:gd name="T4" fmla="*/ 0 w 116"/>
                  <a:gd name="T5" fmla="*/ 118 h 935"/>
                  <a:gd name="T6" fmla="*/ 116 w 116"/>
                  <a:gd name="T7" fmla="*/ 0 h 935"/>
                  <a:gd name="T8" fmla="*/ 116 w 116"/>
                  <a:gd name="T9" fmla="*/ 818 h 935"/>
                </a:gdLst>
                <a:ahLst/>
                <a:cxnLst>
                  <a:cxn ang="0">
                    <a:pos x="T0" y="T1"/>
                  </a:cxn>
                  <a:cxn ang="0">
                    <a:pos x="T2" y="T3"/>
                  </a:cxn>
                  <a:cxn ang="0">
                    <a:pos x="T4" y="T5"/>
                  </a:cxn>
                  <a:cxn ang="0">
                    <a:pos x="T6" y="T7"/>
                  </a:cxn>
                  <a:cxn ang="0">
                    <a:pos x="T8" y="T9"/>
                  </a:cxn>
                </a:cxnLst>
                <a:rect l="0" t="0" r="r" b="b"/>
                <a:pathLst>
                  <a:path w="116" h="935">
                    <a:moveTo>
                      <a:pt x="116" y="818"/>
                    </a:moveTo>
                    <a:lnTo>
                      <a:pt x="0" y="935"/>
                    </a:lnTo>
                    <a:lnTo>
                      <a:pt x="0" y="118"/>
                    </a:lnTo>
                    <a:lnTo>
                      <a:pt x="116" y="0"/>
                    </a:lnTo>
                    <a:lnTo>
                      <a:pt x="116" y="818"/>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2" name="Freeform 24"/>
              <p:cNvSpPr>
                <a:spLocks/>
              </p:cNvSpPr>
              <p:nvPr/>
            </p:nvSpPr>
            <p:spPr bwMode="auto">
              <a:xfrm>
                <a:off x="-3386138" y="1476375"/>
                <a:ext cx="184150" cy="1484313"/>
              </a:xfrm>
              <a:custGeom>
                <a:avLst/>
                <a:gdLst>
                  <a:gd name="T0" fmla="*/ 116 w 116"/>
                  <a:gd name="T1" fmla="*/ 818 h 935"/>
                  <a:gd name="T2" fmla="*/ 0 w 116"/>
                  <a:gd name="T3" fmla="*/ 935 h 935"/>
                  <a:gd name="T4" fmla="*/ 0 w 116"/>
                  <a:gd name="T5" fmla="*/ 118 h 935"/>
                  <a:gd name="T6" fmla="*/ 116 w 116"/>
                  <a:gd name="T7" fmla="*/ 0 h 935"/>
                  <a:gd name="T8" fmla="*/ 116 w 116"/>
                  <a:gd name="T9" fmla="*/ 818 h 935"/>
                </a:gdLst>
                <a:ahLst/>
                <a:cxnLst>
                  <a:cxn ang="0">
                    <a:pos x="T0" y="T1"/>
                  </a:cxn>
                  <a:cxn ang="0">
                    <a:pos x="T2" y="T3"/>
                  </a:cxn>
                  <a:cxn ang="0">
                    <a:pos x="T4" y="T5"/>
                  </a:cxn>
                  <a:cxn ang="0">
                    <a:pos x="T6" y="T7"/>
                  </a:cxn>
                  <a:cxn ang="0">
                    <a:pos x="T8" y="T9"/>
                  </a:cxn>
                </a:cxnLst>
                <a:rect l="0" t="0" r="r" b="b"/>
                <a:pathLst>
                  <a:path w="116" h="935">
                    <a:moveTo>
                      <a:pt x="116" y="818"/>
                    </a:moveTo>
                    <a:lnTo>
                      <a:pt x="0" y="935"/>
                    </a:lnTo>
                    <a:lnTo>
                      <a:pt x="0" y="118"/>
                    </a:lnTo>
                    <a:lnTo>
                      <a:pt x="116" y="0"/>
                    </a:lnTo>
                    <a:lnTo>
                      <a:pt x="116" y="81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3" name="Freeform 25"/>
              <p:cNvSpPr>
                <a:spLocks/>
              </p:cNvSpPr>
              <p:nvPr/>
            </p:nvSpPr>
            <p:spPr bwMode="auto">
              <a:xfrm>
                <a:off x="-3386138" y="1476375"/>
                <a:ext cx="184150" cy="493713"/>
              </a:xfrm>
              <a:custGeom>
                <a:avLst/>
                <a:gdLst>
                  <a:gd name="T0" fmla="*/ 116 w 116"/>
                  <a:gd name="T1" fmla="*/ 193 h 311"/>
                  <a:gd name="T2" fmla="*/ 0 w 116"/>
                  <a:gd name="T3" fmla="*/ 311 h 311"/>
                  <a:gd name="T4" fmla="*/ 0 w 116"/>
                  <a:gd name="T5" fmla="*/ 118 h 311"/>
                  <a:gd name="T6" fmla="*/ 116 w 116"/>
                  <a:gd name="T7" fmla="*/ 0 h 311"/>
                  <a:gd name="T8" fmla="*/ 116 w 116"/>
                  <a:gd name="T9" fmla="*/ 193 h 311"/>
                </a:gdLst>
                <a:ahLst/>
                <a:cxnLst>
                  <a:cxn ang="0">
                    <a:pos x="T0" y="T1"/>
                  </a:cxn>
                  <a:cxn ang="0">
                    <a:pos x="T2" y="T3"/>
                  </a:cxn>
                  <a:cxn ang="0">
                    <a:pos x="T4" y="T5"/>
                  </a:cxn>
                  <a:cxn ang="0">
                    <a:pos x="T6" y="T7"/>
                  </a:cxn>
                  <a:cxn ang="0">
                    <a:pos x="T8" y="T9"/>
                  </a:cxn>
                </a:cxnLst>
                <a:rect l="0" t="0" r="r" b="b"/>
                <a:pathLst>
                  <a:path w="116" h="311">
                    <a:moveTo>
                      <a:pt x="116" y="193"/>
                    </a:moveTo>
                    <a:lnTo>
                      <a:pt x="0" y="311"/>
                    </a:lnTo>
                    <a:lnTo>
                      <a:pt x="0" y="118"/>
                    </a:lnTo>
                    <a:lnTo>
                      <a:pt x="116" y="0"/>
                    </a:lnTo>
                    <a:lnTo>
                      <a:pt x="116" y="193"/>
                    </a:ln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4" name="Freeform 26"/>
              <p:cNvSpPr>
                <a:spLocks/>
              </p:cNvSpPr>
              <p:nvPr/>
            </p:nvSpPr>
            <p:spPr bwMode="auto">
              <a:xfrm>
                <a:off x="-3386138" y="1476375"/>
                <a:ext cx="184150" cy="493713"/>
              </a:xfrm>
              <a:custGeom>
                <a:avLst/>
                <a:gdLst>
                  <a:gd name="T0" fmla="*/ 116 w 116"/>
                  <a:gd name="T1" fmla="*/ 193 h 311"/>
                  <a:gd name="T2" fmla="*/ 0 w 116"/>
                  <a:gd name="T3" fmla="*/ 311 h 311"/>
                  <a:gd name="T4" fmla="*/ 0 w 116"/>
                  <a:gd name="T5" fmla="*/ 118 h 311"/>
                  <a:gd name="T6" fmla="*/ 116 w 116"/>
                  <a:gd name="T7" fmla="*/ 0 h 311"/>
                  <a:gd name="T8" fmla="*/ 116 w 116"/>
                  <a:gd name="T9" fmla="*/ 193 h 311"/>
                </a:gdLst>
                <a:ahLst/>
                <a:cxnLst>
                  <a:cxn ang="0">
                    <a:pos x="T0" y="T1"/>
                  </a:cxn>
                  <a:cxn ang="0">
                    <a:pos x="T2" y="T3"/>
                  </a:cxn>
                  <a:cxn ang="0">
                    <a:pos x="T4" y="T5"/>
                  </a:cxn>
                  <a:cxn ang="0">
                    <a:pos x="T6" y="T7"/>
                  </a:cxn>
                  <a:cxn ang="0">
                    <a:pos x="T8" y="T9"/>
                  </a:cxn>
                </a:cxnLst>
                <a:rect l="0" t="0" r="r" b="b"/>
                <a:pathLst>
                  <a:path w="116" h="311">
                    <a:moveTo>
                      <a:pt x="116" y="193"/>
                    </a:moveTo>
                    <a:lnTo>
                      <a:pt x="0" y="311"/>
                    </a:lnTo>
                    <a:lnTo>
                      <a:pt x="0" y="118"/>
                    </a:lnTo>
                    <a:lnTo>
                      <a:pt x="116" y="0"/>
                    </a:lnTo>
                    <a:lnTo>
                      <a:pt x="116" y="193"/>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5" name="Rectangle 27"/>
              <p:cNvSpPr>
                <a:spLocks noChangeArrowheads="1"/>
              </p:cNvSpPr>
              <p:nvPr/>
            </p:nvSpPr>
            <p:spPr bwMode="auto">
              <a:xfrm>
                <a:off x="-3201988" y="1476375"/>
                <a:ext cx="1241425" cy="129857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6" name="Rectangle 28"/>
              <p:cNvSpPr>
                <a:spLocks noChangeArrowheads="1"/>
              </p:cNvSpPr>
              <p:nvPr/>
            </p:nvSpPr>
            <p:spPr bwMode="auto">
              <a:xfrm>
                <a:off x="-3201988" y="1476375"/>
                <a:ext cx="1241425" cy="129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7" name="Rectangle 29"/>
              <p:cNvSpPr>
                <a:spLocks noChangeArrowheads="1"/>
              </p:cNvSpPr>
              <p:nvPr/>
            </p:nvSpPr>
            <p:spPr bwMode="auto">
              <a:xfrm>
                <a:off x="-3201988" y="1476375"/>
                <a:ext cx="1241425" cy="306388"/>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8" name="Rectangle 30"/>
              <p:cNvSpPr>
                <a:spLocks noChangeArrowheads="1"/>
              </p:cNvSpPr>
              <p:nvPr/>
            </p:nvSpPr>
            <p:spPr bwMode="auto">
              <a:xfrm>
                <a:off x="-3201988" y="1476375"/>
                <a:ext cx="1241425"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9" name="Freeform 31"/>
              <p:cNvSpPr>
                <a:spLocks/>
              </p:cNvSpPr>
              <p:nvPr/>
            </p:nvSpPr>
            <p:spPr bwMode="auto">
              <a:xfrm>
                <a:off x="-3228975" y="2774950"/>
                <a:ext cx="1247775" cy="157163"/>
              </a:xfrm>
              <a:custGeom>
                <a:avLst/>
                <a:gdLst>
                  <a:gd name="T0" fmla="*/ 786 w 786"/>
                  <a:gd name="T1" fmla="*/ 0 h 99"/>
                  <a:gd name="T2" fmla="*/ 17 w 786"/>
                  <a:gd name="T3" fmla="*/ 0 h 99"/>
                  <a:gd name="T4" fmla="*/ 0 w 786"/>
                  <a:gd name="T5" fmla="*/ 17 h 99"/>
                  <a:gd name="T6" fmla="*/ 10 w 786"/>
                  <a:gd name="T7" fmla="*/ 99 h 99"/>
                  <a:gd name="T8" fmla="*/ 786 w 786"/>
                  <a:gd name="T9" fmla="*/ 10 h 99"/>
                  <a:gd name="T10" fmla="*/ 786 w 786"/>
                  <a:gd name="T11" fmla="*/ 0 h 99"/>
                </a:gdLst>
                <a:ahLst/>
                <a:cxnLst>
                  <a:cxn ang="0">
                    <a:pos x="T0" y="T1"/>
                  </a:cxn>
                  <a:cxn ang="0">
                    <a:pos x="T2" y="T3"/>
                  </a:cxn>
                  <a:cxn ang="0">
                    <a:pos x="T4" y="T5"/>
                  </a:cxn>
                  <a:cxn ang="0">
                    <a:pos x="T6" y="T7"/>
                  </a:cxn>
                  <a:cxn ang="0">
                    <a:pos x="T8" y="T9"/>
                  </a:cxn>
                  <a:cxn ang="0">
                    <a:pos x="T10" y="T11"/>
                  </a:cxn>
                </a:cxnLst>
                <a:rect l="0" t="0" r="r" b="b"/>
                <a:pathLst>
                  <a:path w="786" h="99">
                    <a:moveTo>
                      <a:pt x="786" y="0"/>
                    </a:moveTo>
                    <a:lnTo>
                      <a:pt x="17" y="0"/>
                    </a:lnTo>
                    <a:lnTo>
                      <a:pt x="0" y="17"/>
                    </a:lnTo>
                    <a:lnTo>
                      <a:pt x="10" y="99"/>
                    </a:lnTo>
                    <a:lnTo>
                      <a:pt x="786" y="10"/>
                    </a:lnTo>
                    <a:lnTo>
                      <a:pt x="786" y="0"/>
                    </a:lnTo>
                    <a:close/>
                  </a:path>
                </a:pathLst>
              </a:custGeom>
              <a:solidFill>
                <a:srgbClr val="87878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0" name="Freeform 32"/>
              <p:cNvSpPr>
                <a:spLocks/>
              </p:cNvSpPr>
              <p:nvPr/>
            </p:nvSpPr>
            <p:spPr bwMode="auto">
              <a:xfrm>
                <a:off x="-3228975" y="2774950"/>
                <a:ext cx="1247775" cy="157163"/>
              </a:xfrm>
              <a:custGeom>
                <a:avLst/>
                <a:gdLst>
                  <a:gd name="T0" fmla="*/ 786 w 786"/>
                  <a:gd name="T1" fmla="*/ 0 h 99"/>
                  <a:gd name="T2" fmla="*/ 17 w 786"/>
                  <a:gd name="T3" fmla="*/ 0 h 99"/>
                  <a:gd name="T4" fmla="*/ 0 w 786"/>
                  <a:gd name="T5" fmla="*/ 17 h 99"/>
                  <a:gd name="T6" fmla="*/ 10 w 786"/>
                  <a:gd name="T7" fmla="*/ 99 h 99"/>
                  <a:gd name="T8" fmla="*/ 786 w 786"/>
                  <a:gd name="T9" fmla="*/ 10 h 99"/>
                  <a:gd name="T10" fmla="*/ 786 w 786"/>
                  <a:gd name="T11" fmla="*/ 0 h 99"/>
                </a:gdLst>
                <a:ahLst/>
                <a:cxnLst>
                  <a:cxn ang="0">
                    <a:pos x="T0" y="T1"/>
                  </a:cxn>
                  <a:cxn ang="0">
                    <a:pos x="T2" y="T3"/>
                  </a:cxn>
                  <a:cxn ang="0">
                    <a:pos x="T4" y="T5"/>
                  </a:cxn>
                  <a:cxn ang="0">
                    <a:pos x="T6" y="T7"/>
                  </a:cxn>
                  <a:cxn ang="0">
                    <a:pos x="T8" y="T9"/>
                  </a:cxn>
                  <a:cxn ang="0">
                    <a:pos x="T10" y="T11"/>
                  </a:cxn>
                </a:cxnLst>
                <a:rect l="0" t="0" r="r" b="b"/>
                <a:pathLst>
                  <a:path w="786" h="99">
                    <a:moveTo>
                      <a:pt x="786" y="0"/>
                    </a:moveTo>
                    <a:lnTo>
                      <a:pt x="17" y="0"/>
                    </a:lnTo>
                    <a:lnTo>
                      <a:pt x="0" y="17"/>
                    </a:lnTo>
                    <a:lnTo>
                      <a:pt x="10" y="99"/>
                    </a:lnTo>
                    <a:lnTo>
                      <a:pt x="786" y="10"/>
                    </a:lnTo>
                    <a:lnTo>
                      <a:pt x="78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1" name="Freeform 33"/>
              <p:cNvSpPr>
                <a:spLocks/>
              </p:cNvSpPr>
              <p:nvPr/>
            </p:nvSpPr>
            <p:spPr bwMode="auto">
              <a:xfrm>
                <a:off x="-3330575" y="1782763"/>
                <a:ext cx="128588" cy="1019175"/>
              </a:xfrm>
              <a:custGeom>
                <a:avLst/>
                <a:gdLst>
                  <a:gd name="T0" fmla="*/ 81 w 81"/>
                  <a:gd name="T1" fmla="*/ 0 h 642"/>
                  <a:gd name="T2" fmla="*/ 0 w 81"/>
                  <a:gd name="T3" fmla="*/ 83 h 642"/>
                  <a:gd name="T4" fmla="*/ 2 w 81"/>
                  <a:gd name="T5" fmla="*/ 104 h 642"/>
                  <a:gd name="T6" fmla="*/ 64 w 81"/>
                  <a:gd name="T7" fmla="*/ 642 h 642"/>
                  <a:gd name="T8" fmla="*/ 81 w 81"/>
                  <a:gd name="T9" fmla="*/ 625 h 642"/>
                  <a:gd name="T10" fmla="*/ 81 w 81"/>
                  <a:gd name="T11" fmla="*/ 0 h 642"/>
                </a:gdLst>
                <a:ahLst/>
                <a:cxnLst>
                  <a:cxn ang="0">
                    <a:pos x="T0" y="T1"/>
                  </a:cxn>
                  <a:cxn ang="0">
                    <a:pos x="T2" y="T3"/>
                  </a:cxn>
                  <a:cxn ang="0">
                    <a:pos x="T4" y="T5"/>
                  </a:cxn>
                  <a:cxn ang="0">
                    <a:pos x="T6" y="T7"/>
                  </a:cxn>
                  <a:cxn ang="0">
                    <a:pos x="T8" y="T9"/>
                  </a:cxn>
                  <a:cxn ang="0">
                    <a:pos x="T10" y="T11"/>
                  </a:cxn>
                </a:cxnLst>
                <a:rect l="0" t="0" r="r" b="b"/>
                <a:pathLst>
                  <a:path w="81" h="642">
                    <a:moveTo>
                      <a:pt x="81" y="0"/>
                    </a:moveTo>
                    <a:lnTo>
                      <a:pt x="0" y="83"/>
                    </a:lnTo>
                    <a:lnTo>
                      <a:pt x="2" y="104"/>
                    </a:lnTo>
                    <a:lnTo>
                      <a:pt x="64" y="642"/>
                    </a:lnTo>
                    <a:lnTo>
                      <a:pt x="81" y="625"/>
                    </a:lnTo>
                    <a:lnTo>
                      <a:pt x="81" y="0"/>
                    </a:lnTo>
                    <a:close/>
                  </a:path>
                </a:pathLst>
              </a:custGeom>
              <a:solidFill>
                <a:srgbClr val="BDBDB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2" name="Freeform 34"/>
              <p:cNvSpPr>
                <a:spLocks/>
              </p:cNvSpPr>
              <p:nvPr/>
            </p:nvSpPr>
            <p:spPr bwMode="auto">
              <a:xfrm>
                <a:off x="-3330575" y="1782763"/>
                <a:ext cx="128588" cy="1019175"/>
              </a:xfrm>
              <a:custGeom>
                <a:avLst/>
                <a:gdLst>
                  <a:gd name="T0" fmla="*/ 81 w 81"/>
                  <a:gd name="T1" fmla="*/ 0 h 642"/>
                  <a:gd name="T2" fmla="*/ 0 w 81"/>
                  <a:gd name="T3" fmla="*/ 83 h 642"/>
                  <a:gd name="T4" fmla="*/ 2 w 81"/>
                  <a:gd name="T5" fmla="*/ 104 h 642"/>
                  <a:gd name="T6" fmla="*/ 64 w 81"/>
                  <a:gd name="T7" fmla="*/ 642 h 642"/>
                  <a:gd name="T8" fmla="*/ 81 w 81"/>
                  <a:gd name="T9" fmla="*/ 625 h 642"/>
                  <a:gd name="T10" fmla="*/ 81 w 81"/>
                  <a:gd name="T11" fmla="*/ 0 h 642"/>
                </a:gdLst>
                <a:ahLst/>
                <a:cxnLst>
                  <a:cxn ang="0">
                    <a:pos x="T0" y="T1"/>
                  </a:cxn>
                  <a:cxn ang="0">
                    <a:pos x="T2" y="T3"/>
                  </a:cxn>
                  <a:cxn ang="0">
                    <a:pos x="T4" y="T5"/>
                  </a:cxn>
                  <a:cxn ang="0">
                    <a:pos x="T6" y="T7"/>
                  </a:cxn>
                  <a:cxn ang="0">
                    <a:pos x="T8" y="T9"/>
                  </a:cxn>
                  <a:cxn ang="0">
                    <a:pos x="T10" y="T11"/>
                  </a:cxn>
                </a:cxnLst>
                <a:rect l="0" t="0" r="r" b="b"/>
                <a:pathLst>
                  <a:path w="81" h="642">
                    <a:moveTo>
                      <a:pt x="81" y="0"/>
                    </a:moveTo>
                    <a:lnTo>
                      <a:pt x="0" y="83"/>
                    </a:lnTo>
                    <a:lnTo>
                      <a:pt x="2" y="104"/>
                    </a:lnTo>
                    <a:lnTo>
                      <a:pt x="64" y="642"/>
                    </a:lnTo>
                    <a:lnTo>
                      <a:pt x="81" y="625"/>
                    </a:lnTo>
                    <a:lnTo>
                      <a:pt x="8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3" name="Freeform 35"/>
              <p:cNvSpPr>
                <a:spLocks/>
              </p:cNvSpPr>
              <p:nvPr/>
            </p:nvSpPr>
            <p:spPr bwMode="auto">
              <a:xfrm>
                <a:off x="-3362325" y="1622425"/>
                <a:ext cx="160338" cy="292100"/>
              </a:xfrm>
              <a:custGeom>
                <a:avLst/>
                <a:gdLst>
                  <a:gd name="T0" fmla="*/ 101 w 101"/>
                  <a:gd name="T1" fmla="*/ 0 h 184"/>
                  <a:gd name="T2" fmla="*/ 0 w 101"/>
                  <a:gd name="T3" fmla="*/ 13 h 184"/>
                  <a:gd name="T4" fmla="*/ 20 w 101"/>
                  <a:gd name="T5" fmla="*/ 184 h 184"/>
                  <a:gd name="T6" fmla="*/ 101 w 101"/>
                  <a:gd name="T7" fmla="*/ 101 h 184"/>
                  <a:gd name="T8" fmla="*/ 101 w 101"/>
                  <a:gd name="T9" fmla="*/ 0 h 184"/>
                </a:gdLst>
                <a:ahLst/>
                <a:cxnLst>
                  <a:cxn ang="0">
                    <a:pos x="T0" y="T1"/>
                  </a:cxn>
                  <a:cxn ang="0">
                    <a:pos x="T2" y="T3"/>
                  </a:cxn>
                  <a:cxn ang="0">
                    <a:pos x="T4" y="T5"/>
                  </a:cxn>
                  <a:cxn ang="0">
                    <a:pos x="T6" y="T7"/>
                  </a:cxn>
                  <a:cxn ang="0">
                    <a:pos x="T8" y="T9"/>
                  </a:cxn>
                </a:cxnLst>
                <a:rect l="0" t="0" r="r" b="b"/>
                <a:pathLst>
                  <a:path w="101" h="184">
                    <a:moveTo>
                      <a:pt x="101" y="0"/>
                    </a:moveTo>
                    <a:lnTo>
                      <a:pt x="0" y="13"/>
                    </a:lnTo>
                    <a:lnTo>
                      <a:pt x="20" y="184"/>
                    </a:lnTo>
                    <a:lnTo>
                      <a:pt x="101" y="101"/>
                    </a:lnTo>
                    <a:lnTo>
                      <a:pt x="101" y="0"/>
                    </a:lnTo>
                    <a:close/>
                  </a:path>
                </a:pathLst>
              </a:custGeom>
              <a:solidFill>
                <a:srgbClr val="A7121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4" name="Freeform 36"/>
              <p:cNvSpPr>
                <a:spLocks/>
              </p:cNvSpPr>
              <p:nvPr/>
            </p:nvSpPr>
            <p:spPr bwMode="auto">
              <a:xfrm>
                <a:off x="-3362325" y="1622425"/>
                <a:ext cx="160338" cy="292100"/>
              </a:xfrm>
              <a:custGeom>
                <a:avLst/>
                <a:gdLst>
                  <a:gd name="T0" fmla="*/ 101 w 101"/>
                  <a:gd name="T1" fmla="*/ 0 h 184"/>
                  <a:gd name="T2" fmla="*/ 0 w 101"/>
                  <a:gd name="T3" fmla="*/ 13 h 184"/>
                  <a:gd name="T4" fmla="*/ 20 w 101"/>
                  <a:gd name="T5" fmla="*/ 184 h 184"/>
                  <a:gd name="T6" fmla="*/ 101 w 101"/>
                  <a:gd name="T7" fmla="*/ 101 h 184"/>
                  <a:gd name="T8" fmla="*/ 101 w 101"/>
                  <a:gd name="T9" fmla="*/ 0 h 184"/>
                </a:gdLst>
                <a:ahLst/>
                <a:cxnLst>
                  <a:cxn ang="0">
                    <a:pos x="T0" y="T1"/>
                  </a:cxn>
                  <a:cxn ang="0">
                    <a:pos x="T2" y="T3"/>
                  </a:cxn>
                  <a:cxn ang="0">
                    <a:pos x="T4" y="T5"/>
                  </a:cxn>
                  <a:cxn ang="0">
                    <a:pos x="T6" y="T7"/>
                  </a:cxn>
                  <a:cxn ang="0">
                    <a:pos x="T8" y="T9"/>
                  </a:cxn>
                </a:cxnLst>
                <a:rect l="0" t="0" r="r" b="b"/>
                <a:pathLst>
                  <a:path w="101" h="184">
                    <a:moveTo>
                      <a:pt x="101" y="0"/>
                    </a:moveTo>
                    <a:lnTo>
                      <a:pt x="0" y="13"/>
                    </a:lnTo>
                    <a:lnTo>
                      <a:pt x="20" y="184"/>
                    </a:lnTo>
                    <a:lnTo>
                      <a:pt x="101" y="101"/>
                    </a:lnTo>
                    <a:lnTo>
                      <a:pt x="10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5" name="Freeform 37"/>
              <p:cNvSpPr>
                <a:spLocks/>
              </p:cNvSpPr>
              <p:nvPr/>
            </p:nvSpPr>
            <p:spPr bwMode="auto">
              <a:xfrm>
                <a:off x="-3201988" y="1622425"/>
                <a:ext cx="1220788" cy="1152525"/>
              </a:xfrm>
              <a:custGeom>
                <a:avLst/>
                <a:gdLst>
                  <a:gd name="T0" fmla="*/ 0 w 769"/>
                  <a:gd name="T1" fmla="*/ 0 h 726"/>
                  <a:gd name="T2" fmla="*/ 0 w 769"/>
                  <a:gd name="T3" fmla="*/ 0 h 726"/>
                  <a:gd name="T4" fmla="*/ 0 w 769"/>
                  <a:gd name="T5" fmla="*/ 726 h 726"/>
                  <a:gd name="T6" fmla="*/ 769 w 769"/>
                  <a:gd name="T7" fmla="*/ 726 h 726"/>
                  <a:gd name="T8" fmla="*/ 699 w 769"/>
                  <a:gd name="T9" fmla="*/ 115 h 726"/>
                  <a:gd name="T10" fmla="*/ 699 w 769"/>
                  <a:gd name="T11" fmla="*/ 115 h 726"/>
                  <a:gd name="T12" fmla="*/ 697 w 769"/>
                  <a:gd name="T13" fmla="*/ 101 h 726"/>
                  <a:gd name="T14" fmla="*/ 0 w 769"/>
                  <a:gd name="T15" fmla="*/ 101 h 726"/>
                  <a:gd name="T16" fmla="*/ 0 w 769"/>
                  <a:gd name="T17"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726">
                    <a:moveTo>
                      <a:pt x="0" y="0"/>
                    </a:moveTo>
                    <a:lnTo>
                      <a:pt x="0" y="0"/>
                    </a:lnTo>
                    <a:lnTo>
                      <a:pt x="0" y="726"/>
                    </a:lnTo>
                    <a:lnTo>
                      <a:pt x="769" y="726"/>
                    </a:lnTo>
                    <a:lnTo>
                      <a:pt x="699" y="115"/>
                    </a:lnTo>
                    <a:lnTo>
                      <a:pt x="699" y="115"/>
                    </a:lnTo>
                    <a:lnTo>
                      <a:pt x="697" y="101"/>
                    </a:lnTo>
                    <a:lnTo>
                      <a:pt x="0" y="101"/>
                    </a:lnTo>
                    <a:lnTo>
                      <a:pt x="0" y="0"/>
                    </a:lnTo>
                    <a:close/>
                  </a:path>
                </a:pathLst>
              </a:custGeom>
              <a:solidFill>
                <a:srgbClr val="CFCFC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6" name="Freeform 38"/>
              <p:cNvSpPr>
                <a:spLocks/>
              </p:cNvSpPr>
              <p:nvPr/>
            </p:nvSpPr>
            <p:spPr bwMode="auto">
              <a:xfrm>
                <a:off x="-3201988" y="1622425"/>
                <a:ext cx="1220788" cy="1152525"/>
              </a:xfrm>
              <a:custGeom>
                <a:avLst/>
                <a:gdLst>
                  <a:gd name="T0" fmla="*/ 0 w 769"/>
                  <a:gd name="T1" fmla="*/ 0 h 726"/>
                  <a:gd name="T2" fmla="*/ 0 w 769"/>
                  <a:gd name="T3" fmla="*/ 0 h 726"/>
                  <a:gd name="T4" fmla="*/ 0 w 769"/>
                  <a:gd name="T5" fmla="*/ 726 h 726"/>
                  <a:gd name="T6" fmla="*/ 769 w 769"/>
                  <a:gd name="T7" fmla="*/ 726 h 726"/>
                  <a:gd name="T8" fmla="*/ 699 w 769"/>
                  <a:gd name="T9" fmla="*/ 115 h 726"/>
                  <a:gd name="T10" fmla="*/ 699 w 769"/>
                  <a:gd name="T11" fmla="*/ 115 h 726"/>
                  <a:gd name="T12" fmla="*/ 697 w 769"/>
                  <a:gd name="T13" fmla="*/ 101 h 726"/>
                  <a:gd name="T14" fmla="*/ 0 w 769"/>
                  <a:gd name="T15" fmla="*/ 101 h 726"/>
                  <a:gd name="T16" fmla="*/ 0 w 769"/>
                  <a:gd name="T17"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726">
                    <a:moveTo>
                      <a:pt x="0" y="0"/>
                    </a:moveTo>
                    <a:lnTo>
                      <a:pt x="0" y="0"/>
                    </a:lnTo>
                    <a:lnTo>
                      <a:pt x="0" y="726"/>
                    </a:lnTo>
                    <a:lnTo>
                      <a:pt x="769" y="726"/>
                    </a:lnTo>
                    <a:lnTo>
                      <a:pt x="699" y="115"/>
                    </a:lnTo>
                    <a:lnTo>
                      <a:pt x="699" y="115"/>
                    </a:lnTo>
                    <a:lnTo>
                      <a:pt x="697" y="101"/>
                    </a:lnTo>
                    <a:lnTo>
                      <a:pt x="0" y="10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7" name="Freeform 39"/>
              <p:cNvSpPr>
                <a:spLocks/>
              </p:cNvSpPr>
              <p:nvPr/>
            </p:nvSpPr>
            <p:spPr bwMode="auto">
              <a:xfrm>
                <a:off x="-3201988" y="1500188"/>
                <a:ext cx="1106488" cy="282575"/>
              </a:xfrm>
              <a:custGeom>
                <a:avLst/>
                <a:gdLst>
                  <a:gd name="T0" fmla="*/ 677 w 697"/>
                  <a:gd name="T1" fmla="*/ 0 h 178"/>
                  <a:gd name="T2" fmla="*/ 0 w 697"/>
                  <a:gd name="T3" fmla="*/ 77 h 178"/>
                  <a:gd name="T4" fmla="*/ 0 w 697"/>
                  <a:gd name="T5" fmla="*/ 178 h 178"/>
                  <a:gd name="T6" fmla="*/ 697 w 697"/>
                  <a:gd name="T7" fmla="*/ 178 h 178"/>
                  <a:gd name="T8" fmla="*/ 677 w 697"/>
                  <a:gd name="T9" fmla="*/ 0 h 178"/>
                </a:gdLst>
                <a:ahLst/>
                <a:cxnLst>
                  <a:cxn ang="0">
                    <a:pos x="T0" y="T1"/>
                  </a:cxn>
                  <a:cxn ang="0">
                    <a:pos x="T2" y="T3"/>
                  </a:cxn>
                  <a:cxn ang="0">
                    <a:pos x="T4" y="T5"/>
                  </a:cxn>
                  <a:cxn ang="0">
                    <a:pos x="T6" y="T7"/>
                  </a:cxn>
                  <a:cxn ang="0">
                    <a:pos x="T8" y="T9"/>
                  </a:cxn>
                </a:cxnLst>
                <a:rect l="0" t="0" r="r" b="b"/>
                <a:pathLst>
                  <a:path w="697" h="178">
                    <a:moveTo>
                      <a:pt x="677" y="0"/>
                    </a:moveTo>
                    <a:lnTo>
                      <a:pt x="0" y="77"/>
                    </a:lnTo>
                    <a:lnTo>
                      <a:pt x="0" y="178"/>
                    </a:lnTo>
                    <a:lnTo>
                      <a:pt x="697" y="178"/>
                    </a:lnTo>
                    <a:lnTo>
                      <a:pt x="677" y="0"/>
                    </a:lnTo>
                    <a:close/>
                  </a:path>
                </a:pathLst>
              </a:custGeom>
              <a:solidFill>
                <a:srgbClr val="D336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8" name="Freeform 40"/>
              <p:cNvSpPr>
                <a:spLocks/>
              </p:cNvSpPr>
              <p:nvPr/>
            </p:nvSpPr>
            <p:spPr bwMode="auto">
              <a:xfrm>
                <a:off x="-3201988" y="1500188"/>
                <a:ext cx="1106488" cy="282575"/>
              </a:xfrm>
              <a:custGeom>
                <a:avLst/>
                <a:gdLst>
                  <a:gd name="T0" fmla="*/ 677 w 697"/>
                  <a:gd name="T1" fmla="*/ 0 h 178"/>
                  <a:gd name="T2" fmla="*/ 0 w 697"/>
                  <a:gd name="T3" fmla="*/ 77 h 178"/>
                  <a:gd name="T4" fmla="*/ 0 w 697"/>
                  <a:gd name="T5" fmla="*/ 178 h 178"/>
                  <a:gd name="T6" fmla="*/ 697 w 697"/>
                  <a:gd name="T7" fmla="*/ 178 h 178"/>
                  <a:gd name="T8" fmla="*/ 677 w 697"/>
                  <a:gd name="T9" fmla="*/ 0 h 178"/>
                </a:gdLst>
                <a:ahLst/>
                <a:cxnLst>
                  <a:cxn ang="0">
                    <a:pos x="T0" y="T1"/>
                  </a:cxn>
                  <a:cxn ang="0">
                    <a:pos x="T2" y="T3"/>
                  </a:cxn>
                  <a:cxn ang="0">
                    <a:pos x="T4" y="T5"/>
                  </a:cxn>
                  <a:cxn ang="0">
                    <a:pos x="T6" y="T7"/>
                  </a:cxn>
                  <a:cxn ang="0">
                    <a:pos x="T8" y="T9"/>
                  </a:cxn>
                </a:cxnLst>
                <a:rect l="0" t="0" r="r" b="b"/>
                <a:pathLst>
                  <a:path w="697" h="178">
                    <a:moveTo>
                      <a:pt x="677" y="0"/>
                    </a:moveTo>
                    <a:lnTo>
                      <a:pt x="0" y="77"/>
                    </a:lnTo>
                    <a:lnTo>
                      <a:pt x="0" y="178"/>
                    </a:lnTo>
                    <a:lnTo>
                      <a:pt x="697" y="178"/>
                    </a:lnTo>
                    <a:lnTo>
                      <a:pt x="67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79" name="Freeform 41"/>
              <p:cNvSpPr>
                <a:spLocks/>
              </p:cNvSpPr>
              <p:nvPr/>
            </p:nvSpPr>
            <p:spPr bwMode="auto">
              <a:xfrm>
                <a:off x="-3205163" y="1922463"/>
                <a:ext cx="1346200" cy="1127125"/>
              </a:xfrm>
              <a:custGeom>
                <a:avLst/>
                <a:gdLst>
                  <a:gd name="T0" fmla="*/ 848 w 848"/>
                  <a:gd name="T1" fmla="*/ 621 h 710"/>
                  <a:gd name="T2" fmla="*/ 70 w 848"/>
                  <a:gd name="T3" fmla="*/ 710 h 710"/>
                  <a:gd name="T4" fmla="*/ 0 w 848"/>
                  <a:gd name="T5" fmla="*/ 90 h 710"/>
                  <a:gd name="T6" fmla="*/ 777 w 848"/>
                  <a:gd name="T7" fmla="*/ 0 h 710"/>
                  <a:gd name="T8" fmla="*/ 848 w 848"/>
                  <a:gd name="T9" fmla="*/ 621 h 710"/>
                </a:gdLst>
                <a:ahLst/>
                <a:cxnLst>
                  <a:cxn ang="0">
                    <a:pos x="T0" y="T1"/>
                  </a:cxn>
                  <a:cxn ang="0">
                    <a:pos x="T2" y="T3"/>
                  </a:cxn>
                  <a:cxn ang="0">
                    <a:pos x="T4" y="T5"/>
                  </a:cxn>
                  <a:cxn ang="0">
                    <a:pos x="T6" y="T7"/>
                  </a:cxn>
                  <a:cxn ang="0">
                    <a:pos x="T8" y="T9"/>
                  </a:cxn>
                </a:cxnLst>
                <a:rect l="0" t="0" r="r" b="b"/>
                <a:pathLst>
                  <a:path w="848" h="710">
                    <a:moveTo>
                      <a:pt x="848" y="621"/>
                    </a:moveTo>
                    <a:lnTo>
                      <a:pt x="70" y="710"/>
                    </a:lnTo>
                    <a:lnTo>
                      <a:pt x="0" y="90"/>
                    </a:lnTo>
                    <a:lnTo>
                      <a:pt x="777" y="0"/>
                    </a:lnTo>
                    <a:lnTo>
                      <a:pt x="848" y="6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0" name="Freeform 42"/>
              <p:cNvSpPr>
                <a:spLocks/>
              </p:cNvSpPr>
              <p:nvPr/>
            </p:nvSpPr>
            <p:spPr bwMode="auto">
              <a:xfrm>
                <a:off x="-3240088" y="1619250"/>
                <a:ext cx="1268413" cy="446088"/>
              </a:xfrm>
              <a:custGeom>
                <a:avLst/>
                <a:gdLst>
                  <a:gd name="T0" fmla="*/ 799 w 799"/>
                  <a:gd name="T1" fmla="*/ 191 h 281"/>
                  <a:gd name="T2" fmla="*/ 22 w 799"/>
                  <a:gd name="T3" fmla="*/ 281 h 281"/>
                  <a:gd name="T4" fmla="*/ 0 w 799"/>
                  <a:gd name="T5" fmla="*/ 89 h 281"/>
                  <a:gd name="T6" fmla="*/ 778 w 799"/>
                  <a:gd name="T7" fmla="*/ 0 h 281"/>
                  <a:gd name="T8" fmla="*/ 799 w 799"/>
                  <a:gd name="T9" fmla="*/ 191 h 281"/>
                </a:gdLst>
                <a:ahLst/>
                <a:cxnLst>
                  <a:cxn ang="0">
                    <a:pos x="T0" y="T1"/>
                  </a:cxn>
                  <a:cxn ang="0">
                    <a:pos x="T2" y="T3"/>
                  </a:cxn>
                  <a:cxn ang="0">
                    <a:pos x="T4" y="T5"/>
                  </a:cxn>
                  <a:cxn ang="0">
                    <a:pos x="T6" y="T7"/>
                  </a:cxn>
                  <a:cxn ang="0">
                    <a:pos x="T8" y="T9"/>
                  </a:cxn>
                </a:cxnLst>
                <a:rect l="0" t="0" r="r" b="b"/>
                <a:pathLst>
                  <a:path w="799" h="281">
                    <a:moveTo>
                      <a:pt x="799" y="191"/>
                    </a:moveTo>
                    <a:lnTo>
                      <a:pt x="22" y="281"/>
                    </a:lnTo>
                    <a:lnTo>
                      <a:pt x="0" y="89"/>
                    </a:lnTo>
                    <a:lnTo>
                      <a:pt x="778" y="0"/>
                    </a:lnTo>
                    <a:lnTo>
                      <a:pt x="799" y="191"/>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1" name="Freeform 43"/>
              <p:cNvSpPr>
                <a:spLocks/>
              </p:cNvSpPr>
              <p:nvPr/>
            </p:nvSpPr>
            <p:spPr bwMode="auto">
              <a:xfrm>
                <a:off x="-3051175" y="2179638"/>
                <a:ext cx="234950" cy="211138"/>
              </a:xfrm>
              <a:custGeom>
                <a:avLst/>
                <a:gdLst>
                  <a:gd name="T0" fmla="*/ 106 w 106"/>
                  <a:gd name="T1" fmla="*/ 84 h 95"/>
                  <a:gd name="T2" fmla="*/ 87 w 106"/>
                  <a:gd name="T3" fmla="*/ 86 h 95"/>
                  <a:gd name="T4" fmla="*/ 81 w 106"/>
                  <a:gd name="T5" fmla="*/ 36 h 95"/>
                  <a:gd name="T6" fmla="*/ 80 w 106"/>
                  <a:gd name="T7" fmla="*/ 17 h 95"/>
                  <a:gd name="T8" fmla="*/ 80 w 106"/>
                  <a:gd name="T9" fmla="*/ 18 h 95"/>
                  <a:gd name="T10" fmla="*/ 78 w 106"/>
                  <a:gd name="T11" fmla="*/ 29 h 95"/>
                  <a:gd name="T12" fmla="*/ 65 w 106"/>
                  <a:gd name="T13" fmla="*/ 89 h 95"/>
                  <a:gd name="T14" fmla="*/ 49 w 106"/>
                  <a:gd name="T15" fmla="*/ 90 h 95"/>
                  <a:gd name="T16" fmla="*/ 23 w 106"/>
                  <a:gd name="T17" fmla="*/ 36 h 95"/>
                  <a:gd name="T18" fmla="*/ 19 w 106"/>
                  <a:gd name="T19" fmla="*/ 24 h 95"/>
                  <a:gd name="T20" fmla="*/ 18 w 106"/>
                  <a:gd name="T21" fmla="*/ 25 h 95"/>
                  <a:gd name="T22" fmla="*/ 22 w 106"/>
                  <a:gd name="T23" fmla="*/ 46 h 95"/>
                  <a:gd name="T24" fmla="*/ 27 w 106"/>
                  <a:gd name="T25" fmla="*/ 93 h 95"/>
                  <a:gd name="T26" fmla="*/ 10 w 106"/>
                  <a:gd name="T27" fmla="*/ 95 h 95"/>
                  <a:gd name="T28" fmla="*/ 0 w 106"/>
                  <a:gd name="T29" fmla="*/ 11 h 95"/>
                  <a:gd name="T30" fmla="*/ 28 w 106"/>
                  <a:gd name="T31" fmla="*/ 7 h 95"/>
                  <a:gd name="T32" fmla="*/ 51 w 106"/>
                  <a:gd name="T33" fmla="*/ 55 h 95"/>
                  <a:gd name="T34" fmla="*/ 55 w 106"/>
                  <a:gd name="T35" fmla="*/ 67 h 95"/>
                  <a:gd name="T36" fmla="*/ 56 w 106"/>
                  <a:gd name="T37" fmla="*/ 67 h 95"/>
                  <a:gd name="T38" fmla="*/ 58 w 106"/>
                  <a:gd name="T39" fmla="*/ 55 h 95"/>
                  <a:gd name="T40" fmla="*/ 69 w 106"/>
                  <a:gd name="T41" fmla="*/ 3 h 95"/>
                  <a:gd name="T42" fmla="*/ 96 w 106"/>
                  <a:gd name="T43" fmla="*/ 0 h 95"/>
                  <a:gd name="T44" fmla="*/ 106 w 106"/>
                  <a:gd name="T45" fmla="*/ 8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95">
                    <a:moveTo>
                      <a:pt x="106" y="84"/>
                    </a:moveTo>
                    <a:cubicBezTo>
                      <a:pt x="87" y="86"/>
                      <a:pt x="87" y="86"/>
                      <a:pt x="87" y="86"/>
                    </a:cubicBezTo>
                    <a:cubicBezTo>
                      <a:pt x="81" y="36"/>
                      <a:pt x="81" y="36"/>
                      <a:pt x="81" y="36"/>
                    </a:cubicBezTo>
                    <a:cubicBezTo>
                      <a:pt x="81" y="30"/>
                      <a:pt x="80" y="24"/>
                      <a:pt x="80" y="17"/>
                    </a:cubicBezTo>
                    <a:cubicBezTo>
                      <a:pt x="80" y="18"/>
                      <a:pt x="80" y="18"/>
                      <a:pt x="80" y="18"/>
                    </a:cubicBezTo>
                    <a:cubicBezTo>
                      <a:pt x="79" y="23"/>
                      <a:pt x="79" y="27"/>
                      <a:pt x="78" y="29"/>
                    </a:cubicBezTo>
                    <a:cubicBezTo>
                      <a:pt x="65" y="89"/>
                      <a:pt x="65" y="89"/>
                      <a:pt x="65" y="89"/>
                    </a:cubicBezTo>
                    <a:cubicBezTo>
                      <a:pt x="49" y="90"/>
                      <a:pt x="49" y="90"/>
                      <a:pt x="49" y="90"/>
                    </a:cubicBezTo>
                    <a:cubicBezTo>
                      <a:pt x="23" y="36"/>
                      <a:pt x="23" y="36"/>
                      <a:pt x="23" y="36"/>
                    </a:cubicBezTo>
                    <a:cubicBezTo>
                      <a:pt x="22" y="34"/>
                      <a:pt x="21" y="31"/>
                      <a:pt x="19" y="24"/>
                    </a:cubicBezTo>
                    <a:cubicBezTo>
                      <a:pt x="18" y="25"/>
                      <a:pt x="18" y="25"/>
                      <a:pt x="18" y="25"/>
                    </a:cubicBezTo>
                    <a:cubicBezTo>
                      <a:pt x="20" y="33"/>
                      <a:pt x="21" y="40"/>
                      <a:pt x="22" y="46"/>
                    </a:cubicBezTo>
                    <a:cubicBezTo>
                      <a:pt x="27" y="93"/>
                      <a:pt x="27" y="93"/>
                      <a:pt x="27" y="93"/>
                    </a:cubicBezTo>
                    <a:cubicBezTo>
                      <a:pt x="10" y="95"/>
                      <a:pt x="10" y="95"/>
                      <a:pt x="10" y="95"/>
                    </a:cubicBezTo>
                    <a:cubicBezTo>
                      <a:pt x="0" y="11"/>
                      <a:pt x="0" y="11"/>
                      <a:pt x="0" y="11"/>
                    </a:cubicBezTo>
                    <a:cubicBezTo>
                      <a:pt x="28" y="7"/>
                      <a:pt x="28" y="7"/>
                      <a:pt x="28" y="7"/>
                    </a:cubicBezTo>
                    <a:cubicBezTo>
                      <a:pt x="51" y="55"/>
                      <a:pt x="51" y="55"/>
                      <a:pt x="51" y="55"/>
                    </a:cubicBezTo>
                    <a:cubicBezTo>
                      <a:pt x="53" y="59"/>
                      <a:pt x="54" y="63"/>
                      <a:pt x="55" y="67"/>
                    </a:cubicBezTo>
                    <a:cubicBezTo>
                      <a:pt x="56" y="67"/>
                      <a:pt x="56" y="67"/>
                      <a:pt x="56" y="67"/>
                    </a:cubicBezTo>
                    <a:cubicBezTo>
                      <a:pt x="56" y="62"/>
                      <a:pt x="57" y="58"/>
                      <a:pt x="58" y="55"/>
                    </a:cubicBezTo>
                    <a:cubicBezTo>
                      <a:pt x="69" y="3"/>
                      <a:pt x="69" y="3"/>
                      <a:pt x="69" y="3"/>
                    </a:cubicBezTo>
                    <a:cubicBezTo>
                      <a:pt x="96" y="0"/>
                      <a:pt x="96" y="0"/>
                      <a:pt x="96" y="0"/>
                    </a:cubicBezTo>
                    <a:lnTo>
                      <a:pt x="106" y="84"/>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2" name="Freeform 44"/>
              <p:cNvSpPr>
                <a:spLocks noEditPoints="1"/>
              </p:cNvSpPr>
              <p:nvPr/>
            </p:nvSpPr>
            <p:spPr bwMode="auto">
              <a:xfrm>
                <a:off x="-2795588" y="2214563"/>
                <a:ext cx="150813" cy="144463"/>
              </a:xfrm>
              <a:custGeom>
                <a:avLst/>
                <a:gdLst>
                  <a:gd name="T0" fmla="*/ 37 w 68"/>
                  <a:gd name="T1" fmla="*/ 64 h 65"/>
                  <a:gd name="T2" fmla="*/ 13 w 68"/>
                  <a:gd name="T3" fmla="*/ 58 h 65"/>
                  <a:gd name="T4" fmla="*/ 1 w 68"/>
                  <a:gd name="T5" fmla="*/ 36 h 65"/>
                  <a:gd name="T6" fmla="*/ 8 w 68"/>
                  <a:gd name="T7" fmla="*/ 12 h 65"/>
                  <a:gd name="T8" fmla="*/ 31 w 68"/>
                  <a:gd name="T9" fmla="*/ 1 h 65"/>
                  <a:gd name="T10" fmla="*/ 55 w 68"/>
                  <a:gd name="T11" fmla="*/ 7 h 65"/>
                  <a:gd name="T12" fmla="*/ 66 w 68"/>
                  <a:gd name="T13" fmla="*/ 28 h 65"/>
                  <a:gd name="T14" fmla="*/ 60 w 68"/>
                  <a:gd name="T15" fmla="*/ 53 h 65"/>
                  <a:gd name="T16" fmla="*/ 37 w 68"/>
                  <a:gd name="T17" fmla="*/ 64 h 65"/>
                  <a:gd name="T18" fmla="*/ 32 w 68"/>
                  <a:gd name="T19" fmla="*/ 15 h 65"/>
                  <a:gd name="T20" fmla="*/ 22 w 68"/>
                  <a:gd name="T21" fmla="*/ 21 h 65"/>
                  <a:gd name="T22" fmla="*/ 20 w 68"/>
                  <a:gd name="T23" fmla="*/ 34 h 65"/>
                  <a:gd name="T24" fmla="*/ 36 w 68"/>
                  <a:gd name="T25" fmla="*/ 50 h 65"/>
                  <a:gd name="T26" fmla="*/ 47 w 68"/>
                  <a:gd name="T27" fmla="*/ 30 h 65"/>
                  <a:gd name="T28" fmla="*/ 32 w 68"/>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5">
                    <a:moveTo>
                      <a:pt x="37" y="64"/>
                    </a:moveTo>
                    <a:cubicBezTo>
                      <a:pt x="27" y="65"/>
                      <a:pt x="19" y="63"/>
                      <a:pt x="13" y="58"/>
                    </a:cubicBezTo>
                    <a:cubicBezTo>
                      <a:pt x="6" y="53"/>
                      <a:pt x="2" y="46"/>
                      <a:pt x="1" y="36"/>
                    </a:cubicBezTo>
                    <a:cubicBezTo>
                      <a:pt x="0" y="27"/>
                      <a:pt x="2" y="18"/>
                      <a:pt x="8" y="12"/>
                    </a:cubicBezTo>
                    <a:cubicBezTo>
                      <a:pt x="13" y="6"/>
                      <a:pt x="21" y="2"/>
                      <a:pt x="31" y="1"/>
                    </a:cubicBezTo>
                    <a:cubicBezTo>
                      <a:pt x="41" y="0"/>
                      <a:pt x="49" y="2"/>
                      <a:pt x="55" y="7"/>
                    </a:cubicBezTo>
                    <a:cubicBezTo>
                      <a:pt x="62" y="12"/>
                      <a:pt x="65" y="19"/>
                      <a:pt x="66" y="28"/>
                    </a:cubicBezTo>
                    <a:cubicBezTo>
                      <a:pt x="68" y="38"/>
                      <a:pt x="66" y="46"/>
                      <a:pt x="60" y="53"/>
                    </a:cubicBezTo>
                    <a:cubicBezTo>
                      <a:pt x="55" y="59"/>
                      <a:pt x="47" y="63"/>
                      <a:pt x="37" y="64"/>
                    </a:cubicBezTo>
                    <a:close/>
                    <a:moveTo>
                      <a:pt x="32" y="15"/>
                    </a:moveTo>
                    <a:cubicBezTo>
                      <a:pt x="28" y="16"/>
                      <a:pt x="24" y="18"/>
                      <a:pt x="22" y="21"/>
                    </a:cubicBezTo>
                    <a:cubicBezTo>
                      <a:pt x="20" y="24"/>
                      <a:pt x="20" y="29"/>
                      <a:pt x="20" y="34"/>
                    </a:cubicBezTo>
                    <a:cubicBezTo>
                      <a:pt x="21" y="46"/>
                      <a:pt x="27" y="51"/>
                      <a:pt x="36" y="50"/>
                    </a:cubicBezTo>
                    <a:cubicBezTo>
                      <a:pt x="45" y="49"/>
                      <a:pt x="49" y="42"/>
                      <a:pt x="47" y="30"/>
                    </a:cubicBezTo>
                    <a:cubicBezTo>
                      <a:pt x="46" y="19"/>
                      <a:pt x="41" y="14"/>
                      <a:pt x="32" y="15"/>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3" name="Freeform 45"/>
              <p:cNvSpPr>
                <a:spLocks/>
              </p:cNvSpPr>
              <p:nvPr/>
            </p:nvSpPr>
            <p:spPr bwMode="auto">
              <a:xfrm>
                <a:off x="-2628900" y="2192338"/>
                <a:ext cx="144463" cy="150813"/>
              </a:xfrm>
              <a:custGeom>
                <a:avLst/>
                <a:gdLst>
                  <a:gd name="T0" fmla="*/ 65 w 65"/>
                  <a:gd name="T1" fmla="*/ 61 h 68"/>
                  <a:gd name="T2" fmla="*/ 47 w 65"/>
                  <a:gd name="T3" fmla="*/ 63 h 68"/>
                  <a:gd name="T4" fmla="*/ 43 w 65"/>
                  <a:gd name="T5" fmla="*/ 29 h 68"/>
                  <a:gd name="T6" fmla="*/ 31 w 65"/>
                  <a:gd name="T7" fmla="*/ 17 h 68"/>
                  <a:gd name="T8" fmla="*/ 24 w 65"/>
                  <a:gd name="T9" fmla="*/ 21 h 68"/>
                  <a:gd name="T10" fmla="*/ 22 w 65"/>
                  <a:gd name="T11" fmla="*/ 31 h 68"/>
                  <a:gd name="T12" fmla="*/ 26 w 65"/>
                  <a:gd name="T13" fmla="*/ 65 h 68"/>
                  <a:gd name="T14" fmla="*/ 7 w 65"/>
                  <a:gd name="T15" fmla="*/ 68 h 68"/>
                  <a:gd name="T16" fmla="*/ 0 w 65"/>
                  <a:gd name="T17" fmla="*/ 7 h 68"/>
                  <a:gd name="T18" fmla="*/ 19 w 65"/>
                  <a:gd name="T19" fmla="*/ 5 h 68"/>
                  <a:gd name="T20" fmla="*/ 20 w 65"/>
                  <a:gd name="T21" fmla="*/ 15 h 68"/>
                  <a:gd name="T22" fmla="*/ 20 w 65"/>
                  <a:gd name="T23" fmla="*/ 15 h 68"/>
                  <a:gd name="T24" fmla="*/ 38 w 65"/>
                  <a:gd name="T25" fmla="*/ 1 h 68"/>
                  <a:gd name="T26" fmla="*/ 61 w 65"/>
                  <a:gd name="T27" fmla="*/ 24 h 68"/>
                  <a:gd name="T28" fmla="*/ 65 w 65"/>
                  <a:gd name="T29" fmla="*/ 6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68">
                    <a:moveTo>
                      <a:pt x="65" y="61"/>
                    </a:moveTo>
                    <a:cubicBezTo>
                      <a:pt x="47" y="63"/>
                      <a:pt x="47" y="63"/>
                      <a:pt x="47" y="63"/>
                    </a:cubicBezTo>
                    <a:cubicBezTo>
                      <a:pt x="43" y="29"/>
                      <a:pt x="43" y="29"/>
                      <a:pt x="43" y="29"/>
                    </a:cubicBezTo>
                    <a:cubicBezTo>
                      <a:pt x="42" y="20"/>
                      <a:pt x="38" y="16"/>
                      <a:pt x="31" y="17"/>
                    </a:cubicBezTo>
                    <a:cubicBezTo>
                      <a:pt x="28" y="17"/>
                      <a:pt x="26" y="19"/>
                      <a:pt x="24" y="21"/>
                    </a:cubicBezTo>
                    <a:cubicBezTo>
                      <a:pt x="22" y="24"/>
                      <a:pt x="21" y="27"/>
                      <a:pt x="22" y="31"/>
                    </a:cubicBezTo>
                    <a:cubicBezTo>
                      <a:pt x="26" y="65"/>
                      <a:pt x="26" y="65"/>
                      <a:pt x="26" y="65"/>
                    </a:cubicBezTo>
                    <a:cubicBezTo>
                      <a:pt x="7" y="68"/>
                      <a:pt x="7" y="68"/>
                      <a:pt x="7" y="68"/>
                    </a:cubicBezTo>
                    <a:cubicBezTo>
                      <a:pt x="0" y="7"/>
                      <a:pt x="0" y="7"/>
                      <a:pt x="0" y="7"/>
                    </a:cubicBezTo>
                    <a:cubicBezTo>
                      <a:pt x="19" y="5"/>
                      <a:pt x="19" y="5"/>
                      <a:pt x="19" y="5"/>
                    </a:cubicBezTo>
                    <a:cubicBezTo>
                      <a:pt x="20" y="15"/>
                      <a:pt x="20" y="15"/>
                      <a:pt x="20" y="15"/>
                    </a:cubicBezTo>
                    <a:cubicBezTo>
                      <a:pt x="20" y="15"/>
                      <a:pt x="20" y="15"/>
                      <a:pt x="20" y="15"/>
                    </a:cubicBezTo>
                    <a:cubicBezTo>
                      <a:pt x="24" y="7"/>
                      <a:pt x="30" y="2"/>
                      <a:pt x="38" y="1"/>
                    </a:cubicBezTo>
                    <a:cubicBezTo>
                      <a:pt x="51" y="0"/>
                      <a:pt x="59" y="7"/>
                      <a:pt x="61" y="24"/>
                    </a:cubicBezTo>
                    <a:lnTo>
                      <a:pt x="65" y="61"/>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4" name="Freeform 46"/>
              <p:cNvSpPr>
                <a:spLocks noEditPoints="1"/>
              </p:cNvSpPr>
              <p:nvPr/>
            </p:nvSpPr>
            <p:spPr bwMode="auto">
              <a:xfrm>
                <a:off x="-2468563" y="2109788"/>
                <a:ext cx="147638" cy="214313"/>
              </a:xfrm>
              <a:custGeom>
                <a:avLst/>
                <a:gdLst>
                  <a:gd name="T0" fmla="*/ 67 w 67"/>
                  <a:gd name="T1" fmla="*/ 89 h 96"/>
                  <a:gd name="T2" fmla="*/ 48 w 67"/>
                  <a:gd name="T3" fmla="*/ 92 h 96"/>
                  <a:gd name="T4" fmla="*/ 47 w 67"/>
                  <a:gd name="T5" fmla="*/ 83 h 96"/>
                  <a:gd name="T6" fmla="*/ 47 w 67"/>
                  <a:gd name="T7" fmla="*/ 83 h 96"/>
                  <a:gd name="T8" fmla="*/ 30 w 67"/>
                  <a:gd name="T9" fmla="*/ 95 h 96"/>
                  <a:gd name="T10" fmla="*/ 11 w 67"/>
                  <a:gd name="T11" fmla="*/ 89 h 96"/>
                  <a:gd name="T12" fmla="*/ 1 w 67"/>
                  <a:gd name="T13" fmla="*/ 68 h 96"/>
                  <a:gd name="T14" fmla="*/ 6 w 67"/>
                  <a:gd name="T15" fmla="*/ 43 h 96"/>
                  <a:gd name="T16" fmla="*/ 25 w 67"/>
                  <a:gd name="T17" fmla="*/ 32 h 96"/>
                  <a:gd name="T18" fmla="*/ 42 w 67"/>
                  <a:gd name="T19" fmla="*/ 38 h 96"/>
                  <a:gd name="T20" fmla="*/ 42 w 67"/>
                  <a:gd name="T21" fmla="*/ 38 h 96"/>
                  <a:gd name="T22" fmla="*/ 38 w 67"/>
                  <a:gd name="T23" fmla="*/ 2 h 96"/>
                  <a:gd name="T24" fmla="*/ 57 w 67"/>
                  <a:gd name="T25" fmla="*/ 0 h 96"/>
                  <a:gd name="T26" fmla="*/ 67 w 67"/>
                  <a:gd name="T27" fmla="*/ 89 h 96"/>
                  <a:gd name="T28" fmla="*/ 45 w 67"/>
                  <a:gd name="T29" fmla="*/ 62 h 96"/>
                  <a:gd name="T30" fmla="*/ 45 w 67"/>
                  <a:gd name="T31" fmla="*/ 58 h 96"/>
                  <a:gd name="T32" fmla="*/ 40 w 67"/>
                  <a:gd name="T33" fmla="*/ 48 h 96"/>
                  <a:gd name="T34" fmla="*/ 31 w 67"/>
                  <a:gd name="T35" fmla="*/ 45 h 96"/>
                  <a:gd name="T36" fmla="*/ 22 w 67"/>
                  <a:gd name="T37" fmla="*/ 51 h 96"/>
                  <a:gd name="T38" fmla="*/ 20 w 67"/>
                  <a:gd name="T39" fmla="*/ 65 h 96"/>
                  <a:gd name="T40" fmla="*/ 25 w 67"/>
                  <a:gd name="T41" fmla="*/ 77 h 96"/>
                  <a:gd name="T42" fmla="*/ 34 w 67"/>
                  <a:gd name="T43" fmla="*/ 80 h 96"/>
                  <a:gd name="T44" fmla="*/ 43 w 67"/>
                  <a:gd name="T45" fmla="*/ 75 h 96"/>
                  <a:gd name="T46" fmla="*/ 45 w 67"/>
                  <a:gd name="T47"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96">
                    <a:moveTo>
                      <a:pt x="67" y="89"/>
                    </a:moveTo>
                    <a:cubicBezTo>
                      <a:pt x="48" y="92"/>
                      <a:pt x="48" y="92"/>
                      <a:pt x="48" y="92"/>
                    </a:cubicBezTo>
                    <a:cubicBezTo>
                      <a:pt x="47" y="83"/>
                      <a:pt x="47" y="83"/>
                      <a:pt x="47" y="83"/>
                    </a:cubicBezTo>
                    <a:cubicBezTo>
                      <a:pt x="47" y="83"/>
                      <a:pt x="47" y="83"/>
                      <a:pt x="47" y="83"/>
                    </a:cubicBezTo>
                    <a:cubicBezTo>
                      <a:pt x="44" y="90"/>
                      <a:pt x="38" y="94"/>
                      <a:pt x="30" y="95"/>
                    </a:cubicBezTo>
                    <a:cubicBezTo>
                      <a:pt x="22" y="96"/>
                      <a:pt x="16" y="94"/>
                      <a:pt x="11" y="89"/>
                    </a:cubicBezTo>
                    <a:cubicBezTo>
                      <a:pt x="5" y="84"/>
                      <a:pt x="2" y="77"/>
                      <a:pt x="1" y="68"/>
                    </a:cubicBezTo>
                    <a:cubicBezTo>
                      <a:pt x="0" y="58"/>
                      <a:pt x="2" y="50"/>
                      <a:pt x="6" y="43"/>
                    </a:cubicBezTo>
                    <a:cubicBezTo>
                      <a:pt x="10" y="36"/>
                      <a:pt x="17" y="33"/>
                      <a:pt x="25" y="32"/>
                    </a:cubicBezTo>
                    <a:cubicBezTo>
                      <a:pt x="33" y="31"/>
                      <a:pt x="38" y="33"/>
                      <a:pt x="42" y="38"/>
                    </a:cubicBezTo>
                    <a:cubicBezTo>
                      <a:pt x="42" y="38"/>
                      <a:pt x="42" y="38"/>
                      <a:pt x="42" y="38"/>
                    </a:cubicBezTo>
                    <a:cubicBezTo>
                      <a:pt x="38" y="2"/>
                      <a:pt x="38" y="2"/>
                      <a:pt x="38" y="2"/>
                    </a:cubicBezTo>
                    <a:cubicBezTo>
                      <a:pt x="57" y="0"/>
                      <a:pt x="57" y="0"/>
                      <a:pt x="57" y="0"/>
                    </a:cubicBezTo>
                    <a:lnTo>
                      <a:pt x="67" y="89"/>
                    </a:lnTo>
                    <a:close/>
                    <a:moveTo>
                      <a:pt x="45" y="62"/>
                    </a:moveTo>
                    <a:cubicBezTo>
                      <a:pt x="45" y="58"/>
                      <a:pt x="45" y="58"/>
                      <a:pt x="45" y="58"/>
                    </a:cubicBezTo>
                    <a:cubicBezTo>
                      <a:pt x="44" y="54"/>
                      <a:pt x="43" y="51"/>
                      <a:pt x="40" y="48"/>
                    </a:cubicBezTo>
                    <a:cubicBezTo>
                      <a:pt x="38" y="46"/>
                      <a:pt x="35" y="45"/>
                      <a:pt x="31" y="45"/>
                    </a:cubicBezTo>
                    <a:cubicBezTo>
                      <a:pt x="27" y="46"/>
                      <a:pt x="24" y="48"/>
                      <a:pt x="22" y="51"/>
                    </a:cubicBezTo>
                    <a:cubicBezTo>
                      <a:pt x="20" y="55"/>
                      <a:pt x="19" y="59"/>
                      <a:pt x="20" y="65"/>
                    </a:cubicBezTo>
                    <a:cubicBezTo>
                      <a:pt x="21" y="70"/>
                      <a:pt x="22" y="74"/>
                      <a:pt x="25" y="77"/>
                    </a:cubicBezTo>
                    <a:cubicBezTo>
                      <a:pt x="27" y="80"/>
                      <a:pt x="30" y="81"/>
                      <a:pt x="34" y="80"/>
                    </a:cubicBezTo>
                    <a:cubicBezTo>
                      <a:pt x="38" y="80"/>
                      <a:pt x="41" y="78"/>
                      <a:pt x="43" y="75"/>
                    </a:cubicBezTo>
                    <a:cubicBezTo>
                      <a:pt x="45" y="71"/>
                      <a:pt x="46" y="67"/>
                      <a:pt x="45" y="6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5" name="Freeform 47"/>
              <p:cNvSpPr>
                <a:spLocks noEditPoints="1"/>
              </p:cNvSpPr>
              <p:nvPr/>
            </p:nvSpPr>
            <p:spPr bwMode="auto">
              <a:xfrm>
                <a:off x="-2303463" y="2157413"/>
                <a:ext cx="130175" cy="147638"/>
              </a:xfrm>
              <a:custGeom>
                <a:avLst/>
                <a:gdLst>
                  <a:gd name="T0" fmla="*/ 58 w 58"/>
                  <a:gd name="T1" fmla="*/ 61 h 67"/>
                  <a:gd name="T2" fmla="*/ 40 w 58"/>
                  <a:gd name="T3" fmla="*/ 63 h 67"/>
                  <a:gd name="T4" fmla="*/ 39 w 58"/>
                  <a:gd name="T5" fmla="*/ 54 h 67"/>
                  <a:gd name="T6" fmla="*/ 39 w 58"/>
                  <a:gd name="T7" fmla="*/ 54 h 67"/>
                  <a:gd name="T8" fmla="*/ 22 w 58"/>
                  <a:gd name="T9" fmla="*/ 66 h 67"/>
                  <a:gd name="T10" fmla="*/ 8 w 58"/>
                  <a:gd name="T11" fmla="*/ 63 h 67"/>
                  <a:gd name="T12" fmla="*/ 1 w 58"/>
                  <a:gd name="T13" fmla="*/ 50 h 67"/>
                  <a:gd name="T14" fmla="*/ 20 w 58"/>
                  <a:gd name="T15" fmla="*/ 28 h 67"/>
                  <a:gd name="T16" fmla="*/ 36 w 58"/>
                  <a:gd name="T17" fmla="*/ 24 h 67"/>
                  <a:gd name="T18" fmla="*/ 24 w 58"/>
                  <a:gd name="T19" fmla="*/ 15 h 67"/>
                  <a:gd name="T20" fmla="*/ 4 w 58"/>
                  <a:gd name="T21" fmla="*/ 24 h 67"/>
                  <a:gd name="T22" fmla="*/ 3 w 58"/>
                  <a:gd name="T23" fmla="*/ 10 h 67"/>
                  <a:gd name="T24" fmla="*/ 13 w 58"/>
                  <a:gd name="T25" fmla="*/ 5 h 67"/>
                  <a:gd name="T26" fmla="*/ 25 w 58"/>
                  <a:gd name="T27" fmla="*/ 2 h 67"/>
                  <a:gd name="T28" fmla="*/ 54 w 58"/>
                  <a:gd name="T29" fmla="*/ 25 h 67"/>
                  <a:gd name="T30" fmla="*/ 58 w 58"/>
                  <a:gd name="T31" fmla="*/ 61 h 67"/>
                  <a:gd name="T32" fmla="*/ 37 w 58"/>
                  <a:gd name="T33" fmla="*/ 38 h 67"/>
                  <a:gd name="T34" fmla="*/ 37 w 58"/>
                  <a:gd name="T35" fmla="*/ 34 h 67"/>
                  <a:gd name="T36" fmla="*/ 26 w 58"/>
                  <a:gd name="T37" fmla="*/ 37 h 67"/>
                  <a:gd name="T38" fmla="*/ 18 w 58"/>
                  <a:gd name="T39" fmla="*/ 46 h 67"/>
                  <a:gd name="T40" fmla="*/ 21 w 58"/>
                  <a:gd name="T41" fmla="*/ 51 h 67"/>
                  <a:gd name="T42" fmla="*/ 27 w 58"/>
                  <a:gd name="T43" fmla="*/ 52 h 67"/>
                  <a:gd name="T44" fmla="*/ 35 w 58"/>
                  <a:gd name="T45" fmla="*/ 48 h 67"/>
                  <a:gd name="T46" fmla="*/ 37 w 58"/>
                  <a:gd name="T4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67">
                    <a:moveTo>
                      <a:pt x="58" y="61"/>
                    </a:moveTo>
                    <a:cubicBezTo>
                      <a:pt x="40" y="63"/>
                      <a:pt x="40" y="63"/>
                      <a:pt x="40" y="63"/>
                    </a:cubicBezTo>
                    <a:cubicBezTo>
                      <a:pt x="39" y="54"/>
                      <a:pt x="39" y="54"/>
                      <a:pt x="39" y="54"/>
                    </a:cubicBezTo>
                    <a:cubicBezTo>
                      <a:pt x="39" y="54"/>
                      <a:pt x="39" y="54"/>
                      <a:pt x="39" y="54"/>
                    </a:cubicBezTo>
                    <a:cubicBezTo>
                      <a:pt x="36" y="61"/>
                      <a:pt x="30" y="65"/>
                      <a:pt x="22" y="66"/>
                    </a:cubicBezTo>
                    <a:cubicBezTo>
                      <a:pt x="16" y="67"/>
                      <a:pt x="12" y="66"/>
                      <a:pt x="8" y="63"/>
                    </a:cubicBezTo>
                    <a:cubicBezTo>
                      <a:pt x="4" y="60"/>
                      <a:pt x="2" y="56"/>
                      <a:pt x="1" y="50"/>
                    </a:cubicBezTo>
                    <a:cubicBezTo>
                      <a:pt x="0" y="39"/>
                      <a:pt x="6" y="31"/>
                      <a:pt x="20" y="28"/>
                    </a:cubicBezTo>
                    <a:cubicBezTo>
                      <a:pt x="36" y="24"/>
                      <a:pt x="36" y="24"/>
                      <a:pt x="36" y="24"/>
                    </a:cubicBezTo>
                    <a:cubicBezTo>
                      <a:pt x="35" y="17"/>
                      <a:pt x="31" y="14"/>
                      <a:pt x="24" y="15"/>
                    </a:cubicBezTo>
                    <a:cubicBezTo>
                      <a:pt x="17" y="16"/>
                      <a:pt x="10" y="19"/>
                      <a:pt x="4" y="24"/>
                    </a:cubicBezTo>
                    <a:cubicBezTo>
                      <a:pt x="3" y="10"/>
                      <a:pt x="3" y="10"/>
                      <a:pt x="3" y="10"/>
                    </a:cubicBezTo>
                    <a:cubicBezTo>
                      <a:pt x="5" y="8"/>
                      <a:pt x="8" y="6"/>
                      <a:pt x="13" y="5"/>
                    </a:cubicBezTo>
                    <a:cubicBezTo>
                      <a:pt x="17" y="3"/>
                      <a:pt x="21" y="2"/>
                      <a:pt x="25" y="2"/>
                    </a:cubicBezTo>
                    <a:cubicBezTo>
                      <a:pt x="42" y="0"/>
                      <a:pt x="52" y="8"/>
                      <a:pt x="54" y="25"/>
                    </a:cubicBezTo>
                    <a:lnTo>
                      <a:pt x="58" y="61"/>
                    </a:lnTo>
                    <a:close/>
                    <a:moveTo>
                      <a:pt x="37" y="38"/>
                    </a:moveTo>
                    <a:cubicBezTo>
                      <a:pt x="37" y="34"/>
                      <a:pt x="37" y="34"/>
                      <a:pt x="37" y="34"/>
                    </a:cubicBezTo>
                    <a:cubicBezTo>
                      <a:pt x="26" y="37"/>
                      <a:pt x="26" y="37"/>
                      <a:pt x="26" y="37"/>
                    </a:cubicBezTo>
                    <a:cubicBezTo>
                      <a:pt x="20" y="38"/>
                      <a:pt x="18" y="41"/>
                      <a:pt x="18" y="46"/>
                    </a:cubicBezTo>
                    <a:cubicBezTo>
                      <a:pt x="18" y="48"/>
                      <a:pt x="19" y="50"/>
                      <a:pt x="21" y="51"/>
                    </a:cubicBezTo>
                    <a:cubicBezTo>
                      <a:pt x="23" y="52"/>
                      <a:pt x="25" y="53"/>
                      <a:pt x="27" y="52"/>
                    </a:cubicBezTo>
                    <a:cubicBezTo>
                      <a:pt x="31" y="52"/>
                      <a:pt x="33" y="51"/>
                      <a:pt x="35" y="48"/>
                    </a:cubicBezTo>
                    <a:cubicBezTo>
                      <a:pt x="37" y="45"/>
                      <a:pt x="38" y="42"/>
                      <a:pt x="37" y="38"/>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6" name="Freeform 48"/>
              <p:cNvSpPr>
                <a:spLocks/>
              </p:cNvSpPr>
              <p:nvPr/>
            </p:nvSpPr>
            <p:spPr bwMode="auto">
              <a:xfrm>
                <a:off x="-2173288" y="2138363"/>
                <a:ext cx="144463" cy="211138"/>
              </a:xfrm>
              <a:custGeom>
                <a:avLst/>
                <a:gdLst>
                  <a:gd name="T0" fmla="*/ 65 w 65"/>
                  <a:gd name="T1" fmla="*/ 0 h 95"/>
                  <a:gd name="T2" fmla="*/ 48 w 65"/>
                  <a:gd name="T3" fmla="*/ 68 h 95"/>
                  <a:gd name="T4" fmla="*/ 24 w 65"/>
                  <a:gd name="T5" fmla="*/ 95 h 95"/>
                  <a:gd name="T6" fmla="*/ 13 w 65"/>
                  <a:gd name="T7" fmla="*/ 94 h 95"/>
                  <a:gd name="T8" fmla="*/ 11 w 65"/>
                  <a:gd name="T9" fmla="*/ 80 h 95"/>
                  <a:gd name="T10" fmla="*/ 19 w 65"/>
                  <a:gd name="T11" fmla="*/ 81 h 95"/>
                  <a:gd name="T12" fmla="*/ 29 w 65"/>
                  <a:gd name="T13" fmla="*/ 73 h 95"/>
                  <a:gd name="T14" fmla="*/ 31 w 65"/>
                  <a:gd name="T15" fmla="*/ 65 h 95"/>
                  <a:gd name="T16" fmla="*/ 0 w 65"/>
                  <a:gd name="T17" fmla="*/ 8 h 95"/>
                  <a:gd name="T18" fmla="*/ 20 w 65"/>
                  <a:gd name="T19" fmla="*/ 5 h 95"/>
                  <a:gd name="T20" fmla="*/ 36 w 65"/>
                  <a:gd name="T21" fmla="*/ 41 h 95"/>
                  <a:gd name="T22" fmla="*/ 38 w 65"/>
                  <a:gd name="T23" fmla="*/ 49 h 95"/>
                  <a:gd name="T24" fmla="*/ 38 w 65"/>
                  <a:gd name="T25" fmla="*/ 49 h 95"/>
                  <a:gd name="T26" fmla="*/ 39 w 65"/>
                  <a:gd name="T27" fmla="*/ 40 h 95"/>
                  <a:gd name="T28" fmla="*/ 47 w 65"/>
                  <a:gd name="T29" fmla="*/ 2 h 95"/>
                  <a:gd name="T30" fmla="*/ 65 w 65"/>
                  <a:gd name="T3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95">
                    <a:moveTo>
                      <a:pt x="65" y="0"/>
                    </a:moveTo>
                    <a:cubicBezTo>
                      <a:pt x="48" y="68"/>
                      <a:pt x="48" y="68"/>
                      <a:pt x="48" y="68"/>
                    </a:cubicBezTo>
                    <a:cubicBezTo>
                      <a:pt x="44" y="85"/>
                      <a:pt x="36" y="93"/>
                      <a:pt x="24" y="95"/>
                    </a:cubicBezTo>
                    <a:cubicBezTo>
                      <a:pt x="20" y="95"/>
                      <a:pt x="16" y="95"/>
                      <a:pt x="13" y="94"/>
                    </a:cubicBezTo>
                    <a:cubicBezTo>
                      <a:pt x="11" y="80"/>
                      <a:pt x="11" y="80"/>
                      <a:pt x="11" y="80"/>
                    </a:cubicBezTo>
                    <a:cubicBezTo>
                      <a:pt x="14" y="81"/>
                      <a:pt x="16" y="81"/>
                      <a:pt x="19" y="81"/>
                    </a:cubicBezTo>
                    <a:cubicBezTo>
                      <a:pt x="24" y="80"/>
                      <a:pt x="27" y="78"/>
                      <a:pt x="29" y="73"/>
                    </a:cubicBezTo>
                    <a:cubicBezTo>
                      <a:pt x="31" y="65"/>
                      <a:pt x="31" y="65"/>
                      <a:pt x="31" y="65"/>
                    </a:cubicBezTo>
                    <a:cubicBezTo>
                      <a:pt x="0" y="8"/>
                      <a:pt x="0" y="8"/>
                      <a:pt x="0" y="8"/>
                    </a:cubicBezTo>
                    <a:cubicBezTo>
                      <a:pt x="20" y="5"/>
                      <a:pt x="20" y="5"/>
                      <a:pt x="20" y="5"/>
                    </a:cubicBezTo>
                    <a:cubicBezTo>
                      <a:pt x="36" y="41"/>
                      <a:pt x="36" y="41"/>
                      <a:pt x="36" y="41"/>
                    </a:cubicBezTo>
                    <a:cubicBezTo>
                      <a:pt x="37" y="43"/>
                      <a:pt x="37" y="46"/>
                      <a:pt x="38" y="49"/>
                    </a:cubicBezTo>
                    <a:cubicBezTo>
                      <a:pt x="38" y="49"/>
                      <a:pt x="38" y="49"/>
                      <a:pt x="38" y="49"/>
                    </a:cubicBezTo>
                    <a:cubicBezTo>
                      <a:pt x="38" y="46"/>
                      <a:pt x="39" y="44"/>
                      <a:pt x="39" y="40"/>
                    </a:cubicBezTo>
                    <a:cubicBezTo>
                      <a:pt x="47" y="2"/>
                      <a:pt x="47" y="2"/>
                      <a:pt x="47" y="2"/>
                    </a:cubicBezTo>
                    <a:lnTo>
                      <a:pt x="65"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7" name="Freeform 49"/>
              <p:cNvSpPr>
                <a:spLocks/>
              </p:cNvSpPr>
              <p:nvPr/>
            </p:nvSpPr>
            <p:spPr bwMode="auto">
              <a:xfrm>
                <a:off x="-3022600" y="2559050"/>
                <a:ext cx="142875" cy="298450"/>
              </a:xfrm>
              <a:custGeom>
                <a:avLst/>
                <a:gdLst>
                  <a:gd name="T0" fmla="*/ 62 w 64"/>
                  <a:gd name="T1" fmla="*/ 76 h 134"/>
                  <a:gd name="T2" fmla="*/ 54 w 64"/>
                  <a:gd name="T3" fmla="*/ 116 h 134"/>
                  <a:gd name="T4" fmla="*/ 22 w 64"/>
                  <a:gd name="T5" fmla="*/ 134 h 134"/>
                  <a:gd name="T6" fmla="*/ 3 w 64"/>
                  <a:gd name="T7" fmla="*/ 132 h 134"/>
                  <a:gd name="T8" fmla="*/ 0 w 64"/>
                  <a:gd name="T9" fmla="*/ 106 h 134"/>
                  <a:gd name="T10" fmla="*/ 17 w 64"/>
                  <a:gd name="T11" fmla="*/ 109 h 134"/>
                  <a:gd name="T12" fmla="*/ 33 w 64"/>
                  <a:gd name="T13" fmla="*/ 78 h 134"/>
                  <a:gd name="T14" fmla="*/ 25 w 64"/>
                  <a:gd name="T15" fmla="*/ 4 h 134"/>
                  <a:gd name="T16" fmla="*/ 53 w 64"/>
                  <a:gd name="T17" fmla="*/ 0 h 134"/>
                  <a:gd name="T18" fmla="*/ 62 w 64"/>
                  <a:gd name="T19"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34">
                    <a:moveTo>
                      <a:pt x="62" y="76"/>
                    </a:moveTo>
                    <a:cubicBezTo>
                      <a:pt x="64" y="93"/>
                      <a:pt x="61" y="107"/>
                      <a:pt x="54" y="116"/>
                    </a:cubicBezTo>
                    <a:cubicBezTo>
                      <a:pt x="48" y="126"/>
                      <a:pt x="37" y="132"/>
                      <a:pt x="22" y="134"/>
                    </a:cubicBezTo>
                    <a:cubicBezTo>
                      <a:pt x="15" y="134"/>
                      <a:pt x="9" y="134"/>
                      <a:pt x="3" y="132"/>
                    </a:cubicBezTo>
                    <a:cubicBezTo>
                      <a:pt x="0" y="106"/>
                      <a:pt x="0" y="106"/>
                      <a:pt x="0" y="106"/>
                    </a:cubicBezTo>
                    <a:cubicBezTo>
                      <a:pt x="5" y="109"/>
                      <a:pt x="11" y="110"/>
                      <a:pt x="17" y="109"/>
                    </a:cubicBezTo>
                    <a:cubicBezTo>
                      <a:pt x="30" y="108"/>
                      <a:pt x="35" y="98"/>
                      <a:pt x="33" y="78"/>
                    </a:cubicBezTo>
                    <a:cubicBezTo>
                      <a:pt x="25" y="4"/>
                      <a:pt x="25" y="4"/>
                      <a:pt x="25" y="4"/>
                    </a:cubicBezTo>
                    <a:cubicBezTo>
                      <a:pt x="53" y="0"/>
                      <a:pt x="53" y="0"/>
                      <a:pt x="53" y="0"/>
                    </a:cubicBezTo>
                    <a:lnTo>
                      <a:pt x="62" y="76"/>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8" name="Freeform 50"/>
              <p:cNvSpPr>
                <a:spLocks/>
              </p:cNvSpPr>
              <p:nvPr/>
            </p:nvSpPr>
            <p:spPr bwMode="auto">
              <a:xfrm>
                <a:off x="-2855913" y="2527300"/>
                <a:ext cx="257175" cy="307975"/>
              </a:xfrm>
              <a:custGeom>
                <a:avLst/>
                <a:gdLst>
                  <a:gd name="T0" fmla="*/ 112 w 116"/>
                  <a:gd name="T1" fmla="*/ 71 h 138"/>
                  <a:gd name="T2" fmla="*/ 66 w 116"/>
                  <a:gd name="T3" fmla="*/ 134 h 138"/>
                  <a:gd name="T4" fmla="*/ 8 w 116"/>
                  <a:gd name="T5" fmla="*/ 85 h 138"/>
                  <a:gd name="T6" fmla="*/ 0 w 116"/>
                  <a:gd name="T7" fmla="*/ 12 h 138"/>
                  <a:gd name="T8" fmla="*/ 28 w 116"/>
                  <a:gd name="T9" fmla="*/ 9 h 138"/>
                  <a:gd name="T10" fmla="*/ 36 w 116"/>
                  <a:gd name="T11" fmla="*/ 82 h 138"/>
                  <a:gd name="T12" fmla="*/ 64 w 116"/>
                  <a:gd name="T13" fmla="*/ 109 h 138"/>
                  <a:gd name="T14" fmla="*/ 84 w 116"/>
                  <a:gd name="T15" fmla="*/ 77 h 138"/>
                  <a:gd name="T16" fmla="*/ 75 w 116"/>
                  <a:gd name="T17" fmla="*/ 3 h 138"/>
                  <a:gd name="T18" fmla="*/ 104 w 116"/>
                  <a:gd name="T19" fmla="*/ 0 h 138"/>
                  <a:gd name="T20" fmla="*/ 112 w 116"/>
                  <a:gd name="T21" fmla="*/ 7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8">
                    <a:moveTo>
                      <a:pt x="112" y="71"/>
                    </a:moveTo>
                    <a:cubicBezTo>
                      <a:pt x="116" y="109"/>
                      <a:pt x="101" y="130"/>
                      <a:pt x="66" y="134"/>
                    </a:cubicBezTo>
                    <a:cubicBezTo>
                      <a:pt x="31" y="138"/>
                      <a:pt x="12" y="122"/>
                      <a:pt x="8" y="85"/>
                    </a:cubicBezTo>
                    <a:cubicBezTo>
                      <a:pt x="0" y="12"/>
                      <a:pt x="0" y="12"/>
                      <a:pt x="0" y="12"/>
                    </a:cubicBezTo>
                    <a:cubicBezTo>
                      <a:pt x="28" y="9"/>
                      <a:pt x="28" y="9"/>
                      <a:pt x="28" y="9"/>
                    </a:cubicBezTo>
                    <a:cubicBezTo>
                      <a:pt x="36" y="82"/>
                      <a:pt x="36" y="82"/>
                      <a:pt x="36" y="82"/>
                    </a:cubicBezTo>
                    <a:cubicBezTo>
                      <a:pt x="39" y="102"/>
                      <a:pt x="48" y="111"/>
                      <a:pt x="64" y="109"/>
                    </a:cubicBezTo>
                    <a:cubicBezTo>
                      <a:pt x="79" y="108"/>
                      <a:pt x="86" y="97"/>
                      <a:pt x="84" y="77"/>
                    </a:cubicBezTo>
                    <a:cubicBezTo>
                      <a:pt x="75" y="3"/>
                      <a:pt x="75" y="3"/>
                      <a:pt x="75" y="3"/>
                    </a:cubicBezTo>
                    <a:cubicBezTo>
                      <a:pt x="104" y="0"/>
                      <a:pt x="104" y="0"/>
                      <a:pt x="104" y="0"/>
                    </a:cubicBezTo>
                    <a:lnTo>
                      <a:pt x="112" y="7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89" name="Freeform 51"/>
              <p:cNvSpPr>
                <a:spLocks/>
              </p:cNvSpPr>
              <p:nvPr/>
            </p:nvSpPr>
            <p:spPr bwMode="auto">
              <a:xfrm>
                <a:off x="-2573338" y="2492375"/>
                <a:ext cx="284163" cy="309563"/>
              </a:xfrm>
              <a:custGeom>
                <a:avLst/>
                <a:gdLst>
                  <a:gd name="T0" fmla="*/ 128 w 128"/>
                  <a:gd name="T1" fmla="*/ 126 h 139"/>
                  <a:gd name="T2" fmla="*/ 99 w 128"/>
                  <a:gd name="T3" fmla="*/ 129 h 139"/>
                  <a:gd name="T4" fmla="*/ 38 w 128"/>
                  <a:gd name="T5" fmla="*/ 56 h 139"/>
                  <a:gd name="T6" fmla="*/ 30 w 128"/>
                  <a:gd name="T7" fmla="*/ 47 h 139"/>
                  <a:gd name="T8" fmla="*/ 30 w 128"/>
                  <a:gd name="T9" fmla="*/ 47 h 139"/>
                  <a:gd name="T10" fmla="*/ 33 w 128"/>
                  <a:gd name="T11" fmla="*/ 67 h 139"/>
                  <a:gd name="T12" fmla="*/ 41 w 128"/>
                  <a:gd name="T13" fmla="*/ 136 h 139"/>
                  <a:gd name="T14" fmla="*/ 14 w 128"/>
                  <a:gd name="T15" fmla="*/ 139 h 139"/>
                  <a:gd name="T16" fmla="*/ 0 w 128"/>
                  <a:gd name="T17" fmla="*/ 13 h 139"/>
                  <a:gd name="T18" fmla="*/ 30 w 128"/>
                  <a:gd name="T19" fmla="*/ 10 h 139"/>
                  <a:gd name="T20" fmla="*/ 89 w 128"/>
                  <a:gd name="T21" fmla="*/ 81 h 139"/>
                  <a:gd name="T22" fmla="*/ 97 w 128"/>
                  <a:gd name="T23" fmla="*/ 90 h 139"/>
                  <a:gd name="T24" fmla="*/ 97 w 128"/>
                  <a:gd name="T25" fmla="*/ 90 h 139"/>
                  <a:gd name="T26" fmla="*/ 94 w 128"/>
                  <a:gd name="T27" fmla="*/ 73 h 139"/>
                  <a:gd name="T28" fmla="*/ 86 w 128"/>
                  <a:gd name="T29" fmla="*/ 3 h 139"/>
                  <a:gd name="T30" fmla="*/ 113 w 128"/>
                  <a:gd name="T31" fmla="*/ 0 h 139"/>
                  <a:gd name="T32" fmla="*/ 128 w 128"/>
                  <a:gd name="T33" fmla="*/ 1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39">
                    <a:moveTo>
                      <a:pt x="128" y="126"/>
                    </a:moveTo>
                    <a:cubicBezTo>
                      <a:pt x="99" y="129"/>
                      <a:pt x="99" y="129"/>
                      <a:pt x="99" y="129"/>
                    </a:cubicBezTo>
                    <a:cubicBezTo>
                      <a:pt x="38" y="56"/>
                      <a:pt x="38" y="56"/>
                      <a:pt x="38" y="56"/>
                    </a:cubicBezTo>
                    <a:cubicBezTo>
                      <a:pt x="34" y="52"/>
                      <a:pt x="32" y="49"/>
                      <a:pt x="30" y="47"/>
                    </a:cubicBezTo>
                    <a:cubicBezTo>
                      <a:pt x="30" y="47"/>
                      <a:pt x="30" y="47"/>
                      <a:pt x="30" y="47"/>
                    </a:cubicBezTo>
                    <a:cubicBezTo>
                      <a:pt x="31" y="51"/>
                      <a:pt x="32" y="58"/>
                      <a:pt x="33" y="67"/>
                    </a:cubicBezTo>
                    <a:cubicBezTo>
                      <a:pt x="41" y="136"/>
                      <a:pt x="41" y="136"/>
                      <a:pt x="41" y="136"/>
                    </a:cubicBezTo>
                    <a:cubicBezTo>
                      <a:pt x="14" y="139"/>
                      <a:pt x="14" y="139"/>
                      <a:pt x="14" y="139"/>
                    </a:cubicBezTo>
                    <a:cubicBezTo>
                      <a:pt x="0" y="13"/>
                      <a:pt x="0" y="13"/>
                      <a:pt x="0" y="13"/>
                    </a:cubicBezTo>
                    <a:cubicBezTo>
                      <a:pt x="30" y="10"/>
                      <a:pt x="30" y="10"/>
                      <a:pt x="30" y="10"/>
                    </a:cubicBezTo>
                    <a:cubicBezTo>
                      <a:pt x="89" y="81"/>
                      <a:pt x="89" y="81"/>
                      <a:pt x="89" y="81"/>
                    </a:cubicBezTo>
                    <a:cubicBezTo>
                      <a:pt x="92" y="84"/>
                      <a:pt x="94" y="87"/>
                      <a:pt x="97" y="90"/>
                    </a:cubicBezTo>
                    <a:cubicBezTo>
                      <a:pt x="97" y="90"/>
                      <a:pt x="97" y="90"/>
                      <a:pt x="97" y="90"/>
                    </a:cubicBezTo>
                    <a:cubicBezTo>
                      <a:pt x="96" y="87"/>
                      <a:pt x="95" y="82"/>
                      <a:pt x="94" y="73"/>
                    </a:cubicBezTo>
                    <a:cubicBezTo>
                      <a:pt x="86" y="3"/>
                      <a:pt x="86" y="3"/>
                      <a:pt x="86" y="3"/>
                    </a:cubicBezTo>
                    <a:cubicBezTo>
                      <a:pt x="113" y="0"/>
                      <a:pt x="113" y="0"/>
                      <a:pt x="113" y="0"/>
                    </a:cubicBezTo>
                    <a:lnTo>
                      <a:pt x="128" y="126"/>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0" name="Freeform 52"/>
              <p:cNvSpPr>
                <a:spLocks/>
              </p:cNvSpPr>
              <p:nvPr/>
            </p:nvSpPr>
            <p:spPr bwMode="auto">
              <a:xfrm>
                <a:off x="-2154238" y="2454275"/>
                <a:ext cx="149225" cy="293688"/>
              </a:xfrm>
              <a:custGeom>
                <a:avLst/>
                <a:gdLst>
                  <a:gd name="T0" fmla="*/ 52 w 67"/>
                  <a:gd name="T1" fmla="*/ 0 h 132"/>
                  <a:gd name="T2" fmla="*/ 67 w 67"/>
                  <a:gd name="T3" fmla="*/ 128 h 132"/>
                  <a:gd name="T4" fmla="*/ 39 w 67"/>
                  <a:gd name="T5" fmla="*/ 132 h 132"/>
                  <a:gd name="T6" fmla="*/ 28 w 67"/>
                  <a:gd name="T7" fmla="*/ 34 h 132"/>
                  <a:gd name="T8" fmla="*/ 23 w 67"/>
                  <a:gd name="T9" fmla="*/ 39 h 132"/>
                  <a:gd name="T10" fmla="*/ 17 w 67"/>
                  <a:gd name="T11" fmla="*/ 43 h 132"/>
                  <a:gd name="T12" fmla="*/ 10 w 67"/>
                  <a:gd name="T13" fmla="*/ 46 h 132"/>
                  <a:gd name="T14" fmla="*/ 2 w 67"/>
                  <a:gd name="T15" fmla="*/ 48 h 132"/>
                  <a:gd name="T16" fmla="*/ 0 w 67"/>
                  <a:gd name="T17" fmla="*/ 25 h 132"/>
                  <a:gd name="T18" fmla="*/ 19 w 67"/>
                  <a:gd name="T19" fmla="*/ 14 h 132"/>
                  <a:gd name="T20" fmla="*/ 35 w 67"/>
                  <a:gd name="T21" fmla="*/ 2 h 132"/>
                  <a:gd name="T22" fmla="*/ 52 w 67"/>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32">
                    <a:moveTo>
                      <a:pt x="52" y="0"/>
                    </a:moveTo>
                    <a:cubicBezTo>
                      <a:pt x="67" y="128"/>
                      <a:pt x="67" y="128"/>
                      <a:pt x="67" y="128"/>
                    </a:cubicBezTo>
                    <a:cubicBezTo>
                      <a:pt x="39" y="132"/>
                      <a:pt x="39" y="132"/>
                      <a:pt x="39" y="132"/>
                    </a:cubicBezTo>
                    <a:cubicBezTo>
                      <a:pt x="28" y="34"/>
                      <a:pt x="28" y="34"/>
                      <a:pt x="28" y="34"/>
                    </a:cubicBezTo>
                    <a:cubicBezTo>
                      <a:pt x="26" y="36"/>
                      <a:pt x="25" y="37"/>
                      <a:pt x="23" y="39"/>
                    </a:cubicBezTo>
                    <a:cubicBezTo>
                      <a:pt x="21" y="40"/>
                      <a:pt x="19" y="41"/>
                      <a:pt x="17" y="43"/>
                    </a:cubicBezTo>
                    <a:cubicBezTo>
                      <a:pt x="14" y="44"/>
                      <a:pt x="12" y="45"/>
                      <a:pt x="10" y="46"/>
                    </a:cubicBezTo>
                    <a:cubicBezTo>
                      <a:pt x="7" y="47"/>
                      <a:pt x="5" y="48"/>
                      <a:pt x="2" y="48"/>
                    </a:cubicBezTo>
                    <a:cubicBezTo>
                      <a:pt x="0" y="25"/>
                      <a:pt x="0" y="25"/>
                      <a:pt x="0" y="25"/>
                    </a:cubicBezTo>
                    <a:cubicBezTo>
                      <a:pt x="7" y="22"/>
                      <a:pt x="13" y="18"/>
                      <a:pt x="19" y="14"/>
                    </a:cubicBezTo>
                    <a:cubicBezTo>
                      <a:pt x="25" y="10"/>
                      <a:pt x="30" y="6"/>
                      <a:pt x="35" y="2"/>
                    </a:cubicBezTo>
                    <a:lnTo>
                      <a:pt x="5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grpSp>
          <p:nvGrpSpPr>
            <p:cNvPr id="9" name="Group 8"/>
            <p:cNvGrpSpPr/>
            <p:nvPr/>
          </p:nvGrpSpPr>
          <p:grpSpPr>
            <a:xfrm>
              <a:off x="8922640" y="2966466"/>
              <a:ext cx="365757" cy="783110"/>
              <a:chOff x="9195251" y="2966466"/>
              <a:chExt cx="365757" cy="783110"/>
            </a:xfrm>
          </p:grpSpPr>
          <p:cxnSp>
            <p:nvCxnSpPr>
              <p:cNvPr id="92" name="Straight Connector 91"/>
              <p:cNvCxnSpPr/>
              <p:nvPr/>
            </p:nvCxnSpPr>
            <p:spPr>
              <a:xfrm flipV="1">
                <a:off x="9378129" y="2966466"/>
                <a:ext cx="0" cy="438945"/>
              </a:xfrm>
              <a:prstGeom prst="line">
                <a:avLst/>
              </a:prstGeom>
              <a:ln w="38100" cap="rnd">
                <a:solidFill>
                  <a:srgbClr val="C02DA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9195251" y="3383819"/>
                <a:ext cx="365757" cy="365757"/>
              </a:xfrm>
              <a:prstGeom prst="ellipse">
                <a:avLst/>
              </a:prstGeom>
              <a:solidFill>
                <a:schemeClr val="bg1"/>
              </a:solidFill>
              <a:ln w="38100" cmpd="sng">
                <a:solidFill>
                  <a:srgbClr val="C02DA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55" name="TextBox 54"/>
            <p:cNvSpPr txBox="1"/>
            <p:nvPr/>
          </p:nvSpPr>
          <p:spPr>
            <a:xfrm>
              <a:off x="8404001" y="1746454"/>
              <a:ext cx="1374458" cy="324000"/>
            </a:xfrm>
            <a:prstGeom prst="rect">
              <a:avLst/>
            </a:prstGeom>
            <a:noFill/>
          </p:spPr>
          <p:txBody>
            <a:bodyPr wrap="square" lIns="0" tIns="0" rIns="0" bIns="0" rtlCol="0" anchor="ctr">
              <a:noAutofit/>
            </a:bodyPr>
            <a:lstStyle/>
            <a:p>
              <a:pPr algn="ctr">
                <a:defRPr/>
              </a:pPr>
              <a:r>
                <a:rPr lang="en-US" sz="1568" kern="0">
                  <a:solidFill>
                    <a:srgbClr val="C02DA2"/>
                  </a:solidFill>
                  <a:cs typeface="Arial" pitchFamily="34" charset="0"/>
                </a:rPr>
                <a:t>Project starts</a:t>
              </a:r>
            </a:p>
          </p:txBody>
        </p:sp>
      </p:grpSp>
      <p:sp>
        <p:nvSpPr>
          <p:cNvPr id="113" name="Rectangle 112"/>
          <p:cNvSpPr/>
          <p:nvPr/>
        </p:nvSpPr>
        <p:spPr bwMode="auto">
          <a:xfrm flipV="1">
            <a:off x="7648663" y="3477934"/>
            <a:ext cx="1095364" cy="75050"/>
          </a:xfrm>
          <a:prstGeom prst="rect">
            <a:avLst/>
          </a:prstGeom>
          <a:solidFill>
            <a:srgbClr val="C02D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flipV="1">
            <a:off x="4556823" y="3477934"/>
            <a:ext cx="1245033" cy="66751"/>
          </a:xfrm>
          <a:prstGeom prst="rect">
            <a:avLst/>
          </a:prstGeom>
          <a:solidFill>
            <a:srgbClr val="C02D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7279757" y="3333944"/>
            <a:ext cx="391310" cy="1427660"/>
            <a:chOff x="7425730" y="3400300"/>
            <a:chExt cx="399157" cy="1456288"/>
          </a:xfrm>
        </p:grpSpPr>
        <p:sp>
          <p:nvSpPr>
            <p:cNvPr id="95" name="TextBox 94"/>
            <p:cNvSpPr txBox="1"/>
            <p:nvPr/>
          </p:nvSpPr>
          <p:spPr>
            <a:xfrm>
              <a:off x="7425730" y="4532588"/>
              <a:ext cx="399157" cy="324000"/>
            </a:xfrm>
            <a:prstGeom prst="rect">
              <a:avLst/>
            </a:prstGeom>
            <a:noFill/>
          </p:spPr>
          <p:txBody>
            <a:bodyPr wrap="square" lIns="0" tIns="0" rIns="0" bIns="0" rtlCol="0" anchor="ctr">
              <a:noAutofit/>
            </a:bodyPr>
            <a:lstStyle/>
            <a:p>
              <a:pPr algn="ctr">
                <a:defRPr/>
              </a:pPr>
              <a:r>
                <a:rPr lang="en-US" sz="1568" kern="0">
                  <a:solidFill>
                    <a:srgbClr val="C02DA2"/>
                  </a:solidFill>
                  <a:cs typeface="Arial" pitchFamily="34" charset="0"/>
                </a:rPr>
                <a:t>Plan</a:t>
              </a:r>
            </a:p>
          </p:txBody>
        </p:sp>
        <p:grpSp>
          <p:nvGrpSpPr>
            <p:cNvPr id="6" name="Group 5"/>
            <p:cNvGrpSpPr/>
            <p:nvPr/>
          </p:nvGrpSpPr>
          <p:grpSpPr>
            <a:xfrm>
              <a:off x="7442430" y="3400300"/>
              <a:ext cx="365757" cy="1034281"/>
              <a:chOff x="7700039" y="3400300"/>
              <a:chExt cx="365757" cy="1034281"/>
            </a:xfrm>
          </p:grpSpPr>
          <p:cxnSp>
            <p:nvCxnSpPr>
              <p:cNvPr id="94" name="Straight Connector 93"/>
              <p:cNvCxnSpPr/>
              <p:nvPr/>
            </p:nvCxnSpPr>
            <p:spPr>
              <a:xfrm>
                <a:off x="7882917" y="3738831"/>
                <a:ext cx="0" cy="695750"/>
              </a:xfrm>
              <a:prstGeom prst="line">
                <a:avLst/>
              </a:prstGeom>
              <a:ln w="38100" cap="rnd">
                <a:solidFill>
                  <a:srgbClr val="C02DA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96" name="Oval 95"/>
              <p:cNvSpPr/>
              <p:nvPr/>
            </p:nvSpPr>
            <p:spPr bwMode="auto">
              <a:xfrm>
                <a:off x="7700039" y="3400300"/>
                <a:ext cx="365757" cy="365757"/>
              </a:xfrm>
              <a:prstGeom prst="ellipse">
                <a:avLst/>
              </a:prstGeom>
              <a:solidFill>
                <a:schemeClr val="bg1"/>
              </a:solidFill>
              <a:ln w="38100" cmpd="sng">
                <a:solidFill>
                  <a:srgbClr val="C02DA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6" name="Rectangle 115"/>
          <p:cNvSpPr/>
          <p:nvPr/>
        </p:nvSpPr>
        <p:spPr bwMode="auto">
          <a:xfrm flipV="1">
            <a:off x="3168613" y="3477933"/>
            <a:ext cx="1052054" cy="64676"/>
          </a:xfrm>
          <a:prstGeom prst="rect">
            <a:avLst/>
          </a:prstGeom>
          <a:solidFill>
            <a:srgbClr val="C02D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p:nvGrpSpPr>
        <p:grpSpPr>
          <a:xfrm>
            <a:off x="3646702" y="3317787"/>
            <a:ext cx="1461550" cy="1476565"/>
            <a:chOff x="3601287" y="3383819"/>
            <a:chExt cx="1490857" cy="1506173"/>
          </a:xfrm>
        </p:grpSpPr>
        <p:sp>
          <p:nvSpPr>
            <p:cNvPr id="101" name="TextBox 100"/>
            <p:cNvSpPr txBox="1"/>
            <p:nvPr/>
          </p:nvSpPr>
          <p:spPr>
            <a:xfrm>
              <a:off x="3601287" y="4565992"/>
              <a:ext cx="1490857" cy="324000"/>
            </a:xfrm>
            <a:prstGeom prst="rect">
              <a:avLst/>
            </a:prstGeom>
            <a:noFill/>
          </p:spPr>
          <p:txBody>
            <a:bodyPr wrap="square" lIns="0" tIns="0" rIns="0" bIns="0" rtlCol="0" anchor="ctr">
              <a:noAutofit/>
            </a:bodyPr>
            <a:lstStyle/>
            <a:p>
              <a:pPr algn="ctr">
                <a:defRPr/>
              </a:pPr>
              <a:r>
                <a:rPr lang="en-US" sz="1568" kern="0">
                  <a:solidFill>
                    <a:srgbClr val="C02DA2"/>
                  </a:solidFill>
                  <a:cs typeface="Arial" pitchFamily="34" charset="0"/>
                </a:rPr>
                <a:t>Track progress</a:t>
              </a:r>
            </a:p>
          </p:txBody>
        </p:sp>
        <p:grpSp>
          <p:nvGrpSpPr>
            <p:cNvPr id="4" name="Group 3"/>
            <p:cNvGrpSpPr/>
            <p:nvPr/>
          </p:nvGrpSpPr>
          <p:grpSpPr>
            <a:xfrm>
              <a:off x="4163837" y="3383819"/>
              <a:ext cx="365757" cy="1050762"/>
              <a:chOff x="4709613" y="3383819"/>
              <a:chExt cx="365757" cy="1050762"/>
            </a:xfrm>
          </p:grpSpPr>
          <p:cxnSp>
            <p:nvCxnSpPr>
              <p:cNvPr id="100" name="Straight Connector 99"/>
              <p:cNvCxnSpPr/>
              <p:nvPr/>
            </p:nvCxnSpPr>
            <p:spPr>
              <a:xfrm>
                <a:off x="4892491" y="3738831"/>
                <a:ext cx="0" cy="695750"/>
              </a:xfrm>
              <a:prstGeom prst="line">
                <a:avLst/>
              </a:prstGeom>
              <a:ln w="38100" cap="rnd">
                <a:solidFill>
                  <a:srgbClr val="C02DA2"/>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auto">
              <a:xfrm>
                <a:off x="4709613" y="3383819"/>
                <a:ext cx="365757" cy="365757"/>
              </a:xfrm>
              <a:prstGeom prst="ellipse">
                <a:avLst/>
              </a:prstGeom>
              <a:solidFill>
                <a:schemeClr val="bg1"/>
              </a:solidFill>
              <a:ln w="38100" cmpd="sng">
                <a:solidFill>
                  <a:srgbClr val="C02DA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06" name="Isosceles Triangle 105"/>
          <p:cNvSpPr/>
          <p:nvPr/>
        </p:nvSpPr>
        <p:spPr bwMode="auto">
          <a:xfrm rot="16200000">
            <a:off x="2714429" y="3293856"/>
            <a:ext cx="500130" cy="431147"/>
          </a:xfrm>
          <a:prstGeom prst="triangle">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DevOpsGraphic_v6-02.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04" y="199692"/>
            <a:ext cx="1499662" cy="1332187"/>
          </a:xfrm>
          <a:prstGeom prst="rect">
            <a:avLst/>
          </a:prstGeom>
        </p:spPr>
      </p:pic>
    </p:spTree>
    <p:extLst>
      <p:ext uri="{BB962C8B-B14F-4D97-AF65-F5344CB8AC3E}">
        <p14:creationId xmlns:p14="http://schemas.microsoft.com/office/powerpoint/2010/main" val="100295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5400000">
                                      <p:cBhvr>
                                        <p:cTn id="6" dur="1000" fill="hold"/>
                                        <p:tgtEl>
                                          <p:spTgt spid="91"/>
                                        </p:tgtEl>
                                        <p:attrNameLst>
                                          <p:attrName>r</p:attrName>
                                        </p:attrNameLst>
                                      </p:cBhvr>
                                    </p:animRot>
                                  </p:childTnLst>
                                </p:cTn>
                              </p:par>
                              <p:par>
                                <p:cTn id="7" presetID="22" presetClass="entr" presetSubtype="1" fill="hold" grpId="0" nodeType="withEffect">
                                  <p:stCondLst>
                                    <p:cond delay="0"/>
                                  </p:stCondLst>
                                  <p:childTnLst>
                                    <p:set>
                                      <p:cBhvr>
                                        <p:cTn id="8" dur="1" fill="hold">
                                          <p:stCondLst>
                                            <p:cond delay="0"/>
                                          </p:stCondLst>
                                        </p:cTn>
                                        <p:tgtEl>
                                          <p:spTgt spid="105"/>
                                        </p:tgtEl>
                                        <p:attrNameLst>
                                          <p:attrName>style.visibility</p:attrName>
                                        </p:attrNameLst>
                                      </p:cBhvr>
                                      <p:to>
                                        <p:strVal val="visible"/>
                                      </p:to>
                                    </p:set>
                                    <p:animEffect transition="in" filter="wipe(up)">
                                      <p:cBhvr>
                                        <p:cTn id="9" dur="1000"/>
                                        <p:tgtEl>
                                          <p:spTgt spid="105"/>
                                        </p:tgtEl>
                                      </p:cBhvr>
                                    </p:animEffect>
                                  </p:childTnLst>
                                </p:cTn>
                              </p:par>
                              <p:par>
                                <p:cTn id="10" presetID="22" presetClass="entr" presetSubtype="1" fill="hold" grpId="0" nodeType="withEffect">
                                  <p:stCondLst>
                                    <p:cond delay="650"/>
                                  </p:stCondLst>
                                  <p:childTnLst>
                                    <p:set>
                                      <p:cBhvr>
                                        <p:cTn id="11" dur="1" fill="hold">
                                          <p:stCondLst>
                                            <p:cond delay="0"/>
                                          </p:stCondLst>
                                        </p:cTn>
                                        <p:tgtEl>
                                          <p:spTgt spid="122"/>
                                        </p:tgtEl>
                                        <p:attrNameLst>
                                          <p:attrName>style.visibility</p:attrName>
                                        </p:attrNameLst>
                                      </p:cBhvr>
                                      <p:to>
                                        <p:strVal val="visible"/>
                                      </p:to>
                                    </p:set>
                                    <p:animEffect transition="in" filter="wipe(up)">
                                      <p:cBhvr>
                                        <p:cTn id="12" dur="500"/>
                                        <p:tgtEl>
                                          <p:spTgt spid="122"/>
                                        </p:tgtEl>
                                      </p:cBhvr>
                                    </p:animEffect>
                                  </p:childTnLst>
                                </p:cTn>
                              </p:par>
                            </p:childTnLst>
                          </p:cTn>
                        </p:par>
                        <p:par>
                          <p:cTn id="13" fill="hold">
                            <p:stCondLst>
                              <p:cond delay="1150"/>
                            </p:stCondLst>
                            <p:childTnLst>
                              <p:par>
                                <p:cTn id="14" presetID="10" presetClass="entr" presetSubtype="0" fill="hold" nodeType="after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par>
                          <p:cTn id="20" fill="hold">
                            <p:stCondLst>
                              <p:cond delay="2150"/>
                            </p:stCondLst>
                            <p:childTnLst>
                              <p:par>
                                <p:cTn id="21" presetID="10" presetClass="entr" presetSubtype="0" fill="hold" grpId="0" nodeType="afterEffect">
                                  <p:stCondLst>
                                    <p:cond delay="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childTnLst>
                                </p:cTn>
                              </p:par>
                              <p:par>
                                <p:cTn id="24" presetID="10" presetClass="entr" presetSubtype="0" fill="hold"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3150"/>
                            </p:stCondLst>
                            <p:childTnLst>
                              <p:par>
                                <p:cTn id="28" presetID="10" presetClass="entr" presetSubtype="0" fill="hold" grpId="0" nodeType="afterEffect">
                                  <p:stCondLst>
                                    <p:cond delay="50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nodeType="withEffect">
                                  <p:stCondLst>
                                    <p:cond delay="5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4150"/>
                            </p:stCondLst>
                            <p:childTnLst>
                              <p:par>
                                <p:cTn id="35" presetID="10" presetClass="entr" presetSubtype="0" fill="hold" grpId="0" nodeType="afterEffect">
                                  <p:stCondLst>
                                    <p:cond delay="50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500"/>
                                        <p:tgtEl>
                                          <p:spTgt spid="115"/>
                                        </p:tgtEl>
                                      </p:cBhvr>
                                    </p:animEffect>
                                  </p:childTnLst>
                                </p:cTn>
                              </p:par>
                              <p:par>
                                <p:cTn id="38" presetID="10" presetClass="entr" presetSubtype="0" fill="hold" nodeType="withEffect">
                                  <p:stCondLst>
                                    <p:cond delay="5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150"/>
                            </p:stCondLst>
                            <p:childTnLst>
                              <p:par>
                                <p:cTn id="42" presetID="10" presetClass="entr" presetSubtype="0" fill="hold" grpId="0" nodeType="afterEffect">
                                  <p:stCondLst>
                                    <p:cond delay="500"/>
                                  </p:stCondLst>
                                  <p:childTnLst>
                                    <p:set>
                                      <p:cBhvr>
                                        <p:cTn id="43" dur="1" fill="hold">
                                          <p:stCondLst>
                                            <p:cond delay="0"/>
                                          </p:stCondLst>
                                        </p:cTn>
                                        <p:tgtEl>
                                          <p:spTgt spid="116"/>
                                        </p:tgtEl>
                                        <p:attrNameLst>
                                          <p:attrName>style.visibility</p:attrName>
                                        </p:attrNameLst>
                                      </p:cBhvr>
                                      <p:to>
                                        <p:strVal val="visible"/>
                                      </p:to>
                                    </p:set>
                                    <p:animEffect transition="in" filter="fade">
                                      <p:cBhvr>
                                        <p:cTn id="44" dur="500"/>
                                        <p:tgtEl>
                                          <p:spTgt spid="116"/>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03"/>
                                        </p:tgtEl>
                                        <p:attrNameLst>
                                          <p:attrName>style.visibility</p:attrName>
                                        </p:attrNameLst>
                                      </p:cBhvr>
                                      <p:to>
                                        <p:strVal val="visible"/>
                                      </p:to>
                                    </p:set>
                                    <p:animEffect transition="in" filter="fade">
                                      <p:cBhvr>
                                        <p:cTn id="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14" grpId="0" animBg="1"/>
      <p:bldP spid="103" grpId="0"/>
      <p:bldP spid="122" grpId="0" animBg="1"/>
      <p:bldP spid="107" grpId="0" animBg="1"/>
      <p:bldP spid="113" grpId="0" animBg="1"/>
      <p:bldP spid="115" grpId="0" animBg="1"/>
      <p:bldP spid="116" grpId="0" animBg="1"/>
      <p:bldP spid="106"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1266</Words>
  <Application>Microsoft Macintosh PowerPoint</Application>
  <PresentationFormat>Panorámica</PresentationFormat>
  <Paragraphs>248</Paragraphs>
  <Slides>24</Slides>
  <Notes>14</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24</vt:i4>
      </vt:variant>
    </vt:vector>
  </HeadingPairs>
  <TitlesOfParts>
    <vt:vector size="34" baseType="lpstr">
      <vt:lpstr>Arial</vt:lpstr>
      <vt:lpstr>Calibri</vt:lpstr>
      <vt:lpstr>Calibri Light</vt:lpstr>
      <vt:lpstr>Rockwell Extra Bold</vt:lpstr>
      <vt:lpstr>Segoe UI</vt:lpstr>
      <vt:lpstr>Segoe UI Light</vt:lpstr>
      <vt:lpstr>Segoe UI Semilight</vt:lpstr>
      <vt:lpstr>Wingdings</vt:lpstr>
      <vt:lpstr>Tema de Office</vt:lpstr>
      <vt:lpstr>Office Theme</vt:lpstr>
      <vt:lpstr>Presentación de PowerPoint</vt:lpstr>
      <vt:lpstr>Presentación de PowerPoint</vt:lpstr>
      <vt:lpstr>Agenda</vt:lpstr>
      <vt:lpstr>GRACIAS</vt:lpstr>
      <vt:lpstr>Introducing Azure DevOps</vt:lpstr>
      <vt:lpstr>Azure DevOps: Choose what you love</vt:lpstr>
      <vt:lpstr>What is DevOps?</vt:lpstr>
      <vt:lpstr>Presentación de PowerPoint</vt:lpstr>
      <vt:lpstr>Presentación de PowerPoint</vt:lpstr>
      <vt:lpstr>Presentación de PowerPoint</vt:lpstr>
      <vt:lpstr>Continuous Integration</vt:lpstr>
      <vt:lpstr>Presentación de PowerPoint</vt:lpstr>
      <vt:lpstr>Presentación de PowerPoint</vt:lpstr>
      <vt:lpstr>Presentación de PowerPoint</vt:lpstr>
      <vt:lpstr>Azure DevOps framework</vt:lpstr>
      <vt:lpstr>Azure Pipelines</vt:lpstr>
      <vt:lpstr>Hybrid DevOps Pipeline - Architecture</vt:lpstr>
      <vt:lpstr>Hybrid DevOps Pipeline - Architecture</vt:lpstr>
      <vt:lpstr>Hybrid DevOps Pipeline - Architecture</vt:lpstr>
      <vt:lpstr>Hybrid DevOps Pipeline - Architecture</vt:lpstr>
      <vt:lpstr>Hybrid DevOps Pipeline - Architecture</vt:lpstr>
      <vt:lpstr>Hybrid DevOps Pipeline - Architecture</vt:lpstr>
      <vt:lpstr>DevOps at Microsoft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LifeCycle of DevOps: Complete Beginners Training</dc:title>
  <dc:creator>Manuel Sánchez</dc:creator>
  <cp:lastModifiedBy>Manuel Sánchez</cp:lastModifiedBy>
  <cp:revision>473</cp:revision>
  <dcterms:created xsi:type="dcterms:W3CDTF">2019-06-05T15:35:29Z</dcterms:created>
  <dcterms:modified xsi:type="dcterms:W3CDTF">2019-06-17T18:19:13Z</dcterms:modified>
</cp:coreProperties>
</file>