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7" d="100"/>
          <a:sy n="17" d="100"/>
        </p:scale>
        <p:origin x="9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43854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8284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41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874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525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0753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4644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621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92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71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536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8358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3149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687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94928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56019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452D31-0837-9423-5FC9-083E95E65B42}"/>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795730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Java's documentation states that: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a:t>
            </a:r>
            <a:r>
              <a:rPr lang="en-US" sz="6400" i="1" dirty="0">
                <a:latin typeface="Open Sans" panose="020B0606030504020204" pitchFamily="34" charset="0"/>
                <a:ea typeface="Open Sans" panose="020B0606030504020204" pitchFamily="34" charset="0"/>
                <a:cs typeface="Open Sans" panose="020B0606030504020204" pitchFamily="34" charset="0"/>
              </a:rPr>
              <a:t>method</a:t>
            </a:r>
            <a:r>
              <a:rPr lang="en-US" sz="6400" dirty="0">
                <a:latin typeface="Open Sans" panose="020B0606030504020204" pitchFamily="34" charset="0"/>
                <a:ea typeface="Open Sans" panose="020B0606030504020204" pitchFamily="34" charset="0"/>
                <a:cs typeface="Open Sans" panose="020B0606030504020204" pitchFamily="34" charset="0"/>
              </a:rPr>
              <a:t> declares executable code that can be invoked, passing a fixed number of values as arguments.</a:t>
            </a:r>
          </a:p>
        </p:txBody>
      </p:sp>
    </p:spTree>
    <p:extLst>
      <p:ext uri="{BB962C8B-B14F-4D97-AF65-F5344CB8AC3E}">
        <p14:creationId xmlns:p14="http://schemas.microsoft.com/office/powerpoint/2010/main" val="256803748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B486848-4A97-434B-73B5-8ED2ED458B3D}"/>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97108"/>
            <a:ext cx="35062484"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common practice is to declare a default return value at the start of a method, and only have a single return statement from a method, returning that variable, as shown in this example method:</a:t>
            </a:r>
          </a:p>
        </p:txBody>
      </p:sp>
      <p:pic>
        <p:nvPicPr>
          <p:cNvPr id="15" name="Picture 14">
            <a:extLst>
              <a:ext uri="{FF2B5EF4-FFF2-40B4-BE49-F238E27FC236}">
                <a16:creationId xmlns:a16="http://schemas.microsoft.com/office/drawing/2014/main" id="{68C8B09E-2BB3-ECF1-A69C-5C50532AE3BC}"/>
              </a:ext>
            </a:extLst>
          </p:cNvPr>
          <p:cNvPicPr>
            <a:picLocks noChangeAspect="1"/>
          </p:cNvPicPr>
          <p:nvPr/>
        </p:nvPicPr>
        <p:blipFill>
          <a:blip r:embed="rId4">
            <a:alphaModFix/>
          </a:blip>
          <a:stretch>
            <a:fillRect/>
          </a:stretch>
        </p:blipFill>
        <p:spPr>
          <a:xfrm>
            <a:off x="7628908" y="7598906"/>
            <a:ext cx="21355208" cy="7372404"/>
          </a:xfrm>
          <a:prstGeom prst="rect">
            <a:avLst/>
          </a:prstGeom>
        </p:spPr>
      </p:pic>
    </p:spTree>
    <p:extLst>
      <p:ext uri="{BB962C8B-B14F-4D97-AF65-F5344CB8AC3E}">
        <p14:creationId xmlns:p14="http://schemas.microsoft.com/office/powerpoint/2010/main" val="219691673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92C98F5-440E-D6E3-1F3C-535D771D169E}"/>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687608"/>
            <a:ext cx="35221180" cy="1492716"/>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500" dirty="0">
                <a:latin typeface="Open Sans" panose="020B0606030504020204" pitchFamily="34" charset="0"/>
                <a:ea typeface="Open Sans" panose="020B0606030504020204" pitchFamily="34" charset="0"/>
                <a:cs typeface="Open Sans" panose="020B0606030504020204" pitchFamily="34" charset="0"/>
              </a:rPr>
              <a:t>The Return Statement for methods that have void as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return statement can return with no value from a method, which is declared with a </a:t>
            </a: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return type.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case, the return statement is optional, but it may be used to terminate execution of the method, at some earlier point than the end of the method block, as we show here:</a:t>
            </a:r>
          </a:p>
        </p:txBody>
      </p:sp>
      <p:pic>
        <p:nvPicPr>
          <p:cNvPr id="12" name="Picture 11">
            <a:extLst>
              <a:ext uri="{FF2B5EF4-FFF2-40B4-BE49-F238E27FC236}">
                <a16:creationId xmlns:a16="http://schemas.microsoft.com/office/drawing/2014/main" id="{55E36314-799A-A2CD-CD6D-30A9721C7FA0}"/>
              </a:ext>
            </a:extLst>
          </p:cNvPr>
          <p:cNvPicPr>
            <a:picLocks noChangeAspect="1"/>
          </p:cNvPicPr>
          <p:nvPr/>
        </p:nvPicPr>
        <p:blipFill>
          <a:blip r:embed="rId4">
            <a:alphaModFix/>
          </a:blip>
          <a:stretch>
            <a:fillRect/>
          </a:stretch>
        </p:blipFill>
        <p:spPr>
          <a:xfrm>
            <a:off x="7649034" y="9656306"/>
            <a:ext cx="24250828" cy="7296204"/>
          </a:xfrm>
          <a:prstGeom prst="rect">
            <a:avLst/>
          </a:prstGeom>
        </p:spPr>
      </p:pic>
    </p:spTree>
    <p:extLst>
      <p:ext uri="{BB962C8B-B14F-4D97-AF65-F5344CB8AC3E}">
        <p14:creationId xmlns:p14="http://schemas.microsoft.com/office/powerpoint/2010/main" val="2775915588"/>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3B1C277-285A-BFA2-D107-F24CAEF118ED}"/>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1448794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Method Signature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is uniquely defined in a class by its name, and the number and type of parameters that are declared for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the method signature.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have multiple methods with the same method name, as long as the method signature (meaning the parameters declared) are different.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will become important later in this section, when we cover overloaded methods.</a:t>
            </a:r>
          </a:p>
        </p:txBody>
      </p:sp>
    </p:spTree>
    <p:extLst>
      <p:ext uri="{BB962C8B-B14F-4D97-AF65-F5344CB8AC3E}">
        <p14:creationId xmlns:p14="http://schemas.microsoft.com/office/powerpoint/2010/main" val="413159644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938CBB-8AE7-5693-FD15-B6183492FF50}"/>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1927771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Default values for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languages, methods can be defined with default values, and you can omit passing values for these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Java doesn't support default values for parameters.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work-arounds for this limitation, and we'll be reviewing those at a later date.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But it's important to state again, in Java, the number of arguments you pass, and their type, must match the parameters in the method declaration exactly.</a:t>
            </a:r>
          </a:p>
          <a:p>
            <a:pPr algn="l">
              <a:spcAft>
                <a:spcPts val="5022"/>
              </a:spcAft>
            </a:pP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966676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BF73BD2-0991-08B6-38E9-360B6E7BE667}"/>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1783501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Revisiting the main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Now, that we're armed with knowledge about methods, we can revisit the main method, and examine it again.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main method is special in Java, because Java's virtual machine (JVM) looks for the method, with this particular signature, and uses it as the entry point for execution of code.</a:t>
            </a:r>
          </a:p>
        </p:txBody>
      </p:sp>
      <p:pic>
        <p:nvPicPr>
          <p:cNvPr id="3" name="Picture 2">
            <a:extLst>
              <a:ext uri="{FF2B5EF4-FFF2-40B4-BE49-F238E27FC236}">
                <a16:creationId xmlns:a16="http://schemas.microsoft.com/office/drawing/2014/main" id="{6997758C-7F32-AA53-B3DB-94CF196925CD}"/>
              </a:ext>
            </a:extLst>
          </p:cNvPr>
          <p:cNvPicPr>
            <a:picLocks noChangeAspect="1"/>
          </p:cNvPicPr>
          <p:nvPr/>
        </p:nvPicPr>
        <p:blipFill>
          <a:blip r:embed="rId4"/>
          <a:stretch>
            <a:fillRect/>
          </a:stretch>
        </p:blipFill>
        <p:spPr>
          <a:xfrm>
            <a:off x="8381928" y="9670252"/>
            <a:ext cx="19812144" cy="3105172"/>
          </a:xfrm>
          <a:prstGeom prst="rect">
            <a:avLst/>
          </a:prstGeom>
        </p:spPr>
      </p:pic>
    </p:spTree>
    <p:extLst>
      <p:ext uri="{BB962C8B-B14F-4D97-AF65-F5344CB8AC3E}">
        <p14:creationId xmlns:p14="http://schemas.microsoft.com/office/powerpoint/2010/main" val="159053631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0627223-5129-49ED-78EF-61ACDBEBFC27}"/>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697787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36111209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66FAA85-7C9B-8CD8-E658-DA63191B8470}"/>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697787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IntelliJ hint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Finally, in IntelliJ, if you type </a:t>
            </a:r>
            <a:r>
              <a:rPr lang="en-US" sz="6400" dirty="0" err="1">
                <a:latin typeface="Open Sans" panose="020B0606030504020204" pitchFamily="34" charset="0"/>
                <a:ea typeface="Open Sans" panose="020B0606030504020204" pitchFamily="34" charset="0"/>
                <a:cs typeface="Open Sans" panose="020B0606030504020204" pitchFamily="34" charset="0"/>
              </a:rPr>
              <a:t>psvm</a:t>
            </a:r>
            <a:r>
              <a:rPr lang="en-US" sz="6400" dirty="0">
                <a:latin typeface="Open Sans" panose="020B0606030504020204" pitchFamily="34" charset="0"/>
                <a:ea typeface="Open Sans" panose="020B0606030504020204" pitchFamily="34" charset="0"/>
                <a:cs typeface="Open Sans" panose="020B0606030504020204" pitchFamily="34" charset="0"/>
              </a:rPr>
              <a:t> and hit enter, IntelliJ will insert the main method signature as we show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only reason to memorize this signature, would be if you were taking a certification exam.</a:t>
            </a:r>
          </a:p>
        </p:txBody>
      </p:sp>
      <p:pic>
        <p:nvPicPr>
          <p:cNvPr id="4" name="Picture 3">
            <a:extLst>
              <a:ext uri="{FF2B5EF4-FFF2-40B4-BE49-F238E27FC236}">
                <a16:creationId xmlns:a16="http://schemas.microsoft.com/office/drawing/2014/main" id="{80A832D5-F27A-FB87-F671-91C6B2806D3E}"/>
              </a:ext>
            </a:extLst>
          </p:cNvPr>
          <p:cNvPicPr>
            <a:picLocks noChangeAspect="1"/>
          </p:cNvPicPr>
          <p:nvPr/>
        </p:nvPicPr>
        <p:blipFill>
          <a:blip r:embed="rId4"/>
          <a:stretch>
            <a:fillRect/>
          </a:stretch>
        </p:blipFill>
        <p:spPr>
          <a:xfrm>
            <a:off x="6200686" y="9551186"/>
            <a:ext cx="24174628" cy="7105700"/>
          </a:xfrm>
          <a:prstGeom prst="rect">
            <a:avLst/>
          </a:prstGeom>
        </p:spPr>
      </p:pic>
    </p:spTree>
    <p:extLst>
      <p:ext uri="{BB962C8B-B14F-4D97-AF65-F5344CB8AC3E}">
        <p14:creationId xmlns:p14="http://schemas.microsoft.com/office/powerpoint/2010/main" val="371572788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F9060AB-3F73-A1A6-CFDF-009E760CFDCA}"/>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28953439"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Is the method a statement or an expression?</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Like some of the abbreviated operators we learned about, a method can be a statement or an expression in some instances.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method can be executed as a statement.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method that returns a value can be used as an expression, or as part of any expression.</a:t>
            </a:r>
          </a:p>
        </p:txBody>
      </p:sp>
    </p:spTree>
    <p:extLst>
      <p:ext uri="{BB962C8B-B14F-4D97-AF65-F5344CB8AC3E}">
        <p14:creationId xmlns:p14="http://schemas.microsoft.com/office/powerpoint/2010/main" val="109358293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E516967-BD98-2E55-1913-B48B0655F1A4}"/>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235625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are functions and procedures?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Some programming languages will call a method that returns a value, a function, and a method that doesn't return a value, a procedure.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often hear function and method used interchangeably in Java.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term procedure is somewhat less common, when applied to Java methods, but you may still hear a method with a void return type, called procedure.</a:t>
            </a:r>
          </a:p>
        </p:txBody>
      </p:sp>
    </p:spTree>
    <p:extLst>
      <p:ext uri="{BB962C8B-B14F-4D97-AF65-F5344CB8AC3E}">
        <p14:creationId xmlns:p14="http://schemas.microsoft.com/office/powerpoint/2010/main" val="3780676128"/>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E57DEC5-DD08-8B84-DB6B-615E4F22D37B}"/>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14132074"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there are quite a few declarations that need to occur as we create a method.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consists of:</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Modifiers. These are keywords in Java with special meanings, we've seen </a:t>
            </a:r>
            <a:r>
              <a:rPr lang="en-US" sz="6400" b="1" dirty="0">
                <a:latin typeface="Roboto Mono" panose="00000009000000000000" pitchFamily="49" charset="0"/>
                <a:ea typeface="Roboto Mono" panose="00000009000000000000" pitchFamily="49" charset="0"/>
                <a:cs typeface="Open Sans" panose="020B0606030504020204" pitchFamily="34" charset="0"/>
              </a:rPr>
              <a:t>public</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b="1" dirty="0">
                <a:latin typeface="Roboto Mono" panose="00000009000000000000" pitchFamily="49" charset="0"/>
                <a:ea typeface="Roboto Mono" panose="00000009000000000000" pitchFamily="49" charset="0"/>
                <a:cs typeface="Open Sans" panose="020B0606030504020204" pitchFamily="34" charset="0"/>
              </a:rPr>
              <a:t>static</a:t>
            </a:r>
            <a:r>
              <a:rPr lang="en-US" sz="6400" dirty="0">
                <a:latin typeface="Open Sans" panose="020B0606030504020204" pitchFamily="34" charset="0"/>
                <a:ea typeface="Open Sans" panose="020B0606030504020204" pitchFamily="34" charset="0"/>
                <a:cs typeface="Open Sans" panose="020B0606030504020204" pitchFamily="34" charset="0"/>
              </a:rPr>
              <a:t> as examples, but there are others. </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return type.</a:t>
            </a:r>
          </a:p>
          <a:p>
            <a:pPr marL="1936800" indent="-857250" algn="l">
              <a:spcAft>
                <a:spcPts val="5022"/>
              </a:spcAft>
              <a:buFont typeface="Arial" panose="020B0604020202020204" pitchFamily="34" charset="0"/>
              <a:buChar char="•"/>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Java keyword meaning no data is returned from a method.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Alternatively, the return type can be any primitive data type or class.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a return type is defined, the code block must use at least one return statement, returning a value, of the declared type or comparable type.</a:t>
            </a:r>
          </a:p>
        </p:txBody>
      </p:sp>
    </p:spTree>
    <p:extLst>
      <p:ext uri="{BB962C8B-B14F-4D97-AF65-F5344CB8AC3E}">
        <p14:creationId xmlns:p14="http://schemas.microsoft.com/office/powerpoint/2010/main" val="361149624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9916F3E-0065-1C67-E1C5-C3C4F806A29A}"/>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1413207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199660"/>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name. Lower camel case is recommended for method names.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parameters in parentheses. A method is not required to have parameters, so a set of empty parentheses would be declared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Declaring the method block with opening and closing curly braces. This is also called the method body.</a:t>
            </a:r>
          </a:p>
        </p:txBody>
      </p:sp>
    </p:spTree>
    <p:extLst>
      <p:ext uri="{BB962C8B-B14F-4D97-AF65-F5344CB8AC3E}">
        <p14:creationId xmlns:p14="http://schemas.microsoft.com/office/powerpoint/2010/main" val="17894184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EC21FD2-304A-A782-A8BC-635500313BF5}"/>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1658146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Parameters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Parameters are declared as a list of comma-separated specifiers, each of which has a parameter type and a parameter name (or identifier).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Parameter order is important when calling the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arguments to the method, with the same or comparable type, and in the same order, as the declaration.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calling code must pass the same number of arguments, as the number of parameters declared.</a:t>
            </a:r>
          </a:p>
        </p:txBody>
      </p:sp>
    </p:spTree>
    <p:extLst>
      <p:ext uri="{BB962C8B-B14F-4D97-AF65-F5344CB8AC3E}">
        <p14:creationId xmlns:p14="http://schemas.microsoft.com/office/powerpoint/2010/main" val="121505251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D2526A4-E53D-A288-F1D4-84745DE772AF}"/>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59786"/>
            <a:ext cx="1691649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Declaring the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declaring a return type:</a:t>
            </a:r>
          </a:p>
          <a:p>
            <a:pPr algn="l">
              <a:spcAft>
                <a:spcPts val="5022"/>
              </a:spcAft>
            </a:pPr>
            <a:r>
              <a:rPr lang="en-US" sz="6400" b="1" dirty="0">
                <a:latin typeface="Roboto Mono" panose="00000009000000000000" pitchFamily="49" charset="0"/>
                <a:ea typeface="Roboto Mono" panose="00000009000000000000" pitchFamily="49" charset="0"/>
                <a:cs typeface="Open Sans" panose="020B0606030504020204" pitchFamily="34" charset="0"/>
              </a:rPr>
              <a:t>void</a:t>
            </a:r>
            <a:r>
              <a:rPr lang="en-US" sz="6400" dirty="0">
                <a:latin typeface="Open Sans" panose="020B0606030504020204" pitchFamily="34" charset="0"/>
                <a:ea typeface="Open Sans" panose="020B0606030504020204" pitchFamily="34" charset="0"/>
                <a:cs typeface="Open Sans" panose="020B0606030504020204" pitchFamily="34" charset="0"/>
              </a:rPr>
              <a:t> is a valid return type, and means no data is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Any other return type requires a return statement, in the method </a:t>
            </a:r>
            <a:r>
              <a:rPr lang="en-US" sz="6400">
                <a:latin typeface="Open Sans" panose="020B0606030504020204" pitchFamily="34" charset="0"/>
                <a:ea typeface="Open Sans" panose="020B0606030504020204" pitchFamily="34" charset="0"/>
                <a:cs typeface="Open Sans" panose="020B0606030504020204" pitchFamily="34" charset="0"/>
              </a:rPr>
              <a:t>code block.</a:t>
            </a:r>
            <a:endParaRPr lang="en-US" sz="6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369336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4D743C2-A924-B7CE-23F4-7BEDA43730EB}"/>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97108"/>
            <a:ext cx="35062484" cy="1692771"/>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a method declares a return type, meaning it's not void, then a return type is required at any exit point from the method block.</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Consider the method block shown here:</a:t>
            </a:r>
          </a:p>
        </p:txBody>
      </p:sp>
      <p:pic>
        <p:nvPicPr>
          <p:cNvPr id="3" name="Picture 2">
            <a:extLst>
              <a:ext uri="{FF2B5EF4-FFF2-40B4-BE49-F238E27FC236}">
                <a16:creationId xmlns:a16="http://schemas.microsoft.com/office/drawing/2014/main" id="{40890C36-420D-7BB2-3C44-D6B1397E55A2}"/>
              </a:ext>
            </a:extLst>
          </p:cNvPr>
          <p:cNvPicPr>
            <a:picLocks noChangeAspect="1"/>
          </p:cNvPicPr>
          <p:nvPr/>
        </p:nvPicPr>
        <p:blipFill>
          <a:blip r:embed="rId4"/>
          <a:stretch>
            <a:fillRect/>
          </a:stretch>
        </p:blipFill>
        <p:spPr>
          <a:xfrm>
            <a:off x="7572296" y="8626825"/>
            <a:ext cx="21431408" cy="5219740"/>
          </a:xfrm>
          <a:prstGeom prst="rect">
            <a:avLst/>
          </a:prstGeom>
        </p:spPr>
      </p:pic>
    </p:spTree>
    <p:extLst>
      <p:ext uri="{BB962C8B-B14F-4D97-AF65-F5344CB8AC3E}">
        <p14:creationId xmlns:p14="http://schemas.microsoft.com/office/powerpoint/2010/main" val="367269989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4E7FCEA-AEFD-C086-35EA-5251139ABB3C}"/>
              </a:ext>
            </a:extLst>
          </p:cNvPr>
          <p:cNvCxnSpPr/>
          <p:nvPr/>
        </p:nvCxnSpPr>
        <p:spPr>
          <a:xfrm>
            <a:off x="0" y="0"/>
            <a:ext cx="914400" cy="0"/>
          </a:xfrm>
          <a:prstGeom prst="line">
            <a:avLst/>
          </a:prstGeom>
          <a:noFill/>
          <a:ln w="0" cap="flat" cmpd="sng" algn="ctr">
            <a:solidFill>
              <a:srgbClr val="FBFFFF"/>
            </a:solidFill>
            <a:prstDash val="solid"/>
            <a:miter lim="400000"/>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 uri="{E45631CC-5BF2-4C18-A39C-3461C7D3F71A}">
              <a14:hiddenSp3d xmlns:a14="http://schemas.microsoft.com/office/drawing/2010/main"/>
            </a:ext>
          </a:extLst>
        </p:spPr>
        <p:style>
          <a:lnRef idx="0">
            <a:scrgbClr r="0" g="0" b="0"/>
          </a:lnRef>
          <a:fillRef idx="0">
            <a:scrgbClr r="0" g="0" b="0"/>
          </a:fillRef>
          <a:effectRef idx="0">
            <a:scrgbClr r="0" g="0" b="0"/>
          </a:effectRef>
          <a:fontRef idx="none"/>
        </p:style>
      </p:cxnSp>
      <p:sp>
        <p:nvSpPr>
          <p:cNvPr id="126" name="Shape 126"/>
          <p:cNvSpPr/>
          <p:nvPr/>
        </p:nvSpPr>
        <p:spPr>
          <a:xfrm>
            <a:off x="952498" y="497108"/>
            <a:ext cx="35062484" cy="1692771"/>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000" dirty="0">
                <a:latin typeface="Open Sans" panose="020B0606030504020204" pitchFamily="34" charset="0"/>
                <a:ea typeface="Open Sans" panose="020B0606030504020204" pitchFamily="34" charset="0"/>
                <a:cs typeface="Open Sans" panose="020B0606030504020204" pitchFamily="34" charset="0"/>
              </a:rPr>
              <a:t>The Return Statement for methods that have a return type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Methods Recap</a:t>
            </a:r>
          </a:p>
        </p:txBody>
      </p:sp>
      <p:sp>
        <p:nvSpPr>
          <p:cNvPr id="11" name="Rectangle 10">
            <a:extLst>
              <a:ext uri="{FF2B5EF4-FFF2-40B4-BE49-F238E27FC236}">
                <a16:creationId xmlns:a16="http://schemas.microsoft.com/office/drawing/2014/main" id="{9E5B527A-3877-D2EF-01EE-FC958AE54AF5}"/>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So in the case of using a return statement in nested code blocks in a method, all possible code segments must result in a value being returned.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following code demonstrates one way to do this:</a:t>
            </a:r>
          </a:p>
        </p:txBody>
      </p:sp>
      <p:pic>
        <p:nvPicPr>
          <p:cNvPr id="16" name="Picture 15">
            <a:extLst>
              <a:ext uri="{FF2B5EF4-FFF2-40B4-BE49-F238E27FC236}">
                <a16:creationId xmlns:a16="http://schemas.microsoft.com/office/drawing/2014/main" id="{B5D91BB0-A218-50C1-7DEF-B56185EB3940}"/>
              </a:ext>
            </a:extLst>
          </p:cNvPr>
          <p:cNvPicPr>
            <a:picLocks noChangeAspect="1"/>
          </p:cNvPicPr>
          <p:nvPr/>
        </p:nvPicPr>
        <p:blipFill>
          <a:blip r:embed="rId4">
            <a:alphaModFix/>
          </a:blip>
          <a:stretch>
            <a:fillRect/>
          </a:stretch>
        </p:blipFill>
        <p:spPr>
          <a:xfrm>
            <a:off x="7600483" y="8645489"/>
            <a:ext cx="21412356" cy="6153196"/>
          </a:xfrm>
          <a:prstGeom prst="rect">
            <a:avLst/>
          </a:prstGeom>
        </p:spPr>
      </p:pic>
    </p:spTree>
    <p:extLst>
      <p:ext uri="{BB962C8B-B14F-4D97-AF65-F5344CB8AC3E}">
        <p14:creationId xmlns:p14="http://schemas.microsoft.com/office/powerpoint/2010/main" val="65607071"/>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623</TotalTime>
  <Words>1069</Words>
  <Application>Microsoft Office PowerPoint</Application>
  <PresentationFormat>Custom</PresentationFormat>
  <Paragraphs>94</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Becker, Garrett</cp:lastModifiedBy>
  <cp:revision>166</cp:revision>
  <dcterms:modified xsi:type="dcterms:W3CDTF">2023-11-16T15:50:45Z</dcterms:modified>
</cp:coreProperties>
</file>