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77" r:id="rId2"/>
    <p:sldId id="279" r:id="rId3"/>
    <p:sldId id="280" r:id="rId4"/>
  </p:sldIdLst>
  <p:sldSz cx="36576000" cy="20574000"/>
  <p:notesSz cx="6858000" cy="9144000"/>
  <p:defaultTextStyle>
    <a:defPPr marL="0" marR="0" indent="0" algn="l" defTabSz="1369222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696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34230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68461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102691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1369222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711528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2053834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2396140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2738446" algn="ctr" defTabSz="1236104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7488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1E1F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4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7" d="100"/>
          <a:sy n="17" d="100"/>
        </p:scale>
        <p:origin x="950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8303747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1pPr>
    <a:lvl2pPr indent="34230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2pPr>
    <a:lvl3pPr indent="68461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3pPr>
    <a:lvl4pPr indent="102691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4pPr>
    <a:lvl5pPr indent="1369222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5pPr>
    <a:lvl6pPr indent="1711528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6pPr>
    <a:lvl7pPr indent="2053834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7pPr>
    <a:lvl8pPr indent="2396140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8pPr>
    <a:lvl9pPr indent="2738446" defTabSz="684612" latinLnBrk="0">
      <a:lnSpc>
        <a:spcPct val="117999"/>
      </a:lnSpc>
      <a:defRPr sz="3294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545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930810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5580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idx="13"/>
          </p:nvPr>
        </p:nvSpPr>
        <p:spPr>
          <a:xfrm>
            <a:off x="4688955" y="1009652"/>
            <a:ext cx="27203402" cy="131064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952500" y="14173202"/>
            <a:ext cx="34671000" cy="30099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952500" y="17278351"/>
            <a:ext cx="34671000" cy="238125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0" y="2"/>
            <a:ext cx="36576000" cy="20574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2667000" y="6800852"/>
            <a:ext cx="31242000" cy="69723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9748973" y="1657352"/>
            <a:ext cx="14287502" cy="172593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2476503" y="1657350"/>
            <a:ext cx="15335250" cy="8420100"/>
          </a:xfrm>
          <a:prstGeom prst="rect">
            <a:avLst/>
          </a:prstGeom>
        </p:spPr>
        <p:txBody>
          <a:bodyPr anchor="b"/>
          <a:lstStyle>
            <a:lvl1pPr>
              <a:defRPr sz="12598"/>
            </a:lvl1pPr>
          </a:lstStyle>
          <a:p>
            <a:r>
              <a:t>Title Text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2476503" y="10267950"/>
            <a:ext cx="15335250" cy="86487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6600"/>
            </a:lvl1pPr>
            <a:lvl2pPr marL="0" indent="342882" algn="ctr">
              <a:spcBef>
                <a:spcPts val="0"/>
              </a:spcBef>
              <a:buSzTx/>
              <a:buNone/>
              <a:defRPr sz="6600"/>
            </a:lvl2pPr>
            <a:lvl3pPr marL="0" indent="685764" algn="ctr">
              <a:spcBef>
                <a:spcPts val="0"/>
              </a:spcBef>
              <a:buSzTx/>
              <a:buNone/>
              <a:defRPr sz="6600"/>
            </a:lvl3pPr>
            <a:lvl4pPr marL="0" indent="1028644" algn="ctr">
              <a:spcBef>
                <a:spcPts val="0"/>
              </a:spcBef>
              <a:buSzTx/>
              <a:buNone/>
              <a:defRPr sz="6600"/>
            </a:lvl4pPr>
            <a:lvl5pPr marL="0" indent="1371526" algn="ctr">
              <a:spcBef>
                <a:spcPts val="0"/>
              </a:spcBef>
              <a:buSzTx/>
              <a:buNone/>
              <a:defRPr sz="66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half" idx="13"/>
          </p:nvPr>
        </p:nvSpPr>
        <p:spPr>
          <a:xfrm>
            <a:off x="19754850" y="4857753"/>
            <a:ext cx="14287500" cy="138112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half" idx="1"/>
          </p:nvPr>
        </p:nvSpPr>
        <p:spPr>
          <a:xfrm>
            <a:off x="2533650" y="4857753"/>
            <a:ext cx="15011400" cy="13811250"/>
          </a:xfrm>
          <a:prstGeom prst="rect">
            <a:avLst/>
          </a:prstGeom>
        </p:spPr>
        <p:txBody>
          <a:bodyPr/>
          <a:lstStyle>
            <a:lvl1pPr marL="838154" indent="-838154">
              <a:spcBef>
                <a:spcPts val="6750"/>
              </a:spcBef>
              <a:defRPr sz="6750"/>
            </a:lvl1pPr>
            <a:lvl2pPr marL="1676310" indent="-838154">
              <a:spcBef>
                <a:spcPts val="6750"/>
              </a:spcBef>
              <a:defRPr sz="6750"/>
            </a:lvl2pPr>
            <a:lvl3pPr marL="2514464" indent="-838154">
              <a:spcBef>
                <a:spcPts val="6750"/>
              </a:spcBef>
              <a:defRPr sz="6750"/>
            </a:lvl3pPr>
            <a:lvl4pPr marL="3352620" indent="-838154">
              <a:spcBef>
                <a:spcPts val="6750"/>
              </a:spcBef>
              <a:defRPr sz="6750"/>
            </a:lvl4pPr>
            <a:lvl5pPr marL="4190774" indent="-838154">
              <a:spcBef>
                <a:spcPts val="6750"/>
              </a:spcBef>
              <a:defRPr sz="675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2533650" y="2667001"/>
            <a:ext cx="31508700" cy="1522095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23641053" y="105727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23641053" y="1695451"/>
            <a:ext cx="11106150" cy="83248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idx="15"/>
          </p:nvPr>
        </p:nvSpPr>
        <p:spPr>
          <a:xfrm>
            <a:off x="1809750" y="1695451"/>
            <a:ext cx="21259800" cy="1720215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3581403" y="13430251"/>
            <a:ext cx="29432250" cy="97975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7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3581403" y="9083251"/>
            <a:ext cx="29432250" cy="13026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</a:lvl1pPr>
          </a:lstStyle>
          <a:p>
            <a:r>
              <a:t>“Type a quote here.”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2533650" y="1428750"/>
            <a:ext cx="31508700" cy="342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2533650" y="4857753"/>
            <a:ext cx="31508700" cy="138112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7880931" y="19621502"/>
            <a:ext cx="795089" cy="65659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36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ransition spd="med"/>
  <p:txStyles>
    <p:title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8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95244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1904898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285734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3809796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4762244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571469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6667142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761959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8572040" marR="0" indent="-952448" algn="l" defTabSz="1238182" rtl="0" latinLnBrk="0">
        <a:lnSpc>
          <a:spcPct val="100000"/>
        </a:lnSpc>
        <a:spcBef>
          <a:spcPts val="8850"/>
        </a:spcBef>
        <a:spcAft>
          <a:spcPts val="0"/>
        </a:spcAft>
        <a:buClrTx/>
        <a:buSzPct val="75000"/>
        <a:buFontTx/>
        <a:buChar char="•"/>
        <a:tabLst/>
        <a:defRPr sz="7798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34288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68576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1028644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1371526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714408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205729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2400170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2743052" algn="ctr" defTabSz="123818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86BBB6D-57C8-009E-62CB-A9A5C3FF739A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noFill/>
          <a:ln w="0" cap="flat" cmpd="sng" algn="ctr">
            <a:solidFill>
              <a:srgbClr val="FB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Shape 126"/>
          <p:cNvSpPr/>
          <p:nvPr/>
        </p:nvSpPr>
        <p:spPr>
          <a:xfrm>
            <a:off x="952498" y="459786"/>
            <a:ext cx="13519727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Walking the File Tree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 class: Using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walkFileTree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26182937" cy="11880176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method walks the file tree, depth first (as does the walk method).</a:t>
            </a:r>
          </a:p>
          <a:p>
            <a:pPr algn="l">
              <a:spcAft>
                <a:spcPts val="5022"/>
              </a:spcAft>
            </a:pP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Depth first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means, the code will recursively visit all the child elements before visiting any of a folder's siblings.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 alternative is </a:t>
            </a:r>
            <a:r>
              <a:rPr lang="en-US" sz="64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breadth first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which means any dependent nodes are walked after the sibling nodes.</a:t>
            </a:r>
          </a:p>
        </p:txBody>
      </p:sp>
      <p:pic>
        <p:nvPicPr>
          <p:cNvPr id="3" name="Picture 2" descr="A diagram of a software flowchart&#10;&#10;Description automatically generated">
            <a:extLst>
              <a:ext uri="{FF2B5EF4-FFF2-40B4-BE49-F238E27FC236}">
                <a16:creationId xmlns:a16="http://schemas.microsoft.com/office/drawing/2014/main" id="{9D4D918A-5362-2F27-9BA6-73B9EAC3ED3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76" t="6683" r="14518" b="6190"/>
          <a:stretch/>
        </p:blipFill>
        <p:spPr>
          <a:xfrm>
            <a:off x="27876271" y="3761780"/>
            <a:ext cx="7858897" cy="13050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037488"/>
      </p:ext>
    </p:extLst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0333B7B-65D2-C75B-6DCD-A5778E181616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noFill/>
          <a:ln w="0" cap="flat" cmpd="sng" algn="ctr">
            <a:solidFill>
              <a:srgbClr val="FB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Shape 126"/>
          <p:cNvSpPr/>
          <p:nvPr/>
        </p:nvSpPr>
        <p:spPr>
          <a:xfrm>
            <a:off x="952498" y="459786"/>
            <a:ext cx="14505574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Why is this important?</a:t>
            </a: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 class: Using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walkFileTree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34782670" cy="13645402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Because it is depth first,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Files.walkFileTree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method, provides a mechanism to accumulate information, about all the children, up to the parent.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Java provides entry points in the walk to execute operations, through a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FileVisitor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This stubs out methods you can implement, at certain events in your walk.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These events are: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Before visiting a directory.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After visiting a directory.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When visiting a file.</a:t>
            </a:r>
          </a:p>
          <a:p>
            <a:pPr marL="857250" indent="-857250" algn="l">
              <a:spcAft>
                <a:spcPts val="5022"/>
              </a:spcAft>
              <a:buFont typeface="Arial" panose="020B0604020202020204" pitchFamily="34" charset="0"/>
              <a:buChar char="•"/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failure to visit a file.</a:t>
            </a:r>
          </a:p>
        </p:txBody>
      </p:sp>
    </p:spTree>
    <p:extLst>
      <p:ext uri="{BB962C8B-B14F-4D97-AF65-F5344CB8AC3E}">
        <p14:creationId xmlns:p14="http://schemas.microsoft.com/office/powerpoint/2010/main" val="2773485178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74BF62E-E184-019B-E4FD-858409A3917F}"/>
              </a:ext>
            </a:extLst>
          </p:cNvPr>
          <p:cNvCxnSpPr/>
          <p:nvPr/>
        </p:nvCxnSpPr>
        <p:spPr>
          <a:xfrm>
            <a:off x="0" y="0"/>
            <a:ext cx="914400" cy="0"/>
          </a:xfrm>
          <a:prstGeom prst="line">
            <a:avLst/>
          </a:prstGeom>
          <a:noFill/>
          <a:ln w="0" cap="flat" cmpd="sng" algn="ctr">
            <a:solidFill>
              <a:srgbClr val="FBFFFF"/>
            </a:solidFill>
            <a:prstDash val="solid"/>
            <a:miter lim="4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rotWithShape="0">
                    <a:scrgbClr r="0" g="0" b="0"/>
                  </a:outerShdw>
                </a:effectLst>
              </a14:hiddenEffects>
            </a:ext>
            <a:ext uri="{E45631CC-5BF2-4C18-A39C-3461C7D3F71A}">
              <a14:hiddenSp3d xmlns:a14="http://schemas.microsoft.com/office/drawing/2010/main"/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26" name="Shape 126"/>
          <p:cNvSpPr/>
          <p:nvPr/>
        </p:nvSpPr>
        <p:spPr>
          <a:xfrm>
            <a:off x="952498" y="459786"/>
            <a:ext cx="28841229" cy="18158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6200" tIns="76200" rIns="76200" bIns="76200">
            <a:spAutoFit/>
          </a:bodyPr>
          <a:lstStyle>
            <a:lvl1pPr algn="l">
              <a:defRPr sz="7000">
                <a:latin typeface="Alright Sans"/>
                <a:ea typeface="Alright Sans"/>
                <a:cs typeface="Alright Sans"/>
                <a:sym typeface="Alright Sans"/>
              </a:defRPr>
            </a:lvl1pPr>
          </a:lstStyle>
          <a:p>
            <a:pPr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FileVisitor</a:t>
            </a:r>
            <a:r>
              <a:rPr lang="en-US" sz="108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 and the </a:t>
            </a:r>
            <a:r>
              <a:rPr lang="en-US" sz="108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SimpleFileVisitor</a:t>
            </a:r>
            <a:endParaRPr lang="en-US" sz="108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28" name="Shape 128"/>
          <p:cNvSpPr/>
          <p:nvPr/>
        </p:nvSpPr>
        <p:spPr>
          <a:xfrm>
            <a:off x="952500" y="18210515"/>
            <a:ext cx="34782668" cy="2"/>
          </a:xfrm>
          <a:prstGeom prst="line">
            <a:avLst/>
          </a:prstGeom>
          <a:ln w="762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pic>
        <p:nvPicPr>
          <p:cNvPr id="129" name="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50974" y="18489726"/>
            <a:ext cx="6321552" cy="1392336"/>
          </a:xfrm>
          <a:prstGeom prst="rect">
            <a:avLst/>
          </a:prstGeom>
          <a:ln w="12700">
            <a:miter lim="400000"/>
          </a:ln>
        </p:spPr>
      </p:pic>
      <p:sp>
        <p:nvSpPr>
          <p:cNvPr id="9" name="Shape 127"/>
          <p:cNvSpPr/>
          <p:nvPr/>
        </p:nvSpPr>
        <p:spPr>
          <a:xfrm flipV="1">
            <a:off x="952499" y="2203340"/>
            <a:ext cx="34782670" cy="38132"/>
          </a:xfrm>
          <a:prstGeom prst="line">
            <a:avLst/>
          </a:prstGeom>
          <a:ln w="152400">
            <a:solidFill>
              <a:schemeClr val="accent1">
                <a:satOff val="-3355"/>
                <a:lumOff val="26614"/>
              </a:schemeClr>
            </a:solidFill>
            <a:miter lim="400000"/>
          </a:ln>
        </p:spPr>
        <p:txBody>
          <a:bodyPr lIns="76200" tIns="76200" rIns="76200" bIns="76200" anchor="ctr"/>
          <a:lstStyle/>
          <a:p>
            <a:pPr>
              <a:defRPr sz="3200"/>
            </a:pPr>
            <a:endParaRPr sz="4800"/>
          </a:p>
        </p:txBody>
      </p:sp>
      <p:sp>
        <p:nvSpPr>
          <p:cNvPr id="10" name="Shape 131"/>
          <p:cNvSpPr/>
          <p:nvPr/>
        </p:nvSpPr>
        <p:spPr>
          <a:xfrm>
            <a:off x="952500" y="18489726"/>
            <a:ext cx="16008688" cy="130805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76200" tIns="76200" rIns="76200" bIns="76200">
            <a:spAutoFit/>
          </a:bodyPr>
          <a:lstStyle/>
          <a:p>
            <a:pPr algn="l">
              <a:defRPr sz="2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30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COMPLETE JAVA MASTERCLASS</a:t>
            </a:r>
          </a:p>
          <a:p>
            <a:pPr algn="l">
              <a:defRPr sz="3000">
                <a:latin typeface="Alright Sans"/>
                <a:ea typeface="Alright Sans"/>
                <a:cs typeface="Alright Sans"/>
                <a:sym typeface="Alright Sans"/>
              </a:defRPr>
            </a:pPr>
            <a:r>
              <a:rPr lang="en-US" sz="45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Files class: Using </a:t>
            </a:r>
            <a:r>
              <a:rPr lang="en-US" sz="45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walkFileTree</a:t>
            </a:r>
            <a:endParaRPr lang="en-US" sz="45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9DBB243-EF27-4345-872D-E76597E95619}"/>
              </a:ext>
            </a:extLst>
          </p:cNvPr>
          <p:cNvSpPr/>
          <p:nvPr/>
        </p:nvSpPr>
        <p:spPr>
          <a:xfrm>
            <a:off x="952501" y="4285904"/>
            <a:ext cx="19720353" cy="13645398"/>
          </a:xfrm>
          <a:prstGeom prst="rect">
            <a:avLst/>
          </a:prstGeom>
        </p:spPr>
        <p:txBody>
          <a:bodyPr wrap="square">
            <a:normAutofit/>
          </a:bodyPr>
          <a:lstStyle/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I've included a simple class diagram, for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FileVisitor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Interface, and its simplest default implementation,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SimpleFileVisitor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You can see from these method signatures, that in most cases, you'll have access to the current path, either a directory or a file.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 didn't include the return type, which for all of these methods is the same, an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value, as shown on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FileVisitResult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enum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</a:t>
            </a:r>
          </a:p>
          <a:p>
            <a:pPr algn="l">
              <a:spcAft>
                <a:spcPts val="5022"/>
              </a:spcAft>
            </a:pP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 addition, you have access to basic attributes, on both the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visitFile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and </a:t>
            </a:r>
            <a:r>
              <a:rPr lang="en-US" sz="64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preVisitDirectory</a:t>
            </a:r>
            <a:r>
              <a:rPr lang="en-US" sz="64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methods.</a:t>
            </a:r>
          </a:p>
        </p:txBody>
      </p:sp>
      <p:pic>
        <p:nvPicPr>
          <p:cNvPr id="3" name="Picture 2" descr="A screenshot of a computer program&#10;&#10;Description automatically generated">
            <a:extLst>
              <a:ext uri="{FF2B5EF4-FFF2-40B4-BE49-F238E27FC236}">
                <a16:creationId xmlns:a16="http://schemas.microsoft.com/office/drawing/2014/main" id="{48BDAC60-00E5-35AD-CE12-7B4A644F7BF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27" t="5147" r="4218" b="4507"/>
          <a:stretch/>
        </p:blipFill>
        <p:spPr>
          <a:xfrm>
            <a:off x="21191265" y="5542005"/>
            <a:ext cx="14543903" cy="948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0931403"/>
      </p:ext>
    </p:extLst>
  </p:cSld>
  <p:clrMapOvr>
    <a:masterClrMapping/>
  </p:clrMapOvr>
  <p:transition spd="slow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616</TotalTime>
  <Words>273</Words>
  <Application>Microsoft Office PowerPoint</Application>
  <PresentationFormat>Custom</PresentationFormat>
  <Paragraphs>24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Helvetica</vt:lpstr>
      <vt:lpstr>Helvetica Light</vt:lpstr>
      <vt:lpstr>Helvetica Neue</vt:lpstr>
      <vt:lpstr>Open Sans</vt:lpstr>
      <vt:lpstr>White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Gigabyte</dc:creator>
  <cp:lastModifiedBy>Becker, Garrett</cp:lastModifiedBy>
  <cp:revision>166</cp:revision>
  <dcterms:modified xsi:type="dcterms:W3CDTF">2023-11-16T21:18:28Z</dcterms:modified>
</cp:coreProperties>
</file>