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1064875" cy="5211763"/>
  <p:notesSz cx="6858000" cy="9144000"/>
  <p:defaultTextStyle>
    <a:defPPr>
      <a:defRPr lang="en-US"/>
    </a:defPPr>
    <a:lvl1pPr marL="0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1pPr>
    <a:lvl2pPr marL="390632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2pPr>
    <a:lvl3pPr marL="781263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3pPr>
    <a:lvl4pPr marL="1171895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4pPr>
    <a:lvl5pPr marL="1562527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5pPr>
    <a:lvl6pPr marL="1953158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6pPr>
    <a:lvl7pPr marL="2343790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7pPr>
    <a:lvl8pPr marL="2734422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8pPr>
    <a:lvl9pPr marL="3125053" algn="l" defTabSz="781263" rtl="0" eaLnBrk="1" latinLnBrk="0" hangingPunct="1">
      <a:defRPr sz="15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2" userDrawn="1">
          <p15:clr>
            <a:srgbClr val="A4A3A4"/>
          </p15:clr>
        </p15:guide>
        <p15:guide id="2" pos="34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326" y="58"/>
      </p:cViewPr>
      <p:guideLst>
        <p:guide orient="horz" pos="1642"/>
        <p:guide pos="34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67F67-1035-4CA0-A66D-B16712E011A9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09550" y="685800"/>
            <a:ext cx="72771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71C34-545D-4971-AB6F-3CAEF1551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58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1pPr>
    <a:lvl2pPr marL="390632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2pPr>
    <a:lvl3pPr marL="781263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3pPr>
    <a:lvl4pPr marL="1171895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4pPr>
    <a:lvl5pPr marL="1562527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5pPr>
    <a:lvl6pPr marL="1953158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6pPr>
    <a:lvl7pPr marL="2343790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7pPr>
    <a:lvl8pPr marL="2734422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8pPr>
    <a:lvl9pPr marL="3125053" algn="l" defTabSz="781263" rtl="0" eaLnBrk="1" latinLnBrk="0" hangingPunct="1">
      <a:defRPr sz="102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09550" y="685800"/>
            <a:ext cx="72771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PM Course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09210D-ECEF-41AC-9A63-2F4198F38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78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9866" y="1619026"/>
            <a:ext cx="9405144" cy="11171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9731" y="2953332"/>
            <a:ext cx="7745413" cy="13318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4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1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034" y="208713"/>
            <a:ext cx="2489597" cy="44468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244" y="208713"/>
            <a:ext cx="7284376" cy="4446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049" y="3349041"/>
            <a:ext cx="9405144" cy="103511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4049" y="2208968"/>
            <a:ext cx="9405144" cy="114007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0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244" y="1216079"/>
            <a:ext cx="4886986" cy="3439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4645" y="1216079"/>
            <a:ext cx="4886986" cy="34395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3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44" y="1166615"/>
            <a:ext cx="4888908" cy="4861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3244" y="1652805"/>
            <a:ext cx="4888908" cy="30027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0805" y="1166615"/>
            <a:ext cx="4890828" cy="48619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0805" y="1652805"/>
            <a:ext cx="4890828" cy="300279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9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6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4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244" y="207506"/>
            <a:ext cx="3640268" cy="88310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059" y="207507"/>
            <a:ext cx="6185573" cy="444809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3244" y="1090611"/>
            <a:ext cx="3640268" cy="35649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4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8793" y="3648234"/>
            <a:ext cx="6638925" cy="43069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68793" y="465681"/>
            <a:ext cx="6638925" cy="312705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68793" y="4078929"/>
            <a:ext cx="6638925" cy="61165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5B69-A23F-4C2F-9D35-79953BD63AE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62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244" y="208712"/>
            <a:ext cx="9958388" cy="868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244" y="1216079"/>
            <a:ext cx="9958388" cy="343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3244" y="4830533"/>
            <a:ext cx="2581804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55B69-A23F-4C2F-9D35-79953BD63AEE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0499" y="4830533"/>
            <a:ext cx="3503877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29827" y="4830533"/>
            <a:ext cx="2581804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02BF4-78D8-4F65-8403-873DC4A87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6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749563" y="5699920"/>
            <a:ext cx="354874" cy="365125"/>
          </a:xfrm>
        </p:spPr>
        <p:txBody>
          <a:bodyPr/>
          <a:lstStyle/>
          <a:p>
            <a:fld id="{14A028EF-A384-443E-9208-6B184A63A61E}" type="slidenum">
              <a:rPr lang="en-US" smtClean="0"/>
              <a:t>1</a:t>
            </a:fld>
            <a:endParaRPr lang="en-US" dirty="0"/>
          </a:p>
        </p:txBody>
      </p:sp>
      <p:cxnSp>
        <p:nvCxnSpPr>
          <p:cNvPr id="17" name="Straight Connector 16"/>
          <p:cNvCxnSpPr>
            <a:stCxn id="13" idx="3"/>
            <a:endCxn id="14" idx="1"/>
          </p:cNvCxnSpPr>
          <p:nvPr/>
        </p:nvCxnSpPr>
        <p:spPr>
          <a:xfrm>
            <a:off x="2895917" y="1755163"/>
            <a:ext cx="533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4953317" y="929481"/>
            <a:ext cx="1219200" cy="35619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Showroom Project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953317" y="1614194"/>
            <a:ext cx="1219200" cy="30588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Construction works</a:t>
            </a:r>
            <a:endParaRPr lang="en-US" sz="10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1676717" y="1602220"/>
            <a:ext cx="1219200" cy="30588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Exhibition cars </a:t>
            </a:r>
            <a:endParaRPr lang="en-US" sz="1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8229917" y="1602220"/>
            <a:ext cx="1219200" cy="305889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Staff preparation</a:t>
            </a:r>
            <a:endParaRPr lang="en-US" sz="1000" b="1" dirty="0"/>
          </a:p>
        </p:txBody>
      </p:sp>
      <p:cxnSp>
        <p:nvCxnSpPr>
          <p:cNvPr id="15" name="Straight Connector 14"/>
          <p:cNvCxnSpPr>
            <a:stCxn id="10" idx="2"/>
            <a:endCxn id="12" idx="0"/>
          </p:cNvCxnSpPr>
          <p:nvPr/>
        </p:nvCxnSpPr>
        <p:spPr>
          <a:xfrm>
            <a:off x="5562917" y="1285673"/>
            <a:ext cx="0" cy="3285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1204277" y="2262120"/>
            <a:ext cx="914400" cy="3371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Car Manufacturing</a:t>
            </a:r>
            <a:endParaRPr lang="en-US" sz="900" dirty="0"/>
          </a:p>
        </p:txBody>
      </p:sp>
      <p:sp>
        <p:nvSpPr>
          <p:cNvPr id="21" name="Rounded Rectangle 20"/>
          <p:cNvSpPr/>
          <p:nvPr/>
        </p:nvSpPr>
        <p:spPr>
          <a:xfrm>
            <a:off x="2415857" y="2262120"/>
            <a:ext cx="990600" cy="33718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Car Delivery and installation</a:t>
            </a:r>
            <a:endParaRPr lang="en-US" sz="800" dirty="0"/>
          </a:p>
        </p:txBody>
      </p:sp>
      <p:sp>
        <p:nvSpPr>
          <p:cNvPr id="22" name="Rounded Rectangle 21"/>
          <p:cNvSpPr/>
          <p:nvPr/>
        </p:nvSpPr>
        <p:spPr>
          <a:xfrm>
            <a:off x="1112837" y="2819241"/>
            <a:ext cx="1097280" cy="14630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Model selection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Manufacturing (6 cars)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Chassis/core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Paint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Engine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Electronics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Doors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Interiors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362517" y="2819241"/>
            <a:ext cx="1097280" cy="14630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Font typeface="+mj-lt"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Delivery &amp; Transportation</a:t>
            </a:r>
          </a:p>
          <a:p>
            <a:pPr marL="112713" indent="-112713">
              <a:buFont typeface="+mj-lt"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Position cars in defined are</a:t>
            </a:r>
            <a:endParaRPr lang="en-US" sz="800" dirty="0"/>
          </a:p>
        </p:txBody>
      </p:sp>
      <p:cxnSp>
        <p:nvCxnSpPr>
          <p:cNvPr id="26" name="Straight Connector 25"/>
          <p:cNvCxnSpPr>
            <a:stCxn id="13" idx="2"/>
          </p:cNvCxnSpPr>
          <p:nvPr/>
        </p:nvCxnSpPr>
        <p:spPr>
          <a:xfrm>
            <a:off x="2286317" y="1908109"/>
            <a:ext cx="0" cy="522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0" idx="3"/>
            <a:endCxn id="21" idx="1"/>
          </p:cNvCxnSpPr>
          <p:nvPr/>
        </p:nvCxnSpPr>
        <p:spPr>
          <a:xfrm>
            <a:off x="2118677" y="2430712"/>
            <a:ext cx="2971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2"/>
            <a:endCxn id="22" idx="0"/>
          </p:cNvCxnSpPr>
          <p:nvPr/>
        </p:nvCxnSpPr>
        <p:spPr>
          <a:xfrm>
            <a:off x="1661477" y="2599306"/>
            <a:ext cx="0" cy="21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1" idx="2"/>
            <a:endCxn id="24" idx="0"/>
          </p:cNvCxnSpPr>
          <p:nvPr/>
        </p:nvCxnSpPr>
        <p:spPr>
          <a:xfrm>
            <a:off x="2911157" y="2599306"/>
            <a:ext cx="0" cy="219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3901757" y="2252323"/>
            <a:ext cx="914400" cy="3371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70C0"/>
                </a:solidFill>
              </a:rPr>
              <a:t>Construction Prep</a:t>
            </a:r>
            <a:endParaRPr lang="en-US" sz="800" dirty="0"/>
          </a:p>
        </p:txBody>
      </p:sp>
      <p:sp>
        <p:nvSpPr>
          <p:cNvPr id="49" name="Rounded Rectangle 48"/>
          <p:cNvSpPr/>
          <p:nvPr/>
        </p:nvSpPr>
        <p:spPr>
          <a:xfrm>
            <a:off x="6340157" y="2252323"/>
            <a:ext cx="914400" cy="3371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Visual Effects</a:t>
            </a:r>
            <a:endParaRPr lang="en-US" sz="900" dirty="0"/>
          </a:p>
        </p:txBody>
      </p:sp>
      <p:cxnSp>
        <p:nvCxnSpPr>
          <p:cNvPr id="50" name="Straight Connector 49"/>
          <p:cNvCxnSpPr>
            <a:stCxn id="12" idx="2"/>
            <a:endCxn id="48" idx="0"/>
          </p:cNvCxnSpPr>
          <p:nvPr/>
        </p:nvCxnSpPr>
        <p:spPr>
          <a:xfrm>
            <a:off x="5562917" y="1920081"/>
            <a:ext cx="0" cy="32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9" idx="1"/>
            <a:endCxn id="47" idx="3"/>
          </p:cNvCxnSpPr>
          <p:nvPr/>
        </p:nvCxnSpPr>
        <p:spPr>
          <a:xfrm flipH="1">
            <a:off x="4816157" y="2420915"/>
            <a:ext cx="152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5105717" y="2247969"/>
            <a:ext cx="914400" cy="33718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Construction</a:t>
            </a:r>
            <a:endParaRPr lang="en-US" sz="900" dirty="0"/>
          </a:p>
        </p:txBody>
      </p:sp>
      <p:sp>
        <p:nvSpPr>
          <p:cNvPr id="56" name="Rounded Rectangle 55"/>
          <p:cNvSpPr/>
          <p:nvPr/>
        </p:nvSpPr>
        <p:spPr>
          <a:xfrm>
            <a:off x="3810317" y="2819241"/>
            <a:ext cx="1097280" cy="1463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Prepare land for the works</a:t>
            </a:r>
          </a:p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Position Safety Barriers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Build and position support facilities (lifts, etc.)</a:t>
            </a:r>
            <a:endParaRPr lang="en-US" sz="800" dirty="0"/>
          </a:p>
          <a:p>
            <a:pPr marL="228600" indent="-228600">
              <a:buAutoNum type="arabicPeriod"/>
            </a:pPr>
            <a:endParaRPr lang="en-US" sz="800" dirty="0">
              <a:solidFill>
                <a:srgbClr val="0070C0"/>
              </a:solidFill>
            </a:endParaRPr>
          </a:p>
          <a:p>
            <a:endParaRPr lang="en-US" sz="800" dirty="0"/>
          </a:p>
        </p:txBody>
      </p:sp>
      <p:cxnSp>
        <p:nvCxnSpPr>
          <p:cNvPr id="58" name="Straight Connector 57"/>
          <p:cNvCxnSpPr>
            <a:stCxn id="47" idx="2"/>
            <a:endCxn id="56" idx="0"/>
          </p:cNvCxnSpPr>
          <p:nvPr/>
        </p:nvCxnSpPr>
        <p:spPr>
          <a:xfrm>
            <a:off x="4358957" y="2589507"/>
            <a:ext cx="0" cy="22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5014277" y="2819241"/>
            <a:ext cx="1097280" cy="1463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Build foundation structure</a:t>
            </a:r>
          </a:p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Build Showroom spaces (floor 1)</a:t>
            </a:r>
          </a:p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Complete Roof works</a:t>
            </a:r>
          </a:p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Paint outside</a:t>
            </a:r>
          </a:p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Interior works</a:t>
            </a:r>
            <a:endParaRPr lang="en-US" sz="800" dirty="0"/>
          </a:p>
        </p:txBody>
      </p:sp>
      <p:cxnSp>
        <p:nvCxnSpPr>
          <p:cNvPr id="70" name="Straight Connector 69"/>
          <p:cNvCxnSpPr>
            <a:stCxn id="48" idx="2"/>
            <a:endCxn id="67" idx="0"/>
          </p:cNvCxnSpPr>
          <p:nvPr/>
        </p:nvCxnSpPr>
        <p:spPr>
          <a:xfrm>
            <a:off x="5562917" y="2585153"/>
            <a:ext cx="0" cy="23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ounded Rectangle 78"/>
          <p:cNvSpPr/>
          <p:nvPr/>
        </p:nvSpPr>
        <p:spPr>
          <a:xfrm>
            <a:off x="6248717" y="2819241"/>
            <a:ext cx="1097280" cy="1463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Select vendor company</a:t>
            </a:r>
          </a:p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Confirm Requirements</a:t>
            </a:r>
          </a:p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Program Software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Test</a:t>
            </a:r>
          </a:p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Montage in the showroom</a:t>
            </a:r>
          </a:p>
        </p:txBody>
      </p:sp>
      <p:cxnSp>
        <p:nvCxnSpPr>
          <p:cNvPr id="82" name="Straight Connector 81"/>
          <p:cNvCxnSpPr>
            <a:stCxn id="49" idx="2"/>
            <a:endCxn id="79" idx="0"/>
          </p:cNvCxnSpPr>
          <p:nvPr/>
        </p:nvCxnSpPr>
        <p:spPr>
          <a:xfrm>
            <a:off x="6797357" y="2589507"/>
            <a:ext cx="0" cy="229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ounded Rectangle 90"/>
          <p:cNvSpPr/>
          <p:nvPr/>
        </p:nvSpPr>
        <p:spPr>
          <a:xfrm>
            <a:off x="7787957" y="2247969"/>
            <a:ext cx="914400" cy="3371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Recruitment</a:t>
            </a:r>
            <a:endParaRPr lang="en-US" sz="900" dirty="0"/>
          </a:p>
        </p:txBody>
      </p:sp>
      <p:sp>
        <p:nvSpPr>
          <p:cNvPr id="92" name="Rounded Rectangle 91"/>
          <p:cNvSpPr/>
          <p:nvPr/>
        </p:nvSpPr>
        <p:spPr>
          <a:xfrm>
            <a:off x="9007157" y="2247969"/>
            <a:ext cx="914400" cy="33718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Training</a:t>
            </a:r>
            <a:endParaRPr lang="en-US" sz="900" dirty="0"/>
          </a:p>
        </p:txBody>
      </p:sp>
      <p:cxnSp>
        <p:nvCxnSpPr>
          <p:cNvPr id="93" name="Straight Connector 92"/>
          <p:cNvCxnSpPr>
            <a:stCxn id="14" idx="2"/>
          </p:cNvCxnSpPr>
          <p:nvPr/>
        </p:nvCxnSpPr>
        <p:spPr>
          <a:xfrm>
            <a:off x="8839517" y="1908109"/>
            <a:ext cx="0" cy="522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2" idx="1"/>
            <a:endCxn id="91" idx="3"/>
          </p:cNvCxnSpPr>
          <p:nvPr/>
        </p:nvCxnSpPr>
        <p:spPr>
          <a:xfrm flipH="1">
            <a:off x="8702357" y="2416561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7696517" y="2819241"/>
            <a:ext cx="1097280" cy="14630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Confirm profile needed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Perform Interviews </a:t>
            </a:r>
          </a:p>
          <a:p>
            <a:pPr marL="112713" indent="-112713">
              <a:buFontTx/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Extend job offers to selected candidates</a:t>
            </a:r>
            <a:endParaRPr lang="en-US" sz="800" dirty="0"/>
          </a:p>
        </p:txBody>
      </p:sp>
      <p:cxnSp>
        <p:nvCxnSpPr>
          <p:cNvPr id="101" name="Straight Connector 100"/>
          <p:cNvCxnSpPr>
            <a:stCxn id="91" idx="2"/>
            <a:endCxn id="99" idx="0"/>
          </p:cNvCxnSpPr>
          <p:nvPr/>
        </p:nvCxnSpPr>
        <p:spPr>
          <a:xfrm>
            <a:off x="8245157" y="2585153"/>
            <a:ext cx="0" cy="23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/>
          <p:cNvSpPr/>
          <p:nvPr/>
        </p:nvSpPr>
        <p:spPr>
          <a:xfrm>
            <a:off x="8915717" y="2819241"/>
            <a:ext cx="1097280" cy="146304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2713" indent="-112713" algn="ctr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Confirm training sessions and topics</a:t>
            </a:r>
          </a:p>
          <a:p>
            <a:pPr marL="112713" indent="-112713" algn="ctr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Confirm Trainer</a:t>
            </a:r>
          </a:p>
          <a:p>
            <a:pPr marL="112713" indent="-112713" algn="ctr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Perform the Trainings</a:t>
            </a:r>
            <a:endParaRPr lang="en-US" sz="800" dirty="0"/>
          </a:p>
          <a:p>
            <a:pPr marL="112713" indent="-112713" algn="ctr">
              <a:buAutoNum type="arabicPeriod"/>
            </a:pPr>
            <a:r>
              <a:rPr lang="en-US" sz="800" dirty="0">
                <a:solidFill>
                  <a:srgbClr val="0070C0"/>
                </a:solidFill>
              </a:rPr>
              <a:t>Certify knowledge received</a:t>
            </a:r>
          </a:p>
        </p:txBody>
      </p:sp>
      <p:cxnSp>
        <p:nvCxnSpPr>
          <p:cNvPr id="103" name="Straight Connector 102"/>
          <p:cNvCxnSpPr>
            <a:stCxn id="92" idx="2"/>
            <a:endCxn id="94" idx="0"/>
          </p:cNvCxnSpPr>
          <p:nvPr/>
        </p:nvCxnSpPr>
        <p:spPr>
          <a:xfrm>
            <a:off x="9464357" y="2585153"/>
            <a:ext cx="0" cy="234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">
            <a:extLst>
              <a:ext uri="{FF2B5EF4-FFF2-40B4-BE49-F238E27FC236}">
                <a16:creationId xmlns:a16="http://schemas.microsoft.com/office/drawing/2014/main" id="{00000000-0008-0000-0000-000004000000}"/>
              </a:ext>
            </a:extLst>
          </p:cNvPr>
          <p:cNvSpPr/>
          <p:nvPr/>
        </p:nvSpPr>
        <p:spPr>
          <a:xfrm>
            <a:off x="122237" y="182029"/>
            <a:ext cx="10751859" cy="380999"/>
          </a:xfrm>
          <a:prstGeom prst="roundRect">
            <a:avLst/>
          </a:prstGeom>
          <a:solidFill>
            <a:sysClr val="window" lastClr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002060"/>
                </a:solidFill>
              </a:rPr>
              <a:t>Work Breakdown Structure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6" t="13877" r="7721" b="22317"/>
          <a:stretch/>
        </p:blipFill>
        <p:spPr>
          <a:xfrm>
            <a:off x="190779" y="256734"/>
            <a:ext cx="1292448" cy="25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88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122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Vaptsarov, Ivan</dc:creator>
  <cp:lastModifiedBy>Ivan Vaptsarov</cp:lastModifiedBy>
  <cp:revision>3</cp:revision>
  <dcterms:created xsi:type="dcterms:W3CDTF">2018-06-28T13:06:50Z</dcterms:created>
  <dcterms:modified xsi:type="dcterms:W3CDTF">2021-02-15T21:56:16Z</dcterms:modified>
</cp:coreProperties>
</file>