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Quicksand"/>
      <p:regular r:id="rId19"/>
      <p:bold r:id="rId20"/>
    </p:embeddedFont>
    <p:embeddedFont>
      <p:font typeface="Quicksand Light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bold.fntdata"/><Relationship Id="rId11" Type="http://schemas.openxmlformats.org/officeDocument/2006/relationships/slide" Target="slides/slide5.xml"/><Relationship Id="rId22" Type="http://schemas.openxmlformats.org/officeDocument/2006/relationships/font" Target="fonts/QuicksandLight-bold.fntdata"/><Relationship Id="rId10" Type="http://schemas.openxmlformats.org/officeDocument/2006/relationships/slide" Target="slides/slide4.xml"/><Relationship Id="rId21" Type="http://schemas.openxmlformats.org/officeDocument/2006/relationships/font" Target="fonts/QuicksandLight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Quicksand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44bc668f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44bc668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Geoff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4bc668f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44bc668f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4bc668f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4bc668f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4df02b3e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4df02b3e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4bc668f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4bc668f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4bc668f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4bc668f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4bc668f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4bc668f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4bc668f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4bc668f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44df02b3e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44df02b3e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4bc668f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4bc668f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44bc668f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44bc668f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44bc668f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44bc668f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5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_1">
    <p:bg>
      <p:bgPr>
        <a:solidFill>
          <a:schemeClr val="accent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225" y="0"/>
            <a:ext cx="9144000" cy="8289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accent3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ctrTitle"/>
          </p:nvPr>
        </p:nvSpPr>
        <p:spPr>
          <a:xfrm>
            <a:off x="0" y="0"/>
            <a:ext cx="9144000" cy="2797200"/>
          </a:xfrm>
          <a:prstGeom prst="rect">
            <a:avLst/>
          </a:prstGeom>
          <a:solidFill>
            <a:schemeClr val="accent3"/>
          </a:solidFill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0" y="2797200"/>
            <a:ext cx="9144000" cy="23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ctrTitle"/>
          </p:nvPr>
        </p:nvSpPr>
        <p:spPr>
          <a:xfrm>
            <a:off x="75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ctrTitle"/>
          </p:nvPr>
        </p:nvSpPr>
        <p:spPr>
          <a:xfrm>
            <a:off x="-125" y="0"/>
            <a:ext cx="9144000" cy="2840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6"/>
          <p:cNvSpPr txBox="1"/>
          <p:nvPr>
            <p:ph idx="1" type="subTitle"/>
          </p:nvPr>
        </p:nvSpPr>
        <p:spPr>
          <a:xfrm>
            <a:off x="0" y="2840100"/>
            <a:ext cx="9144000" cy="230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1680625" y="-100"/>
            <a:ext cx="7463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◦"/>
              <a:defRPr sz="2800">
                <a:solidFill>
                  <a:srgbClr val="FFFFFF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▫"/>
              <a:defRPr sz="2800">
                <a:solidFill>
                  <a:srgbClr val="FFFFFF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  <a:defRPr sz="2800">
                <a:solidFill>
                  <a:srgbClr val="FFFFFF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  <a:defRPr sz="2800">
                <a:solidFill>
                  <a:srgbClr val="FFFFFF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  <a:defRPr sz="2800">
                <a:solidFill>
                  <a:srgbClr val="FFFFFF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  <a:defRPr sz="2800">
                <a:solidFill>
                  <a:srgbClr val="FFFFFF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  <a:defRPr sz="2800">
                <a:solidFill>
                  <a:srgbClr val="FFFFFF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  <a:defRPr sz="2800">
                <a:solidFill>
                  <a:srgbClr val="FFFFFF"/>
                </a:solidFill>
              </a:defRPr>
            </a:lvl8pPr>
            <a:lvl9pPr indent="-4064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7"/>
          <p:cNvSpPr/>
          <p:nvPr/>
        </p:nvSpPr>
        <p:spPr>
          <a:xfrm>
            <a:off x="487925" y="2226150"/>
            <a:ext cx="691200" cy="691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7"/>
          <p:cNvSpPr txBox="1"/>
          <p:nvPr/>
        </p:nvSpPr>
        <p:spPr>
          <a:xfrm>
            <a:off x="180425" y="2244904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1" y="738600"/>
            <a:ext cx="9144000" cy="4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0" y="738600"/>
            <a:ext cx="4465800" cy="4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678200" y="738600"/>
            <a:ext cx="4465800" cy="4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0" y="736499"/>
            <a:ext cx="2403600" cy="4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3370200" y="736499"/>
            <a:ext cx="2403600" cy="4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6" name="Google Shape;66;p20"/>
          <p:cNvSpPr txBox="1"/>
          <p:nvPr>
            <p:ph idx="3" type="body"/>
          </p:nvPr>
        </p:nvSpPr>
        <p:spPr>
          <a:xfrm>
            <a:off x="6740400" y="736499"/>
            <a:ext cx="2403600" cy="4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-125" y="0"/>
            <a:ext cx="9144000" cy="2840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0" y="2840100"/>
            <a:ext cx="9144000" cy="230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0" y="4331325"/>
            <a:ext cx="9144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_1">
    <p:bg>
      <p:bgPr>
        <a:solidFill>
          <a:schemeClr val="accent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" type="subTitle"/>
          </p:nvPr>
        </p:nvSpPr>
        <p:spPr>
          <a:xfrm>
            <a:off x="225" y="0"/>
            <a:ext cx="9144000" cy="8289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accent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ctrTitle"/>
          </p:nvPr>
        </p:nvSpPr>
        <p:spPr>
          <a:xfrm>
            <a:off x="0" y="0"/>
            <a:ext cx="9144000" cy="2797200"/>
          </a:xfrm>
          <a:prstGeom prst="rect">
            <a:avLst/>
          </a:prstGeom>
          <a:solidFill>
            <a:schemeClr val="accent3"/>
          </a:solidFill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" name="Google Shape;76;p25"/>
          <p:cNvSpPr txBox="1"/>
          <p:nvPr>
            <p:ph idx="1" type="subTitle"/>
          </p:nvPr>
        </p:nvSpPr>
        <p:spPr>
          <a:xfrm>
            <a:off x="0" y="2797200"/>
            <a:ext cx="9144000" cy="23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" type="body"/>
          </p:nvPr>
        </p:nvSpPr>
        <p:spPr>
          <a:xfrm>
            <a:off x="1680625" y="-100"/>
            <a:ext cx="7463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◦"/>
              <a:defRPr sz="2800">
                <a:solidFill>
                  <a:srgbClr val="FFFFFF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▫"/>
              <a:defRPr sz="2800">
                <a:solidFill>
                  <a:srgbClr val="FFFFFF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  <a:defRPr sz="2800">
                <a:solidFill>
                  <a:srgbClr val="FFFFFF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  <a:defRPr sz="2800">
                <a:solidFill>
                  <a:srgbClr val="FFFFFF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  <a:defRPr sz="2800">
                <a:solidFill>
                  <a:srgbClr val="FFFFFF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  <a:defRPr sz="2800">
                <a:solidFill>
                  <a:srgbClr val="FFFFFF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  <a:defRPr sz="2800">
                <a:solidFill>
                  <a:srgbClr val="FFFFFF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  <a:defRPr sz="2800">
                <a:solidFill>
                  <a:srgbClr val="FFFFFF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4"/>
          <p:cNvSpPr/>
          <p:nvPr/>
        </p:nvSpPr>
        <p:spPr>
          <a:xfrm>
            <a:off x="487925" y="2226150"/>
            <a:ext cx="691200" cy="691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"/>
          <p:cNvSpPr txBox="1"/>
          <p:nvPr/>
        </p:nvSpPr>
        <p:spPr>
          <a:xfrm>
            <a:off x="180425" y="2244904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1" y="738600"/>
            <a:ext cx="9144000" cy="4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0" y="738600"/>
            <a:ext cx="4465800" cy="4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678200" y="738600"/>
            <a:ext cx="4465800" cy="4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0" y="736499"/>
            <a:ext cx="2403600" cy="4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3370200" y="736499"/>
            <a:ext cx="2403600" cy="4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8" name="Google Shape;28;p7"/>
          <p:cNvSpPr txBox="1"/>
          <p:nvPr>
            <p:ph idx="3" type="body"/>
          </p:nvPr>
        </p:nvSpPr>
        <p:spPr>
          <a:xfrm>
            <a:off x="6740400" y="736499"/>
            <a:ext cx="2403600" cy="4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body"/>
          </p:nvPr>
        </p:nvSpPr>
        <p:spPr>
          <a:xfrm>
            <a:off x="0" y="4331325"/>
            <a:ext cx="9144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b="1"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" y="738600"/>
            <a:ext cx="9144000" cy="4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 Light"/>
              <a:buChar char="◦"/>
              <a:defRPr sz="30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 Light"/>
              <a:buChar char="▫"/>
              <a:defRPr sz="24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 Light"/>
              <a:buChar char="■"/>
              <a:defRPr sz="24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●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○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■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●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○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■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3434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b="1"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1" y="738600"/>
            <a:ext cx="9144000" cy="4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 Light"/>
              <a:buChar char="◦"/>
              <a:defRPr sz="30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 Light"/>
              <a:buChar char="▫"/>
              <a:defRPr sz="24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 Light"/>
              <a:buChar char="■"/>
              <a:defRPr sz="24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●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○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■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●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○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■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ctrTitle"/>
          </p:nvPr>
        </p:nvSpPr>
        <p:spPr>
          <a:xfrm>
            <a:off x="0" y="0"/>
            <a:ext cx="9144000" cy="2797200"/>
          </a:xfrm>
          <a:prstGeom prst="rect">
            <a:avLst/>
          </a:prstGeom>
          <a:solidFill>
            <a:srgbClr val="4DD0E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PubHub</a:t>
            </a:r>
            <a:endParaRPr b="1" sz="9600"/>
          </a:p>
        </p:txBody>
      </p:sp>
      <p:sp>
        <p:nvSpPr>
          <p:cNvPr id="82" name="Google Shape;82;p26"/>
          <p:cNvSpPr txBox="1"/>
          <p:nvPr>
            <p:ph idx="1" type="subTitle"/>
          </p:nvPr>
        </p:nvSpPr>
        <p:spPr>
          <a:xfrm>
            <a:off x="311700" y="2834125"/>
            <a:ext cx="8520600" cy="19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“Serious trivia for serious pubs”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Developers: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Blair Gentry, Geoffrey Blech, Linh Tran, Travis Cox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Unit Testing</a:t>
            </a:r>
            <a:endParaRPr/>
          </a:p>
        </p:txBody>
      </p:sp>
      <p:sp>
        <p:nvSpPr>
          <p:cNvPr id="136" name="Google Shape;136;p35"/>
          <p:cNvSpPr txBox="1"/>
          <p:nvPr/>
        </p:nvSpPr>
        <p:spPr>
          <a:xfrm>
            <a:off x="495125" y="1374550"/>
            <a:ext cx="76266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Mocha: Javascript testing framework. Define preconditions and postconditions.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Chai: Javascript assertion library. Adds additional and more powerful asserts.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NYC: code coverage tool. Gives output report of code test coverage.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Sinon: Stub and mock framework. Allows mocking and stubbing of functionality to isolate the code under test.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</a:t>
            </a:r>
            <a:r>
              <a:rPr lang="en" sz="1800">
                <a:solidFill>
                  <a:schemeClr val="lt1"/>
                </a:solidFill>
              </a:rPr>
              <a:t>smock: Websocket specific mocking tools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Integration Testing</a:t>
            </a:r>
            <a:endParaRPr/>
          </a:p>
        </p:txBody>
      </p:sp>
      <p:sp>
        <p:nvSpPr>
          <p:cNvPr id="142" name="Google Shape;142;p36"/>
          <p:cNvSpPr txBox="1"/>
          <p:nvPr/>
        </p:nvSpPr>
        <p:spPr>
          <a:xfrm>
            <a:off x="495125" y="1374550"/>
            <a:ext cx="76266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Bash script to execute tasks for testing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Start docker db container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Load sample data with sequelize seeder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Execute tests (utilize mocha and chai)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Supertest for testing rest api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Clean up environment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/>
        </p:nvSpPr>
        <p:spPr>
          <a:xfrm>
            <a:off x="1864650" y="1158300"/>
            <a:ext cx="5414700" cy="28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4DD0E1"/>
                </a:solidFill>
                <a:latin typeface="Quicksand"/>
                <a:ea typeface="Quicksand"/>
                <a:cs typeface="Quicksand"/>
                <a:sym typeface="Quicksand"/>
              </a:rPr>
              <a:t>Demo</a:t>
            </a:r>
            <a:endParaRPr b="1" sz="9600">
              <a:solidFill>
                <a:srgbClr val="4DD0E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ctrTitle"/>
          </p:nvPr>
        </p:nvSpPr>
        <p:spPr>
          <a:xfrm>
            <a:off x="-125" y="0"/>
            <a:ext cx="9144000" cy="28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γ</a:t>
            </a:r>
            <a:endParaRPr/>
          </a:p>
        </p:txBody>
      </p:sp>
      <p:pic>
        <p:nvPicPr>
          <p:cNvPr id="93" name="Google Shape;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150" y="891000"/>
            <a:ext cx="7203701" cy="41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δ</a:t>
            </a:r>
            <a:endParaRPr/>
          </a:p>
        </p:txBody>
      </p:sp>
      <p:pic>
        <p:nvPicPr>
          <p:cNvPr id="99" name="Google Shape;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81" y="891000"/>
            <a:ext cx="7491637" cy="410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/>
          <p:nvPr>
            <p:ph type="ctrTitle"/>
          </p:nvPr>
        </p:nvSpPr>
        <p:spPr>
          <a:xfrm>
            <a:off x="-125" y="0"/>
            <a:ext cx="9144000" cy="28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Changes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/>
          <p:nvPr>
            <p:ph type="ctrTitle"/>
          </p:nvPr>
        </p:nvSpPr>
        <p:spPr>
          <a:xfrm>
            <a:off x="75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Design Decision: Color Palette</a:t>
            </a:r>
            <a:endParaRPr sz="4800"/>
          </a:p>
        </p:txBody>
      </p:sp>
      <p:grpSp>
        <p:nvGrpSpPr>
          <p:cNvPr id="110" name="Google Shape;110;p31"/>
          <p:cNvGrpSpPr/>
          <p:nvPr/>
        </p:nvGrpSpPr>
        <p:grpSpPr>
          <a:xfrm>
            <a:off x="1216936" y="851277"/>
            <a:ext cx="6710133" cy="4201704"/>
            <a:chOff x="0" y="738600"/>
            <a:chExt cx="7027053" cy="4400151"/>
          </a:xfrm>
        </p:grpSpPr>
        <p:pic>
          <p:nvPicPr>
            <p:cNvPr id="111" name="Google Shape;111;p31"/>
            <p:cNvPicPr preferRelativeResize="0"/>
            <p:nvPr/>
          </p:nvPicPr>
          <p:blipFill rotWithShape="1">
            <a:blip r:embed="rId3">
              <a:alphaModFix/>
            </a:blip>
            <a:srcRect b="0" l="0" r="58314" t="7080"/>
            <a:stretch/>
          </p:blipFill>
          <p:spPr>
            <a:xfrm>
              <a:off x="0" y="738850"/>
              <a:ext cx="2068149" cy="43996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1"/>
            <p:cNvPicPr preferRelativeResize="0"/>
            <p:nvPr/>
          </p:nvPicPr>
          <p:blipFill rotWithShape="1">
            <a:blip r:embed="rId4">
              <a:alphaModFix/>
            </a:blip>
            <a:srcRect b="0" l="0" r="58314" t="0"/>
            <a:stretch/>
          </p:blipFill>
          <p:spPr>
            <a:xfrm>
              <a:off x="2068162" y="738600"/>
              <a:ext cx="2068150" cy="440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31"/>
            <p:cNvPicPr preferRelativeResize="0"/>
            <p:nvPr/>
          </p:nvPicPr>
          <p:blipFill rotWithShape="1">
            <a:blip r:embed="rId3">
              <a:alphaModFix/>
            </a:blip>
            <a:srcRect b="0" l="41735" r="0" t="7080"/>
            <a:stretch/>
          </p:blipFill>
          <p:spPr>
            <a:xfrm>
              <a:off x="4136302" y="738850"/>
              <a:ext cx="2890751" cy="43996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server (planned)</a:t>
            </a: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13" y="891000"/>
            <a:ext cx="7564565" cy="410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server (current)</a:t>
            </a:r>
            <a:endParaRPr/>
          </a:p>
        </p:txBody>
      </p:sp>
      <p:pic>
        <p:nvPicPr>
          <p:cNvPr id="125" name="Google Shape;1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100" y="877725"/>
            <a:ext cx="7361777" cy="410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>
            <p:ph type="ctrTitle"/>
          </p:nvPr>
        </p:nvSpPr>
        <p:spPr>
          <a:xfrm>
            <a:off x="-125" y="0"/>
            <a:ext cx="9144000" cy="28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