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Mono Light"/>
      <p:regular r:id="rId20"/>
      <p:bold r:id="rId21"/>
      <p:italic r:id="rId22"/>
      <p:boldItalic r:id="rId23"/>
    </p:embeddedFont>
    <p:embeddedFont>
      <p:font typeface="Quicksand"/>
      <p:regular r:id="rId24"/>
      <p:bold r:id="rId25"/>
    </p:embeddedFont>
    <p:embeddedFont>
      <p:font typeface="Quicksand Medium"/>
      <p:regular r:id="rId26"/>
      <p:bold r:id="rId27"/>
    </p:embeddedFont>
    <p:embeddedFont>
      <p:font typeface="Quicksand Light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regular.fntdata"/><Relationship Id="rId22" Type="http://schemas.openxmlformats.org/officeDocument/2006/relationships/font" Target="fonts/RobotoMonoLight-italic.fntdata"/><Relationship Id="rId21" Type="http://schemas.openxmlformats.org/officeDocument/2006/relationships/font" Target="fonts/RobotoMonoLight-bold.fntdata"/><Relationship Id="rId24" Type="http://schemas.openxmlformats.org/officeDocument/2006/relationships/font" Target="fonts/Quicksand-regular.fntdata"/><Relationship Id="rId23" Type="http://schemas.openxmlformats.org/officeDocument/2006/relationships/font" Target="fonts/RobotoMon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icksandMedium-regular.fntdata"/><Relationship Id="rId25" Type="http://schemas.openxmlformats.org/officeDocument/2006/relationships/font" Target="fonts/Quicksand-bold.fntdata"/><Relationship Id="rId28" Type="http://schemas.openxmlformats.org/officeDocument/2006/relationships/font" Target="fonts/QuicksandLight-regular.fntdata"/><Relationship Id="rId27" Type="http://schemas.openxmlformats.org/officeDocument/2006/relationships/font" Target="fonts/Quicksan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icksand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Geoff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2cca471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22cca471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cee30e8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cee30e8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22cca471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22cca471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Interaction with websockets between chat FE and BE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Server: Node.js application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DB: Relational DB/MySQL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2438fe5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2438fe5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cee30e82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cee30e82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42cee30e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42cee30e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cee30e8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cee30e8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f52e0f9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f52e0f9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62441b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62441b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Geoff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62441b8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62441b8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28da63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228da63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23da720e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23da720e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22cca47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22cca47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2: Querrrrrrrrrrrrrry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5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key color">
  <p:cSld name="BLANK_1">
    <p:bg>
      <p:bgPr>
        <a:solidFill>
          <a:schemeClr val="accent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idx="1" type="subTitle"/>
          </p:nvPr>
        </p:nvSpPr>
        <p:spPr>
          <a:xfrm>
            <a:off x="225" y="0"/>
            <a:ext cx="9144000" cy="8289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accent3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ctrTitle"/>
          </p:nvPr>
        </p:nvSpPr>
        <p:spPr>
          <a:xfrm>
            <a:off x="0" y="0"/>
            <a:ext cx="9144000" cy="2797200"/>
          </a:xfrm>
          <a:prstGeom prst="rect">
            <a:avLst/>
          </a:prstGeom>
          <a:solidFill>
            <a:schemeClr val="accent3"/>
          </a:solidFill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0" y="2797200"/>
            <a:ext cx="9144000" cy="23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-125" y="0"/>
            <a:ext cx="9144000" cy="28401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0" y="2840100"/>
            <a:ext cx="9144000" cy="230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idx="1" type="body"/>
          </p:nvPr>
        </p:nvSpPr>
        <p:spPr>
          <a:xfrm>
            <a:off x="1680625" y="-100"/>
            <a:ext cx="7463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◦"/>
              <a:defRPr sz="2800">
                <a:solidFill>
                  <a:srgbClr val="FFFFFF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▫"/>
              <a:defRPr sz="2800">
                <a:solidFill>
                  <a:srgbClr val="FFFFFF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  <a:defRPr sz="2800">
                <a:solidFill>
                  <a:srgbClr val="FFFFFF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  <a:defRPr sz="2800">
                <a:solidFill>
                  <a:srgbClr val="FFFFFF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○"/>
              <a:defRPr sz="2800">
                <a:solidFill>
                  <a:srgbClr val="FFFFFF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  <a:defRPr sz="2800">
                <a:solidFill>
                  <a:srgbClr val="FFFFFF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  <a:defRPr sz="2800">
                <a:solidFill>
                  <a:srgbClr val="FFFFFF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○"/>
              <a:defRPr sz="2800">
                <a:solidFill>
                  <a:srgbClr val="FFFFFF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■"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4"/>
          <p:cNvSpPr/>
          <p:nvPr/>
        </p:nvSpPr>
        <p:spPr>
          <a:xfrm>
            <a:off x="487925" y="2226150"/>
            <a:ext cx="691200" cy="691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"/>
          <p:cNvSpPr txBox="1"/>
          <p:nvPr/>
        </p:nvSpPr>
        <p:spPr>
          <a:xfrm>
            <a:off x="180425" y="2244904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1" y="738600"/>
            <a:ext cx="9144000" cy="4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0" y="738600"/>
            <a:ext cx="4465800" cy="4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678200" y="738600"/>
            <a:ext cx="4465800" cy="4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0" y="736499"/>
            <a:ext cx="2403600" cy="4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3370200" y="736499"/>
            <a:ext cx="2403600" cy="4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8" name="Google Shape;28;p7"/>
          <p:cNvSpPr txBox="1"/>
          <p:nvPr>
            <p:ph idx="3" type="body"/>
          </p:nvPr>
        </p:nvSpPr>
        <p:spPr>
          <a:xfrm>
            <a:off x="6740400" y="736499"/>
            <a:ext cx="2403600" cy="4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" type="body"/>
          </p:nvPr>
        </p:nvSpPr>
        <p:spPr>
          <a:xfrm>
            <a:off x="0" y="4331325"/>
            <a:ext cx="9144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3434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73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b="1"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Quicksand"/>
              <a:buNone/>
              <a:defRPr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" y="738600"/>
            <a:ext cx="9144000" cy="4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 Light"/>
              <a:buChar char="◦"/>
              <a:defRPr sz="30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 Light"/>
              <a:buChar char="▫"/>
              <a:defRPr sz="24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 Light"/>
              <a:buChar char="■"/>
              <a:defRPr sz="24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 Light"/>
              <a:buChar char="●"/>
              <a:defRPr sz="18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 Light"/>
              <a:buChar char="○"/>
              <a:defRPr sz="18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 Light"/>
              <a:buChar char="■"/>
              <a:defRPr sz="18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 Light"/>
              <a:buChar char="●"/>
              <a:defRPr sz="18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 Light"/>
              <a:buChar char="○"/>
              <a:defRPr sz="18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 Light"/>
              <a:buChar char="■"/>
              <a:defRPr sz="1800">
                <a:solidFill>
                  <a:srgbClr val="F3F3F3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ctrTitle"/>
          </p:nvPr>
        </p:nvSpPr>
        <p:spPr>
          <a:xfrm>
            <a:off x="0" y="0"/>
            <a:ext cx="9144000" cy="27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PubHub</a:t>
            </a:r>
            <a:endParaRPr b="1" sz="9600"/>
          </a:p>
        </p:txBody>
      </p:sp>
      <p:sp>
        <p:nvSpPr>
          <p:cNvPr id="44" name="Google Shape;44;p13"/>
          <p:cNvSpPr txBox="1"/>
          <p:nvPr>
            <p:ph idx="1" type="subTitle"/>
          </p:nvPr>
        </p:nvSpPr>
        <p:spPr>
          <a:xfrm>
            <a:off x="311700" y="2834125"/>
            <a:ext cx="8520600" cy="19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“Serious trivia for serious pubs”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Developers: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Blair Gentry, Geoffrey Blech, Linh Tran, Travis Cox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subTitle"/>
          </p:nvPr>
        </p:nvSpPr>
        <p:spPr>
          <a:xfrm>
            <a:off x="225" y="0"/>
            <a:ext cx="9144000" cy="8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2: </a:t>
            </a:r>
            <a:r>
              <a:rPr lang="en">
                <a:solidFill>
                  <a:srgbClr val="434343"/>
                </a:solidFill>
              </a:rPr>
              <a:t>User</a:t>
            </a:r>
            <a:r>
              <a:rPr lang="en">
                <a:solidFill>
                  <a:srgbClr val="434343"/>
                </a:solidFill>
              </a:rPr>
              <a:t> Management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00" y="778125"/>
            <a:ext cx="4699065" cy="477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225" y="0"/>
            <a:ext cx="9144000" cy="8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2: </a:t>
            </a:r>
            <a:r>
              <a:rPr lang="en">
                <a:solidFill>
                  <a:srgbClr val="434343"/>
                </a:solidFill>
              </a:rPr>
              <a:t>Trivia Creation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720" y="828900"/>
            <a:ext cx="3790931" cy="43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225" y="0"/>
            <a:ext cx="9144000" cy="8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3: </a:t>
            </a:r>
            <a:r>
              <a:rPr lang="en">
                <a:solidFill>
                  <a:srgbClr val="434343"/>
                </a:solidFill>
              </a:rPr>
              <a:t>Chat Sequence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238" y="726850"/>
            <a:ext cx="6773524" cy="455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25" y="0"/>
            <a:ext cx="9144000" cy="8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4: </a:t>
            </a:r>
            <a:r>
              <a:rPr lang="en">
                <a:solidFill>
                  <a:srgbClr val="434343"/>
                </a:solidFill>
              </a:rPr>
              <a:t>Websockets </a:t>
            </a:r>
            <a:r>
              <a:rPr lang="en" sz="3000">
                <a:solidFill>
                  <a:srgbClr val="434343"/>
                </a:solidFill>
              </a:rPr>
              <a:t>(Chat UML)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5" y="1016450"/>
            <a:ext cx="8991602" cy="390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225" y="0"/>
            <a:ext cx="9144000" cy="8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33" name="Google Shape;133;p26"/>
          <p:cNvSpPr txBox="1"/>
          <p:nvPr/>
        </p:nvSpPr>
        <p:spPr>
          <a:xfrm>
            <a:off x="391425" y="1422400"/>
            <a:ext cx="83616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Quicksand"/>
                <a:ea typeface="Quicksand"/>
                <a:cs typeface="Quicksand"/>
                <a:sym typeface="Quicksand"/>
              </a:rPr>
              <a:t>Questions?</a:t>
            </a:r>
            <a:endParaRPr b="1" sz="4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Quicksand"/>
                <a:ea typeface="Quicksand"/>
                <a:cs typeface="Quicksand"/>
                <a:sym typeface="Quicksand"/>
              </a:rPr>
              <a:t>Constructive Commentary?</a:t>
            </a:r>
            <a:endParaRPr b="1" sz="48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" type="subTitle"/>
          </p:nvPr>
        </p:nvSpPr>
        <p:spPr>
          <a:xfrm>
            <a:off x="225" y="0"/>
            <a:ext cx="9144000" cy="8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Great Shakeup 2018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50" name="Google Shape;50;p14"/>
          <p:cNvSpPr txBox="1"/>
          <p:nvPr/>
        </p:nvSpPr>
        <p:spPr>
          <a:xfrm>
            <a:off x="2823675" y="2147250"/>
            <a:ext cx="1263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Flutter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" name="Google Shape;51;p14"/>
          <p:cNvSpPr txBox="1"/>
          <p:nvPr/>
        </p:nvSpPr>
        <p:spPr>
          <a:xfrm>
            <a:off x="5473950" y="2147250"/>
            <a:ext cx="1263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Java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" name="Google Shape;52;p14"/>
          <p:cNvCxnSpPr/>
          <p:nvPr/>
        </p:nvCxnSpPr>
        <p:spPr>
          <a:xfrm>
            <a:off x="4087275" y="2471700"/>
            <a:ext cx="1386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" name="Google Shape;53;p14"/>
          <p:cNvSpPr txBox="1"/>
          <p:nvPr/>
        </p:nvSpPr>
        <p:spPr>
          <a:xfrm>
            <a:off x="1117188" y="3230800"/>
            <a:ext cx="2953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Dynamo (NoSQL)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" name="Google Shape;54;p14"/>
          <p:cNvSpPr txBox="1"/>
          <p:nvPr/>
        </p:nvSpPr>
        <p:spPr>
          <a:xfrm>
            <a:off x="5457013" y="3230800"/>
            <a:ext cx="2569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RDS (MySQL)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5" name="Google Shape;55;p14"/>
          <p:cNvCxnSpPr>
            <a:stCxn id="53" idx="3"/>
            <a:endCxn id="54" idx="1"/>
          </p:cNvCxnSpPr>
          <p:nvPr/>
        </p:nvCxnSpPr>
        <p:spPr>
          <a:xfrm>
            <a:off x="4070388" y="3479050"/>
            <a:ext cx="1386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6" name="Google Shape;56;p14"/>
          <p:cNvGrpSpPr/>
          <p:nvPr/>
        </p:nvGrpSpPr>
        <p:grpSpPr>
          <a:xfrm>
            <a:off x="2999325" y="1874065"/>
            <a:ext cx="1042869" cy="1042869"/>
            <a:chOff x="2615075" y="1452000"/>
            <a:chExt cx="1277400" cy="1277400"/>
          </a:xfrm>
        </p:grpSpPr>
        <p:sp>
          <p:nvSpPr>
            <p:cNvPr id="57" name="Google Shape;57;p14"/>
            <p:cNvSpPr/>
            <p:nvPr/>
          </p:nvSpPr>
          <p:spPr>
            <a:xfrm>
              <a:off x="2615075" y="1452000"/>
              <a:ext cx="1277400" cy="1277400"/>
            </a:xfrm>
            <a:prstGeom prst="ellipse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" name="Google Shape;58;p14"/>
            <p:cNvCxnSpPr>
              <a:stCxn id="57" idx="1"/>
              <a:endCxn id="57" idx="5"/>
            </p:cNvCxnSpPr>
            <p:nvPr/>
          </p:nvCxnSpPr>
          <p:spPr>
            <a:xfrm>
              <a:off x="2802146" y="1639071"/>
              <a:ext cx="903300" cy="9033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" name="Google Shape;59;p14"/>
          <p:cNvGrpSpPr/>
          <p:nvPr/>
        </p:nvGrpSpPr>
        <p:grpSpPr>
          <a:xfrm>
            <a:off x="2284837" y="3035715"/>
            <a:ext cx="1042869" cy="1042869"/>
            <a:chOff x="2615075" y="1452000"/>
            <a:chExt cx="1277400" cy="1277400"/>
          </a:xfrm>
        </p:grpSpPr>
        <p:sp>
          <p:nvSpPr>
            <p:cNvPr id="60" name="Google Shape;60;p14"/>
            <p:cNvSpPr/>
            <p:nvPr/>
          </p:nvSpPr>
          <p:spPr>
            <a:xfrm>
              <a:off x="2615075" y="1452000"/>
              <a:ext cx="1277400" cy="1277400"/>
            </a:xfrm>
            <a:prstGeom prst="ellipse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" name="Google Shape;61;p14"/>
            <p:cNvCxnSpPr>
              <a:stCxn id="60" idx="1"/>
              <a:endCxn id="60" idx="5"/>
            </p:cNvCxnSpPr>
            <p:nvPr/>
          </p:nvCxnSpPr>
          <p:spPr>
            <a:xfrm>
              <a:off x="2802146" y="1639071"/>
              <a:ext cx="903300" cy="90330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25" y="0"/>
            <a:ext cx="9144000" cy="8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Why Sequelize?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1300"/>
            <a:ext cx="8839202" cy="382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-125" y="0"/>
            <a:ext cx="9144000" cy="28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PubHub</a:t>
            </a:r>
            <a:r>
              <a:rPr lang="en"/>
              <a:t> System Design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0" y="2840100"/>
            <a:ext cx="9144000" cy="23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between frontend and backend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863" y="598375"/>
            <a:ext cx="6126274" cy="44513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idx="4294967295" type="title"/>
          </p:nvPr>
        </p:nvSpPr>
        <p:spPr>
          <a:xfrm>
            <a:off x="0" y="0"/>
            <a:ext cx="9144000" cy="5619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PubHub</a:t>
            </a:r>
            <a:r>
              <a:rPr lang="en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Overview - Model 1</a:t>
            </a:r>
            <a:endParaRPr>
              <a:solidFill>
                <a:srgbClr val="434343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4294967295" type="title"/>
          </p:nvPr>
        </p:nvSpPr>
        <p:spPr>
          <a:xfrm>
            <a:off x="0" y="0"/>
            <a:ext cx="9144000" cy="5619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PubHub</a:t>
            </a:r>
            <a:r>
              <a:rPr lang="en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Overview - Model 2</a:t>
            </a:r>
            <a:endParaRPr>
              <a:solidFill>
                <a:srgbClr val="434343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2026" l="1071" r="580" t="1921"/>
          <a:stretch/>
        </p:blipFill>
        <p:spPr>
          <a:xfrm>
            <a:off x="267912" y="650000"/>
            <a:ext cx="8608176" cy="4400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-125" y="0"/>
            <a:ext cx="9144000" cy="28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PubHub</a:t>
            </a:r>
            <a:r>
              <a:rPr lang="en"/>
              <a:t> </a:t>
            </a:r>
            <a:r>
              <a:rPr lang="en"/>
              <a:t>Subsystems Overview</a:t>
            </a:r>
            <a:endParaRPr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-125" y="2840100"/>
            <a:ext cx="9144000" cy="23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 Light"/>
                <a:ea typeface="Roboto Mono Light"/>
                <a:cs typeface="Roboto Mono Light"/>
                <a:sym typeface="Roboto Mono Light"/>
              </a:rPr>
              <a:t>Subsystem 1 [G Frontend]	Login, User Management, Trivia Creation </a:t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 Light"/>
                <a:ea typeface="Roboto Mono Light"/>
                <a:cs typeface="Roboto Mono Light"/>
                <a:sym typeface="Roboto Mono Light"/>
              </a:rPr>
              <a:t>Subsystem 2 [L Backend ]	User Management, Trivia Creation, DB</a:t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 Light"/>
                <a:ea typeface="Roboto Mono Light"/>
                <a:cs typeface="Roboto Mono Light"/>
                <a:sym typeface="Roboto Mono Light"/>
              </a:rPr>
              <a:t>Subsystem 3 [B Frontend] 	Chat, Host Trivia, Play Trivia, Websocket Client</a:t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 Mono Light"/>
                <a:ea typeface="Roboto Mono Light"/>
                <a:cs typeface="Roboto Mono Light"/>
                <a:sym typeface="Roboto Mono Light"/>
              </a:rPr>
              <a:t>Subsystem 4 [T Backend ] 	Websocket Server, Chat, Host Trivia, Play Trivia</a:t>
            </a:r>
            <a:endParaRPr sz="15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225" y="0"/>
            <a:ext cx="9144000" cy="8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1: </a:t>
            </a:r>
            <a:r>
              <a:rPr lang="en">
                <a:solidFill>
                  <a:srgbClr val="434343"/>
                </a:solidFill>
              </a:rPr>
              <a:t>Trivia Creation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18" y="828900"/>
            <a:ext cx="8053933" cy="43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225" y="0"/>
            <a:ext cx="9144000" cy="8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1: </a:t>
            </a:r>
            <a:r>
              <a:rPr lang="en">
                <a:solidFill>
                  <a:srgbClr val="434343"/>
                </a:solidFill>
              </a:rPr>
              <a:t>Trivia Creation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0" l="9" r="0" t="0"/>
          <a:stretch/>
        </p:blipFill>
        <p:spPr>
          <a:xfrm>
            <a:off x="1062675" y="704750"/>
            <a:ext cx="6834753" cy="4561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