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9b846efa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9b846efa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9b846efa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9b846efa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9b846efaf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9b846efa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9b846efaf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9b846efaf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9b846efa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9b846efa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9b846efa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9b846efa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9b846efa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9b846efa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9b846efa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9b846efa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9b846efa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9b846efa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9b846efa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9b846efa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9b846efa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9b846efa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9b846efa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9b846efa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thelancet.com/journals/landia/article/PIIS2213-8587(14)70226-8/fulltext" TargetMode="External"/><Relationship Id="rId4" Type="http://schemas.openxmlformats.org/officeDocument/2006/relationships/hyperlink" Target="https://en.wikipedia.org/wiki/Diabetes_mellitus" TargetMode="External"/><Relationship Id="rId5" Type="http://schemas.openxmlformats.org/officeDocument/2006/relationships/hyperlink" Target="https://en.wikipedia.org/wiki/Hypoglycemia" TargetMode="External"/><Relationship Id="rId6" Type="http://schemas.openxmlformats.org/officeDocument/2006/relationships/hyperlink" Target="https://www.ncbi.nlm.nih.gov/pubmed/23829285" TargetMode="External"/><Relationship Id="rId7" Type="http://schemas.openxmlformats.org/officeDocument/2006/relationships/hyperlink" Target="https://www.sciencedirect.com/science/article/pii/S135045330600183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09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Fuzzy Logic Application</a:t>
            </a:r>
            <a:endParaRPr/>
          </a:p>
        </p:txBody>
      </p:sp>
      <p:sp>
        <p:nvSpPr>
          <p:cNvPr id="55" name="Google Shape;55;p13"/>
          <p:cNvSpPr txBox="1"/>
          <p:nvPr>
            <p:ph idx="1" type="subTitle"/>
          </p:nvPr>
        </p:nvSpPr>
        <p:spPr>
          <a:xfrm>
            <a:off x="311700" y="18431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Making an Artificial Pancreas for </a:t>
            </a:r>
            <a:endParaRPr>
              <a:solidFill>
                <a:srgbClr val="000000"/>
              </a:solidFill>
            </a:endParaRPr>
          </a:p>
          <a:p>
            <a:pPr indent="0" lvl="0" marL="0" rtl="0" algn="ctr">
              <a:spcBef>
                <a:spcPts val="0"/>
              </a:spcBef>
              <a:spcAft>
                <a:spcPts val="0"/>
              </a:spcAft>
              <a:buNone/>
            </a:pPr>
            <a:r>
              <a:rPr lang="en">
                <a:solidFill>
                  <a:srgbClr val="000000"/>
                </a:solidFill>
              </a:rPr>
              <a:t>People with Type I Diabetes</a:t>
            </a:r>
            <a:endParaRPr>
              <a:solidFill>
                <a:srgbClr val="000000"/>
              </a:solidFill>
            </a:endParaRPr>
          </a:p>
        </p:txBody>
      </p:sp>
      <p:sp>
        <p:nvSpPr>
          <p:cNvPr id="56" name="Google Shape;56;p13"/>
          <p:cNvSpPr txBox="1"/>
          <p:nvPr/>
        </p:nvSpPr>
        <p:spPr>
          <a:xfrm>
            <a:off x="1386375" y="3392550"/>
            <a:ext cx="6371100" cy="124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Glen Browne</a:t>
            </a:r>
            <a:endParaRPr sz="1800"/>
          </a:p>
          <a:p>
            <a:pPr indent="0" lvl="0" marL="0" rtl="0" algn="ctr">
              <a:spcBef>
                <a:spcPts val="0"/>
              </a:spcBef>
              <a:spcAft>
                <a:spcPts val="0"/>
              </a:spcAft>
              <a:buNone/>
            </a:pPr>
            <a:r>
              <a:rPr lang="en" sz="1800"/>
              <a:t>EE 476 </a:t>
            </a:r>
            <a:endParaRPr sz="1800"/>
          </a:p>
          <a:p>
            <a:pPr indent="0" lvl="0" marL="0" rtl="0" algn="ctr">
              <a:spcBef>
                <a:spcPts val="0"/>
              </a:spcBef>
              <a:spcAft>
                <a:spcPts val="0"/>
              </a:spcAft>
              <a:buNone/>
            </a:pPr>
            <a:r>
              <a:rPr lang="en" sz="1800"/>
              <a:t>California State University, Long Beach</a:t>
            </a:r>
            <a:endParaRPr sz="1800"/>
          </a:p>
          <a:p>
            <a:pPr indent="0" lvl="0" marL="0" rtl="0" algn="ctr">
              <a:spcBef>
                <a:spcPts val="0"/>
              </a:spcBef>
              <a:spcAft>
                <a:spcPts val="0"/>
              </a:spcAft>
              <a:buNone/>
            </a:pPr>
            <a:r>
              <a:rPr lang="en" sz="1800"/>
              <a:t>May 5, 2018</a:t>
            </a:r>
            <a:endParaRPr sz="1800"/>
          </a:p>
          <a:p>
            <a:pPr indent="0" lvl="0" marL="0" rtl="0" algn="ctr">
              <a:spcBef>
                <a:spcPts val="0"/>
              </a:spcBef>
              <a:spcAft>
                <a:spcPts val="0"/>
              </a:spcAft>
              <a:buNone/>
            </a:pPr>
            <a:r>
              <a:rPr lang="en" sz="1800"/>
              <a:t>Professor Chit-Sang Tsang</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Fuzzy Associative Memory Table</a:t>
            </a:r>
            <a:endParaRPr/>
          </a:p>
        </p:txBody>
      </p:sp>
      <p:pic>
        <p:nvPicPr>
          <p:cNvPr id="114" name="Google Shape;114;p22"/>
          <p:cNvPicPr preferRelativeResize="0"/>
          <p:nvPr/>
        </p:nvPicPr>
        <p:blipFill>
          <a:blip r:embed="rId3">
            <a:alphaModFix/>
          </a:blip>
          <a:stretch>
            <a:fillRect/>
          </a:stretch>
        </p:blipFill>
        <p:spPr>
          <a:xfrm>
            <a:off x="152400" y="1855925"/>
            <a:ext cx="8764900" cy="1801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Hypoglycemia Greatly Reduced</a:t>
            </a:r>
            <a:endParaRPr/>
          </a:p>
        </p:txBody>
      </p:sp>
      <p:pic>
        <p:nvPicPr>
          <p:cNvPr id="120" name="Google Shape;120;p23"/>
          <p:cNvPicPr preferRelativeResize="0"/>
          <p:nvPr/>
        </p:nvPicPr>
        <p:blipFill>
          <a:blip r:embed="rId3">
            <a:alphaModFix/>
          </a:blip>
          <a:stretch>
            <a:fillRect/>
          </a:stretch>
        </p:blipFill>
        <p:spPr>
          <a:xfrm>
            <a:off x="152400" y="496500"/>
            <a:ext cx="8773472" cy="4266000"/>
          </a:xfrm>
          <a:prstGeom prst="rect">
            <a:avLst/>
          </a:prstGeom>
          <a:noFill/>
          <a:ln>
            <a:noFill/>
          </a:ln>
        </p:spPr>
      </p:pic>
      <p:pic>
        <p:nvPicPr>
          <p:cNvPr id="121" name="Google Shape;121;p23"/>
          <p:cNvPicPr preferRelativeResize="0"/>
          <p:nvPr/>
        </p:nvPicPr>
        <p:blipFill>
          <a:blip r:embed="rId4">
            <a:alphaModFix/>
          </a:blip>
          <a:stretch>
            <a:fillRect/>
          </a:stretch>
        </p:blipFill>
        <p:spPr>
          <a:xfrm>
            <a:off x="746025" y="4565325"/>
            <a:ext cx="8397976" cy="534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 fuzzy logic-based artificial pancreas is better than conventional insulin therapy for many reasons.</a:t>
            </a:r>
            <a:endParaRPr>
              <a:solidFill>
                <a:srgbClr val="000000"/>
              </a:solidFill>
            </a:endParaRPr>
          </a:p>
          <a:p>
            <a:pPr indent="0" lvl="0" marL="0" rtl="0" algn="l">
              <a:spcBef>
                <a:spcPts val="1600"/>
              </a:spcBef>
              <a:spcAft>
                <a:spcPts val="0"/>
              </a:spcAft>
              <a:buNone/>
            </a:pPr>
            <a:r>
              <a:rPr lang="en">
                <a:solidFill>
                  <a:srgbClr val="000000"/>
                </a:solidFill>
              </a:rPr>
              <a:t>Hassle-Free and automatic; saves time and worry</a:t>
            </a:r>
            <a:endParaRPr>
              <a:solidFill>
                <a:srgbClr val="000000"/>
              </a:solidFill>
            </a:endParaRPr>
          </a:p>
          <a:p>
            <a:pPr indent="0" lvl="0" marL="0" rtl="0" algn="l">
              <a:spcBef>
                <a:spcPts val="1600"/>
              </a:spcBef>
              <a:spcAft>
                <a:spcPts val="0"/>
              </a:spcAft>
              <a:buNone/>
            </a:pPr>
            <a:r>
              <a:rPr lang="en">
                <a:solidFill>
                  <a:srgbClr val="000000"/>
                </a:solidFill>
              </a:rPr>
              <a:t>Prevents overdosing on insulin which leads to hypoglycemia and insulin resistance</a:t>
            </a:r>
            <a:endParaRPr>
              <a:solidFill>
                <a:srgbClr val="000000"/>
              </a:solidFill>
            </a:endParaRPr>
          </a:p>
          <a:p>
            <a:pPr indent="0" lvl="0" marL="0" rtl="0" algn="l">
              <a:spcBef>
                <a:spcPts val="1600"/>
              </a:spcBef>
              <a:spcAft>
                <a:spcPts val="0"/>
              </a:spcAft>
              <a:buNone/>
            </a:pPr>
            <a:r>
              <a:rPr lang="en">
                <a:solidFill>
                  <a:srgbClr val="000000"/>
                </a:solidFill>
              </a:rPr>
              <a:t>More effectively manages overall metabolism</a:t>
            </a:r>
            <a:endParaRPr>
              <a:solidFill>
                <a:srgbClr val="000000"/>
              </a:solidFill>
            </a:endParaRPr>
          </a:p>
          <a:p>
            <a:pPr indent="0" lvl="0" marL="0" rtl="0" algn="l">
              <a:spcBef>
                <a:spcPts val="1600"/>
              </a:spcBef>
              <a:spcAft>
                <a:spcPts val="0"/>
              </a:spcAft>
              <a:buNone/>
            </a:pPr>
            <a:r>
              <a:rPr lang="en">
                <a:solidFill>
                  <a:srgbClr val="000000"/>
                </a:solidFill>
              </a:rPr>
              <a:t>Overall better quality of life</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133" name="Google Shape;133;p25"/>
          <p:cNvSpPr txBox="1"/>
          <p:nvPr>
            <p:ph idx="1" type="body"/>
          </p:nvPr>
        </p:nvSpPr>
        <p:spPr>
          <a:xfrm>
            <a:off x="97550" y="1152475"/>
            <a:ext cx="8885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https://www.thelancet.com/journals/landia/article/PIIS2213-8587(14)70226-8/fulltext</a:t>
            </a:r>
            <a:endParaRPr/>
          </a:p>
          <a:p>
            <a:pPr indent="0" lvl="0" marL="0" rtl="0" algn="l">
              <a:spcBef>
                <a:spcPts val="1600"/>
              </a:spcBef>
              <a:spcAft>
                <a:spcPts val="0"/>
              </a:spcAft>
              <a:buNone/>
            </a:pPr>
            <a:r>
              <a:rPr lang="en" u="sng">
                <a:solidFill>
                  <a:schemeClr val="hlink"/>
                </a:solidFill>
                <a:hlinkClick r:id="rId4"/>
              </a:rPr>
              <a:t>https://en.wikipedia.org/wiki/Diabetes_mellitus</a:t>
            </a:r>
            <a:endParaRPr/>
          </a:p>
          <a:p>
            <a:pPr indent="0" lvl="0" marL="0" rtl="0" algn="l">
              <a:spcBef>
                <a:spcPts val="1600"/>
              </a:spcBef>
              <a:spcAft>
                <a:spcPts val="0"/>
              </a:spcAft>
              <a:buNone/>
            </a:pPr>
            <a:r>
              <a:rPr lang="en" u="sng">
                <a:solidFill>
                  <a:schemeClr val="hlink"/>
                </a:solidFill>
                <a:hlinkClick r:id="rId5"/>
              </a:rPr>
              <a:t>https://en.wikipedia.org/wiki/Hypoglycemia</a:t>
            </a:r>
            <a:endParaRPr/>
          </a:p>
          <a:p>
            <a:pPr indent="0" lvl="0" marL="0" rtl="0" algn="l">
              <a:spcBef>
                <a:spcPts val="1600"/>
              </a:spcBef>
              <a:spcAft>
                <a:spcPts val="0"/>
              </a:spcAft>
              <a:buNone/>
            </a:pPr>
            <a:r>
              <a:rPr lang="en" u="sng">
                <a:solidFill>
                  <a:schemeClr val="hlink"/>
                </a:solidFill>
                <a:hlinkClick r:id="rId6"/>
              </a:rPr>
              <a:t>https://www.ncbi.nlm.nih.gov/pubmed/23829285</a:t>
            </a:r>
            <a:endParaRPr/>
          </a:p>
          <a:p>
            <a:pPr indent="0" lvl="0" marL="0" rtl="0" algn="l">
              <a:spcBef>
                <a:spcPts val="1600"/>
              </a:spcBef>
              <a:spcAft>
                <a:spcPts val="0"/>
              </a:spcAft>
              <a:buNone/>
            </a:pPr>
            <a:r>
              <a:rPr lang="en" u="sng">
                <a:solidFill>
                  <a:schemeClr val="hlink"/>
                </a:solidFill>
                <a:hlinkClick r:id="rId7"/>
              </a:rPr>
              <a:t>https://www.sciencedirect.com/science/article/pii/S1350453306001834</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62" name="Google Shape;62;p14"/>
          <p:cNvSpPr txBox="1"/>
          <p:nvPr>
            <p:ph idx="1" type="body"/>
          </p:nvPr>
        </p:nvSpPr>
        <p:spPr>
          <a:xfrm>
            <a:off x="311700" y="1152475"/>
            <a:ext cx="8520600" cy="35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Type I Diabetes, also known as “insulin-dependent diabetes,” or “juvenile diabetes,” results from the pancreas’ inability to produce enough insulin.  Insulin is a critical hormone that regulates the amount of glucose in the blood.  The presence of insulin in the blood triggers anabolic metabolism, or the conversion of glucose in the blood to muscle and fat.  A lack of insulin prevents anabolic processes in the body, causing loss of muscle tissue and overall weight loss.  The ratio of insulin to glucose level in the blood must be kept at a proper level to allow the body to function properly.  A fuzzy-logic based automated insulin pump can be used to efficiently manage Type I Diabetes by monitoring the levels of insulin and glucose in the blood, and taking corrective action by introducing correct amounts of insulin into the blood when necessary. </a:t>
            </a:r>
            <a:endParaRPr>
              <a:solidFill>
                <a:schemeClr val="dk1"/>
              </a:solidFill>
            </a:endParaRPr>
          </a:p>
          <a:p>
            <a:pPr indent="0" lvl="0" marL="0" rtl="0" algn="l">
              <a:spcBef>
                <a:spcPts val="0"/>
              </a:spcBef>
              <a:spcAft>
                <a:spcPts val="0"/>
              </a:spcAft>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Traditional Treatment vs. Fuzzy Logic Control</a:t>
            </a:r>
            <a:endParaRPr/>
          </a:p>
        </p:txBody>
      </p:sp>
      <p:sp>
        <p:nvSpPr>
          <p:cNvPr id="68" name="Google Shape;68;p15"/>
          <p:cNvSpPr txBox="1"/>
          <p:nvPr>
            <p:ph idx="1" type="body"/>
          </p:nvPr>
        </p:nvSpPr>
        <p:spPr>
          <a:xfrm>
            <a:off x="311700" y="1152475"/>
            <a:ext cx="4010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Traditionally:</a:t>
            </a:r>
            <a:endParaRPr>
              <a:solidFill>
                <a:srgbClr val="000000"/>
              </a:solidFill>
            </a:endParaRPr>
          </a:p>
          <a:p>
            <a:pPr indent="0" lvl="0" marL="0" rtl="0" algn="l">
              <a:spcBef>
                <a:spcPts val="1600"/>
              </a:spcBef>
              <a:spcAft>
                <a:spcPts val="0"/>
              </a:spcAft>
              <a:buNone/>
            </a:pPr>
            <a:r>
              <a:rPr lang="en">
                <a:solidFill>
                  <a:srgbClr val="000000"/>
                </a:solidFill>
              </a:rPr>
              <a:t>Patient measures blood glucose concentration manually by pricking finger and using testing hardware.</a:t>
            </a:r>
            <a:endParaRPr>
              <a:solidFill>
                <a:srgbClr val="000000"/>
              </a:solidFill>
            </a:endParaRPr>
          </a:p>
          <a:p>
            <a:pPr indent="0" lvl="0" marL="0" rtl="0" algn="l">
              <a:spcBef>
                <a:spcPts val="1600"/>
              </a:spcBef>
              <a:spcAft>
                <a:spcPts val="1600"/>
              </a:spcAft>
              <a:buNone/>
            </a:pPr>
            <a:r>
              <a:rPr lang="en">
                <a:solidFill>
                  <a:srgbClr val="000000"/>
                </a:solidFill>
              </a:rPr>
              <a:t>Patient decides how much Insulin to inject</a:t>
            </a:r>
            <a:endParaRPr>
              <a:solidFill>
                <a:srgbClr val="000000"/>
              </a:solidFill>
            </a:endParaRPr>
          </a:p>
        </p:txBody>
      </p:sp>
      <p:sp>
        <p:nvSpPr>
          <p:cNvPr id="69" name="Google Shape;69;p15"/>
          <p:cNvSpPr txBox="1"/>
          <p:nvPr>
            <p:ph idx="1" type="body"/>
          </p:nvPr>
        </p:nvSpPr>
        <p:spPr>
          <a:xfrm>
            <a:off x="4444575" y="1202925"/>
            <a:ext cx="4311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Fuzzy Logic</a:t>
            </a:r>
            <a:r>
              <a:rPr lang="en">
                <a:solidFill>
                  <a:srgbClr val="000000"/>
                </a:solidFill>
              </a:rPr>
              <a:t>:</a:t>
            </a:r>
            <a:endParaRPr>
              <a:solidFill>
                <a:srgbClr val="000000"/>
              </a:solidFill>
            </a:endParaRPr>
          </a:p>
          <a:p>
            <a:pPr indent="0" lvl="0" marL="0" rtl="0" algn="l">
              <a:spcBef>
                <a:spcPts val="1600"/>
              </a:spcBef>
              <a:spcAft>
                <a:spcPts val="0"/>
              </a:spcAft>
              <a:buNone/>
            </a:pPr>
            <a:r>
              <a:rPr lang="en">
                <a:solidFill>
                  <a:srgbClr val="000000"/>
                </a:solidFill>
              </a:rPr>
              <a:t>System periodically measures blood glucose levels and automatically supplies the proper level of insulin</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Fuzzy Logic Advantages: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Patient doesn’t have to worry about monitoring blood glucose concentration or injecting insulin; it’s done automatically.</a:t>
            </a:r>
            <a:endParaRPr>
              <a:solidFill>
                <a:srgbClr val="000000"/>
              </a:solidFill>
            </a:endParaRPr>
          </a:p>
          <a:p>
            <a:pPr indent="0" lvl="0" marL="0" rtl="0" algn="l">
              <a:spcBef>
                <a:spcPts val="1600"/>
              </a:spcBef>
              <a:spcAft>
                <a:spcPts val="0"/>
              </a:spcAft>
              <a:buNone/>
            </a:pPr>
            <a:r>
              <a:rPr lang="en">
                <a:solidFill>
                  <a:srgbClr val="000000"/>
                </a:solidFill>
              </a:rPr>
              <a:t>The correct amount of insulin is always supplied:</a:t>
            </a:r>
            <a:endParaRPr>
              <a:solidFill>
                <a:srgbClr val="000000"/>
              </a:solidFill>
            </a:endParaRPr>
          </a:p>
          <a:p>
            <a:pPr indent="457200" lvl="0" marL="0" rtl="0" algn="l">
              <a:spcBef>
                <a:spcPts val="1600"/>
              </a:spcBef>
              <a:spcAft>
                <a:spcPts val="0"/>
              </a:spcAft>
              <a:buNone/>
            </a:pPr>
            <a:r>
              <a:rPr lang="en">
                <a:solidFill>
                  <a:srgbClr val="000000"/>
                </a:solidFill>
              </a:rPr>
              <a:t>Food is properly utilized by the body</a:t>
            </a:r>
            <a:endParaRPr>
              <a:solidFill>
                <a:srgbClr val="000000"/>
              </a:solidFill>
            </a:endParaRPr>
          </a:p>
          <a:p>
            <a:pPr indent="457200" lvl="0" marL="0" rtl="0" algn="l">
              <a:spcBef>
                <a:spcPts val="1600"/>
              </a:spcBef>
              <a:spcAft>
                <a:spcPts val="0"/>
              </a:spcAft>
              <a:buNone/>
            </a:pPr>
            <a:r>
              <a:rPr lang="en">
                <a:solidFill>
                  <a:srgbClr val="000000"/>
                </a:solidFill>
              </a:rPr>
              <a:t>Prevents insulin overdose, which causes hypoglycemia (low blood sugar)</a:t>
            </a:r>
            <a:endParaRPr>
              <a:solidFill>
                <a:srgbClr val="000000"/>
              </a:solidFill>
            </a:endParaRPr>
          </a:p>
          <a:p>
            <a:pPr indent="45720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1137400" y="226205"/>
            <a:ext cx="6701775" cy="4793033"/>
          </a:xfrm>
          <a:prstGeom prst="rect">
            <a:avLst/>
          </a:prstGeom>
          <a:noFill/>
          <a:ln>
            <a:noFill/>
          </a:ln>
        </p:spPr>
      </p:pic>
      <p:sp>
        <p:nvSpPr>
          <p:cNvPr id="81" name="Google Shape;81;p17"/>
          <p:cNvSpPr txBox="1"/>
          <p:nvPr>
            <p:ph type="title"/>
          </p:nvPr>
        </p:nvSpPr>
        <p:spPr>
          <a:xfrm>
            <a:off x="46650" y="526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Artificial Pancreas System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Fuzzy Logic Controller</a:t>
            </a:r>
            <a:endParaRPr/>
          </a:p>
        </p:txBody>
      </p:sp>
      <p:pic>
        <p:nvPicPr>
          <p:cNvPr id="87" name="Google Shape;87;p18"/>
          <p:cNvPicPr preferRelativeResize="0"/>
          <p:nvPr/>
        </p:nvPicPr>
        <p:blipFill>
          <a:blip r:embed="rId3">
            <a:alphaModFix/>
          </a:blip>
          <a:stretch>
            <a:fillRect/>
          </a:stretch>
        </p:blipFill>
        <p:spPr>
          <a:xfrm>
            <a:off x="152400" y="1170125"/>
            <a:ext cx="8820301" cy="1519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Input 1:</a:t>
            </a:r>
            <a:endParaRPr/>
          </a:p>
        </p:txBody>
      </p:sp>
      <p:sp>
        <p:nvSpPr>
          <p:cNvPr id="93" name="Google Shape;93;p19"/>
          <p:cNvSpPr txBox="1"/>
          <p:nvPr>
            <p:ph idx="1" type="body"/>
          </p:nvPr>
        </p:nvSpPr>
        <p:spPr>
          <a:xfrm>
            <a:off x="97625" y="1476575"/>
            <a:ext cx="3367200" cy="2986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 Blood </a:t>
            </a:r>
            <a:r>
              <a:rPr lang="en">
                <a:solidFill>
                  <a:schemeClr val="dk1"/>
                </a:solidFill>
              </a:rPr>
              <a:t>Glucose Concentration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Membership Function Outlines: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457200" lvl="0" marL="0" rtl="0" algn="l">
              <a:spcBef>
                <a:spcPts val="0"/>
              </a:spcBef>
              <a:spcAft>
                <a:spcPts val="0"/>
              </a:spcAft>
              <a:buClr>
                <a:schemeClr val="dk1"/>
              </a:buClr>
              <a:buSzPts val="1100"/>
              <a:buFont typeface="Arial"/>
              <a:buNone/>
            </a:pPr>
            <a:r>
              <a:rPr lang="en">
                <a:solidFill>
                  <a:schemeClr val="dk1"/>
                </a:solidFill>
              </a:rPr>
              <a:t>Very Low: 	0-3 mmol/L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Low: 		2-5 mmol/L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Medium:		4-7 mmol/L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High: 		6-9 mmol/L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Very High: 	8+  mmol/L</a:t>
            </a:r>
            <a:endParaRPr>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a:p>
        </p:txBody>
      </p:sp>
      <p:pic>
        <p:nvPicPr>
          <p:cNvPr id="94" name="Google Shape;94;p19"/>
          <p:cNvPicPr preferRelativeResize="0"/>
          <p:nvPr/>
        </p:nvPicPr>
        <p:blipFill>
          <a:blip r:embed="rId3">
            <a:alphaModFix/>
          </a:blip>
          <a:stretch>
            <a:fillRect/>
          </a:stretch>
        </p:blipFill>
        <p:spPr>
          <a:xfrm>
            <a:off x="3617225" y="1373925"/>
            <a:ext cx="5383900" cy="3221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14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Input 2:</a:t>
            </a:r>
            <a:endParaRPr/>
          </a:p>
        </p:txBody>
      </p:sp>
      <p:sp>
        <p:nvSpPr>
          <p:cNvPr id="100" name="Google Shape;100;p20"/>
          <p:cNvSpPr txBox="1"/>
          <p:nvPr>
            <p:ph idx="1" type="body"/>
          </p:nvPr>
        </p:nvSpPr>
        <p:spPr>
          <a:xfrm>
            <a:off x="89300" y="1331325"/>
            <a:ext cx="3768300" cy="3334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               </a:t>
            </a:r>
            <a:r>
              <a:rPr lang="en">
                <a:solidFill>
                  <a:schemeClr val="dk1"/>
                </a:solidFill>
              </a:rPr>
              <a:t>d/dt of Blood </a:t>
            </a:r>
            <a:endParaRPr>
              <a:solidFill>
                <a:schemeClr val="dk1"/>
              </a:solidFill>
            </a:endParaRPr>
          </a:p>
          <a:p>
            <a:pPr indent="0" lvl="0" marL="0" rtl="0" algn="l">
              <a:spcBef>
                <a:spcPts val="0"/>
              </a:spcBef>
              <a:spcAft>
                <a:spcPts val="0"/>
              </a:spcAft>
              <a:buNone/>
            </a:pPr>
            <a:r>
              <a:rPr lang="en">
                <a:solidFill>
                  <a:schemeClr val="dk1"/>
                </a:solidFill>
              </a:rPr>
              <a:t>        Glucose Concentration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Membership Functions Outlines:</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Large Neg:	&lt; -15 umol/L / min</a:t>
            </a:r>
            <a:endParaRPr>
              <a:solidFill>
                <a:schemeClr val="dk1"/>
              </a:solidFill>
            </a:endParaRPr>
          </a:p>
          <a:p>
            <a:pPr indent="0" lvl="0" marL="0" rtl="0" algn="l">
              <a:spcBef>
                <a:spcPts val="0"/>
              </a:spcBef>
              <a:spcAft>
                <a:spcPts val="0"/>
              </a:spcAft>
              <a:buNone/>
            </a:pPr>
            <a:r>
              <a:rPr lang="en">
                <a:solidFill>
                  <a:schemeClr val="dk1"/>
                </a:solidFill>
              </a:rPr>
              <a:t>Negative: 	-20 to -5 umol/L / min</a:t>
            </a:r>
            <a:endParaRPr>
              <a:solidFill>
                <a:schemeClr val="dk1"/>
              </a:solidFill>
            </a:endParaRPr>
          </a:p>
          <a:p>
            <a:pPr indent="0" lvl="0" marL="0" rtl="0" algn="l">
              <a:spcBef>
                <a:spcPts val="0"/>
              </a:spcBef>
              <a:spcAft>
                <a:spcPts val="0"/>
              </a:spcAft>
              <a:buNone/>
            </a:pPr>
            <a:r>
              <a:rPr lang="en">
                <a:solidFill>
                  <a:schemeClr val="dk1"/>
                </a:solidFill>
              </a:rPr>
              <a:t>Zero: 		-10 to 10 umol/L / min</a:t>
            </a:r>
            <a:endParaRPr>
              <a:solidFill>
                <a:schemeClr val="dk1"/>
              </a:solidFill>
            </a:endParaRPr>
          </a:p>
          <a:p>
            <a:pPr indent="0" lvl="0" marL="0" rtl="0" algn="l">
              <a:spcBef>
                <a:spcPts val="0"/>
              </a:spcBef>
              <a:spcAft>
                <a:spcPts val="0"/>
              </a:spcAft>
              <a:buNone/>
            </a:pPr>
            <a:r>
              <a:rPr lang="en">
                <a:solidFill>
                  <a:schemeClr val="dk1"/>
                </a:solidFill>
              </a:rPr>
              <a:t>Positive: 	5 to 20 umol/L / min</a:t>
            </a:r>
            <a:endParaRPr>
              <a:solidFill>
                <a:schemeClr val="dk1"/>
              </a:solidFill>
            </a:endParaRPr>
          </a:p>
          <a:p>
            <a:pPr indent="0" lvl="0" marL="0" rtl="0" algn="l">
              <a:spcBef>
                <a:spcPts val="0"/>
              </a:spcBef>
              <a:spcAft>
                <a:spcPts val="0"/>
              </a:spcAft>
              <a:buNone/>
            </a:pPr>
            <a:r>
              <a:rPr lang="en">
                <a:solidFill>
                  <a:schemeClr val="dk1"/>
                </a:solidFill>
              </a:rPr>
              <a:t>Large Pos:  	&gt; 15  umol/L / min </a:t>
            </a:r>
            <a:endParaRPr>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1600"/>
              </a:spcAft>
              <a:buNone/>
            </a:pPr>
            <a:r>
              <a:t/>
            </a:r>
            <a:endParaRPr/>
          </a:p>
        </p:txBody>
      </p:sp>
      <p:pic>
        <p:nvPicPr>
          <p:cNvPr id="101" name="Google Shape;101;p20"/>
          <p:cNvPicPr preferRelativeResize="0"/>
          <p:nvPr/>
        </p:nvPicPr>
        <p:blipFill>
          <a:blip r:embed="rId3">
            <a:alphaModFix/>
          </a:blip>
          <a:stretch>
            <a:fillRect/>
          </a:stretch>
        </p:blipFill>
        <p:spPr>
          <a:xfrm>
            <a:off x="3963218" y="1407525"/>
            <a:ext cx="5158758" cy="3086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Output:</a:t>
            </a:r>
            <a:endParaRPr/>
          </a:p>
        </p:txBody>
      </p:sp>
      <p:sp>
        <p:nvSpPr>
          <p:cNvPr id="107" name="Google Shape;107;p21"/>
          <p:cNvSpPr txBox="1"/>
          <p:nvPr>
            <p:ph idx="1" type="body"/>
          </p:nvPr>
        </p:nvSpPr>
        <p:spPr>
          <a:xfrm>
            <a:off x="3036100" y="96450"/>
            <a:ext cx="5796300" cy="2062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Amount of Insulin Pumped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Membership Function Outline:</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Very Small: 0.05-0.3 nmol 		Small: 0.2-1.2 nmol </a:t>
            </a:r>
            <a:endParaRPr>
              <a:solidFill>
                <a:schemeClr val="dk1"/>
              </a:solidFill>
            </a:endParaRPr>
          </a:p>
          <a:p>
            <a:pPr indent="0" lvl="0" marL="0" rtl="0" algn="l">
              <a:spcBef>
                <a:spcPts val="0"/>
              </a:spcBef>
              <a:spcAft>
                <a:spcPts val="0"/>
              </a:spcAft>
              <a:buNone/>
            </a:pPr>
            <a:r>
              <a:rPr lang="en">
                <a:solidFill>
                  <a:schemeClr val="dk1"/>
                </a:solidFill>
              </a:rPr>
              <a:t>Medium: 1-4 nmol			Large: 3-9 nmol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Very Large: 8-11 nmol</a:t>
            </a:r>
            <a:endParaRPr>
              <a:solidFill>
                <a:schemeClr val="dk1"/>
              </a:solidFill>
            </a:endParaRPr>
          </a:p>
          <a:p>
            <a:pPr indent="0" lvl="0" marL="0" rtl="0" algn="l">
              <a:spcBef>
                <a:spcPts val="0"/>
              </a:spcBef>
              <a:spcAft>
                <a:spcPts val="1600"/>
              </a:spcAft>
              <a:buNone/>
            </a:pPr>
            <a:r>
              <a:t/>
            </a:r>
            <a:endParaRPr/>
          </a:p>
        </p:txBody>
      </p:sp>
      <p:pic>
        <p:nvPicPr>
          <p:cNvPr id="108" name="Google Shape;108;p21"/>
          <p:cNvPicPr preferRelativeResize="0"/>
          <p:nvPr/>
        </p:nvPicPr>
        <p:blipFill>
          <a:blip r:embed="rId3">
            <a:alphaModFix/>
          </a:blip>
          <a:stretch>
            <a:fillRect/>
          </a:stretch>
        </p:blipFill>
        <p:spPr>
          <a:xfrm>
            <a:off x="152400" y="2257425"/>
            <a:ext cx="8792075" cy="272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