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0" r:id="rId7"/>
    <p:sldId id="262" r:id="rId8"/>
    <p:sldId id="266" r:id="rId9"/>
    <p:sldId id="261" r:id="rId10"/>
    <p:sldId id="267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65754B59-2331-4FFA-B7B6-7F454A91022D}">
          <p14:sldIdLst>
            <p14:sldId id="256"/>
            <p14:sldId id="257"/>
            <p14:sldId id="258"/>
            <p14:sldId id="259"/>
            <p14:sldId id="265"/>
            <p14:sldId id="260"/>
            <p14:sldId id="262"/>
            <p14:sldId id="266"/>
            <p14:sldId id="261"/>
            <p14:sldId id="267"/>
            <p14:sldId id="268"/>
            <p14:sldId id="269"/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223720-0A41-42EF-91AE-1856680EFA63}" v="1468" dt="2020-03-09T16:32:18.1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8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utaro Chittaro" userId="S::lchittaro@worldbank.org::2324c372-8b4e-4170-9061-7c9d9781b859" providerId="AD" clId="Web-{AC223720-0A41-42EF-91AE-1856680EFA63}"/>
    <pc:docChg chg="addSld delSld modSld">
      <pc:chgData name="Lautaro Chittaro" userId="S::lchittaro@worldbank.org::2324c372-8b4e-4170-9061-7c9d9781b859" providerId="AD" clId="Web-{AC223720-0A41-42EF-91AE-1856680EFA63}" dt="2020-03-09T16:32:18.136" v="1415" actId="1076"/>
      <pc:docMkLst>
        <pc:docMk/>
      </pc:docMkLst>
      <pc:sldChg chg="modSp">
        <pc:chgData name="Lautaro Chittaro" userId="S::lchittaro@worldbank.org::2324c372-8b4e-4170-9061-7c9d9781b859" providerId="AD" clId="Web-{AC223720-0A41-42EF-91AE-1856680EFA63}" dt="2020-03-09T15:47:28.792" v="65" actId="20577"/>
        <pc:sldMkLst>
          <pc:docMk/>
          <pc:sldMk cId="4048365286" sldId="258"/>
        </pc:sldMkLst>
        <pc:spChg chg="mod">
          <ac:chgData name="Lautaro Chittaro" userId="S::lchittaro@worldbank.org::2324c372-8b4e-4170-9061-7c9d9781b859" providerId="AD" clId="Web-{AC223720-0A41-42EF-91AE-1856680EFA63}" dt="2020-03-09T15:47:28.792" v="65" actId="20577"/>
          <ac:spMkLst>
            <pc:docMk/>
            <pc:sldMk cId="4048365286" sldId="258"/>
            <ac:spMk id="2" creationId="{AA4F6C98-06E5-408D-82DC-CD5E529FDC20}"/>
          </ac:spMkLst>
        </pc:spChg>
      </pc:sldChg>
      <pc:sldChg chg="modSp">
        <pc:chgData name="Lautaro Chittaro" userId="S::lchittaro@worldbank.org::2324c372-8b4e-4170-9061-7c9d9781b859" providerId="AD" clId="Web-{AC223720-0A41-42EF-91AE-1856680EFA63}" dt="2020-03-09T15:51:53.028" v="67" actId="1076"/>
        <pc:sldMkLst>
          <pc:docMk/>
          <pc:sldMk cId="2940815346" sldId="260"/>
        </pc:sldMkLst>
        <pc:graphicFrameChg chg="mod">
          <ac:chgData name="Lautaro Chittaro" userId="S::lchittaro@worldbank.org::2324c372-8b4e-4170-9061-7c9d9781b859" providerId="AD" clId="Web-{AC223720-0A41-42EF-91AE-1856680EFA63}" dt="2020-03-09T15:51:53.028" v="67" actId="1076"/>
          <ac:graphicFrameMkLst>
            <pc:docMk/>
            <pc:sldMk cId="2940815346" sldId="260"/>
            <ac:graphicFrameMk id="4" creationId="{B5EE5425-2ABE-4A30-A9CD-14471BA68726}"/>
          </ac:graphicFrameMkLst>
        </pc:graphicFrameChg>
      </pc:sldChg>
      <pc:sldChg chg="addSp modSp">
        <pc:chgData name="Lautaro Chittaro" userId="S::lchittaro@worldbank.org::2324c372-8b4e-4170-9061-7c9d9781b859" providerId="AD" clId="Web-{AC223720-0A41-42EF-91AE-1856680EFA63}" dt="2020-03-09T15:54:53.201" v="108" actId="20577"/>
        <pc:sldMkLst>
          <pc:docMk/>
          <pc:sldMk cId="1942659918" sldId="262"/>
        </pc:sldMkLst>
        <pc:spChg chg="mod">
          <ac:chgData name="Lautaro Chittaro" userId="S::lchittaro@worldbank.org::2324c372-8b4e-4170-9061-7c9d9781b859" providerId="AD" clId="Web-{AC223720-0A41-42EF-91AE-1856680EFA63}" dt="2020-03-09T15:54:53.201" v="108" actId="20577"/>
          <ac:spMkLst>
            <pc:docMk/>
            <pc:sldMk cId="1942659918" sldId="262"/>
            <ac:spMk id="2" creationId="{3BDF89F2-FA1E-4A87-80D8-ECABD7B28F1D}"/>
          </ac:spMkLst>
        </pc:spChg>
        <pc:spChg chg="add mod">
          <ac:chgData name="Lautaro Chittaro" userId="S::lchittaro@worldbank.org::2324c372-8b4e-4170-9061-7c9d9781b859" providerId="AD" clId="Web-{AC223720-0A41-42EF-91AE-1856680EFA63}" dt="2020-03-09T15:54:26.513" v="96" actId="14100"/>
          <ac:spMkLst>
            <pc:docMk/>
            <pc:sldMk cId="1942659918" sldId="262"/>
            <ac:spMk id="3" creationId="{2F3CCC34-D8DD-4B11-9A16-FEEEFFFC3369}"/>
          </ac:spMkLst>
        </pc:spChg>
        <pc:spChg chg="mod">
          <ac:chgData name="Lautaro Chittaro" userId="S::lchittaro@worldbank.org::2324c372-8b4e-4170-9061-7c9d9781b859" providerId="AD" clId="Web-{AC223720-0A41-42EF-91AE-1856680EFA63}" dt="2020-03-09T15:53:45.013" v="88" actId="14100"/>
          <ac:spMkLst>
            <pc:docMk/>
            <pc:sldMk cId="1942659918" sldId="262"/>
            <ac:spMk id="5" creationId="{A2A06F07-E184-4A60-BE45-CE52F49CAD2F}"/>
          </ac:spMkLst>
        </pc:spChg>
        <pc:spChg chg="mod">
          <ac:chgData name="Lautaro Chittaro" userId="S::lchittaro@worldbank.org::2324c372-8b4e-4170-9061-7c9d9781b859" providerId="AD" clId="Web-{AC223720-0A41-42EF-91AE-1856680EFA63}" dt="2020-03-09T15:53:16.309" v="81" actId="14100"/>
          <ac:spMkLst>
            <pc:docMk/>
            <pc:sldMk cId="1942659918" sldId="262"/>
            <ac:spMk id="7" creationId="{FD4CBC42-756E-453B-9F88-AFE9CB949997}"/>
          </ac:spMkLst>
        </pc:spChg>
        <pc:picChg chg="mod">
          <ac:chgData name="Lautaro Chittaro" userId="S::lchittaro@worldbank.org::2324c372-8b4e-4170-9061-7c9d9781b859" providerId="AD" clId="Web-{AC223720-0A41-42EF-91AE-1856680EFA63}" dt="2020-03-09T15:52:44.419" v="69" actId="1076"/>
          <ac:picMkLst>
            <pc:docMk/>
            <pc:sldMk cId="1942659918" sldId="262"/>
            <ac:picMk id="4" creationId="{7A3C30BA-855E-4B9B-B152-A4CC8C62409F}"/>
          </ac:picMkLst>
        </pc:picChg>
      </pc:sldChg>
      <pc:sldChg chg="addSp delSp modSp">
        <pc:chgData name="Lautaro Chittaro" userId="S::lchittaro@worldbank.org::2324c372-8b4e-4170-9061-7c9d9781b859" providerId="AD" clId="Web-{AC223720-0A41-42EF-91AE-1856680EFA63}" dt="2020-03-09T16:32:18.136" v="1415" actId="1076"/>
        <pc:sldMkLst>
          <pc:docMk/>
          <pc:sldMk cId="1050755209" sldId="267"/>
        </pc:sldMkLst>
        <pc:spChg chg="add del mod">
          <ac:chgData name="Lautaro Chittaro" userId="S::lchittaro@worldbank.org::2324c372-8b4e-4170-9061-7c9d9781b859" providerId="AD" clId="Web-{AC223720-0A41-42EF-91AE-1856680EFA63}" dt="2020-03-09T15:59:54.265" v="114"/>
          <ac:spMkLst>
            <pc:docMk/>
            <pc:sldMk cId="1050755209" sldId="267"/>
            <ac:spMk id="5" creationId="{4C5E4741-E0C5-4ADD-A5A5-41745375B301}"/>
          </ac:spMkLst>
        </pc:spChg>
        <pc:graphicFrameChg chg="del mod modGraphic">
          <ac:chgData name="Lautaro Chittaro" userId="S::lchittaro@worldbank.org::2324c372-8b4e-4170-9061-7c9d9781b859" providerId="AD" clId="Web-{AC223720-0A41-42EF-91AE-1856680EFA63}" dt="2020-03-09T15:59:52.624" v="113"/>
          <ac:graphicFrameMkLst>
            <pc:docMk/>
            <pc:sldMk cId="1050755209" sldId="267"/>
            <ac:graphicFrameMk id="4" creationId="{AE137602-3EC1-454B-953B-67B2C773F3B8}"/>
          </ac:graphicFrameMkLst>
        </pc:graphicFrameChg>
        <pc:graphicFrameChg chg="add mod ord modGraphic">
          <ac:chgData name="Lautaro Chittaro" userId="S::lchittaro@worldbank.org::2324c372-8b4e-4170-9061-7c9d9781b859" providerId="AD" clId="Web-{AC223720-0A41-42EF-91AE-1856680EFA63}" dt="2020-03-09T16:32:18.136" v="1415" actId="1076"/>
          <ac:graphicFrameMkLst>
            <pc:docMk/>
            <pc:sldMk cId="1050755209" sldId="267"/>
            <ac:graphicFrameMk id="7" creationId="{3464FE3B-12BE-4F1F-B240-4DCA0428AD4B}"/>
          </ac:graphicFrameMkLst>
        </pc:graphicFrameChg>
      </pc:sldChg>
      <pc:sldChg chg="addSp delSp modSp new mod modClrScheme chgLayout">
        <pc:chgData name="Lautaro Chittaro" userId="S::lchittaro@worldbank.org::2324c372-8b4e-4170-9061-7c9d9781b859" providerId="AD" clId="Web-{AC223720-0A41-42EF-91AE-1856680EFA63}" dt="2020-03-09T16:09:46.363" v="1413" actId="20577"/>
        <pc:sldMkLst>
          <pc:docMk/>
          <pc:sldMk cId="2434197734" sldId="268"/>
        </pc:sldMkLst>
        <pc:spChg chg="mod ord">
          <ac:chgData name="Lautaro Chittaro" userId="S::lchittaro@worldbank.org::2324c372-8b4e-4170-9061-7c9d9781b859" providerId="AD" clId="Web-{AC223720-0A41-42EF-91AE-1856680EFA63}" dt="2020-03-09T16:04:33.204" v="1110"/>
          <ac:spMkLst>
            <pc:docMk/>
            <pc:sldMk cId="2434197734" sldId="268"/>
            <ac:spMk id="2" creationId="{11D07BBE-84CE-42DE-BEF1-53726ACA890F}"/>
          </ac:spMkLst>
        </pc:spChg>
        <pc:spChg chg="mod ord">
          <ac:chgData name="Lautaro Chittaro" userId="S::lchittaro@worldbank.org::2324c372-8b4e-4170-9061-7c9d9781b859" providerId="AD" clId="Web-{AC223720-0A41-42EF-91AE-1856680EFA63}" dt="2020-03-09T16:09:46.363" v="1413" actId="20577"/>
          <ac:spMkLst>
            <pc:docMk/>
            <pc:sldMk cId="2434197734" sldId="268"/>
            <ac:spMk id="3" creationId="{4BCBA9B8-A550-47CB-B9A2-A1790647E7A1}"/>
          </ac:spMkLst>
        </pc:spChg>
        <pc:spChg chg="add del mod ord">
          <ac:chgData name="Lautaro Chittaro" userId="S::lchittaro@worldbank.org::2324c372-8b4e-4170-9061-7c9d9781b859" providerId="AD" clId="Web-{AC223720-0A41-42EF-91AE-1856680EFA63}" dt="2020-03-09T16:04:33.204" v="1110"/>
          <ac:spMkLst>
            <pc:docMk/>
            <pc:sldMk cId="2434197734" sldId="268"/>
            <ac:spMk id="4" creationId="{BDB01AF4-0CE1-44B5-A3E0-B43FF860384A}"/>
          </ac:spMkLst>
        </pc:spChg>
        <pc:spChg chg="add del mod ord">
          <ac:chgData name="Lautaro Chittaro" userId="S::lchittaro@worldbank.org::2324c372-8b4e-4170-9061-7c9d9781b859" providerId="AD" clId="Web-{AC223720-0A41-42EF-91AE-1856680EFA63}" dt="2020-03-09T16:04:33.204" v="1110"/>
          <ac:spMkLst>
            <pc:docMk/>
            <pc:sldMk cId="2434197734" sldId="268"/>
            <ac:spMk id="5" creationId="{0799A2EE-3CC1-4505-9044-7E11556E128B}"/>
          </ac:spMkLst>
        </pc:spChg>
        <pc:spChg chg="add mod ord">
          <ac:chgData name="Lautaro Chittaro" userId="S::lchittaro@worldbank.org::2324c372-8b4e-4170-9061-7c9d9781b859" providerId="AD" clId="Web-{AC223720-0A41-42EF-91AE-1856680EFA63}" dt="2020-03-09T16:09:30.034" v="1402" actId="14100"/>
          <ac:spMkLst>
            <pc:docMk/>
            <pc:sldMk cId="2434197734" sldId="268"/>
            <ac:spMk id="6" creationId="{EA3A88FC-79DA-4353-8E75-BDAB07E9422E}"/>
          </ac:spMkLst>
        </pc:spChg>
      </pc:sldChg>
      <pc:sldChg chg="new del">
        <pc:chgData name="Lautaro Chittaro" userId="S::lchittaro@worldbank.org::2324c372-8b4e-4170-9061-7c9d9781b859" providerId="AD" clId="Web-{AC223720-0A41-42EF-91AE-1856680EFA63}" dt="2020-03-09T15:57:30.045" v="110"/>
        <pc:sldMkLst>
          <pc:docMk/>
          <pc:sldMk cId="2759964965" sldId="26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C356B-2A85-4FBA-9E9B-D1C6AFF35E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CC5EF2-8D9F-47D4-9952-EF059454E9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710F2C-6E3C-4EC4-A64E-E214690AF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2BAFF-D2CC-4B28-B56C-2C392025ACFB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CE6CC0-1982-43D7-936F-17954ECA6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F544B-AAD2-473E-BE45-E9532D49A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816CA-B8AD-40AE-BD92-77D28CC6C01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479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81810-76C0-4404-8037-F37637A9F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4A03C0-A668-4E5A-880D-C9CFCEA160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A7BBDB-6262-4884-B714-D939434A1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2BAFF-D2CC-4B28-B56C-2C392025ACFB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214D96-A0CF-4B38-AFA7-521E25DE1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2805CA-5CB9-4471-B40D-8A2910D1B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816CA-B8AD-40AE-BD92-77D28CC6C01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989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1332AF-6884-40FF-A882-B0855265BA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D3F065-1AD6-4DF8-869F-1D25FC1244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FEFD7A-C962-4F30-A6B3-ED06C1B25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2BAFF-D2CC-4B28-B56C-2C392025ACFB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2D8375-3D41-452C-98FB-D541A694B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944848-A826-4EC9-A8C0-A4F93A585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816CA-B8AD-40AE-BD92-77D28CC6C01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219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3B292-3255-4F5C-AB4B-0EFE0863B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A72B0-E217-423A-BE3A-B646A00649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84A2AD-9BCD-4FCE-8419-EBA3B7136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2BAFF-D2CC-4B28-B56C-2C392025ACFB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4DE250-22F9-4FEE-8939-5E7B685C2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3F71D6-7F73-4339-8F26-C279B5E8E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816CA-B8AD-40AE-BD92-77D28CC6C01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605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A4113-20EE-4870-ACFF-3B977FA6A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0C0CC2-225E-4523-A0CF-CF4E274760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920015-D7A5-4E6D-B2B0-BE1901190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2BAFF-D2CC-4B28-B56C-2C392025ACFB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BE3873-BFB4-4C83-AE2F-6F3CBF3BB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C98A78-81F9-41F8-85B6-7D53CEDD7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816CA-B8AD-40AE-BD92-77D28CC6C01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92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7445D-4544-48AC-AB47-FE1C82645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82657-A736-492C-948F-ABCE31FBDF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E6EFEE-9193-4FED-8E45-9A18866BF0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532269-DE77-4AE8-9471-9823D0E90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2BAFF-D2CC-4B28-B56C-2C392025ACFB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A0B991-78F1-4EE1-A347-824B882B3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920306-A292-4792-882A-CE0526DC1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816CA-B8AD-40AE-BD92-77D28CC6C01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16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790B3-ECFA-44CE-8364-DD1129F33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36A7E7-4F3D-4D4E-B9E9-3A9FF9A798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EC0886-9B4D-4D13-9C88-06D4379373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6D3CA4-607A-46EC-AA94-224F92FB9C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5C9F1C-9432-4B6A-9D67-26B1C61CCF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AFDB82-D4F0-41EB-ADBB-7E4F4DA19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2BAFF-D2CC-4B28-B56C-2C392025ACFB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2A7564-F72C-401F-801F-41EBF6C69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C480E2-8890-4063-9C10-868EA13C9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816CA-B8AD-40AE-BD92-77D28CC6C01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864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83304-1FF9-4E27-94AB-78548078B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763D8D-2E22-4C51-B51D-4006C31C2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2BAFF-D2CC-4B28-B56C-2C392025ACFB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0F1FCC-B54A-45E5-B619-4D4088B79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C0061F-A223-4264-BF5F-D9274C291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816CA-B8AD-40AE-BD92-77D28CC6C01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549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039EDC-AA56-41B7-982A-E6B71C7BA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2BAFF-D2CC-4B28-B56C-2C392025ACFB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24022C-6121-40D7-AE5B-D24F955EF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A9CED3-2272-430F-8278-E79F41628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816CA-B8AD-40AE-BD92-77D28CC6C01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341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FE578-F911-4BFC-94ED-A7EE02A8A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CD76C2-5B0A-49FD-A5DD-2EA0FF2F12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00D547-08BD-4A58-84FD-F133494C7E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0EABDC-3050-4745-BA1B-8287D13E7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2BAFF-D2CC-4B28-B56C-2C392025ACFB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9AA55A-9861-4E00-89FF-0822636A6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543B86-80D7-4618-BA44-E21DD02F5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816CA-B8AD-40AE-BD92-77D28CC6C01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482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AD6B2-5674-49CB-B91D-F42B0853E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60812F-395B-40A6-B4A6-8E08F17610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08134A-09BF-49D4-9F91-F768C2000B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9F649C-261C-48D2-9FC6-8BFFE0DDD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2BAFF-D2CC-4B28-B56C-2C392025ACFB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7D211D-F4FE-4449-AEB8-4D2DDF9BC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45D636-B017-4F7B-AE60-42866103F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816CA-B8AD-40AE-BD92-77D28CC6C01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284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DBCF91-DE78-47E9-8507-B48009B0B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2160B1-B2C3-4554-B46C-3577651669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56A8B4-4DFF-4A71-8193-44F2199923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12BAFF-D2CC-4B28-B56C-2C392025ACFB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9550CF-B5B1-4A5F-8BC3-52BAD48B17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CC4C6C-F5C8-4399-88BB-0B84BA1EB7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C816CA-B8AD-40AE-BD92-77D28CC6C01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217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E24EF-8410-4366-824C-AA8B4B4BF0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Problemas</a:t>
            </a:r>
            <a:r>
              <a:rPr lang="en-US" dirty="0"/>
              <a:t> canasta</a:t>
            </a:r>
          </a:p>
        </p:txBody>
      </p:sp>
    </p:spTree>
    <p:extLst>
      <p:ext uri="{BB962C8B-B14F-4D97-AF65-F5344CB8AC3E}">
        <p14:creationId xmlns:p14="http://schemas.microsoft.com/office/powerpoint/2010/main" val="8971345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4FE2D-20C4-4688-8CE9-BDDC199B1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Comparacion</a:t>
            </a:r>
            <a:r>
              <a:rPr lang="en-US" dirty="0"/>
              <a:t> de canastas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3464FE3B-12BE-4F1F-B240-4DCA0428AD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5813645"/>
              </p:ext>
            </p:extLst>
          </p:nvPr>
        </p:nvGraphicFramePr>
        <p:xfrm>
          <a:off x="1535205" y="1580029"/>
          <a:ext cx="8925684" cy="4943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5784">
                  <a:extLst>
                    <a:ext uri="{9D8B030D-6E8A-4147-A177-3AD203B41FA5}">
                      <a16:colId xmlns:a16="http://schemas.microsoft.com/office/drawing/2014/main" val="3475876816"/>
                    </a:ext>
                  </a:extLst>
                </a:gridCol>
                <a:gridCol w="1301980">
                  <a:extLst>
                    <a:ext uri="{9D8B030D-6E8A-4147-A177-3AD203B41FA5}">
                      <a16:colId xmlns:a16="http://schemas.microsoft.com/office/drawing/2014/main" val="996937565"/>
                    </a:ext>
                  </a:extLst>
                </a:gridCol>
                <a:gridCol w="1301980">
                  <a:extLst>
                    <a:ext uri="{9D8B030D-6E8A-4147-A177-3AD203B41FA5}">
                      <a16:colId xmlns:a16="http://schemas.microsoft.com/office/drawing/2014/main" val="4148007448"/>
                    </a:ext>
                  </a:extLst>
                </a:gridCol>
                <a:gridCol w="1301980">
                  <a:extLst>
                    <a:ext uri="{9D8B030D-6E8A-4147-A177-3AD203B41FA5}">
                      <a16:colId xmlns:a16="http://schemas.microsoft.com/office/drawing/2014/main" val="2747856361"/>
                    </a:ext>
                  </a:extLst>
                </a:gridCol>
                <a:gridCol w="1301980">
                  <a:extLst>
                    <a:ext uri="{9D8B030D-6E8A-4147-A177-3AD203B41FA5}">
                      <a16:colId xmlns:a16="http://schemas.microsoft.com/office/drawing/2014/main" val="3494615021"/>
                    </a:ext>
                  </a:extLst>
                </a:gridCol>
                <a:gridCol w="1301980">
                  <a:extLst>
                    <a:ext uri="{9D8B030D-6E8A-4147-A177-3AD203B41FA5}">
                      <a16:colId xmlns:a16="http://schemas.microsoft.com/office/drawing/2014/main" val="263725304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fontAlgn="b"/>
                      <a:r>
                        <a:rPr lang="en-US" sz="1800" dirty="0">
                          <a:effectLst/>
                        </a:rPr>
                        <a:t>Bien (</a:t>
                      </a:r>
                      <a:r>
                        <a:rPr lang="en-US" sz="1800" dirty="0" err="1">
                          <a:effectLst/>
                        </a:rPr>
                        <a:t>gramos</a:t>
                      </a:r>
                      <a:r>
                        <a:rPr lang="en-US" sz="1800" dirty="0">
                          <a:effectLst/>
                        </a:rPr>
                        <a:t>)</a:t>
                      </a:r>
                      <a:endParaRPr lang="en-US" sz="1800" b="1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dirty="0">
                          <a:effectLst/>
                        </a:rPr>
                        <a:t>p56</a:t>
                      </a:r>
                      <a:endParaRPr lang="en-US" sz="1800" b="1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dirty="0">
                          <a:effectLst/>
                        </a:rPr>
                        <a:t>p20</a:t>
                      </a:r>
                      <a:endParaRPr lang="en-US" sz="1800" b="1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dirty="0">
                          <a:effectLst/>
                        </a:rPr>
                        <a:t>p40</a:t>
                      </a:r>
                      <a:endParaRPr lang="en-US" sz="1800" b="1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dirty="0" err="1">
                          <a:effectLst/>
                        </a:rPr>
                        <a:t>colombia</a:t>
                      </a:r>
                      <a:endParaRPr lang="en-US" sz="1800" b="1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dirty="0" err="1">
                          <a:effectLst/>
                        </a:rPr>
                        <a:t>Oficial</a:t>
                      </a:r>
                      <a:r>
                        <a:rPr lang="en-US" sz="1800" dirty="0">
                          <a:effectLst/>
                        </a:rPr>
                        <a:t> 12</a:t>
                      </a:r>
                      <a:endParaRPr lang="en-US" sz="1800" b="1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21694169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b"/>
                      <a:r>
                        <a:rPr lang="en-US" sz="1800" dirty="0" err="1">
                          <a:effectLst/>
                        </a:rPr>
                        <a:t>Harina</a:t>
                      </a:r>
                      <a:r>
                        <a:rPr lang="en-US" sz="1800" dirty="0">
                          <a:effectLst/>
                        </a:rPr>
                        <a:t> de </a:t>
                      </a:r>
                      <a:r>
                        <a:rPr lang="en-US" sz="1800" dirty="0" err="1">
                          <a:effectLst/>
                        </a:rPr>
                        <a:t>maiz</a:t>
                      </a:r>
                      <a:endParaRPr lang="en-US" sz="180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dirty="0">
                          <a:effectLst/>
                        </a:rPr>
                        <a:t>157</a:t>
                      </a:r>
                      <a:endParaRPr lang="en-US" sz="180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dirty="0">
                          <a:effectLst/>
                        </a:rPr>
                        <a:t>89</a:t>
                      </a:r>
                      <a:endParaRPr lang="en-US" sz="180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dirty="0">
                          <a:effectLst/>
                        </a:rPr>
                        <a:t>132</a:t>
                      </a:r>
                      <a:endParaRPr lang="en-US" sz="180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dirty="0">
                          <a:effectLst/>
                        </a:rPr>
                        <a:t>131</a:t>
                      </a:r>
                      <a:endParaRPr lang="en-US" sz="180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dirty="0">
                          <a:effectLst/>
                        </a:rPr>
                        <a:t>85</a:t>
                      </a:r>
                      <a:endParaRPr lang="en-US" sz="180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52713993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b"/>
                      <a:r>
                        <a:rPr lang="en-US" sz="1800" dirty="0">
                          <a:effectLst/>
                        </a:rPr>
                        <a:t>Arroz, </a:t>
                      </a:r>
                      <a:r>
                        <a:rPr lang="en-US" sz="1800" dirty="0" err="1">
                          <a:effectLst/>
                        </a:rPr>
                        <a:t>harina</a:t>
                      </a:r>
                      <a:r>
                        <a:rPr lang="en-US" sz="1800" dirty="0">
                          <a:effectLst/>
                        </a:rPr>
                        <a:t> de arroz</a:t>
                      </a:r>
                      <a:endParaRPr lang="en-US" sz="180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dirty="0">
                          <a:effectLst/>
                        </a:rPr>
                        <a:t>105</a:t>
                      </a:r>
                      <a:endParaRPr lang="en-US" sz="180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dirty="0">
                          <a:effectLst/>
                        </a:rPr>
                        <a:t>104</a:t>
                      </a:r>
                      <a:endParaRPr lang="en-US" sz="180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dirty="0">
                          <a:effectLst/>
                        </a:rPr>
                        <a:t>104</a:t>
                      </a:r>
                      <a:endParaRPr lang="en-US" sz="180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dirty="0">
                          <a:effectLst/>
                        </a:rPr>
                        <a:t>98</a:t>
                      </a:r>
                      <a:endParaRPr lang="en-US" sz="180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dirty="0">
                          <a:effectLst/>
                        </a:rPr>
                        <a:t>64</a:t>
                      </a:r>
                      <a:endParaRPr lang="en-US" sz="180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171282574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b"/>
                      <a:r>
                        <a:rPr lang="en-US" sz="1800" dirty="0">
                          <a:effectLst/>
                        </a:rPr>
                        <a:t>Pastas </a:t>
                      </a:r>
                      <a:r>
                        <a:rPr lang="en-US" sz="1800" dirty="0" err="1">
                          <a:effectLst/>
                        </a:rPr>
                        <a:t>alimenticias</a:t>
                      </a:r>
                      <a:endParaRPr lang="en-US" sz="180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dirty="0">
                          <a:effectLst/>
                        </a:rPr>
                        <a:t>73</a:t>
                      </a:r>
                      <a:endParaRPr lang="en-US" sz="180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dirty="0">
                          <a:effectLst/>
                        </a:rPr>
                        <a:t>58</a:t>
                      </a:r>
                      <a:endParaRPr lang="en-US" sz="180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dirty="0">
                          <a:effectLst/>
                        </a:rPr>
                        <a:t>60</a:t>
                      </a:r>
                      <a:endParaRPr lang="en-US" sz="180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dirty="0">
                          <a:effectLst/>
                        </a:rPr>
                        <a:t>60</a:t>
                      </a:r>
                      <a:endParaRPr lang="en-US" sz="180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dirty="0">
                          <a:effectLst/>
                        </a:rPr>
                        <a:t>44</a:t>
                      </a:r>
                      <a:endParaRPr lang="en-US" sz="180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8562038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b"/>
                      <a:r>
                        <a:rPr lang="en-US" sz="1800" dirty="0">
                          <a:effectLst/>
                        </a:rPr>
                        <a:t>Huevos (</a:t>
                      </a:r>
                      <a:r>
                        <a:rPr lang="en-US" sz="1800" dirty="0" err="1">
                          <a:effectLst/>
                        </a:rPr>
                        <a:t>unidades</a:t>
                      </a:r>
                      <a:r>
                        <a:rPr lang="en-US" sz="1800" dirty="0">
                          <a:effectLst/>
                        </a:rPr>
                        <a:t>)</a:t>
                      </a:r>
                      <a:endParaRPr lang="en-US" sz="180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dirty="0">
                          <a:effectLst/>
                        </a:rPr>
                        <a:t>68</a:t>
                      </a:r>
                      <a:endParaRPr lang="en-US" sz="180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dirty="0">
                          <a:effectLst/>
                        </a:rPr>
                        <a:t>11</a:t>
                      </a:r>
                      <a:endParaRPr lang="en-US" sz="180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dirty="0">
                          <a:effectLst/>
                        </a:rPr>
                        <a:t>65</a:t>
                      </a:r>
                      <a:endParaRPr lang="en-US" sz="180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dirty="0">
                          <a:effectLst/>
                        </a:rPr>
                        <a:t>66</a:t>
                      </a:r>
                      <a:endParaRPr lang="en-US" sz="180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dirty="0">
                          <a:effectLst/>
                        </a:rPr>
                        <a:t>26</a:t>
                      </a:r>
                      <a:endParaRPr lang="en-US" sz="180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308544828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b"/>
                      <a:r>
                        <a:rPr lang="en-US" sz="1800" dirty="0" err="1">
                          <a:effectLst/>
                        </a:rPr>
                        <a:t>Cambur</a:t>
                      </a:r>
                      <a:endParaRPr lang="en-US" sz="180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dirty="0">
                          <a:effectLst/>
                        </a:rPr>
                        <a:t>51</a:t>
                      </a:r>
                      <a:endParaRPr lang="en-US" sz="180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dirty="0">
                          <a:effectLst/>
                        </a:rPr>
                        <a:t>42</a:t>
                      </a:r>
                      <a:endParaRPr lang="en-US" sz="180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dirty="0">
                          <a:effectLst/>
                        </a:rPr>
                        <a:t>40</a:t>
                      </a:r>
                      <a:endParaRPr lang="en-US" sz="180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dirty="0">
                          <a:effectLst/>
                        </a:rPr>
                        <a:t>41</a:t>
                      </a:r>
                      <a:endParaRPr lang="en-US" sz="180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dirty="0">
                          <a:effectLst/>
                        </a:rPr>
                        <a:t>41</a:t>
                      </a:r>
                      <a:endParaRPr lang="en-US" sz="180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35518793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b"/>
                      <a:r>
                        <a:rPr lang="en-US" sz="1800" dirty="0">
                          <a:effectLst/>
                        </a:rPr>
                        <a:t>Yuca</a:t>
                      </a:r>
                      <a:endParaRPr lang="en-US" sz="180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dirty="0">
                          <a:effectLst/>
                        </a:rPr>
                        <a:t>46</a:t>
                      </a:r>
                      <a:endParaRPr lang="en-US" sz="180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dirty="0">
                          <a:effectLst/>
                        </a:rPr>
                        <a:t>28</a:t>
                      </a:r>
                      <a:endParaRPr lang="en-US" sz="180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dirty="0">
                          <a:effectLst/>
                        </a:rPr>
                        <a:t>29</a:t>
                      </a:r>
                      <a:endParaRPr lang="en-US" sz="180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dirty="0">
                          <a:effectLst/>
                        </a:rPr>
                        <a:t>44</a:t>
                      </a:r>
                      <a:endParaRPr lang="en-US" sz="180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dirty="0">
                          <a:effectLst/>
                        </a:rPr>
                        <a:t>29</a:t>
                      </a:r>
                      <a:endParaRPr lang="en-US" sz="180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976856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b"/>
                      <a:r>
                        <a:rPr lang="en-US" sz="1800" dirty="0">
                          <a:effectLst/>
                        </a:rPr>
                        <a:t>Azucar</a:t>
                      </a:r>
                      <a:endParaRPr lang="en-US" sz="180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dirty="0">
                          <a:effectLst/>
                        </a:rPr>
                        <a:t>45</a:t>
                      </a:r>
                      <a:endParaRPr lang="en-US" sz="180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dirty="0">
                          <a:effectLst/>
                        </a:rPr>
                        <a:t>23</a:t>
                      </a:r>
                      <a:endParaRPr lang="en-US" sz="180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dirty="0">
                          <a:effectLst/>
                        </a:rPr>
                        <a:t>39</a:t>
                      </a:r>
                      <a:endParaRPr lang="en-US" sz="180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dirty="0">
                          <a:effectLst/>
                        </a:rPr>
                        <a:t>43</a:t>
                      </a:r>
                      <a:endParaRPr lang="en-US" sz="180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dirty="0">
                          <a:effectLst/>
                        </a:rPr>
                        <a:t>45</a:t>
                      </a:r>
                      <a:endParaRPr lang="en-US" sz="180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205717762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b"/>
                      <a:r>
                        <a:rPr lang="en-US" sz="1800" dirty="0">
                          <a:effectLst/>
                        </a:rPr>
                        <a:t>Carne de res 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dirty="0">
                          <a:effectLst/>
                        </a:rPr>
                        <a:t>40</a:t>
                      </a:r>
                      <a:endParaRPr lang="en-US" sz="180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dirty="0">
                          <a:effectLst/>
                        </a:rPr>
                        <a:t>18</a:t>
                      </a:r>
                      <a:endParaRPr lang="en-US" sz="180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dirty="0">
                          <a:effectLst/>
                        </a:rPr>
                        <a:t>35</a:t>
                      </a:r>
                      <a:endParaRPr lang="en-US" sz="180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dirty="0">
                          <a:effectLst/>
                        </a:rPr>
                        <a:t>40</a:t>
                      </a:r>
                      <a:endParaRPr lang="en-US" sz="180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dirty="0">
                          <a:effectLst/>
                        </a:rPr>
                        <a:t>51</a:t>
                      </a:r>
                      <a:endParaRPr lang="en-US" sz="180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279360248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b"/>
                      <a:r>
                        <a:rPr lang="en-US" sz="1800" dirty="0">
                          <a:effectLst/>
                        </a:rPr>
                        <a:t>Queso </a:t>
                      </a:r>
                      <a:r>
                        <a:rPr lang="en-US" sz="1800" dirty="0" err="1">
                          <a:effectLst/>
                        </a:rPr>
                        <a:t>blanco</a:t>
                      </a:r>
                      <a:endParaRPr lang="en-US" sz="180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dirty="0">
                          <a:effectLst/>
                        </a:rPr>
                        <a:t>35</a:t>
                      </a:r>
                      <a:endParaRPr lang="en-US" sz="180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dirty="0">
                          <a:effectLst/>
                        </a:rPr>
                        <a:t>20</a:t>
                      </a:r>
                      <a:endParaRPr lang="en-US" sz="180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dirty="0">
                          <a:effectLst/>
                        </a:rPr>
                        <a:t>28</a:t>
                      </a:r>
                      <a:endParaRPr lang="en-US" sz="180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dirty="0">
                          <a:effectLst/>
                        </a:rPr>
                        <a:t>30</a:t>
                      </a:r>
                      <a:endParaRPr lang="en-US" sz="180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dirty="0">
                          <a:effectLst/>
                        </a:rPr>
                        <a:t>21</a:t>
                      </a:r>
                      <a:endParaRPr lang="en-US" sz="180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12090365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b"/>
                      <a:r>
                        <a:rPr lang="en-US" sz="1800" dirty="0" err="1">
                          <a:effectLst/>
                        </a:rPr>
                        <a:t>Platanos</a:t>
                      </a:r>
                      <a:endParaRPr lang="en-US" sz="180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dirty="0">
                          <a:effectLst/>
                        </a:rPr>
                        <a:t>33</a:t>
                      </a:r>
                      <a:endParaRPr lang="en-US" sz="180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dirty="0">
                          <a:effectLst/>
                        </a:rPr>
                        <a:t>10</a:t>
                      </a:r>
                      <a:endParaRPr lang="en-US" sz="180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dirty="0">
                          <a:effectLst/>
                        </a:rPr>
                        <a:t>21</a:t>
                      </a:r>
                      <a:endParaRPr lang="en-US" sz="180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dirty="0">
                          <a:effectLst/>
                        </a:rPr>
                        <a:t>37</a:t>
                      </a:r>
                      <a:endParaRPr lang="en-US" sz="180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dirty="0">
                          <a:effectLst/>
                        </a:rPr>
                        <a:t>57</a:t>
                      </a:r>
                      <a:endParaRPr lang="en-US" sz="180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350607807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b"/>
                      <a:r>
                        <a:rPr lang="en-US" sz="1800" dirty="0">
                          <a:effectLst/>
                        </a:rPr>
                        <a:t>Aceite</a:t>
                      </a:r>
                      <a:endParaRPr lang="en-US" sz="180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dirty="0">
                          <a:effectLst/>
                        </a:rPr>
                        <a:t>33</a:t>
                      </a:r>
                      <a:endParaRPr lang="en-US" sz="180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dirty="0">
                          <a:effectLst/>
                        </a:rPr>
                        <a:t>15</a:t>
                      </a:r>
                      <a:endParaRPr lang="en-US" sz="180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dirty="0">
                          <a:effectLst/>
                        </a:rPr>
                        <a:t>25</a:t>
                      </a:r>
                      <a:endParaRPr lang="en-US" sz="180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dirty="0">
                          <a:effectLst/>
                        </a:rPr>
                        <a:t>34</a:t>
                      </a:r>
                      <a:endParaRPr lang="en-US" sz="180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dirty="0">
                          <a:effectLst/>
                        </a:rPr>
                        <a:t>25</a:t>
                      </a:r>
                      <a:endParaRPr lang="en-US" sz="180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1518339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b"/>
                      <a:r>
                        <a:rPr lang="en-US" sz="1800" dirty="0">
                          <a:effectLst/>
                        </a:rPr>
                        <a:t>Carne de pollo</a:t>
                      </a:r>
                      <a:endParaRPr lang="en-US" sz="180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dirty="0">
                          <a:effectLst/>
                        </a:rPr>
                        <a:t>31</a:t>
                      </a:r>
                      <a:endParaRPr lang="en-US" sz="180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dirty="0">
                          <a:effectLst/>
                        </a:rPr>
                        <a:t>11</a:t>
                      </a:r>
                      <a:endParaRPr lang="en-US" sz="180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dirty="0">
                          <a:effectLst/>
                        </a:rPr>
                        <a:t>21</a:t>
                      </a:r>
                      <a:endParaRPr lang="en-US" sz="180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dirty="0">
                          <a:effectLst/>
                        </a:rPr>
                        <a:t>28</a:t>
                      </a:r>
                      <a:endParaRPr lang="en-US" sz="180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dirty="0">
                          <a:effectLst/>
                        </a:rPr>
                        <a:t>86</a:t>
                      </a:r>
                      <a:endParaRPr lang="en-US" sz="180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33369059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b"/>
                      <a:r>
                        <a:rPr lang="en-US" sz="1800" dirty="0" err="1">
                          <a:effectLst/>
                        </a:rPr>
                        <a:t>Pescado</a:t>
                      </a:r>
                      <a:r>
                        <a:rPr lang="en-US" sz="1800" dirty="0">
                          <a:effectLst/>
                        </a:rPr>
                        <a:t> fresco</a:t>
                      </a:r>
                      <a:endParaRPr lang="en-US" sz="180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dirty="0">
                          <a:effectLst/>
                        </a:rPr>
                        <a:t>30</a:t>
                      </a:r>
                      <a:endParaRPr lang="en-US" sz="180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dirty="0">
                          <a:effectLst/>
                        </a:rPr>
                        <a:t>38</a:t>
                      </a:r>
                      <a:endParaRPr lang="en-US" sz="180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dirty="0">
                          <a:effectLst/>
                        </a:rPr>
                        <a:t>25</a:t>
                      </a:r>
                      <a:endParaRPr lang="en-US" sz="180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dirty="0">
                          <a:effectLst/>
                        </a:rPr>
                        <a:t>49</a:t>
                      </a:r>
                      <a:endParaRPr lang="en-US" sz="180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dirty="0">
                          <a:effectLst/>
                        </a:rPr>
                        <a:t>36</a:t>
                      </a:r>
                      <a:endParaRPr lang="en-US" sz="180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236567043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b"/>
                      <a:r>
                        <a:rPr lang="en-US" sz="1800" b="1" dirty="0" err="1">
                          <a:effectLst/>
                        </a:rPr>
                        <a:t>Calorias</a:t>
                      </a:r>
                      <a:endParaRPr lang="en-US" sz="1800" b="1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dirty="0">
                          <a:effectLst/>
                        </a:rPr>
                        <a:t>2692</a:t>
                      </a:r>
                      <a:endParaRPr lang="en-US" sz="1800" b="1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dirty="0">
                          <a:effectLst/>
                        </a:rPr>
                        <a:t>1500</a:t>
                      </a:r>
                      <a:endParaRPr lang="en-US" sz="1800" b="1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dirty="0">
                          <a:effectLst/>
                        </a:rPr>
                        <a:t>2130</a:t>
                      </a:r>
                      <a:endParaRPr lang="en-US" sz="1800" b="1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dirty="0">
                          <a:effectLst/>
                        </a:rPr>
                        <a:t>2566</a:t>
                      </a:r>
                      <a:endParaRPr lang="en-US" sz="1800" b="1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dirty="0">
                          <a:effectLst/>
                        </a:rPr>
                        <a:t>2385??</a:t>
                      </a:r>
                      <a:endParaRPr lang="en-US" sz="1800" b="1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22408487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07552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07BBE-84CE-42DE-BEF1-53726ACA8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Dos </a:t>
            </a:r>
            <a:r>
              <a:rPr lang="en-US" dirty="0" err="1">
                <a:cs typeface="Calibri Light"/>
              </a:rPr>
              <a:t>propuestas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BA9B8-A550-47CB-B9A2-A1790647E7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1191280"/>
          </a:xfr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r>
              <a:rPr lang="en-US" dirty="0" err="1">
                <a:cs typeface="Calibri"/>
              </a:rPr>
              <a:t>Utilizar</a:t>
            </a:r>
            <a:r>
              <a:rPr lang="en-US" dirty="0">
                <a:cs typeface="Calibri"/>
              </a:rPr>
              <a:t> canasta </a:t>
            </a:r>
            <a:r>
              <a:rPr lang="en-US" dirty="0" err="1">
                <a:cs typeface="Calibri"/>
              </a:rPr>
              <a:t>oficial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ajustada</a:t>
            </a:r>
            <a:r>
              <a:rPr lang="en-US" dirty="0">
                <a:cs typeface="Calibri"/>
              </a:rPr>
              <a:t> para los </a:t>
            </a:r>
            <a:r>
              <a:rPr lang="en-US" dirty="0" err="1">
                <a:cs typeface="Calibri"/>
              </a:rPr>
              <a:t>precios</a:t>
            </a:r>
            <a:r>
              <a:rPr lang="en-US" dirty="0">
                <a:cs typeface="Calibri"/>
              </a:rPr>
              <a:t> que </a:t>
            </a:r>
            <a:r>
              <a:rPr lang="en-US" dirty="0" err="1">
                <a:cs typeface="Calibri"/>
              </a:rPr>
              <a:t>relevamos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3A88FC-79DA-4353-8E75-BDAB07E942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1" y="3013449"/>
            <a:ext cx="10515599" cy="1191280"/>
          </a:xfr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r>
              <a:rPr lang="en-US" dirty="0">
                <a:cs typeface="Calibri"/>
              </a:rPr>
              <a:t>Tomar </a:t>
            </a:r>
            <a:r>
              <a:rPr lang="en-US" dirty="0" err="1">
                <a:cs typeface="Calibri"/>
              </a:rPr>
              <a:t>otro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agregado</a:t>
            </a:r>
            <a:r>
              <a:rPr lang="en-US" dirty="0">
                <a:cs typeface="Calibri"/>
              </a:rPr>
              <a:t> (</a:t>
            </a:r>
            <a:r>
              <a:rPr lang="en-US" dirty="0" err="1">
                <a:cs typeface="Calibri"/>
              </a:rPr>
              <a:t>ipcf</a:t>
            </a:r>
            <a:r>
              <a:rPr lang="en-US" dirty="0">
                <a:cs typeface="Calibri"/>
              </a:rPr>
              <a:t>) para </a:t>
            </a:r>
            <a:r>
              <a:rPr lang="en-US" dirty="0" err="1">
                <a:cs typeface="Calibri"/>
              </a:rPr>
              <a:t>ordenar</a:t>
            </a:r>
            <a:r>
              <a:rPr lang="en-US" dirty="0">
                <a:cs typeface="Calibri"/>
              </a:rPr>
              <a:t> los </a:t>
            </a:r>
            <a:r>
              <a:rPr lang="en-US" dirty="0" err="1">
                <a:cs typeface="Calibri"/>
              </a:rPr>
              <a:t>hogares</a:t>
            </a:r>
            <a:endParaRPr lang="en-US">
              <a:cs typeface="Calibri"/>
            </a:endParaRPr>
          </a:p>
          <a:p>
            <a:pPr lvl="1"/>
            <a:r>
              <a:rPr lang="en-US" dirty="0" err="1">
                <a:cs typeface="Calibri"/>
              </a:rPr>
              <a:t>asumiendo</a:t>
            </a:r>
            <a:r>
              <a:rPr lang="en-US" dirty="0">
                <a:cs typeface="Calibri"/>
              </a:rPr>
              <a:t> que es </a:t>
            </a:r>
            <a:r>
              <a:rPr lang="en-US" dirty="0" err="1">
                <a:cs typeface="Calibri"/>
              </a:rPr>
              <a:t>mejor</a:t>
            </a:r>
            <a:r>
              <a:rPr lang="en-US" dirty="0">
                <a:cs typeface="Calibri"/>
              </a:rPr>
              <a:t> la </a:t>
            </a:r>
            <a:r>
              <a:rPr lang="en-US" dirty="0" err="1">
                <a:cs typeface="Calibri"/>
              </a:rPr>
              <a:t>recepción</a:t>
            </a:r>
            <a:r>
              <a:rPr lang="en-US" dirty="0">
                <a:cs typeface="Calibri"/>
              </a:rPr>
              <a:t> de data del modulo de </a:t>
            </a:r>
            <a:r>
              <a:rPr lang="en-US" dirty="0" err="1">
                <a:cs typeface="Calibri"/>
              </a:rPr>
              <a:t>ingresos</a:t>
            </a:r>
            <a:r>
              <a:rPr lang="en-US" dirty="0">
                <a:cs typeface="Calibri"/>
              </a:rPr>
              <a:t> que el de </a:t>
            </a:r>
            <a:r>
              <a:rPr lang="en-US" dirty="0" err="1">
                <a:cs typeface="Calibri"/>
              </a:rPr>
              <a:t>consumo</a:t>
            </a:r>
            <a:endParaRPr lang="en-US" dirty="0">
              <a:cs typeface="Calibri"/>
            </a:endParaRPr>
          </a:p>
          <a:p>
            <a:pPr lvl="1"/>
            <a:r>
              <a:rPr lang="en-US" dirty="0" err="1">
                <a:cs typeface="Calibri"/>
              </a:rPr>
              <a:t>perdiendo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observaciones</a:t>
            </a:r>
            <a:r>
              <a:rPr lang="en-US" dirty="0">
                <a:cs typeface="Calibri"/>
              </a:rPr>
              <a:t> para </a:t>
            </a:r>
            <a:r>
              <a:rPr lang="en-US" dirty="0" err="1">
                <a:cs typeface="Calibri"/>
              </a:rPr>
              <a:t>evitar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agregar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ingresos</a:t>
            </a:r>
            <a:r>
              <a:rPr lang="en-US" dirty="0">
                <a:cs typeface="Calibri"/>
              </a:rPr>
              <a:t> en </a:t>
            </a:r>
            <a:r>
              <a:rPr lang="en-US" dirty="0" err="1">
                <a:cs typeface="Calibri"/>
              </a:rPr>
              <a:t>distintas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monedas</a:t>
            </a:r>
            <a:r>
              <a:rPr lang="en-US" dirty="0">
                <a:cs typeface="Calibri"/>
              </a:rPr>
              <a:t>/</a:t>
            </a:r>
            <a:r>
              <a:rPr lang="en-US" dirty="0" err="1">
                <a:cs typeface="Calibri"/>
              </a:rPr>
              <a:t>distintas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fechas</a:t>
            </a:r>
          </a:p>
        </p:txBody>
      </p:sp>
    </p:spTree>
    <p:extLst>
      <p:ext uri="{BB962C8B-B14F-4D97-AF65-F5344CB8AC3E}">
        <p14:creationId xmlns:p14="http://schemas.microsoft.com/office/powerpoint/2010/main" val="24341977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8A061129-0FC2-43C5-9E44-F83E7A3C84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295" y="1497779"/>
            <a:ext cx="8903970" cy="4995096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E82B1F2-B7BC-42F9-AC3D-B6EC92D88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Quintiles móviles ordenados por </a:t>
            </a:r>
            <a:r>
              <a:rPr lang="es-ES" dirty="0" err="1"/>
              <a:t>ipcf</a:t>
            </a:r>
            <a:endParaRPr lang="es-AR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81DF6740-E06E-44C5-B9A7-FA852F03D99C}"/>
              </a:ext>
            </a:extLst>
          </p:cNvPr>
          <p:cNvSpPr txBox="1"/>
          <p:nvPr/>
        </p:nvSpPr>
        <p:spPr>
          <a:xfrm>
            <a:off x="3726180" y="1622301"/>
            <a:ext cx="3543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accent1"/>
                </a:solidFill>
              </a:rPr>
              <a:t>Share hogares con déficit </a:t>
            </a:r>
            <a:r>
              <a:rPr lang="es-ES" sz="1600" dirty="0" err="1">
                <a:solidFill>
                  <a:schemeClr val="accent1"/>
                </a:solidFill>
              </a:rPr>
              <a:t>calorico</a:t>
            </a:r>
            <a:endParaRPr lang="es-AR" sz="1600" dirty="0">
              <a:solidFill>
                <a:schemeClr val="accent1"/>
              </a:solidFill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31F4D7B-FDBA-403A-B418-76C76681413B}"/>
              </a:ext>
            </a:extLst>
          </p:cNvPr>
          <p:cNvSpPr txBox="1"/>
          <p:nvPr/>
        </p:nvSpPr>
        <p:spPr>
          <a:xfrm>
            <a:off x="4263390" y="5572124"/>
            <a:ext cx="3543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accent6">
                    <a:lumMod val="50000"/>
                  </a:schemeClr>
                </a:solidFill>
              </a:rPr>
              <a:t>Mediana consumo cal. per cápita</a:t>
            </a:r>
            <a:endParaRPr lang="es-AR" sz="16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D0BAFC66-7B01-41CE-B41B-7E3A6921FA9B}"/>
              </a:ext>
            </a:extLst>
          </p:cNvPr>
          <p:cNvSpPr txBox="1"/>
          <p:nvPr/>
        </p:nvSpPr>
        <p:spPr>
          <a:xfrm>
            <a:off x="3166110" y="3334322"/>
            <a:ext cx="3543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rgbClr val="C00000"/>
                </a:solidFill>
              </a:rPr>
              <a:t>Media consumo cal. per </a:t>
            </a:r>
            <a:r>
              <a:rPr lang="es-ES" sz="1600" dirty="0" err="1">
                <a:solidFill>
                  <a:srgbClr val="C00000"/>
                </a:solidFill>
              </a:rPr>
              <a:t>capita</a:t>
            </a:r>
            <a:endParaRPr lang="es-AR" sz="1600" dirty="0">
              <a:solidFill>
                <a:srgbClr val="C00000"/>
              </a:solidFill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059D235-14B8-4BF9-B07C-C98E185876B2}"/>
              </a:ext>
            </a:extLst>
          </p:cNvPr>
          <p:cNvSpPr txBox="1"/>
          <p:nvPr/>
        </p:nvSpPr>
        <p:spPr>
          <a:xfrm>
            <a:off x="3251835" y="4481511"/>
            <a:ext cx="3543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accent2"/>
                </a:solidFill>
              </a:rPr>
              <a:t>Requerimiento calórico VEN</a:t>
            </a:r>
            <a:endParaRPr lang="es-AR" sz="1600" dirty="0">
              <a:solidFill>
                <a:schemeClr val="accent2"/>
              </a:solidFill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B0BE1175-61A0-451A-8E4E-A8842493A296}"/>
              </a:ext>
            </a:extLst>
          </p:cNvPr>
          <p:cNvSpPr txBox="1"/>
          <p:nvPr/>
        </p:nvSpPr>
        <p:spPr>
          <a:xfrm>
            <a:off x="8349615" y="1622301"/>
            <a:ext cx="16344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>
                    <a:lumMod val="50000"/>
                  </a:schemeClr>
                </a:solidFill>
              </a:rPr>
              <a:t>Punteado: </a:t>
            </a:r>
            <a:r>
              <a:rPr lang="es-ES" sz="1600" dirty="0" err="1">
                <a:solidFill>
                  <a:schemeClr val="bg1">
                    <a:lumMod val="50000"/>
                  </a:schemeClr>
                </a:solidFill>
              </a:rPr>
              <a:t>ipcf</a:t>
            </a:r>
            <a:endParaRPr lang="es-AR" sz="1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67242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82B1F2-B7BC-42F9-AC3D-B6EC92D88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Quintiles móviles ordenados por </a:t>
            </a:r>
            <a:r>
              <a:rPr lang="es-ES" dirty="0" err="1"/>
              <a:t>ipcf</a:t>
            </a:r>
            <a:endParaRPr lang="es-AR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8970863-FD36-4482-BED0-73DCEDEA1E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279" y="1473102"/>
            <a:ext cx="9516061" cy="5099048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81DF6740-E06E-44C5-B9A7-FA852F03D99C}"/>
              </a:ext>
            </a:extLst>
          </p:cNvPr>
          <p:cNvSpPr txBox="1"/>
          <p:nvPr/>
        </p:nvSpPr>
        <p:spPr>
          <a:xfrm>
            <a:off x="3886200" y="2138823"/>
            <a:ext cx="3543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accent1"/>
                </a:solidFill>
              </a:rPr>
              <a:t>Share hogares con déficit </a:t>
            </a:r>
            <a:r>
              <a:rPr lang="es-ES" sz="1600" dirty="0" err="1">
                <a:solidFill>
                  <a:schemeClr val="accent1"/>
                </a:solidFill>
              </a:rPr>
              <a:t>calorico</a:t>
            </a:r>
            <a:endParaRPr lang="es-AR" sz="1600" dirty="0">
              <a:solidFill>
                <a:schemeClr val="accent1"/>
              </a:solidFill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31F4D7B-FDBA-403A-B418-76C76681413B}"/>
              </a:ext>
            </a:extLst>
          </p:cNvPr>
          <p:cNvSpPr txBox="1"/>
          <p:nvPr/>
        </p:nvSpPr>
        <p:spPr>
          <a:xfrm>
            <a:off x="4149090" y="5683833"/>
            <a:ext cx="3543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accent6">
                    <a:lumMod val="50000"/>
                  </a:schemeClr>
                </a:solidFill>
              </a:rPr>
              <a:t>Mediana consumo cal. per cápita</a:t>
            </a:r>
            <a:endParaRPr lang="es-AR" sz="16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D0BAFC66-7B01-41CE-B41B-7E3A6921FA9B}"/>
              </a:ext>
            </a:extLst>
          </p:cNvPr>
          <p:cNvSpPr txBox="1"/>
          <p:nvPr/>
        </p:nvSpPr>
        <p:spPr>
          <a:xfrm>
            <a:off x="3463290" y="3433344"/>
            <a:ext cx="3543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rgbClr val="C00000"/>
                </a:solidFill>
              </a:rPr>
              <a:t>Media consumo cal. per </a:t>
            </a:r>
            <a:r>
              <a:rPr lang="es-ES" sz="1600" dirty="0" err="1">
                <a:solidFill>
                  <a:srgbClr val="C00000"/>
                </a:solidFill>
              </a:rPr>
              <a:t>capita</a:t>
            </a:r>
            <a:endParaRPr lang="es-AR" sz="1600" dirty="0">
              <a:solidFill>
                <a:srgbClr val="C00000"/>
              </a:solidFill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059D235-14B8-4BF9-B07C-C98E185876B2}"/>
              </a:ext>
            </a:extLst>
          </p:cNvPr>
          <p:cNvSpPr txBox="1"/>
          <p:nvPr/>
        </p:nvSpPr>
        <p:spPr>
          <a:xfrm>
            <a:off x="4324350" y="4473950"/>
            <a:ext cx="3543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accent2"/>
                </a:solidFill>
              </a:rPr>
              <a:t>Requerimiento calórico COL</a:t>
            </a:r>
            <a:endParaRPr lang="es-AR" sz="1600" dirty="0">
              <a:solidFill>
                <a:schemeClr val="accent2"/>
              </a:solidFill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31E9A769-7117-48D5-BB3E-4B12DA03ADDA}"/>
              </a:ext>
            </a:extLst>
          </p:cNvPr>
          <p:cNvSpPr txBox="1"/>
          <p:nvPr/>
        </p:nvSpPr>
        <p:spPr>
          <a:xfrm>
            <a:off x="8349615" y="1622301"/>
            <a:ext cx="16344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>
                    <a:lumMod val="50000"/>
                  </a:schemeClr>
                </a:solidFill>
              </a:rPr>
              <a:t>Punteado: </a:t>
            </a:r>
            <a:r>
              <a:rPr lang="es-ES" sz="1600" dirty="0" err="1">
                <a:solidFill>
                  <a:schemeClr val="bg1">
                    <a:lumMod val="50000"/>
                  </a:schemeClr>
                </a:solidFill>
              </a:rPr>
              <a:t>ipcf</a:t>
            </a:r>
            <a:endParaRPr lang="es-AR" sz="1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3871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016ED-30A0-45BD-88FD-25357BFEE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Deficit de </a:t>
            </a:r>
            <a:r>
              <a:rPr lang="en-US" dirty="0" err="1"/>
              <a:t>calorias</a:t>
            </a:r>
            <a:r>
              <a:rPr lang="en-US" dirty="0"/>
              <a:t> </a:t>
            </a:r>
            <a:r>
              <a:rPr lang="en-US" dirty="0" err="1"/>
              <a:t>demasiado</a:t>
            </a:r>
            <a:r>
              <a:rPr lang="en-US" dirty="0"/>
              <a:t> “</a:t>
            </a:r>
            <a:r>
              <a:rPr lang="en-US" dirty="0" err="1"/>
              <a:t>arriba</a:t>
            </a:r>
            <a:r>
              <a:rPr lang="en-US" dirty="0"/>
              <a:t>” </a:t>
            </a:r>
            <a:r>
              <a:rPr lang="en-US" dirty="0" err="1"/>
              <a:t>en</a:t>
            </a:r>
            <a:r>
              <a:rPr lang="en-US" dirty="0"/>
              <a:t> la </a:t>
            </a:r>
            <a:r>
              <a:rPr lang="en-US" dirty="0" err="1"/>
              <a:t>distribucion</a:t>
            </a:r>
            <a:r>
              <a:rPr lang="en-US" dirty="0"/>
              <a:t> de </a:t>
            </a:r>
            <a:r>
              <a:rPr lang="en-US" dirty="0" err="1"/>
              <a:t>calorias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8340AD-A0D5-4D69-BA37-D9E9F54CAF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8633" y="1729962"/>
            <a:ext cx="6614733" cy="476291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F561E25-1628-4844-A70F-6040F80CD9B0}"/>
              </a:ext>
            </a:extLst>
          </p:cNvPr>
          <p:cNvSpPr txBox="1"/>
          <p:nvPr/>
        </p:nvSpPr>
        <p:spPr>
          <a:xfrm>
            <a:off x="6753225" y="3495675"/>
            <a:ext cx="12287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54% de los </a:t>
            </a:r>
            <a:r>
              <a:rPr lang="en-US" dirty="0" err="1"/>
              <a:t>hogares</a:t>
            </a:r>
            <a:r>
              <a:rPr lang="en-US" dirty="0"/>
              <a:t> no consume las </a:t>
            </a:r>
            <a:r>
              <a:rPr lang="en-US" dirty="0" err="1"/>
              <a:t>calorias</a:t>
            </a:r>
            <a:r>
              <a:rPr lang="en-US" dirty="0"/>
              <a:t> </a:t>
            </a:r>
            <a:r>
              <a:rPr lang="en-US" dirty="0" err="1"/>
              <a:t>minimas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35B260-EFFC-4FBB-953C-EDC1D37842B6}"/>
              </a:ext>
            </a:extLst>
          </p:cNvPr>
          <p:cNvSpPr txBox="1"/>
          <p:nvPr/>
        </p:nvSpPr>
        <p:spPr>
          <a:xfrm>
            <a:off x="9403366" y="6061988"/>
            <a:ext cx="231707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Miembros</a:t>
            </a:r>
            <a:r>
              <a:rPr lang="en-US" sz="1100" dirty="0"/>
              <a:t> por </a:t>
            </a:r>
            <a:r>
              <a:rPr lang="en-US" sz="1100" dirty="0" err="1"/>
              <a:t>hogar</a:t>
            </a:r>
            <a:r>
              <a:rPr lang="en-US" sz="1100" dirty="0"/>
              <a:t> 3.4</a:t>
            </a:r>
          </a:p>
          <a:p>
            <a:r>
              <a:rPr lang="en-US" sz="1100" dirty="0"/>
              <a:t>Hombre. </a:t>
            </a:r>
            <a:r>
              <a:rPr lang="en-US" sz="1100" dirty="0" err="1"/>
              <a:t>equivalentes</a:t>
            </a:r>
            <a:r>
              <a:rPr lang="en-US" sz="1100" dirty="0"/>
              <a:t> por </a:t>
            </a:r>
            <a:r>
              <a:rPr lang="en-US" sz="1100" dirty="0" err="1"/>
              <a:t>hogar</a:t>
            </a:r>
            <a:r>
              <a:rPr lang="en-US" sz="1100" dirty="0"/>
              <a:t> 2.7</a:t>
            </a:r>
          </a:p>
        </p:txBody>
      </p:sp>
    </p:spTree>
    <p:extLst>
      <p:ext uri="{BB962C8B-B14F-4D97-AF65-F5344CB8AC3E}">
        <p14:creationId xmlns:p14="http://schemas.microsoft.com/office/powerpoint/2010/main" val="4052435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F6C98-06E5-408D-82DC-CD5E529FD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 Light" panose="020F0302020204030204"/>
              </a:rPr>
              <a:t>Potenciales</a:t>
            </a:r>
            <a:r>
              <a:rPr lang="en-US" dirty="0">
                <a:cs typeface="Calibri Light" panose="020F0302020204030204"/>
              </a:rPr>
              <a:t> </a:t>
            </a:r>
            <a:r>
              <a:rPr lang="en-US" dirty="0" err="1">
                <a:cs typeface="Calibri Light" panose="020F0302020204030204"/>
              </a:rPr>
              <a:t>problemas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425D86-9171-449E-9070-543EF3975F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Umbral de </a:t>
            </a:r>
            <a:r>
              <a:rPr lang="en-US" dirty="0" err="1"/>
              <a:t>calorias</a:t>
            </a:r>
            <a:r>
              <a:rPr lang="en-US" dirty="0"/>
              <a:t> </a:t>
            </a:r>
            <a:r>
              <a:rPr lang="en-US" dirty="0" err="1"/>
              <a:t>minimas</a:t>
            </a:r>
            <a:r>
              <a:rPr lang="en-US" dirty="0"/>
              <a:t> </a:t>
            </a:r>
            <a:r>
              <a:rPr lang="en-US" dirty="0" err="1"/>
              <a:t>elevado</a:t>
            </a:r>
            <a:r>
              <a:rPr lang="en-US" dirty="0"/>
              <a:t>?</a:t>
            </a:r>
          </a:p>
          <a:p>
            <a:r>
              <a:rPr lang="en-US" dirty="0" err="1"/>
              <a:t>Calorias</a:t>
            </a:r>
            <a:r>
              <a:rPr lang="en-US" dirty="0"/>
              <a:t> por </a:t>
            </a:r>
            <a:r>
              <a:rPr lang="en-US" dirty="0" err="1"/>
              <a:t>alimento</a:t>
            </a:r>
            <a:r>
              <a:rPr lang="en-US" dirty="0"/>
              <a:t> </a:t>
            </a:r>
            <a:r>
              <a:rPr lang="en-US" dirty="0" err="1"/>
              <a:t>demasiado</a:t>
            </a:r>
            <a:r>
              <a:rPr lang="en-US" dirty="0"/>
              <a:t> </a:t>
            </a:r>
            <a:r>
              <a:rPr lang="en-US" dirty="0" err="1"/>
              <a:t>bajas</a:t>
            </a:r>
            <a:r>
              <a:rPr lang="en-US" dirty="0"/>
              <a:t>?</a:t>
            </a:r>
          </a:p>
          <a:p>
            <a:r>
              <a:rPr lang="en-US" dirty="0" err="1"/>
              <a:t>Problemas</a:t>
            </a:r>
            <a:r>
              <a:rPr lang="en-US" dirty="0"/>
              <a:t> de </a:t>
            </a:r>
            <a:r>
              <a:rPr lang="en-US" dirty="0" err="1"/>
              <a:t>reporte</a:t>
            </a:r>
            <a:r>
              <a:rPr lang="en-US" dirty="0"/>
              <a:t> de </a:t>
            </a:r>
            <a:r>
              <a:rPr lang="en-US" dirty="0" err="1"/>
              <a:t>datos</a:t>
            </a:r>
            <a:r>
              <a:rPr lang="en-US" dirty="0"/>
              <a:t>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 los </a:t>
            </a:r>
            <a:r>
              <a:rPr lang="en-US" dirty="0" err="1"/>
              <a:t>datos</a:t>
            </a:r>
            <a:r>
              <a:rPr lang="en-US" dirty="0"/>
              <a:t> son </a:t>
            </a:r>
            <a:r>
              <a:rPr lang="en-US" dirty="0" err="1"/>
              <a:t>asi</a:t>
            </a:r>
            <a:r>
              <a:rPr lang="en-US" dirty="0"/>
              <a:t> sin mas…</a:t>
            </a:r>
          </a:p>
        </p:txBody>
      </p:sp>
    </p:spTree>
    <p:extLst>
      <p:ext uri="{BB962C8B-B14F-4D97-AF65-F5344CB8AC3E}">
        <p14:creationId xmlns:p14="http://schemas.microsoft.com/office/powerpoint/2010/main" val="4048365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4E358-A333-4327-90F4-E59831E18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Umbral de </a:t>
            </a:r>
            <a:r>
              <a:rPr lang="en-US" dirty="0" err="1"/>
              <a:t>calorias</a:t>
            </a:r>
            <a:r>
              <a:rPr lang="en-US" dirty="0"/>
              <a:t> </a:t>
            </a:r>
            <a:r>
              <a:rPr lang="en-US" dirty="0" err="1"/>
              <a:t>minimas</a:t>
            </a:r>
            <a:r>
              <a:rPr lang="en-US" dirty="0"/>
              <a:t> </a:t>
            </a:r>
            <a:r>
              <a:rPr lang="en-US" dirty="0" err="1"/>
              <a:t>elevado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3F98A-7879-4053-99E8-FA557DBDBA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514725" cy="4117975"/>
          </a:xfrm>
        </p:spPr>
        <p:txBody>
          <a:bodyPr/>
          <a:lstStyle/>
          <a:p>
            <a:r>
              <a:rPr lang="en-US" dirty="0"/>
              <a:t>Venezuela </a:t>
            </a:r>
            <a:r>
              <a:rPr lang="en-US" dirty="0" err="1"/>
              <a:t>esta</a:t>
            </a:r>
            <a:r>
              <a:rPr lang="en-US" dirty="0"/>
              <a:t> por </a:t>
            </a:r>
            <a:r>
              <a:rPr lang="en-US" dirty="0" err="1"/>
              <a:t>arriba</a:t>
            </a:r>
            <a:r>
              <a:rPr lang="en-US" dirty="0"/>
              <a:t> de Colombia (135 </a:t>
            </a:r>
            <a:r>
              <a:rPr lang="en-US" dirty="0" err="1"/>
              <a:t>cal</a:t>
            </a:r>
            <a:r>
              <a:rPr lang="en-US" dirty="0"/>
              <a:t>) </a:t>
            </a:r>
            <a:r>
              <a:rPr lang="en-US" dirty="0" err="1"/>
              <a:t>pero</a:t>
            </a:r>
            <a:r>
              <a:rPr lang="en-US" dirty="0"/>
              <a:t> por </a:t>
            </a:r>
            <a:r>
              <a:rPr lang="en-US" dirty="0" err="1"/>
              <a:t>debajo</a:t>
            </a:r>
            <a:r>
              <a:rPr lang="en-US" dirty="0"/>
              <a:t> de Argentina (70 </a:t>
            </a:r>
            <a:r>
              <a:rPr lang="en-US" dirty="0" err="1"/>
              <a:t>cal</a:t>
            </a:r>
            <a:r>
              <a:rPr lang="en-US" dirty="0"/>
              <a:t>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FC6637-7AD3-4E3C-BB89-94D4A75F35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9400" y="1507332"/>
            <a:ext cx="7124925" cy="5018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193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F6C98-06E5-408D-82DC-CD5E529FD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Potenciales</a:t>
            </a:r>
            <a:r>
              <a:rPr lang="en-US" dirty="0"/>
              <a:t> </a:t>
            </a:r>
            <a:r>
              <a:rPr lang="en-US" dirty="0" err="1"/>
              <a:t>problemas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425D86-9171-449E-9070-543EF3975F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Umbral de </a:t>
            </a:r>
            <a:r>
              <a:rPr lang="en-US" dirty="0" err="1"/>
              <a:t>calorias</a:t>
            </a:r>
            <a:r>
              <a:rPr lang="en-US" dirty="0"/>
              <a:t> </a:t>
            </a:r>
            <a:r>
              <a:rPr lang="en-US" dirty="0" err="1"/>
              <a:t>minimas</a:t>
            </a:r>
            <a:r>
              <a:rPr lang="en-US" dirty="0"/>
              <a:t> </a:t>
            </a:r>
            <a:r>
              <a:rPr lang="en-US" dirty="0" err="1"/>
              <a:t>elevado</a:t>
            </a:r>
            <a:r>
              <a:rPr lang="en-US" dirty="0"/>
              <a:t>?</a:t>
            </a:r>
          </a:p>
          <a:p>
            <a:r>
              <a:rPr lang="en-US" dirty="0" err="1"/>
              <a:t>Calorias</a:t>
            </a:r>
            <a:r>
              <a:rPr lang="en-US" dirty="0"/>
              <a:t> por </a:t>
            </a:r>
            <a:r>
              <a:rPr lang="en-US" dirty="0" err="1"/>
              <a:t>alimento</a:t>
            </a:r>
            <a:r>
              <a:rPr lang="en-US" dirty="0"/>
              <a:t> </a:t>
            </a:r>
            <a:r>
              <a:rPr lang="en-US" dirty="0" err="1"/>
              <a:t>demasiado</a:t>
            </a:r>
            <a:r>
              <a:rPr lang="en-US" dirty="0"/>
              <a:t> </a:t>
            </a:r>
            <a:r>
              <a:rPr lang="en-US" dirty="0" err="1"/>
              <a:t>bajas</a:t>
            </a:r>
            <a:r>
              <a:rPr lang="en-US" dirty="0"/>
              <a:t>?</a:t>
            </a:r>
          </a:p>
          <a:p>
            <a:r>
              <a:rPr lang="en-US" dirty="0" err="1"/>
              <a:t>Problemas</a:t>
            </a:r>
            <a:r>
              <a:rPr lang="en-US" dirty="0"/>
              <a:t> de </a:t>
            </a:r>
            <a:r>
              <a:rPr lang="en-US" dirty="0" err="1"/>
              <a:t>reporte</a:t>
            </a:r>
            <a:r>
              <a:rPr lang="en-US" dirty="0"/>
              <a:t> de </a:t>
            </a:r>
            <a:r>
              <a:rPr lang="en-US" dirty="0" err="1"/>
              <a:t>datos</a:t>
            </a:r>
            <a:r>
              <a:rPr lang="en-US" dirty="0"/>
              <a:t>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 los </a:t>
            </a:r>
            <a:r>
              <a:rPr lang="en-US" dirty="0" err="1"/>
              <a:t>datos</a:t>
            </a:r>
            <a:r>
              <a:rPr lang="en-US" dirty="0"/>
              <a:t> son </a:t>
            </a:r>
            <a:r>
              <a:rPr lang="en-US" dirty="0" err="1"/>
              <a:t>asi</a:t>
            </a:r>
            <a:r>
              <a:rPr lang="en-US" dirty="0"/>
              <a:t> sin mas…</a:t>
            </a:r>
          </a:p>
        </p:txBody>
      </p:sp>
    </p:spTree>
    <p:extLst>
      <p:ext uri="{BB962C8B-B14F-4D97-AF65-F5344CB8AC3E}">
        <p14:creationId xmlns:p14="http://schemas.microsoft.com/office/powerpoint/2010/main" val="62810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F3A8C-AF56-40C7-BDC1-782EC4327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Calorias</a:t>
            </a:r>
            <a:r>
              <a:rPr lang="en-US" dirty="0"/>
              <a:t> por </a:t>
            </a:r>
            <a:r>
              <a:rPr lang="en-US" dirty="0" err="1"/>
              <a:t>alimento</a:t>
            </a:r>
            <a:r>
              <a:rPr lang="en-US" dirty="0"/>
              <a:t> </a:t>
            </a:r>
            <a:r>
              <a:rPr lang="en-US" dirty="0" err="1"/>
              <a:t>demasiado</a:t>
            </a:r>
            <a:r>
              <a:rPr lang="en-US" dirty="0"/>
              <a:t> </a:t>
            </a:r>
            <a:r>
              <a:rPr lang="en-US" dirty="0" err="1"/>
              <a:t>bajas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C134FA-FEA1-4904-AA00-D44EBE4FD5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Ademas</a:t>
            </a:r>
            <a:r>
              <a:rPr lang="en-US" dirty="0"/>
              <a:t>: </a:t>
            </a:r>
            <a:r>
              <a:rPr lang="en-US" dirty="0" err="1"/>
              <a:t>muchos</a:t>
            </a:r>
            <a:r>
              <a:rPr lang="en-US" dirty="0"/>
              <a:t> </a:t>
            </a:r>
            <a:r>
              <a:rPr lang="en-US" dirty="0" err="1"/>
              <a:t>sesgos</a:t>
            </a:r>
            <a:r>
              <a:rPr lang="en-US" dirty="0"/>
              <a:t> </a:t>
            </a:r>
            <a:r>
              <a:rPr lang="en-US" dirty="0" err="1"/>
              <a:t>metodologicos</a:t>
            </a:r>
            <a:r>
              <a:rPr lang="en-US" dirty="0"/>
              <a:t> para el </a:t>
            </a:r>
            <a:r>
              <a:rPr lang="en-US" dirty="0" err="1"/>
              <a:t>otro</a:t>
            </a:r>
            <a:r>
              <a:rPr lang="en-US" dirty="0"/>
              <a:t> </a:t>
            </a:r>
            <a:r>
              <a:rPr lang="en-US" dirty="0" err="1"/>
              <a:t>lado</a:t>
            </a:r>
            <a:endParaRPr lang="en-US" dirty="0"/>
          </a:p>
          <a:p>
            <a:pPr lvl="1"/>
            <a:r>
              <a:rPr lang="en-US" dirty="0"/>
              <a:t>0 stocks</a:t>
            </a:r>
          </a:p>
          <a:p>
            <a:pPr lvl="1"/>
            <a:r>
              <a:rPr lang="en-US" dirty="0"/>
              <a:t>Sin </a:t>
            </a:r>
            <a:r>
              <a:rPr lang="en-US" dirty="0" err="1"/>
              <a:t>perdidas</a:t>
            </a:r>
            <a:r>
              <a:rPr lang="en-US" dirty="0"/>
              <a:t> </a:t>
            </a:r>
            <a:r>
              <a:rPr lang="en-US" dirty="0" err="1"/>
              <a:t>alimenticias</a:t>
            </a:r>
            <a:endParaRPr lang="en-US" dirty="0"/>
          </a:p>
          <a:p>
            <a:r>
              <a:rPr lang="en-US" dirty="0" err="1"/>
              <a:t>Excepciones</a:t>
            </a:r>
            <a:r>
              <a:rPr lang="en-US" dirty="0"/>
              <a:t>: comida </a:t>
            </a:r>
            <a:r>
              <a:rPr lang="en-US" dirty="0" err="1"/>
              <a:t>fuera</a:t>
            </a:r>
            <a:r>
              <a:rPr lang="en-US" dirty="0"/>
              <a:t> de casa, </a:t>
            </a:r>
            <a:r>
              <a:rPr lang="en-US" dirty="0" err="1"/>
              <a:t>otros</a:t>
            </a:r>
            <a:r>
              <a:rPr lang="en-US" dirty="0"/>
              <a:t> </a:t>
            </a:r>
            <a:r>
              <a:rPr lang="en-US" dirty="0" err="1"/>
              <a:t>consumos</a:t>
            </a:r>
            <a:r>
              <a:rPr lang="en-US" dirty="0"/>
              <a:t> no </a:t>
            </a:r>
            <a:r>
              <a:rPr lang="en-US" dirty="0" err="1"/>
              <a:t>convertidos</a:t>
            </a:r>
            <a:r>
              <a:rPr lang="en-US" dirty="0"/>
              <a:t> a </a:t>
            </a:r>
            <a:r>
              <a:rPr lang="en-US" dirty="0" err="1"/>
              <a:t>calorias</a:t>
            </a:r>
            <a:endParaRPr lang="en-US" dirty="0"/>
          </a:p>
          <a:p>
            <a:pPr lvl="1"/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5EE5425-2ABE-4A30-A9CD-14471BA687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3944622"/>
              </p:ext>
            </p:extLst>
          </p:nvPr>
        </p:nvGraphicFramePr>
        <p:xfrm>
          <a:off x="1534851" y="1523674"/>
          <a:ext cx="8127999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80955179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61925167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3107516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Colombia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Venezuela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8603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Harina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maiz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6508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Arroz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82882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Pasta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1422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Pollo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1980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Platano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06144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Gaseosa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4876869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CB3B0481-F411-49E3-B12D-545BD313E3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6950" y="5630405"/>
            <a:ext cx="2070847" cy="1093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815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F89F2-FA1E-4A87-80D8-ECABD7B28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190" y="605208"/>
            <a:ext cx="4890108" cy="1680467"/>
          </a:xfrm>
        </p:spPr>
        <p:txBody>
          <a:bodyPr>
            <a:noAutofit/>
          </a:bodyPr>
          <a:lstStyle/>
          <a:p>
            <a:r>
              <a:rPr lang="en-US" sz="4000" dirty="0" err="1"/>
              <a:t>Productos</a:t>
            </a:r>
            <a:r>
              <a:rPr lang="en-US" sz="4000" dirty="0"/>
              <a:t> no </a:t>
            </a:r>
            <a:r>
              <a:rPr lang="en-US" sz="4000" dirty="0" err="1"/>
              <a:t>transformados</a:t>
            </a:r>
            <a:r>
              <a:rPr lang="en-US" sz="4000" dirty="0"/>
              <a:t> a </a:t>
            </a:r>
            <a:r>
              <a:rPr lang="en-US" sz="4000" dirty="0" err="1"/>
              <a:t>calorias</a:t>
            </a:r>
            <a:r>
              <a:rPr lang="en-US" sz="4000" dirty="0"/>
              <a:t>?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A3C30BA-855E-4B9B-B152-A4CC8C6240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33876" y="1367208"/>
            <a:ext cx="4627154" cy="496981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2A06F07-E184-4A60-BE45-CE52F49CAD2F}"/>
              </a:ext>
            </a:extLst>
          </p:cNvPr>
          <p:cNvSpPr txBox="1"/>
          <p:nvPr/>
        </p:nvSpPr>
        <p:spPr>
          <a:xfrm>
            <a:off x="1143001" y="6232634"/>
            <a:ext cx="9896474" cy="3797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dirty="0"/>
              <a:t>Total </a:t>
            </a:r>
            <a:r>
              <a:rPr lang="en-US" dirty="0" err="1"/>
              <a:t>observaciones</a:t>
            </a:r>
            <a:r>
              <a:rPr lang="en-US" dirty="0"/>
              <a:t> </a:t>
            </a:r>
            <a:r>
              <a:rPr lang="en-US" b="1" dirty="0"/>
              <a:t>103.676</a:t>
            </a:r>
            <a:endParaRPr lang="en-US" b="1" dirty="0">
              <a:cs typeface="Calibr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DFCBAE-2719-4904-AC24-8CEF9E5F19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899" y="5172075"/>
            <a:ext cx="4760739" cy="840131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FD4CBC42-756E-453B-9F88-AFE9CB949997}"/>
              </a:ext>
            </a:extLst>
          </p:cNvPr>
          <p:cNvSpPr txBox="1">
            <a:spLocks/>
          </p:cNvSpPr>
          <p:nvPr/>
        </p:nvSpPr>
        <p:spPr>
          <a:xfrm>
            <a:off x="342899" y="4566758"/>
            <a:ext cx="4760739" cy="6053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err="1"/>
              <a:t>Productos</a:t>
            </a:r>
            <a:r>
              <a:rPr lang="en-US" sz="2400" dirty="0"/>
              <a:t> no </a:t>
            </a:r>
            <a:r>
              <a:rPr lang="en-US" sz="2400" dirty="0" err="1"/>
              <a:t>transformados</a:t>
            </a:r>
            <a:r>
              <a:rPr lang="en-US" sz="2400" dirty="0"/>
              <a:t> a </a:t>
            </a:r>
            <a:r>
              <a:rPr lang="en-US" sz="2400" dirty="0" err="1"/>
              <a:t>calorias</a:t>
            </a:r>
            <a:endParaRPr lang="en-US" sz="2400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F3CCC34-D8DD-4B11-9A16-FEEEFFFC3369}"/>
              </a:ext>
            </a:extLst>
          </p:cNvPr>
          <p:cNvSpPr txBox="1">
            <a:spLocks/>
          </p:cNvSpPr>
          <p:nvPr/>
        </p:nvSpPr>
        <p:spPr>
          <a:xfrm>
            <a:off x="6417371" y="611470"/>
            <a:ext cx="5224135" cy="5948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err="1"/>
              <a:t>Productos</a:t>
            </a:r>
            <a:r>
              <a:rPr lang="en-US" sz="2400" dirty="0"/>
              <a:t> no </a:t>
            </a:r>
            <a:r>
              <a:rPr lang="en-US" sz="2400" dirty="0" err="1"/>
              <a:t>transformados</a:t>
            </a:r>
            <a:r>
              <a:rPr lang="en-US" sz="2400" dirty="0"/>
              <a:t> a </a:t>
            </a:r>
            <a:r>
              <a:rPr lang="en-US" sz="2400" dirty="0" err="1"/>
              <a:t>gramos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42659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F6C98-06E5-408D-82DC-CD5E529FD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Potenciales</a:t>
            </a:r>
            <a:r>
              <a:rPr lang="en-US" dirty="0"/>
              <a:t> </a:t>
            </a:r>
            <a:r>
              <a:rPr lang="en-US" dirty="0" err="1"/>
              <a:t>problemas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425D86-9171-449E-9070-543EF3975F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Umbral de </a:t>
            </a:r>
            <a:r>
              <a:rPr lang="en-US" dirty="0" err="1"/>
              <a:t>calorias</a:t>
            </a:r>
            <a:r>
              <a:rPr lang="en-US" dirty="0"/>
              <a:t> </a:t>
            </a:r>
            <a:r>
              <a:rPr lang="en-US" dirty="0" err="1"/>
              <a:t>minimas</a:t>
            </a:r>
            <a:r>
              <a:rPr lang="en-US" dirty="0"/>
              <a:t> </a:t>
            </a:r>
            <a:r>
              <a:rPr lang="en-US" dirty="0" err="1"/>
              <a:t>elevado</a:t>
            </a:r>
            <a:r>
              <a:rPr lang="en-US" dirty="0"/>
              <a:t>?</a:t>
            </a:r>
          </a:p>
          <a:p>
            <a:r>
              <a:rPr lang="en-US" dirty="0" err="1"/>
              <a:t>Calorias</a:t>
            </a:r>
            <a:r>
              <a:rPr lang="en-US" dirty="0"/>
              <a:t> por </a:t>
            </a:r>
            <a:r>
              <a:rPr lang="en-US" dirty="0" err="1"/>
              <a:t>alimento</a:t>
            </a:r>
            <a:r>
              <a:rPr lang="en-US" dirty="0"/>
              <a:t> </a:t>
            </a:r>
            <a:r>
              <a:rPr lang="en-US" dirty="0" err="1"/>
              <a:t>demasiado</a:t>
            </a:r>
            <a:r>
              <a:rPr lang="en-US" dirty="0"/>
              <a:t> </a:t>
            </a:r>
            <a:r>
              <a:rPr lang="en-US" dirty="0" err="1"/>
              <a:t>bajas</a:t>
            </a:r>
            <a:r>
              <a:rPr lang="en-US" dirty="0"/>
              <a:t>?</a:t>
            </a:r>
          </a:p>
          <a:p>
            <a:r>
              <a:rPr lang="en-US" dirty="0" err="1"/>
              <a:t>Problemas</a:t>
            </a:r>
            <a:r>
              <a:rPr lang="en-US" dirty="0"/>
              <a:t> de </a:t>
            </a:r>
            <a:r>
              <a:rPr lang="en-US" dirty="0" err="1"/>
              <a:t>reporte</a:t>
            </a:r>
            <a:r>
              <a:rPr lang="en-US" dirty="0"/>
              <a:t> de </a:t>
            </a:r>
            <a:r>
              <a:rPr lang="en-US" dirty="0" err="1"/>
              <a:t>datos</a:t>
            </a:r>
            <a:r>
              <a:rPr lang="en-US" dirty="0"/>
              <a:t>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 los </a:t>
            </a:r>
            <a:r>
              <a:rPr lang="en-US" dirty="0" err="1"/>
              <a:t>datos</a:t>
            </a:r>
            <a:r>
              <a:rPr lang="en-US" dirty="0"/>
              <a:t> son </a:t>
            </a:r>
            <a:r>
              <a:rPr lang="en-US" dirty="0" err="1"/>
              <a:t>asi</a:t>
            </a:r>
            <a:r>
              <a:rPr lang="en-US" dirty="0"/>
              <a:t> sin mas…</a:t>
            </a:r>
          </a:p>
        </p:txBody>
      </p:sp>
    </p:spTree>
    <p:extLst>
      <p:ext uri="{BB962C8B-B14F-4D97-AF65-F5344CB8AC3E}">
        <p14:creationId xmlns:p14="http://schemas.microsoft.com/office/powerpoint/2010/main" val="24661421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5D60F-DD3E-45F4-ABF4-08BD496BF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Problemas</a:t>
            </a:r>
            <a:r>
              <a:rPr lang="en-US" dirty="0"/>
              <a:t> de </a:t>
            </a:r>
            <a:r>
              <a:rPr lang="en-US" dirty="0" err="1"/>
              <a:t>reporte</a:t>
            </a:r>
            <a:r>
              <a:rPr lang="en-US" dirty="0"/>
              <a:t> de </a:t>
            </a:r>
            <a:r>
              <a:rPr lang="en-US" dirty="0" err="1"/>
              <a:t>datos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CF971-ACF9-4E41-ADCD-EB364A035E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Poca</a:t>
            </a:r>
            <a:r>
              <a:rPr lang="en-US" dirty="0"/>
              <a:t> </a:t>
            </a:r>
            <a:r>
              <a:rPr lang="en-US" dirty="0" err="1"/>
              <a:t>declaracion</a:t>
            </a:r>
            <a:r>
              <a:rPr lang="en-US" dirty="0"/>
              <a:t> de </a:t>
            </a:r>
            <a:r>
              <a:rPr lang="en-US" dirty="0" err="1"/>
              <a:t>consumos</a:t>
            </a:r>
            <a:r>
              <a:rPr lang="en-US" dirty="0"/>
              <a:t> (</a:t>
            </a:r>
            <a:r>
              <a:rPr lang="en-US" dirty="0" err="1"/>
              <a:t>ej</a:t>
            </a:r>
            <a:r>
              <a:rPr lang="en-US" dirty="0"/>
              <a:t>. </a:t>
            </a:r>
            <a:r>
              <a:rPr lang="en-US" dirty="0" err="1"/>
              <a:t>Encuesta</a:t>
            </a:r>
            <a:r>
              <a:rPr lang="en-US" dirty="0"/>
              <a:t> </a:t>
            </a:r>
            <a:r>
              <a:rPr lang="en-US" dirty="0" err="1"/>
              <a:t>incompleta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F2D229-1AD0-4BBB-A31D-B0F640200B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441" y="2654763"/>
            <a:ext cx="5028818" cy="3657137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C06ABBC-0DE3-42E7-BB47-528A72DC3C5F}"/>
              </a:ext>
            </a:extLst>
          </p:cNvPr>
          <p:cNvCxnSpPr>
            <a:cxnSpLocks/>
          </p:cNvCxnSpPr>
          <p:nvPr/>
        </p:nvCxnSpPr>
        <p:spPr>
          <a:xfrm flipV="1">
            <a:off x="4500978" y="2760955"/>
            <a:ext cx="0" cy="311413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B839D0A-A46E-4D61-8193-DBD03A8EBF54}"/>
              </a:ext>
            </a:extLst>
          </p:cNvPr>
          <p:cNvSpPr txBox="1"/>
          <p:nvPr/>
        </p:nvSpPr>
        <p:spPr>
          <a:xfrm>
            <a:off x="3693114" y="2302852"/>
            <a:ext cx="29828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8% de la </a:t>
            </a:r>
            <a:r>
              <a:rPr lang="en-US" dirty="0" err="1"/>
              <a:t>muestra</a:t>
            </a:r>
            <a:endParaRPr lang="en-US" dirty="0"/>
          </a:p>
          <a:p>
            <a:r>
              <a:rPr lang="en-US" dirty="0"/>
              <a:t>10% de los </a:t>
            </a:r>
            <a:r>
              <a:rPr lang="en-US" dirty="0" err="1"/>
              <a:t>tipos</a:t>
            </a:r>
            <a:r>
              <a:rPr lang="en-US" dirty="0"/>
              <a:t> de </a:t>
            </a:r>
            <a:r>
              <a:rPr lang="en-US" dirty="0" err="1"/>
              <a:t>producto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3BC5A4-7EF5-495F-98BD-3D36242E87D4}"/>
              </a:ext>
            </a:extLst>
          </p:cNvPr>
          <p:cNvSpPr txBox="1"/>
          <p:nvPr/>
        </p:nvSpPr>
        <p:spPr>
          <a:xfrm>
            <a:off x="3879544" y="5857670"/>
            <a:ext cx="1305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9 </a:t>
            </a:r>
            <a:r>
              <a:rPr lang="en-US" dirty="0" err="1">
                <a:solidFill>
                  <a:schemeClr val="accent1"/>
                </a:solidFill>
              </a:rPr>
              <a:t>productos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8890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607</TotalTime>
  <Words>465</Words>
  <Application>Microsoft Office PowerPoint</Application>
  <PresentationFormat>Panorámica</PresentationFormat>
  <Paragraphs>173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Problemas canasta</vt:lpstr>
      <vt:lpstr>Deficit de calorias demasiado “arriba” en la distribucion de calorias</vt:lpstr>
      <vt:lpstr>Potenciales problemas</vt:lpstr>
      <vt:lpstr>Umbral de calorias minimas elevado?</vt:lpstr>
      <vt:lpstr>Potenciales problemas</vt:lpstr>
      <vt:lpstr>Calorias por alimento demasiado bajas?</vt:lpstr>
      <vt:lpstr>Productos no transformados a calorias?</vt:lpstr>
      <vt:lpstr>Potenciales problemas</vt:lpstr>
      <vt:lpstr>Problemas de reporte de datos</vt:lpstr>
      <vt:lpstr>Comparacion de canastas</vt:lpstr>
      <vt:lpstr>Dos propuestas</vt:lpstr>
      <vt:lpstr>Quintiles móviles ordenados por ipcf</vt:lpstr>
      <vt:lpstr>Quintiles móviles ordenados por ipcf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Problemas pobreza</dc:title>
  <dc:creator>Lautaro Chittaro</dc:creator>
  <cp:lastModifiedBy>Lautaro Chittaro</cp:lastModifiedBy>
  <cp:revision>142</cp:revision>
  <dcterms:created xsi:type="dcterms:W3CDTF">2020-03-05T19:39:45Z</dcterms:created>
  <dcterms:modified xsi:type="dcterms:W3CDTF">2020-03-11T20:56:10Z</dcterms:modified>
</cp:coreProperties>
</file>