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63" r:id="rId7"/>
    <p:sldId id="264" r:id="rId8"/>
    <p:sldId id="265" r:id="rId9"/>
    <p:sldId id="266" r:id="rId10"/>
    <p:sldId id="267" r:id="rId11"/>
    <p:sldId id="268"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2940" autoAdjust="0"/>
  </p:normalViewPr>
  <p:slideViewPr>
    <p:cSldViewPr snapToGrid="0">
      <p:cViewPr varScale="1">
        <p:scale>
          <a:sx n="83" d="100"/>
          <a:sy n="83" d="100"/>
        </p:scale>
        <p:origin x="16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4A237-D9D4-4D3C-9D3F-376063AAAD30}" type="datetimeFigureOut">
              <a:rPr lang="es-AR" smtClean="0"/>
              <a:t>2/3/2020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C19FA-AE20-4145-BD59-7DA7BA772F89}" type="slidenum">
              <a:rPr lang="es-AR" smtClean="0"/>
              <a:t>‹#›</a:t>
            </a:fld>
            <a:endParaRPr lang="es-AR"/>
          </a:p>
        </p:txBody>
      </p:sp>
    </p:spTree>
    <p:extLst>
      <p:ext uri="{BB962C8B-B14F-4D97-AF65-F5344CB8AC3E}">
        <p14:creationId xmlns:p14="http://schemas.microsoft.com/office/powerpoint/2010/main" val="123887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 13: Publicación no encontrada</a:t>
            </a:r>
          </a:p>
          <a:p>
            <a:r>
              <a:rPr lang="es-AR" sz="1200" b="0" i="1" kern="1200" dirty="0">
                <a:solidFill>
                  <a:schemeClr val="tx1"/>
                </a:solidFill>
                <a:effectLst/>
                <a:latin typeface="+mn-lt"/>
                <a:ea typeface="+mn-ea"/>
                <a:cs typeface="+mn-cs"/>
              </a:rPr>
              <a:t>Tabla de Composición de los Alimentos (revisión 2012)</a:t>
            </a:r>
            <a:r>
              <a:rPr lang="es-AR" sz="1200" b="0" i="0" kern="1200" dirty="0">
                <a:solidFill>
                  <a:schemeClr val="tx1"/>
                </a:solidFill>
                <a:effectLst/>
                <a:latin typeface="+mn-lt"/>
                <a:ea typeface="+mn-ea"/>
                <a:cs typeface="+mn-cs"/>
              </a:rPr>
              <a:t>: El Instituto Nacional de Nutrición ofrece al público especializado la Tabla de Composición de los Alimentos (TCA), revisión 2012, publicación tradicionalmente editada por esta institución desde 1950. Este libro es una herramienta de gran utilidad práctica e instrumento confiable para todo profesional que se desempeña en el campo de las ciencias de la alimentación y nutrición, enmarcado en las políticas alimentarias y nutricionales del Gobierno Bolivariano, que apuntan hacia el logro de la Soberanía Alimentaria, la consolidación de nuevos hábitos alimentarios y el Vivir Bien del pueblo venezolano. Páginas: 186 • Tamaño: 15 x 22 cm • Año: 2013</a:t>
            </a:r>
            <a:br>
              <a:rPr lang="es-AR" sz="1200" b="0" i="0" kern="1200" dirty="0">
                <a:solidFill>
                  <a:schemeClr val="tx1"/>
                </a:solidFill>
                <a:effectLst/>
                <a:latin typeface="+mn-lt"/>
                <a:ea typeface="+mn-ea"/>
                <a:cs typeface="+mn-cs"/>
              </a:rPr>
            </a:br>
            <a:r>
              <a:rPr lang="es-AR" sz="1200" b="0" i="0" kern="1200" dirty="0">
                <a:solidFill>
                  <a:schemeClr val="tx1"/>
                </a:solidFill>
                <a:effectLst/>
                <a:latin typeface="+mn-lt"/>
                <a:ea typeface="+mn-ea"/>
                <a:cs typeface="+mn-cs"/>
              </a:rPr>
              <a:t>ISBN: 978-980-6129-75-7</a:t>
            </a:r>
          </a:p>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4</a:t>
            </a:fld>
            <a:endParaRPr lang="es-AR"/>
          </a:p>
        </p:txBody>
      </p:sp>
    </p:spTree>
    <p:extLst>
      <p:ext uri="{BB962C8B-B14F-4D97-AF65-F5344CB8AC3E}">
        <p14:creationId xmlns:p14="http://schemas.microsoft.com/office/powerpoint/2010/main" val="227004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solidFill>
                  <a:srgbClr val="FF0000"/>
                </a:solidFill>
              </a:rPr>
              <a:t>VEN 15-16: actualización, publicación incompleta, solo algunas tablas. Chequear utilidad</a:t>
            </a:r>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5</a:t>
            </a:fld>
            <a:endParaRPr lang="es-AR"/>
          </a:p>
        </p:txBody>
      </p:sp>
    </p:spTree>
    <p:extLst>
      <p:ext uri="{BB962C8B-B14F-4D97-AF65-F5344CB8AC3E}">
        <p14:creationId xmlns:p14="http://schemas.microsoft.com/office/powerpoint/2010/main" val="62775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6</a:t>
            </a:fld>
            <a:endParaRPr lang="es-AR"/>
          </a:p>
        </p:txBody>
      </p:sp>
    </p:spTree>
    <p:extLst>
      <p:ext uri="{BB962C8B-B14F-4D97-AF65-F5344CB8AC3E}">
        <p14:creationId xmlns:p14="http://schemas.microsoft.com/office/powerpoint/2010/main" val="466688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7</a:t>
            </a:fld>
            <a:endParaRPr lang="es-AR"/>
          </a:p>
        </p:txBody>
      </p:sp>
    </p:spTree>
    <p:extLst>
      <p:ext uri="{BB962C8B-B14F-4D97-AF65-F5344CB8AC3E}">
        <p14:creationId xmlns:p14="http://schemas.microsoft.com/office/powerpoint/2010/main" val="106349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8</a:t>
            </a:fld>
            <a:endParaRPr lang="es-AR"/>
          </a:p>
        </p:txBody>
      </p:sp>
    </p:spTree>
    <p:extLst>
      <p:ext uri="{BB962C8B-B14F-4D97-AF65-F5344CB8AC3E}">
        <p14:creationId xmlns:p14="http://schemas.microsoft.com/office/powerpoint/2010/main" val="1008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9</a:t>
            </a:fld>
            <a:endParaRPr lang="es-AR"/>
          </a:p>
        </p:txBody>
      </p:sp>
    </p:spTree>
    <p:extLst>
      <p:ext uri="{BB962C8B-B14F-4D97-AF65-F5344CB8AC3E}">
        <p14:creationId xmlns:p14="http://schemas.microsoft.com/office/powerpoint/2010/main" val="298294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10</a:t>
            </a:fld>
            <a:endParaRPr lang="es-AR"/>
          </a:p>
        </p:txBody>
      </p:sp>
    </p:spTree>
    <p:extLst>
      <p:ext uri="{BB962C8B-B14F-4D97-AF65-F5344CB8AC3E}">
        <p14:creationId xmlns:p14="http://schemas.microsoft.com/office/powerpoint/2010/main" val="1471406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53C19FA-AE20-4145-BD59-7DA7BA772F89}" type="slidenum">
              <a:rPr lang="es-AR" smtClean="0"/>
              <a:t>11</a:t>
            </a:fld>
            <a:endParaRPr lang="es-AR"/>
          </a:p>
        </p:txBody>
      </p:sp>
    </p:spTree>
    <p:extLst>
      <p:ext uri="{BB962C8B-B14F-4D97-AF65-F5344CB8AC3E}">
        <p14:creationId xmlns:p14="http://schemas.microsoft.com/office/powerpoint/2010/main" val="1973786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966F4-CE00-4064-9343-2C7C599222C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E57398F2-C997-408A-800D-0628733EE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B280D77-A08A-4C6B-9C0D-02A41DAC5647}"/>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5" name="Marcador de pie de página 4">
            <a:extLst>
              <a:ext uri="{FF2B5EF4-FFF2-40B4-BE49-F238E27FC236}">
                <a16:creationId xmlns:a16="http://schemas.microsoft.com/office/drawing/2014/main" id="{FD67E1B6-50F7-40D3-975A-3454F3DD247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636DCA9-E5AD-4ACF-8E9E-976F31AFCD7B}"/>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352461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DB444-0401-40DA-A8BB-213B6AE47B5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D3040BE-4422-4F6E-8342-9308ED65276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BE86817-1839-4079-9889-F4AB29CF2521}"/>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5" name="Marcador de pie de página 4">
            <a:extLst>
              <a:ext uri="{FF2B5EF4-FFF2-40B4-BE49-F238E27FC236}">
                <a16:creationId xmlns:a16="http://schemas.microsoft.com/office/drawing/2014/main" id="{08E97B76-4A15-4E28-A4F3-34374B293E6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B698DD6-4205-459B-8BF4-56B8D1081ABE}"/>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38818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C44DBD-A614-4F26-B253-17A63C4EC20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7A8F050-8B1F-48E0-9109-7E66A8C6E43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6F78B2-9FE1-4B15-8566-8B3DD0A1FABD}"/>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5" name="Marcador de pie de página 4">
            <a:extLst>
              <a:ext uri="{FF2B5EF4-FFF2-40B4-BE49-F238E27FC236}">
                <a16:creationId xmlns:a16="http://schemas.microsoft.com/office/drawing/2014/main" id="{5B615333-DD6B-417B-96B8-EC6B24D512E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9314B42-FC92-432C-8363-B26F144D8431}"/>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48516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85A10-8435-42FB-90B5-462B8EA8F4B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8F1A06B-A486-4B37-9DB8-6215C65CB17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43697F-6169-46A7-B11F-F5CD7DEE695A}"/>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5" name="Marcador de pie de página 4">
            <a:extLst>
              <a:ext uri="{FF2B5EF4-FFF2-40B4-BE49-F238E27FC236}">
                <a16:creationId xmlns:a16="http://schemas.microsoft.com/office/drawing/2014/main" id="{74FF419C-3AEB-45D6-8140-A855A052F3D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1E8B3FF-0E2C-49B4-92EC-3173567FB08E}"/>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127994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4C462-EE52-485A-87FE-DF73C4619ED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926CC97-4E00-4F25-A6F0-370836B8A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4175BDC-193B-4210-AB19-DC0E085BF960}"/>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5" name="Marcador de pie de página 4">
            <a:extLst>
              <a:ext uri="{FF2B5EF4-FFF2-40B4-BE49-F238E27FC236}">
                <a16:creationId xmlns:a16="http://schemas.microsoft.com/office/drawing/2014/main" id="{05336ED5-0938-46C6-BCC5-07A3A723E2B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9BB8463-99B0-408C-AACA-1DC6992C9190}"/>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45005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A3B8C-B7FC-426C-98AC-96B50278A4F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20721C0-F88D-4E22-ACC4-145AA29EC35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7D4E6C7F-F01A-4721-B5D3-8A1CEB30B9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B25CBED0-8FD6-41BC-AB5C-7D590E486BA9}"/>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6" name="Marcador de pie de página 5">
            <a:extLst>
              <a:ext uri="{FF2B5EF4-FFF2-40B4-BE49-F238E27FC236}">
                <a16:creationId xmlns:a16="http://schemas.microsoft.com/office/drawing/2014/main" id="{60929512-40CB-478C-8E52-A4326512E76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71150CD-D33A-4775-B80A-0181BC82C180}"/>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368986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1F5CE-7515-497D-BCF9-F8C6BAC827B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A54C6DE-43E3-4417-B403-41C8882DF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18D4BF2-BE92-4CA0-907F-A41A143EEFC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D8B44A4-029B-4608-BBCD-1AD748C53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C086FD7-C7CE-4FF4-B1CC-123809043AC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E33A9FCC-5143-46F8-80C0-04E603EE4FB0}"/>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8" name="Marcador de pie de página 7">
            <a:extLst>
              <a:ext uri="{FF2B5EF4-FFF2-40B4-BE49-F238E27FC236}">
                <a16:creationId xmlns:a16="http://schemas.microsoft.com/office/drawing/2014/main" id="{A590355B-498E-4F62-879F-F50FF0B7409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73526DF-87AC-470E-879C-6A0E873FBDC5}"/>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89811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5440D-7FC8-4E96-B793-591BCFC2D77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0779B32-1C31-4291-930B-051835DFF576}"/>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4" name="Marcador de pie de página 3">
            <a:extLst>
              <a:ext uri="{FF2B5EF4-FFF2-40B4-BE49-F238E27FC236}">
                <a16:creationId xmlns:a16="http://schemas.microsoft.com/office/drawing/2014/main" id="{D8E91C0D-9ACD-4F11-8277-53E39377782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380DAE7-B704-4743-8BE1-4E527184AA0B}"/>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7832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6C15143-4825-4409-98F4-7959CEC9D6F2}"/>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3" name="Marcador de pie de página 2">
            <a:extLst>
              <a:ext uri="{FF2B5EF4-FFF2-40B4-BE49-F238E27FC236}">
                <a16:creationId xmlns:a16="http://schemas.microsoft.com/office/drawing/2014/main" id="{939A96C9-DD15-451A-8660-67F0BEE0758F}"/>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6B94A501-3D0A-4F82-BA8C-C8427CFEDBDD}"/>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12961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314AC-A64D-4613-BAB0-55D5C40D19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D40E6AB-0CA5-42DE-941C-89B24548B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B03C5C2-06F1-4EC4-AFC8-7E8BD155A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E17294-8BA3-482A-A1ED-FF3786C7FC6E}"/>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6" name="Marcador de pie de página 5">
            <a:extLst>
              <a:ext uri="{FF2B5EF4-FFF2-40B4-BE49-F238E27FC236}">
                <a16:creationId xmlns:a16="http://schemas.microsoft.com/office/drawing/2014/main" id="{C60040FF-E53B-47DC-9BD8-E7A1585794E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1AD61B9-EF37-4ADA-A2AB-0E03E22C3EE2}"/>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16303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66BAC-CFB3-4C38-9E49-9C255AB5DB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35A5A57-F114-4452-9474-97F45178C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CD7EDE4-144E-414F-83BB-FA159A04D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474B54B-C721-4A66-98EC-67BE3108B71E}"/>
              </a:ext>
            </a:extLst>
          </p:cNvPr>
          <p:cNvSpPr>
            <a:spLocks noGrp="1"/>
          </p:cNvSpPr>
          <p:nvPr>
            <p:ph type="dt" sz="half" idx="10"/>
          </p:nvPr>
        </p:nvSpPr>
        <p:spPr/>
        <p:txBody>
          <a:bodyPr/>
          <a:lstStyle/>
          <a:p>
            <a:fld id="{F9E5DFB2-2CBB-4506-924B-CCB91A2C5FBB}" type="datetimeFigureOut">
              <a:rPr lang="es-AR" smtClean="0"/>
              <a:t>2/3/2020</a:t>
            </a:fld>
            <a:endParaRPr lang="es-AR"/>
          </a:p>
        </p:txBody>
      </p:sp>
      <p:sp>
        <p:nvSpPr>
          <p:cNvPr id="6" name="Marcador de pie de página 5">
            <a:extLst>
              <a:ext uri="{FF2B5EF4-FFF2-40B4-BE49-F238E27FC236}">
                <a16:creationId xmlns:a16="http://schemas.microsoft.com/office/drawing/2014/main" id="{FA6E1079-9DF5-4B53-AA4E-F8954711270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1FAF9E4-744E-4AA2-881B-C64807D460E2}"/>
              </a:ext>
            </a:extLst>
          </p:cNvPr>
          <p:cNvSpPr>
            <a:spLocks noGrp="1"/>
          </p:cNvSpPr>
          <p:nvPr>
            <p:ph type="sldNum" sz="quarter" idx="12"/>
          </p:nvPr>
        </p:nvSpPr>
        <p:spPr/>
        <p:txBody>
          <a:bodyPr/>
          <a:lstStyle/>
          <a:p>
            <a:fld id="{449A53C2-52CB-4129-9976-1EC5CA35464F}" type="slidenum">
              <a:rPr lang="es-AR" smtClean="0"/>
              <a:t>‹#›</a:t>
            </a:fld>
            <a:endParaRPr lang="es-AR"/>
          </a:p>
        </p:txBody>
      </p:sp>
    </p:spTree>
    <p:extLst>
      <p:ext uri="{BB962C8B-B14F-4D97-AF65-F5344CB8AC3E}">
        <p14:creationId xmlns:p14="http://schemas.microsoft.com/office/powerpoint/2010/main" val="201312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94CD71-EB73-4CA8-BEA5-A83C70129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FBBCA60-373A-4EE2-A70A-922B56129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6E89B10-E0ED-4EC5-9EBE-8710728F1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5DFB2-2CBB-4506-924B-CCB91A2C5FBB}" type="datetimeFigureOut">
              <a:rPr lang="es-AR" smtClean="0"/>
              <a:t>2/3/2020</a:t>
            </a:fld>
            <a:endParaRPr lang="es-AR"/>
          </a:p>
        </p:txBody>
      </p:sp>
      <p:sp>
        <p:nvSpPr>
          <p:cNvPr id="5" name="Marcador de pie de página 4">
            <a:extLst>
              <a:ext uri="{FF2B5EF4-FFF2-40B4-BE49-F238E27FC236}">
                <a16:creationId xmlns:a16="http://schemas.microsoft.com/office/drawing/2014/main" id="{4AFDF4A8-138D-4697-9016-EAF6E3E77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99A61F87-F04D-4EC0-94AA-01600C4E5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A53C2-52CB-4129-9976-1EC5CA35464F}" type="slidenum">
              <a:rPr lang="es-AR" smtClean="0"/>
              <a:t>‹#›</a:t>
            </a:fld>
            <a:endParaRPr lang="es-AR"/>
          </a:p>
        </p:txBody>
      </p:sp>
    </p:spTree>
    <p:extLst>
      <p:ext uri="{BB962C8B-B14F-4D97-AF65-F5344CB8AC3E}">
        <p14:creationId xmlns:p14="http://schemas.microsoft.com/office/powerpoint/2010/main" val="78114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F419B-E9B4-4EB6-8F3D-9F2060BC4C2B}"/>
              </a:ext>
            </a:extLst>
          </p:cNvPr>
          <p:cNvSpPr>
            <a:spLocks noGrp="1"/>
          </p:cNvSpPr>
          <p:nvPr>
            <p:ph type="ctrTitle"/>
          </p:nvPr>
        </p:nvSpPr>
        <p:spPr/>
        <p:txBody>
          <a:bodyPr/>
          <a:lstStyle/>
          <a:p>
            <a:r>
              <a:rPr lang="es-ES" dirty="0"/>
              <a:t>Línea de pobreza</a:t>
            </a:r>
            <a:endParaRPr lang="es-AR" dirty="0"/>
          </a:p>
        </p:txBody>
      </p:sp>
      <p:sp>
        <p:nvSpPr>
          <p:cNvPr id="3" name="Subtítulo 2">
            <a:extLst>
              <a:ext uri="{FF2B5EF4-FFF2-40B4-BE49-F238E27FC236}">
                <a16:creationId xmlns:a16="http://schemas.microsoft.com/office/drawing/2014/main" id="{4BA982D0-3540-4A87-A1DB-F133DD607654}"/>
              </a:ext>
            </a:extLst>
          </p:cNvPr>
          <p:cNvSpPr>
            <a:spLocks noGrp="1"/>
          </p:cNvSpPr>
          <p:nvPr>
            <p:ph type="subTitle" idx="1"/>
          </p:nvPr>
        </p:nvSpPr>
        <p:spPr/>
        <p:txBody>
          <a:bodyPr/>
          <a:lstStyle/>
          <a:p>
            <a:r>
              <a:rPr lang="es-ES" dirty="0"/>
              <a:t>Propuesta 1.0</a:t>
            </a:r>
            <a:endParaRPr lang="es-AR" dirty="0"/>
          </a:p>
        </p:txBody>
      </p:sp>
    </p:spTree>
    <p:extLst>
      <p:ext uri="{BB962C8B-B14F-4D97-AF65-F5344CB8AC3E}">
        <p14:creationId xmlns:p14="http://schemas.microsoft.com/office/powerpoint/2010/main" val="273129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Índice de Precios </a:t>
            </a:r>
          </a:p>
        </p:txBody>
      </p:sp>
      <p:graphicFrame>
        <p:nvGraphicFramePr>
          <p:cNvPr id="4" name="Table 3">
            <a:extLst>
              <a:ext uri="{FF2B5EF4-FFF2-40B4-BE49-F238E27FC236}">
                <a16:creationId xmlns:a16="http://schemas.microsoft.com/office/drawing/2014/main" id="{9FFA6D3B-9FA9-4D6A-A02D-4B354C5D7756}"/>
              </a:ext>
            </a:extLst>
          </p:cNvPr>
          <p:cNvGraphicFramePr>
            <a:graphicFrameLocks noGrp="1"/>
          </p:cNvGraphicFramePr>
          <p:nvPr>
            <p:extLst>
              <p:ext uri="{D42A27DB-BD31-4B8C-83A1-F6EECF244321}">
                <p14:modId xmlns:p14="http://schemas.microsoft.com/office/powerpoint/2010/main" val="2871788081"/>
              </p:ext>
            </p:extLst>
          </p:nvPr>
        </p:nvGraphicFramePr>
        <p:xfrm>
          <a:off x="1377389" y="1504710"/>
          <a:ext cx="8947228" cy="4653033"/>
        </p:xfrm>
        <a:graphic>
          <a:graphicData uri="http://schemas.openxmlformats.org/drawingml/2006/table">
            <a:tbl>
              <a:tblPr/>
              <a:tblGrid>
                <a:gridCol w="1316444">
                  <a:extLst>
                    <a:ext uri="{9D8B030D-6E8A-4147-A177-3AD203B41FA5}">
                      <a16:colId xmlns:a16="http://schemas.microsoft.com/office/drawing/2014/main" val="1016436463"/>
                    </a:ext>
                  </a:extLst>
                </a:gridCol>
                <a:gridCol w="1025602">
                  <a:extLst>
                    <a:ext uri="{9D8B030D-6E8A-4147-A177-3AD203B41FA5}">
                      <a16:colId xmlns:a16="http://schemas.microsoft.com/office/drawing/2014/main" val="4195029252"/>
                    </a:ext>
                  </a:extLst>
                </a:gridCol>
                <a:gridCol w="1040910">
                  <a:extLst>
                    <a:ext uri="{9D8B030D-6E8A-4147-A177-3AD203B41FA5}">
                      <a16:colId xmlns:a16="http://schemas.microsoft.com/office/drawing/2014/main" val="1259969742"/>
                    </a:ext>
                  </a:extLst>
                </a:gridCol>
                <a:gridCol w="952891">
                  <a:extLst>
                    <a:ext uri="{9D8B030D-6E8A-4147-A177-3AD203B41FA5}">
                      <a16:colId xmlns:a16="http://schemas.microsoft.com/office/drawing/2014/main" val="1061725420"/>
                    </a:ext>
                  </a:extLst>
                </a:gridCol>
                <a:gridCol w="734760">
                  <a:extLst>
                    <a:ext uri="{9D8B030D-6E8A-4147-A177-3AD203B41FA5}">
                      <a16:colId xmlns:a16="http://schemas.microsoft.com/office/drawing/2014/main" val="747967385"/>
                    </a:ext>
                  </a:extLst>
                </a:gridCol>
                <a:gridCol w="1316444">
                  <a:extLst>
                    <a:ext uri="{9D8B030D-6E8A-4147-A177-3AD203B41FA5}">
                      <a16:colId xmlns:a16="http://schemas.microsoft.com/office/drawing/2014/main" val="2992419468"/>
                    </a:ext>
                  </a:extLst>
                </a:gridCol>
                <a:gridCol w="903142">
                  <a:extLst>
                    <a:ext uri="{9D8B030D-6E8A-4147-A177-3AD203B41FA5}">
                      <a16:colId xmlns:a16="http://schemas.microsoft.com/office/drawing/2014/main" val="412239791"/>
                    </a:ext>
                  </a:extLst>
                </a:gridCol>
                <a:gridCol w="906968">
                  <a:extLst>
                    <a:ext uri="{9D8B030D-6E8A-4147-A177-3AD203B41FA5}">
                      <a16:colId xmlns:a16="http://schemas.microsoft.com/office/drawing/2014/main" val="4121694215"/>
                    </a:ext>
                  </a:extLst>
                </a:gridCol>
                <a:gridCol w="750067">
                  <a:extLst>
                    <a:ext uri="{9D8B030D-6E8A-4147-A177-3AD203B41FA5}">
                      <a16:colId xmlns:a16="http://schemas.microsoft.com/office/drawing/2014/main" val="916607192"/>
                    </a:ext>
                  </a:extLst>
                </a:gridCol>
              </a:tblGrid>
              <a:tr h="221573">
                <a:tc>
                  <a:txBody>
                    <a:bodyPr/>
                    <a:lstStyle/>
                    <a:p>
                      <a:pPr algn="l" fontAlgn="b"/>
                      <a:r>
                        <a:rPr lang="en-US" sz="1200" b="1" i="0" u="none" strike="noStrike" dirty="0">
                          <a:effectLst/>
                          <a:latin typeface="Calibri Light" panose="020F0302020204030204" pitchFamily="34" charset="0"/>
                        </a:rPr>
                        <a:t>Precios</a:t>
                      </a:r>
                    </a:p>
                  </a:txBody>
                  <a:tcPr marL="9525" marR="9525" marT="9525" marB="0" anchor="b">
                    <a:lnL>
                      <a:noFill/>
                    </a:lnL>
                    <a:lnR w="6350" cap="flat" cmpd="sng" algn="ctr">
                      <a:solidFill>
                        <a:srgbClr val="F4B084"/>
                      </a:solidFill>
                      <a:prstDash val="solid"/>
                      <a:round/>
                      <a:headEnd type="none" w="med" len="med"/>
                      <a:tailEnd type="none" w="med" len="med"/>
                    </a:lnR>
                    <a:lnT>
                      <a:noFill/>
                    </a:lnT>
                    <a:lnB w="6350" cap="flat" cmpd="sng" algn="ctr">
                      <a:solidFill>
                        <a:srgbClr val="F4B084"/>
                      </a:solidFill>
                      <a:prstDash val="solid"/>
                      <a:round/>
                      <a:headEnd type="none" w="med" len="med"/>
                      <a:tailEnd type="none" w="med" len="med"/>
                    </a:lnB>
                    <a:solidFill>
                      <a:srgbClr val="F4B084"/>
                    </a:solidFill>
                  </a:tcPr>
                </a:tc>
                <a:tc>
                  <a:txBody>
                    <a:bodyPr/>
                    <a:lstStyle/>
                    <a:p>
                      <a:pPr algn="l" fontAlgn="b"/>
                      <a:r>
                        <a:rPr lang="en-US" sz="1200" b="1" i="0" u="none" strike="noStrike">
                          <a:effectLst/>
                          <a:latin typeface="Calibri Light" panose="020F0302020204030204" pitchFamily="34" charset="0"/>
                        </a:rPr>
                        <a:t> </a:t>
                      </a:r>
                    </a:p>
                  </a:txBody>
                  <a:tcPr marL="9525" marR="9525" marT="9525" marB="0" anchor="b">
                    <a:lnL w="6350" cap="flat" cmpd="sng" algn="ctr">
                      <a:solidFill>
                        <a:srgbClr val="F4B084"/>
                      </a:solidFill>
                      <a:prstDash val="solid"/>
                      <a:round/>
                      <a:headEnd type="none" w="med" len="med"/>
                      <a:tailEnd type="none" w="med" len="med"/>
                    </a:lnL>
                    <a:lnR>
                      <a:noFill/>
                    </a:lnR>
                    <a:lnT>
                      <a:noFill/>
                    </a:lnT>
                    <a:lnB w="6350" cap="flat" cmpd="sng" algn="ctr">
                      <a:solidFill>
                        <a:srgbClr val="F4B084"/>
                      </a:solidFill>
                      <a:prstDash val="solid"/>
                      <a:round/>
                      <a:headEnd type="none" w="med" len="med"/>
                      <a:tailEnd type="none" w="med" len="med"/>
                    </a:lnB>
                    <a:solidFill>
                      <a:srgbClr val="F4B084"/>
                    </a:solidFill>
                  </a:tcPr>
                </a:tc>
                <a:tc>
                  <a:txBody>
                    <a:bodyPr/>
                    <a:lstStyle/>
                    <a:p>
                      <a:pPr algn="l" fontAlgn="b"/>
                      <a:r>
                        <a:rPr lang="en-US" sz="1200" b="1" i="0" u="none" strike="noStrike">
                          <a:effectLst/>
                          <a:latin typeface="Calibri Light" panose="020F0302020204030204" pitchFamily="34" charset="0"/>
                        </a:rPr>
                        <a:t> </a:t>
                      </a:r>
                    </a:p>
                  </a:txBody>
                  <a:tcPr marL="9525" marR="9525" marT="9525" marB="0" anchor="b">
                    <a:lnL>
                      <a:noFill/>
                    </a:lnL>
                    <a:lnR>
                      <a:noFill/>
                    </a:lnR>
                    <a:lnT>
                      <a:noFill/>
                    </a:lnT>
                    <a:lnB w="6350" cap="flat" cmpd="sng" algn="ctr">
                      <a:solidFill>
                        <a:srgbClr val="F4B084"/>
                      </a:solidFill>
                      <a:prstDash val="solid"/>
                      <a:round/>
                      <a:headEnd type="none" w="med" len="med"/>
                      <a:tailEnd type="none" w="med" len="med"/>
                    </a:lnB>
                    <a:solidFill>
                      <a:srgbClr val="F4B084"/>
                    </a:solidFill>
                  </a:tcPr>
                </a:tc>
                <a:tc>
                  <a:txBody>
                    <a:bodyPr/>
                    <a:lstStyle/>
                    <a:p>
                      <a:pPr algn="l" fontAlgn="b"/>
                      <a:r>
                        <a:rPr lang="en-US" sz="1200" b="1" i="0" u="none" strike="noStrike">
                          <a:effectLst/>
                          <a:latin typeface="Calibri Light" panose="020F0302020204030204" pitchFamily="34" charset="0"/>
                        </a:rPr>
                        <a:t> </a:t>
                      </a:r>
                    </a:p>
                  </a:txBody>
                  <a:tcPr marL="9525" marR="9525" marT="9525" marB="0" anchor="b">
                    <a:lnL>
                      <a:noFill/>
                    </a:lnL>
                    <a:lnR>
                      <a:noFill/>
                    </a:lnR>
                    <a:lnT>
                      <a:noFill/>
                    </a:lnT>
                    <a:lnB w="6350" cap="flat" cmpd="sng" algn="ctr">
                      <a:solidFill>
                        <a:srgbClr val="F4B084"/>
                      </a:solidFill>
                      <a:prstDash val="solid"/>
                      <a:round/>
                      <a:headEnd type="none" w="med" len="med"/>
                      <a:tailEnd type="none" w="med" len="med"/>
                    </a:lnB>
                    <a:solidFill>
                      <a:srgbClr val="F4B084"/>
                    </a:solidFill>
                  </a:tcPr>
                </a:tc>
                <a:tc>
                  <a:txBody>
                    <a:bodyPr/>
                    <a:lstStyle/>
                    <a:p>
                      <a:pPr algn="l" fontAlgn="b"/>
                      <a:endParaRPr lang="en-US" sz="1200" b="1" i="0" u="none" strike="noStrike">
                        <a:effectLst/>
                        <a:latin typeface="Calibri Light" panose="020F0302020204030204" pitchFamily="34" charset="0"/>
                      </a:endParaRP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1" i="0" u="none" strike="noStrike">
                          <a:effectLst/>
                          <a:latin typeface="Calibri Light" panose="020F0302020204030204" pitchFamily="34" charset="0"/>
                        </a:rPr>
                        <a:t>Bienes</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a:noFill/>
                    </a:lnB>
                    <a:solidFill>
                      <a:srgbClr val="F4B084"/>
                    </a:solidFill>
                  </a:tcPr>
                </a:tc>
                <a:tc>
                  <a:txBody>
                    <a:bodyPr/>
                    <a:lstStyle/>
                    <a:p>
                      <a:pPr algn="l" fontAlgn="b"/>
                      <a:r>
                        <a:rPr lang="en-US" sz="1200" b="1" i="0" u="none" strike="noStrike">
                          <a:effectLst/>
                          <a:latin typeface="Calibri Light" panose="020F0302020204030204" pitchFamily="34" charset="0"/>
                        </a:rPr>
                        <a:t> </a:t>
                      </a:r>
                    </a:p>
                  </a:txBody>
                  <a:tcPr marL="9525" marR="9525" marT="9525"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a:noFill/>
                    </a:lnB>
                    <a:solidFill>
                      <a:srgbClr val="F4B084"/>
                    </a:solidFill>
                  </a:tcPr>
                </a:tc>
                <a:tc>
                  <a:txBody>
                    <a:bodyPr/>
                    <a:lstStyle/>
                    <a:p>
                      <a:pPr algn="l" fontAlgn="b"/>
                      <a:r>
                        <a:rPr lang="en-US" sz="1200" b="1" i="0" u="none" strike="noStrike">
                          <a:effectLst/>
                          <a:latin typeface="Calibri Light" panose="020F0302020204030204" pitchFamily="34" charset="0"/>
                        </a:rPr>
                        <a:t> </a:t>
                      </a:r>
                    </a:p>
                  </a:txBody>
                  <a:tcPr marL="9525" marR="9525" marT="9525" marB="0" anchor="b">
                    <a:lnL>
                      <a:noFill/>
                    </a:lnL>
                    <a:lnR>
                      <a:noFill/>
                    </a:lnR>
                    <a:lnT w="6350" cap="flat" cmpd="sng" algn="ctr">
                      <a:solidFill>
                        <a:srgbClr val="F4B084"/>
                      </a:solidFill>
                      <a:prstDash val="solid"/>
                      <a:round/>
                      <a:headEnd type="none" w="med" len="med"/>
                      <a:tailEnd type="none" w="med" len="med"/>
                    </a:lnT>
                    <a:lnB>
                      <a:noFill/>
                    </a:lnB>
                    <a:solidFill>
                      <a:srgbClr val="F4B084"/>
                    </a:solidFill>
                  </a:tcPr>
                </a:tc>
                <a:tc>
                  <a:txBody>
                    <a:bodyPr/>
                    <a:lstStyle/>
                    <a:p>
                      <a:pPr algn="l" fontAlgn="b"/>
                      <a:r>
                        <a:rPr lang="en-US" sz="1200" b="1" i="0" u="none" strike="noStrike">
                          <a:effectLst/>
                          <a:latin typeface="Calibri Light" panose="020F0302020204030204" pitchFamily="34" charset="0"/>
                        </a:rPr>
                        <a:t> </a:t>
                      </a:r>
                    </a:p>
                  </a:txBody>
                  <a:tcPr marL="9525" marR="9525" marT="9525"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a:noFill/>
                    </a:lnB>
                    <a:solidFill>
                      <a:srgbClr val="F4B084"/>
                    </a:solidFill>
                  </a:tcPr>
                </a:tc>
                <a:extLst>
                  <a:ext uri="{0D108BD9-81ED-4DB2-BD59-A6C34878D82A}">
                    <a16:rowId xmlns:a16="http://schemas.microsoft.com/office/drawing/2014/main" val="349405522"/>
                  </a:ext>
                </a:extLst>
              </a:tr>
              <a:tr h="221573">
                <a:tc>
                  <a:txBody>
                    <a:bodyPr/>
                    <a:lstStyle/>
                    <a:p>
                      <a:pPr algn="l" fontAlgn="b"/>
                      <a:r>
                        <a:rPr lang="en-US" sz="1200" b="0" i="0" u="none" strike="noStrike">
                          <a:effectLst/>
                          <a:latin typeface="Calibri Light" panose="020F0302020204030204" pitchFamily="34" charset="0"/>
                        </a:rPr>
                        <a:t>1. Entidad Federal</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l" fontAlgn="b"/>
                      <a:r>
                        <a:rPr lang="en-US" sz="1200" b="0" i="0" u="none" strike="noStrike">
                          <a:effectLst/>
                          <a:latin typeface="Calibri Light" panose="020F0302020204030204" pitchFamily="34" charset="0"/>
                        </a:rPr>
                        <a:t>(Media) precio</a:t>
                      </a:r>
                    </a:p>
                  </a:txBody>
                  <a:tcPr marL="9525" marR="9525" marT="9525"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l" fontAlgn="b"/>
                      <a:r>
                        <a:rPr lang="en-US" sz="1200" b="0" i="0" u="none" strike="noStrike">
                          <a:effectLst/>
                          <a:latin typeface="Calibri Light" panose="020F0302020204030204" pitchFamily="34" charset="0"/>
                        </a:rPr>
                        <a:t>(Cant) precio</a:t>
                      </a:r>
                    </a:p>
                  </a:txBody>
                  <a:tcPr marL="9525" marR="9525" marT="9525"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l" fontAlgn="b"/>
                      <a:r>
                        <a:rPr lang="en-US" sz="1200" b="0" i="0" u="none" strike="noStrike">
                          <a:effectLst/>
                          <a:latin typeface="Calibri Light" panose="020F0302020204030204" pitchFamily="34" charset="0"/>
                        </a:rPr>
                        <a:t>(SD) precio</a:t>
                      </a:r>
                    </a:p>
                  </a:txBody>
                  <a:tcPr marL="9525" marR="9525" marT="9525"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1. Entidad Federal</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solidFill>
                      <a:srgbClr val="FCE4D6"/>
                    </a:solidFill>
                  </a:tcPr>
                </a:tc>
                <a:tc>
                  <a:txBody>
                    <a:bodyPr/>
                    <a:lstStyle/>
                    <a:p>
                      <a:pPr algn="l" fontAlgn="b"/>
                      <a:r>
                        <a:rPr lang="en-US" sz="1200" b="0" i="0" u="none" strike="noStrike">
                          <a:effectLst/>
                          <a:latin typeface="Calibri Light" panose="020F0302020204030204" pitchFamily="34" charset="0"/>
                        </a:rPr>
                        <a:t>(Media) bien</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effectLst/>
                          <a:latin typeface="Calibri Light" panose="020F0302020204030204" pitchFamily="34" charset="0"/>
                        </a:rPr>
                        <a:t>(Cant) bien</a:t>
                      </a:r>
                    </a:p>
                  </a:txBody>
                  <a:tcPr marL="9525" marR="9525" marT="9525" marB="0" anchor="b">
                    <a:lnL>
                      <a:noFill/>
                    </a:lnL>
                    <a:lnR>
                      <a:noFill/>
                    </a:lnR>
                    <a:lnT>
                      <a:noFill/>
                    </a:lnT>
                    <a:lnB>
                      <a:noFill/>
                    </a:lnB>
                    <a:solidFill>
                      <a:srgbClr val="FCE4D6"/>
                    </a:solidFill>
                  </a:tcPr>
                </a:tc>
                <a:tc>
                  <a:txBody>
                    <a:bodyPr/>
                    <a:lstStyle/>
                    <a:p>
                      <a:pPr algn="l" fontAlgn="b"/>
                      <a:r>
                        <a:rPr lang="en-US" sz="1200" b="0" i="0" u="none" strike="noStrike">
                          <a:effectLst/>
                          <a:latin typeface="Calibri Light" panose="020F0302020204030204" pitchFamily="34" charset="0"/>
                        </a:rPr>
                        <a:t>(SD) bien</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solidFill>
                      <a:srgbClr val="FCE4D6"/>
                    </a:solidFill>
                  </a:tcPr>
                </a:tc>
                <a:extLst>
                  <a:ext uri="{0D108BD9-81ED-4DB2-BD59-A6C34878D82A}">
                    <a16:rowId xmlns:a16="http://schemas.microsoft.com/office/drawing/2014/main" val="3067012129"/>
                  </a:ext>
                </a:extLst>
              </a:tr>
              <a:tr h="221573">
                <a:tc>
                  <a:txBody>
                    <a:bodyPr/>
                    <a:lstStyle/>
                    <a:p>
                      <a:pPr algn="l" fontAlgn="b"/>
                      <a:r>
                        <a:rPr lang="en-US" sz="1200" b="0" i="0" u="none" strike="noStrike" dirty="0">
                          <a:effectLst/>
                          <a:latin typeface="Calibri Light" panose="020F0302020204030204" pitchFamily="34" charset="0"/>
                        </a:rPr>
                        <a:t>Tachira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20,337</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704</a:t>
                      </a:r>
                    </a:p>
                  </a:txBody>
                  <a:tcPr marL="9525" marR="9525" marT="9525" marB="0" anchor="b">
                    <a:lnL>
                      <a:noFill/>
                    </a:lnL>
                    <a:lnR>
                      <a:noFill/>
                    </a:lnR>
                    <a:lnT>
                      <a:noFill/>
                    </a:lnT>
                    <a:lnB>
                      <a:noFill/>
                    </a:lnB>
                    <a:solidFill>
                      <a:srgbClr val="FFF2CC"/>
                    </a:solidFill>
                  </a:tcPr>
                </a:tc>
                <a:tc>
                  <a:txBody>
                    <a:bodyPr/>
                    <a:lstStyle/>
                    <a:p>
                      <a:pPr algn="r" fontAlgn="b"/>
                      <a:r>
                        <a:rPr lang="en-US" sz="1200" b="0" i="0" u="none" strike="noStrike">
                          <a:effectLst/>
                          <a:latin typeface="Calibri Light" panose="020F0302020204030204" pitchFamily="34" charset="0"/>
                        </a:rPr>
                        <a:t>33,444</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solidFill>
                      <a:srgbClr val="FFF2CC"/>
                    </a:solidFill>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dirty="0">
                          <a:effectLst/>
                          <a:latin typeface="Calibri Light" panose="020F0302020204030204" pitchFamily="34" charset="0"/>
                        </a:rPr>
                        <a:t>Tachira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41</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704</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877887128"/>
                  </a:ext>
                </a:extLst>
              </a:tr>
              <a:tr h="221573">
                <a:tc>
                  <a:txBody>
                    <a:bodyPr/>
                    <a:lstStyle/>
                    <a:p>
                      <a:pPr algn="l" fontAlgn="b"/>
                      <a:r>
                        <a:rPr lang="en-US" sz="1200" b="0" i="0" u="none" strike="noStrike" dirty="0">
                          <a:effectLst/>
                          <a:latin typeface="Calibri Light" panose="020F0302020204030204" pitchFamily="34" charset="0"/>
                        </a:rPr>
                        <a:t>Yaracuy</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54,472</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339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52,749</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Aragua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44</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592</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1744822990"/>
                  </a:ext>
                </a:extLst>
              </a:tr>
              <a:tr h="221573">
                <a:tc>
                  <a:txBody>
                    <a:bodyPr/>
                    <a:lstStyle/>
                    <a:p>
                      <a:pPr algn="l" fontAlgn="b"/>
                      <a:r>
                        <a:rPr lang="en-US" sz="1200" b="0" i="0" u="none" strike="noStrike" dirty="0">
                          <a:effectLst/>
                          <a:latin typeface="Calibri Light" panose="020F0302020204030204" pitchFamily="34" charset="0"/>
                        </a:rPr>
                        <a:t>Cojedes</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73,640</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79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60,348</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Zulia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41</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577</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1049744098"/>
                  </a:ext>
                </a:extLst>
              </a:tr>
              <a:tr h="221573">
                <a:tc>
                  <a:txBody>
                    <a:bodyPr/>
                    <a:lstStyle/>
                    <a:p>
                      <a:pPr algn="l" fontAlgn="b"/>
                      <a:r>
                        <a:rPr lang="en-US" sz="1200" b="0" i="0" u="none" strike="noStrike">
                          <a:effectLst/>
                          <a:latin typeface="Calibri Light" panose="020F0302020204030204" pitchFamily="34" charset="0"/>
                        </a:rPr>
                        <a:t>Monagas</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99,145</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dirty="0">
                          <a:effectLst/>
                          <a:latin typeface="Calibri Light" panose="020F0302020204030204" pitchFamily="34" charset="0"/>
                        </a:rPr>
                        <a:t>38</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61,125</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Barinas</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42</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534</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26</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2873423008"/>
                  </a:ext>
                </a:extLst>
              </a:tr>
              <a:tr h="221573">
                <a:tc>
                  <a:txBody>
                    <a:bodyPr/>
                    <a:lstStyle/>
                    <a:p>
                      <a:pPr algn="l" fontAlgn="b"/>
                      <a:r>
                        <a:rPr lang="en-US" sz="1200" b="0" i="0" u="none" strike="noStrike" dirty="0">
                          <a:effectLst/>
                          <a:latin typeface="Calibri Light" panose="020F0302020204030204" pitchFamily="34" charset="0"/>
                        </a:rPr>
                        <a:t>Bolivar</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85,562</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102</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67,167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Sucre</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47</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429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29</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507626181"/>
                  </a:ext>
                </a:extLst>
              </a:tr>
              <a:tr h="221573">
                <a:tc>
                  <a:txBody>
                    <a:bodyPr/>
                    <a:lstStyle/>
                    <a:p>
                      <a:pPr algn="l" fontAlgn="b"/>
                      <a:r>
                        <a:rPr lang="en-US" sz="1200" b="0" i="0" u="none" strike="noStrike">
                          <a:effectLst/>
                          <a:latin typeface="Calibri Light" panose="020F0302020204030204" pitchFamily="34" charset="0"/>
                        </a:rPr>
                        <a:t>Nueva Esparta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72,786</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363</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72,064</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Lara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41</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423</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26</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841056716"/>
                  </a:ext>
                </a:extLst>
              </a:tr>
              <a:tr h="221573">
                <a:tc>
                  <a:txBody>
                    <a:bodyPr/>
                    <a:lstStyle/>
                    <a:p>
                      <a:pPr algn="l" fontAlgn="b"/>
                      <a:r>
                        <a:rPr lang="en-US" sz="1200" b="0" i="0" u="none" strike="noStrike" dirty="0">
                          <a:effectLst/>
                          <a:latin typeface="Calibri Light" panose="020F0302020204030204" pitchFamily="34" charset="0"/>
                        </a:rPr>
                        <a:t>Zulia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69,348</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577</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78,361</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Merida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42</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369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28</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2578904340"/>
                  </a:ext>
                </a:extLst>
              </a:tr>
              <a:tr h="221573">
                <a:tc>
                  <a:txBody>
                    <a:bodyPr/>
                    <a:lstStyle/>
                    <a:p>
                      <a:pPr algn="l" fontAlgn="b"/>
                      <a:r>
                        <a:rPr lang="en-US" sz="1200" b="0" i="0" u="none" strike="noStrike">
                          <a:effectLst/>
                          <a:latin typeface="Calibri Light" panose="020F0302020204030204" pitchFamily="34" charset="0"/>
                        </a:rPr>
                        <a:t>Barinas</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85,979</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534</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81,457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Nueva Esparta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48</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363</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28</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3190201264"/>
                  </a:ext>
                </a:extLst>
              </a:tr>
              <a:tr h="221573">
                <a:tc>
                  <a:txBody>
                    <a:bodyPr/>
                    <a:lstStyle/>
                    <a:p>
                      <a:pPr algn="l" fontAlgn="b"/>
                      <a:r>
                        <a:rPr lang="en-US" sz="1200" b="0" i="0" u="none" strike="noStrike" dirty="0">
                          <a:effectLst/>
                          <a:latin typeface="Calibri Light" panose="020F0302020204030204" pitchFamily="34" charset="0"/>
                        </a:rPr>
                        <a:t>Lara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91,488</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423</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82,979</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Trujillo</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42</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354</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243297421"/>
                  </a:ext>
                </a:extLst>
              </a:tr>
              <a:tr h="221573">
                <a:tc>
                  <a:txBody>
                    <a:bodyPr/>
                    <a:lstStyle/>
                    <a:p>
                      <a:pPr algn="l" fontAlgn="b"/>
                      <a:r>
                        <a:rPr lang="en-US" sz="1200" b="0" i="0" u="none" strike="noStrike">
                          <a:effectLst/>
                          <a:latin typeface="Calibri Light" panose="020F0302020204030204" pitchFamily="34" charset="0"/>
                        </a:rPr>
                        <a:t>Sucre</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dirty="0">
                          <a:effectLst/>
                          <a:latin typeface="Calibri Light" panose="020F0302020204030204" pitchFamily="34" charset="0"/>
                        </a:rPr>
                        <a:t>71,791</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429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87,383</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Yaracuy</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45</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339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26</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1338404458"/>
                  </a:ext>
                </a:extLst>
              </a:tr>
              <a:tr h="221573">
                <a:tc>
                  <a:txBody>
                    <a:bodyPr/>
                    <a:lstStyle/>
                    <a:p>
                      <a:pPr algn="l" fontAlgn="b"/>
                      <a:r>
                        <a:rPr lang="en-US" sz="1200" b="0" i="0" u="none" strike="noStrike">
                          <a:effectLst/>
                          <a:latin typeface="Calibri Light" panose="020F0302020204030204" pitchFamily="34" charset="0"/>
                        </a:rPr>
                        <a:t>Portuguesa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119,036</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160</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92,092</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Guarico</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42</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300</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2545028764"/>
                  </a:ext>
                </a:extLst>
              </a:tr>
              <a:tr h="221573">
                <a:tc>
                  <a:txBody>
                    <a:bodyPr/>
                    <a:lstStyle/>
                    <a:p>
                      <a:pPr algn="l" fontAlgn="b"/>
                      <a:r>
                        <a:rPr lang="en-US" sz="1200" b="0" i="0" u="none" strike="noStrike">
                          <a:effectLst/>
                          <a:latin typeface="Calibri Light" panose="020F0302020204030204" pitchFamily="34" charset="0"/>
                        </a:rPr>
                        <a:t>Apure</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28,303</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256</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95,145</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Apure</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41</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256</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4257079803"/>
                  </a:ext>
                </a:extLst>
              </a:tr>
              <a:tr h="221573">
                <a:tc>
                  <a:txBody>
                    <a:bodyPr/>
                    <a:lstStyle/>
                    <a:p>
                      <a:pPr algn="l" fontAlgn="b"/>
                      <a:r>
                        <a:rPr lang="en-US" sz="1200" b="0" i="0" u="none" strike="noStrike">
                          <a:effectLst/>
                          <a:latin typeface="Calibri Light" panose="020F0302020204030204" pitchFamily="34" charset="0"/>
                        </a:rPr>
                        <a:t>Trujillo</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85,466</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dirty="0">
                          <a:effectLst/>
                          <a:latin typeface="Calibri Light" panose="020F0302020204030204" pitchFamily="34" charset="0"/>
                        </a:rPr>
                        <a:t>354</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96,815</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Anzoategui</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41</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229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28</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2153716455"/>
                  </a:ext>
                </a:extLst>
              </a:tr>
              <a:tr h="221573">
                <a:tc>
                  <a:txBody>
                    <a:bodyPr/>
                    <a:lstStyle/>
                    <a:p>
                      <a:pPr algn="l" fontAlgn="b"/>
                      <a:r>
                        <a:rPr lang="en-US" sz="1200" b="0" i="0" u="none" strike="noStrike">
                          <a:effectLst/>
                          <a:latin typeface="Calibri Light" panose="020F0302020204030204" pitchFamily="34" charset="0"/>
                        </a:rPr>
                        <a:t>Distrito Capital</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111,125</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213</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98,317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Distrito Capital</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45</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214</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30</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774661941"/>
                  </a:ext>
                </a:extLst>
              </a:tr>
              <a:tr h="221573">
                <a:tc>
                  <a:txBody>
                    <a:bodyPr/>
                    <a:lstStyle/>
                    <a:p>
                      <a:pPr algn="l" fontAlgn="b"/>
                      <a:r>
                        <a:rPr lang="en-US" sz="1200" b="0" i="0" u="none" strike="noStrike">
                          <a:effectLst/>
                          <a:latin typeface="Calibri Light" panose="020F0302020204030204" pitchFamily="34" charset="0"/>
                        </a:rPr>
                        <a:t>Miranda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105,855</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83</a:t>
                      </a:r>
                    </a:p>
                  </a:txBody>
                  <a:tcPr marL="9525" marR="9525" marT="9525" marB="0" anchor="b">
                    <a:lnL>
                      <a:noFill/>
                    </a:lnL>
                    <a:lnR>
                      <a:noFill/>
                    </a:lnR>
                    <a:lnT>
                      <a:noFill/>
                    </a:lnT>
                    <a:lnB>
                      <a:noFill/>
                    </a:lnB>
                  </a:tcPr>
                </a:tc>
                <a:tc>
                  <a:txBody>
                    <a:bodyPr/>
                    <a:lstStyle/>
                    <a:p>
                      <a:pPr algn="r" fontAlgn="b"/>
                      <a:r>
                        <a:rPr lang="en-US" sz="1200" b="0" i="0" u="none" strike="noStrike" dirty="0">
                          <a:effectLst/>
                          <a:latin typeface="Calibri Light" panose="020F0302020204030204" pitchFamily="34" charset="0"/>
                        </a:rPr>
                        <a:t>102,765</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Portuguesa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42</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160</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27</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3992322137"/>
                  </a:ext>
                </a:extLst>
              </a:tr>
              <a:tr h="221573">
                <a:tc>
                  <a:txBody>
                    <a:bodyPr/>
                    <a:lstStyle/>
                    <a:p>
                      <a:pPr algn="l" fontAlgn="b"/>
                      <a:r>
                        <a:rPr lang="en-US" sz="1200" b="0" i="0" u="none" strike="noStrike">
                          <a:effectLst/>
                          <a:latin typeface="Calibri Light" panose="020F0302020204030204" pitchFamily="34" charset="0"/>
                        </a:rPr>
                        <a:t>Guarico</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124,964</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300</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130,146</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dirty="0">
                          <a:effectLst/>
                          <a:latin typeface="Calibri Light" panose="020F0302020204030204" pitchFamily="34" charset="0"/>
                        </a:rPr>
                        <a:t>Bolivar</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47</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102</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28</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3893389452"/>
                  </a:ext>
                </a:extLst>
              </a:tr>
              <a:tr h="221573">
                <a:tc>
                  <a:txBody>
                    <a:bodyPr/>
                    <a:lstStyle/>
                    <a:p>
                      <a:pPr algn="l" fontAlgn="b"/>
                      <a:r>
                        <a:rPr lang="en-US" sz="1200" b="0" i="0" u="none" strike="noStrike">
                          <a:effectLst/>
                          <a:latin typeface="Calibri Light" panose="020F0302020204030204" pitchFamily="34" charset="0"/>
                        </a:rPr>
                        <a:t>Aragua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130,762</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592</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166,911</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dirty="0">
                          <a:effectLst/>
                          <a:latin typeface="Calibri Light" panose="020F0302020204030204" pitchFamily="34" charset="0"/>
                        </a:rPr>
                        <a:t>Miranda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46</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83</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28</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1234411899"/>
                  </a:ext>
                </a:extLst>
              </a:tr>
              <a:tr h="221573">
                <a:tc>
                  <a:txBody>
                    <a:bodyPr/>
                    <a:lstStyle/>
                    <a:p>
                      <a:pPr algn="l" fontAlgn="b"/>
                      <a:r>
                        <a:rPr lang="en-US" sz="1200" b="0" i="0" u="none" strike="noStrike">
                          <a:effectLst/>
                          <a:latin typeface="Calibri Light" panose="020F0302020204030204" pitchFamily="34" charset="0"/>
                        </a:rPr>
                        <a:t>Merida</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124,076</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369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172,383</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dirty="0">
                          <a:effectLst/>
                          <a:latin typeface="Calibri Light" panose="020F0302020204030204" pitchFamily="34" charset="0"/>
                        </a:rPr>
                        <a:t>Cojedes</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r" fontAlgn="b"/>
                      <a:r>
                        <a:rPr lang="en-US" sz="1200" b="0" i="0" u="none" strike="noStrike">
                          <a:effectLst/>
                          <a:latin typeface="Calibri Light" panose="020F0302020204030204" pitchFamily="34" charset="0"/>
                        </a:rPr>
                        <a:t>44</a:t>
                      </a:r>
                    </a:p>
                  </a:txBody>
                  <a:tcPr marL="9525" marR="9525" marT="9525" marB="0" anchor="b">
                    <a:lnL w="6350" cap="flat" cmpd="sng" algn="ctr">
                      <a:solidFill>
                        <a:srgbClr val="F4B084"/>
                      </a:solidFill>
                      <a:prstDash val="solid"/>
                      <a:round/>
                      <a:headEnd type="none" w="med" len="med"/>
                      <a:tailEnd type="none" w="med" len="med"/>
                    </a:lnL>
                    <a:lnR>
                      <a:noFill/>
                    </a:lnR>
                    <a:lnT>
                      <a:noFill/>
                    </a:lnT>
                    <a:lnB>
                      <a:noFill/>
                    </a:lnB>
                  </a:tcPr>
                </a:tc>
                <a:tc>
                  <a:txBody>
                    <a:bodyPr/>
                    <a:lstStyle/>
                    <a:p>
                      <a:pPr algn="r" fontAlgn="b"/>
                      <a:r>
                        <a:rPr lang="en-US" sz="1200" b="0" i="0" u="none" strike="noStrike">
                          <a:effectLst/>
                          <a:latin typeface="Calibri Light" panose="020F0302020204030204" pitchFamily="34" charset="0"/>
                        </a:rPr>
                        <a:t>79</a:t>
                      </a:r>
                    </a:p>
                  </a:txBody>
                  <a:tcPr marL="9525" marR="9525" marT="9525" marB="0" anchor="b">
                    <a:lnL>
                      <a:noFill/>
                    </a:lnL>
                    <a:lnR>
                      <a:noFill/>
                    </a:lnR>
                    <a:lnT>
                      <a:noFill/>
                    </a:lnT>
                    <a:lnB>
                      <a:noFill/>
                    </a:lnB>
                  </a:tcPr>
                </a:tc>
                <a:tc>
                  <a:txBody>
                    <a:bodyPr/>
                    <a:lstStyle/>
                    <a:p>
                      <a:pPr algn="r" fontAlgn="b"/>
                      <a:r>
                        <a:rPr lang="en-US" sz="1200" b="0" i="0" u="none" strike="noStrike">
                          <a:effectLst/>
                          <a:latin typeface="Calibri Light" panose="020F0302020204030204" pitchFamily="34" charset="0"/>
                        </a:rPr>
                        <a:t>25</a:t>
                      </a:r>
                    </a:p>
                  </a:txBody>
                  <a:tcPr marL="9525" marR="9525" marT="9525" marB="0" anchor="b">
                    <a:lnL>
                      <a:noFill/>
                    </a:lnL>
                    <a:lnR w="6350" cap="flat" cmpd="sng" algn="ctr">
                      <a:solidFill>
                        <a:srgbClr val="F4B084"/>
                      </a:solidFill>
                      <a:prstDash val="solid"/>
                      <a:round/>
                      <a:headEnd type="none" w="med" len="med"/>
                      <a:tailEnd type="none" w="med" len="med"/>
                    </a:lnR>
                    <a:lnT>
                      <a:noFill/>
                    </a:lnT>
                    <a:lnB>
                      <a:noFill/>
                    </a:lnB>
                  </a:tcPr>
                </a:tc>
                <a:extLst>
                  <a:ext uri="{0D108BD9-81ED-4DB2-BD59-A6C34878D82A}">
                    <a16:rowId xmlns:a16="http://schemas.microsoft.com/office/drawing/2014/main" val="2681486855"/>
                  </a:ext>
                </a:extLst>
              </a:tr>
              <a:tr h="221573">
                <a:tc>
                  <a:txBody>
                    <a:bodyPr/>
                    <a:lstStyle/>
                    <a:p>
                      <a:pPr algn="l" fontAlgn="b"/>
                      <a:r>
                        <a:rPr lang="en-US" sz="1200" b="0" i="0" u="none" strike="noStrike">
                          <a:effectLst/>
                          <a:latin typeface="Calibri Light" panose="020F0302020204030204" pitchFamily="34" charset="0"/>
                        </a:rPr>
                        <a:t>Anzoategui</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w="6350" cap="flat" cmpd="sng" algn="ctr">
                      <a:solidFill>
                        <a:srgbClr val="F4B084"/>
                      </a:solidFill>
                      <a:prstDash val="solid"/>
                      <a:round/>
                      <a:headEnd type="none" w="med" len="med"/>
                      <a:tailEnd type="none" w="med" len="med"/>
                    </a:lnB>
                  </a:tcPr>
                </a:tc>
                <a:tc>
                  <a:txBody>
                    <a:bodyPr/>
                    <a:lstStyle/>
                    <a:p>
                      <a:pPr algn="r" fontAlgn="b"/>
                      <a:r>
                        <a:rPr lang="en-US" sz="1200" b="0" i="0" u="none" strike="noStrike">
                          <a:effectLst/>
                          <a:latin typeface="Calibri Light" panose="020F0302020204030204" pitchFamily="34" charset="0"/>
                        </a:rPr>
                        <a:t>299,071</a:t>
                      </a:r>
                    </a:p>
                  </a:txBody>
                  <a:tcPr marL="9525" marR="9525" marT="9525" marB="0" anchor="b">
                    <a:lnL w="6350" cap="flat" cmpd="sng" algn="ctr">
                      <a:solidFill>
                        <a:srgbClr val="F4B084"/>
                      </a:solidFill>
                      <a:prstDash val="solid"/>
                      <a:round/>
                      <a:headEnd type="none" w="med" len="med"/>
                      <a:tailEnd type="none" w="med" len="med"/>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US" sz="1200" b="0" i="0" u="none" strike="noStrike">
                          <a:effectLst/>
                          <a:latin typeface="Calibri Light" panose="020F0302020204030204" pitchFamily="34" charset="0"/>
                        </a:rPr>
                        <a:t>229</a:t>
                      </a:r>
                    </a:p>
                  </a:txBody>
                  <a:tcPr marL="9525" marR="9525" marT="9525"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US" sz="1200" b="0" i="0" u="none" strike="noStrike">
                          <a:effectLst/>
                          <a:latin typeface="Calibri Light" panose="020F0302020204030204" pitchFamily="34" charset="0"/>
                        </a:rPr>
                        <a:t>1,044,877</a:t>
                      </a:r>
                    </a:p>
                  </a:txBody>
                  <a:tcPr marL="9525" marR="9525" marT="9525" marB="0" anchor="b">
                    <a:lnL>
                      <a:noFill/>
                    </a:lnL>
                    <a:lnR w="6350" cap="flat" cmpd="sng" algn="ctr">
                      <a:solidFill>
                        <a:srgbClr val="F4B084"/>
                      </a:solidFill>
                      <a:prstDash val="solid"/>
                      <a:round/>
                      <a:headEnd type="none" w="med" len="med"/>
                      <a:tailEnd type="none" w="med" len="med"/>
                    </a:lnR>
                    <a:lnT>
                      <a:noFill/>
                    </a:lnT>
                    <a:lnB w="6350" cap="flat" cmpd="sng" algn="ctr">
                      <a:solidFill>
                        <a:srgbClr val="F4B084"/>
                      </a:solidFill>
                      <a:prstDash val="solid"/>
                      <a:round/>
                      <a:headEnd type="none" w="med" len="med"/>
                      <a:tailEnd type="none" w="med" len="med"/>
                    </a:lnB>
                  </a:tcPr>
                </a:tc>
                <a:tc>
                  <a:txBody>
                    <a:bodyPr/>
                    <a:lstStyle/>
                    <a:p>
                      <a:pPr algn="l" fontAlgn="b"/>
                      <a:endParaRPr lang="en-US" sz="1200" b="0" i="0" u="none" strike="noStrike">
                        <a:effectLst/>
                        <a:latin typeface="Calibri Light" panose="020F0302020204030204" pitchFamily="34" charset="0"/>
                      </a:endParaRP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a:noFill/>
                    </a:lnB>
                  </a:tcPr>
                </a:tc>
                <a:tc>
                  <a:txBody>
                    <a:bodyPr/>
                    <a:lstStyle/>
                    <a:p>
                      <a:pPr algn="l" fontAlgn="b"/>
                      <a:r>
                        <a:rPr lang="en-US" sz="1200" b="0" i="0" u="none" strike="noStrike">
                          <a:effectLst/>
                          <a:latin typeface="Calibri Light" panose="020F0302020204030204" pitchFamily="34" charset="0"/>
                        </a:rPr>
                        <a:t>Monagas</a:t>
                      </a:r>
                    </a:p>
                  </a:txBody>
                  <a:tcPr marL="9525" marR="9525" marT="9525"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a:noFill/>
                    </a:lnT>
                    <a:lnB w="6350" cap="flat" cmpd="sng" algn="ctr">
                      <a:solidFill>
                        <a:srgbClr val="F4B084"/>
                      </a:solidFill>
                      <a:prstDash val="solid"/>
                      <a:round/>
                      <a:headEnd type="none" w="med" len="med"/>
                      <a:tailEnd type="none" w="med" len="med"/>
                    </a:lnB>
                  </a:tcPr>
                </a:tc>
                <a:tc>
                  <a:txBody>
                    <a:bodyPr/>
                    <a:lstStyle/>
                    <a:p>
                      <a:pPr algn="r" fontAlgn="b"/>
                      <a:r>
                        <a:rPr lang="en-US" sz="1200" b="0" i="0" u="none" strike="noStrike" dirty="0">
                          <a:effectLst/>
                          <a:latin typeface="Calibri Light" panose="020F0302020204030204" pitchFamily="34" charset="0"/>
                        </a:rPr>
                        <a:t>46</a:t>
                      </a:r>
                    </a:p>
                  </a:txBody>
                  <a:tcPr marL="9525" marR="9525" marT="9525" marB="0" anchor="b">
                    <a:lnL w="6350" cap="flat" cmpd="sng" algn="ctr">
                      <a:solidFill>
                        <a:srgbClr val="F4B084"/>
                      </a:solidFill>
                      <a:prstDash val="solid"/>
                      <a:round/>
                      <a:headEnd type="none" w="med" len="med"/>
                      <a:tailEnd type="none" w="med" len="med"/>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US" sz="1200" b="0" i="0" u="none" strike="noStrike" dirty="0">
                          <a:effectLst/>
                          <a:latin typeface="Calibri Light" panose="020F0302020204030204" pitchFamily="34" charset="0"/>
                        </a:rPr>
                        <a:t>38</a:t>
                      </a:r>
                    </a:p>
                  </a:txBody>
                  <a:tcPr marL="9525" marR="9525" marT="9525"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US" sz="1200" b="0" i="0" u="none" strike="noStrike" dirty="0">
                          <a:effectLst/>
                          <a:latin typeface="Calibri Light" panose="020F0302020204030204" pitchFamily="34" charset="0"/>
                        </a:rPr>
                        <a:t>28</a:t>
                      </a:r>
                    </a:p>
                  </a:txBody>
                  <a:tcPr marL="9525" marR="9525" marT="9525" marB="0" anchor="b">
                    <a:lnL>
                      <a:noFill/>
                    </a:lnL>
                    <a:lnR w="6350" cap="flat" cmpd="sng" algn="ctr">
                      <a:solidFill>
                        <a:srgbClr val="F4B084"/>
                      </a:solidFill>
                      <a:prstDash val="solid"/>
                      <a:round/>
                      <a:headEnd type="none" w="med" len="med"/>
                      <a:tailEnd type="none" w="med" len="med"/>
                    </a:lnR>
                    <a:lnT>
                      <a:noFill/>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34410257"/>
                  </a:ext>
                </a:extLst>
              </a:tr>
            </a:tbl>
          </a:graphicData>
        </a:graphic>
      </p:graphicFrame>
    </p:spTree>
    <p:extLst>
      <p:ext uri="{BB962C8B-B14F-4D97-AF65-F5344CB8AC3E}">
        <p14:creationId xmlns:p14="http://schemas.microsoft.com/office/powerpoint/2010/main" val="283805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Índice de Precios </a:t>
            </a:r>
          </a:p>
        </p:txBody>
      </p:sp>
    </p:spTree>
    <p:extLst>
      <p:ext uri="{BB962C8B-B14F-4D97-AF65-F5344CB8AC3E}">
        <p14:creationId xmlns:p14="http://schemas.microsoft.com/office/powerpoint/2010/main" val="400049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lstStyle/>
          <a:p>
            <a:r>
              <a:rPr lang="es-ES" dirty="0"/>
              <a:t>Pasos</a:t>
            </a:r>
            <a:endParaRPr lang="es-AR" dirty="0"/>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p:txBody>
          <a:bodyPr/>
          <a:lstStyle/>
          <a:p>
            <a:pPr marL="514350" indent="-514350">
              <a:buFont typeface="+mj-lt"/>
              <a:buAutoNum type="arabicPeriod"/>
            </a:pPr>
            <a:r>
              <a:rPr lang="es-ES" dirty="0"/>
              <a:t>Construir canastas empíricas (</a:t>
            </a:r>
            <a:r>
              <a:rPr lang="es-ES" dirty="0" err="1"/>
              <a:t>CanE</a:t>
            </a:r>
            <a:r>
              <a:rPr lang="es-ES" dirty="0"/>
              <a:t>) de los hogares</a:t>
            </a:r>
          </a:p>
          <a:p>
            <a:pPr marL="514350" indent="-514350">
              <a:buFont typeface="+mj-lt"/>
              <a:buAutoNum type="arabicPeriod"/>
            </a:pPr>
            <a:r>
              <a:rPr lang="es-ES" dirty="0"/>
              <a:t>Construir calorías empíricas  totales por hogar (</a:t>
            </a:r>
            <a:r>
              <a:rPr lang="es-ES" dirty="0" err="1"/>
              <a:t>CalE</a:t>
            </a:r>
            <a:r>
              <a:rPr lang="es-ES" dirty="0"/>
              <a:t>)</a:t>
            </a:r>
          </a:p>
          <a:p>
            <a:pPr marL="514350" indent="-514350">
              <a:buFont typeface="+mj-lt"/>
              <a:buAutoNum type="arabicPeriod"/>
            </a:pPr>
            <a:r>
              <a:rPr lang="es-ES" dirty="0"/>
              <a:t>Establecer calorías de referencia por hogar (</a:t>
            </a:r>
            <a:r>
              <a:rPr lang="es-ES" dirty="0" err="1"/>
              <a:t>CalR</a:t>
            </a:r>
            <a:r>
              <a:rPr lang="es-ES" dirty="0"/>
              <a:t>)</a:t>
            </a:r>
          </a:p>
          <a:p>
            <a:pPr marL="514350" indent="-514350">
              <a:buFont typeface="+mj-lt"/>
              <a:buAutoNum type="arabicPeriod"/>
            </a:pPr>
            <a:r>
              <a:rPr lang="es-AR" dirty="0"/>
              <a:t>Establecer canasta de referencia (</a:t>
            </a:r>
            <a:r>
              <a:rPr lang="es-AR" dirty="0" err="1"/>
              <a:t>CanR</a:t>
            </a:r>
            <a:r>
              <a:rPr lang="es-AR" dirty="0"/>
              <a:t>)</a:t>
            </a:r>
          </a:p>
          <a:p>
            <a:pPr marL="514350" indent="-514350">
              <a:buFont typeface="+mj-lt"/>
              <a:buAutoNum type="arabicPeriod"/>
            </a:pPr>
            <a:r>
              <a:rPr lang="es-AR" dirty="0"/>
              <a:t>Construir línea de pobreza extrema (LPE)</a:t>
            </a:r>
          </a:p>
          <a:p>
            <a:pPr marL="514350" indent="-514350">
              <a:buFont typeface="+mj-lt"/>
              <a:buAutoNum type="arabicPeriod"/>
            </a:pPr>
            <a:r>
              <a:rPr lang="es-AR" dirty="0"/>
              <a:t>Construir línea de pobreza (LP)</a:t>
            </a:r>
          </a:p>
        </p:txBody>
      </p:sp>
    </p:spTree>
    <p:extLst>
      <p:ext uri="{BB962C8B-B14F-4D97-AF65-F5344CB8AC3E}">
        <p14:creationId xmlns:p14="http://schemas.microsoft.com/office/powerpoint/2010/main" val="337622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lstStyle/>
          <a:p>
            <a:r>
              <a:rPr lang="es-ES" b="1" dirty="0"/>
              <a:t>1. Construir canastas empíricas (</a:t>
            </a:r>
            <a:r>
              <a:rPr lang="es-ES" b="1" dirty="0" err="1"/>
              <a:t>CanE</a:t>
            </a:r>
            <a:r>
              <a:rPr lang="es-ES" b="1" dirty="0"/>
              <a:t>) </a:t>
            </a:r>
            <a:br>
              <a:rPr lang="es-ES" b="1" dirty="0"/>
            </a:br>
            <a:r>
              <a:rPr lang="es-ES" b="1" dirty="0"/>
              <a:t>de los hogares</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p:txBody>
          <a:bodyPr>
            <a:normAutofit/>
          </a:bodyPr>
          <a:lstStyle/>
          <a:p>
            <a:r>
              <a:rPr lang="es-ES" dirty="0"/>
              <a:t>Insumos:</a:t>
            </a:r>
          </a:p>
          <a:p>
            <a:pPr lvl="1"/>
            <a:r>
              <a:rPr lang="es-ES" dirty="0"/>
              <a:t>ENCOVI módulo productos</a:t>
            </a:r>
          </a:p>
          <a:p>
            <a:r>
              <a:rPr lang="es-ES" dirty="0"/>
              <a:t>Procedimiento:</a:t>
            </a:r>
          </a:p>
          <a:p>
            <a:pPr marL="914400" lvl="1" indent="-457200">
              <a:buFont typeface="+mj-lt"/>
              <a:buAutoNum type="arabicPeriod"/>
            </a:pPr>
            <a:r>
              <a:rPr lang="es-ES" dirty="0"/>
              <a:t>Homogenizar unidades de medida</a:t>
            </a:r>
          </a:p>
          <a:p>
            <a:pPr marL="914400" lvl="1" indent="-457200">
              <a:buFont typeface="+mj-lt"/>
              <a:buAutoNum type="arabicPeriod"/>
            </a:pPr>
            <a:r>
              <a:rPr lang="es-ES" dirty="0"/>
              <a:t>¿Tratamiento comidas fuera del hogar?</a:t>
            </a:r>
          </a:p>
          <a:p>
            <a:pPr marL="914400" lvl="1" indent="-457200">
              <a:buFont typeface="+mj-lt"/>
              <a:buAutoNum type="arabicPeriod"/>
            </a:pPr>
            <a:r>
              <a:rPr lang="es-ES" dirty="0"/>
              <a:t>¿Tratamiento planes de gobierno alimentarios?</a:t>
            </a:r>
          </a:p>
          <a:p>
            <a:pPr marL="914400" lvl="1" indent="-457200">
              <a:buFont typeface="+mj-lt"/>
              <a:buAutoNum type="arabicPeriod"/>
            </a:pPr>
            <a:r>
              <a:rPr lang="es-ES" dirty="0"/>
              <a:t>¿Tratamiento pérdidas de calorías por corte, cocción </a:t>
            </a:r>
            <a:r>
              <a:rPr lang="es-ES" dirty="0" err="1"/>
              <a:t>etc</a:t>
            </a:r>
            <a:r>
              <a:rPr lang="es-ES" dirty="0"/>
              <a:t>?</a:t>
            </a:r>
          </a:p>
          <a:p>
            <a:r>
              <a:rPr lang="es-ES" dirty="0"/>
              <a:t>Resultado:</a:t>
            </a:r>
          </a:p>
          <a:p>
            <a:pPr lvl="1"/>
            <a:r>
              <a:rPr lang="es-ES" dirty="0"/>
              <a:t>Base de consumo a nivel alimento-hogar</a:t>
            </a:r>
          </a:p>
          <a:p>
            <a:pPr lvl="1"/>
            <a:r>
              <a:rPr lang="es-ES" dirty="0"/>
              <a:t>Tablas descriptivas a nivel hogar</a:t>
            </a:r>
          </a:p>
          <a:p>
            <a:pPr marL="457200" indent="-457200">
              <a:buFont typeface="+mj-lt"/>
              <a:buAutoNum type="arabicPeriod"/>
            </a:pPr>
            <a:endParaRPr lang="es-AR" dirty="0"/>
          </a:p>
        </p:txBody>
      </p:sp>
      <p:sp>
        <p:nvSpPr>
          <p:cNvPr id="4" name="CuadroTexto 3">
            <a:extLst>
              <a:ext uri="{FF2B5EF4-FFF2-40B4-BE49-F238E27FC236}">
                <a16:creationId xmlns:a16="http://schemas.microsoft.com/office/drawing/2014/main" id="{546023EC-F375-46DA-91CC-3055A478E075}"/>
              </a:ext>
            </a:extLst>
          </p:cNvPr>
          <p:cNvSpPr txBox="1"/>
          <p:nvPr/>
        </p:nvSpPr>
        <p:spPr>
          <a:xfrm>
            <a:off x="9555634" y="3827557"/>
            <a:ext cx="1872854" cy="369332"/>
          </a:xfrm>
          <a:prstGeom prst="rect">
            <a:avLst/>
          </a:prstGeom>
          <a:noFill/>
        </p:spPr>
        <p:txBody>
          <a:bodyPr wrap="square" rtlCol="0">
            <a:spAutoFit/>
          </a:bodyPr>
          <a:lstStyle/>
          <a:p>
            <a:r>
              <a:rPr lang="es-ES" dirty="0"/>
              <a:t>En </a:t>
            </a:r>
            <a:r>
              <a:rPr lang="es-ES" dirty="0" err="1"/>
              <a:t>standby</a:t>
            </a:r>
            <a:endParaRPr lang="es-AR" dirty="0"/>
          </a:p>
        </p:txBody>
      </p:sp>
      <p:sp>
        <p:nvSpPr>
          <p:cNvPr id="5" name="Cerrar llave 4">
            <a:extLst>
              <a:ext uri="{FF2B5EF4-FFF2-40B4-BE49-F238E27FC236}">
                <a16:creationId xmlns:a16="http://schemas.microsoft.com/office/drawing/2014/main" id="{C2CB5385-B674-4CAB-80E7-E347335377DC}"/>
              </a:ext>
            </a:extLst>
          </p:cNvPr>
          <p:cNvSpPr/>
          <p:nvPr/>
        </p:nvSpPr>
        <p:spPr>
          <a:xfrm>
            <a:off x="9026770" y="3516922"/>
            <a:ext cx="304800" cy="10785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383995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ES" b="1" dirty="0"/>
              <a:t>2. Construir calorías empíricas totales por hogar (</a:t>
            </a:r>
            <a:r>
              <a:rPr lang="es-ES" b="1" dirty="0" err="1"/>
              <a:t>CalE</a:t>
            </a:r>
            <a:r>
              <a:rPr lang="es-ES" b="1" dirty="0"/>
              <a:t>)</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p:txBody>
          <a:bodyPr>
            <a:normAutofit fontScale="92500"/>
          </a:bodyPr>
          <a:lstStyle/>
          <a:p>
            <a:r>
              <a:rPr lang="es-ES" dirty="0"/>
              <a:t>Insumos:</a:t>
            </a:r>
          </a:p>
          <a:p>
            <a:pPr lvl="1"/>
            <a:r>
              <a:rPr lang="es-ES" dirty="0"/>
              <a:t>Base de consumo a nivel alimento-hogar</a:t>
            </a:r>
          </a:p>
          <a:p>
            <a:pPr lvl="1"/>
            <a:r>
              <a:rPr lang="es-ES" dirty="0"/>
              <a:t>Publicaciones especializadas (COL 18, VEN 99, </a:t>
            </a:r>
            <a:r>
              <a:rPr lang="es-ES" dirty="0">
                <a:solidFill>
                  <a:srgbClr val="FF0000"/>
                </a:solidFill>
              </a:rPr>
              <a:t>VEN 13?</a:t>
            </a:r>
            <a:r>
              <a:rPr lang="es-ES" dirty="0"/>
              <a:t>)</a:t>
            </a:r>
          </a:p>
          <a:p>
            <a:r>
              <a:rPr lang="es-ES" dirty="0"/>
              <a:t>Procedimiento:</a:t>
            </a:r>
          </a:p>
          <a:p>
            <a:pPr marL="914400" lvl="1" indent="-457200">
              <a:buFont typeface="+mj-lt"/>
              <a:buAutoNum type="arabicPeriod"/>
            </a:pPr>
            <a:r>
              <a:rPr lang="es-ES" dirty="0"/>
              <a:t>Construir base de calorías por alimento (a partir de </a:t>
            </a:r>
            <a:r>
              <a:rPr lang="es-ES"/>
              <a:t>COL 18, </a:t>
            </a:r>
            <a:r>
              <a:rPr lang="es-ES" dirty="0"/>
              <a:t>VEN 99, </a:t>
            </a:r>
            <a:r>
              <a:rPr lang="es-ES" dirty="0">
                <a:solidFill>
                  <a:srgbClr val="FF0000"/>
                </a:solidFill>
              </a:rPr>
              <a:t>VEN 13?</a:t>
            </a:r>
            <a:r>
              <a:rPr lang="es-ES" dirty="0"/>
              <a:t>)</a:t>
            </a:r>
          </a:p>
          <a:p>
            <a:pPr marL="914400" lvl="1" indent="-457200">
              <a:buFont typeface="+mj-lt"/>
              <a:buAutoNum type="arabicPeriod"/>
            </a:pPr>
            <a:r>
              <a:rPr lang="es-ES" dirty="0"/>
              <a:t>Tratar productos sin datos calóricos</a:t>
            </a:r>
          </a:p>
          <a:p>
            <a:pPr marL="914400" lvl="1" indent="-457200">
              <a:buFont typeface="+mj-lt"/>
              <a:buAutoNum type="arabicPeriod"/>
            </a:pPr>
            <a:r>
              <a:rPr lang="es-ES" dirty="0"/>
              <a:t>Estimar proporciones de gasto en alimento sin datos calóricos</a:t>
            </a:r>
          </a:p>
          <a:p>
            <a:r>
              <a:rPr lang="es-ES" dirty="0"/>
              <a:t>Resultado:</a:t>
            </a:r>
          </a:p>
          <a:p>
            <a:pPr lvl="1"/>
            <a:r>
              <a:rPr lang="es-ES" dirty="0"/>
              <a:t>Base a nivel hogar con datos de consumo calórico </a:t>
            </a:r>
            <a:r>
              <a:rPr lang="es-ES" dirty="0" err="1"/>
              <a:t>empirico</a:t>
            </a:r>
            <a:endParaRPr lang="es-ES" dirty="0"/>
          </a:p>
          <a:p>
            <a:pPr lvl="1"/>
            <a:r>
              <a:rPr lang="es-ES" dirty="0"/>
              <a:t>Base a nivel hogar-producto con datos de consumo calórico</a:t>
            </a:r>
          </a:p>
          <a:p>
            <a:pPr lvl="1"/>
            <a:r>
              <a:rPr lang="es-ES" dirty="0"/>
              <a:t>Tablas descriptivas a nivel hogar</a:t>
            </a:r>
          </a:p>
          <a:p>
            <a:pPr marL="457200" indent="-457200">
              <a:buFont typeface="+mj-lt"/>
              <a:buAutoNum type="arabicPeriod"/>
            </a:pPr>
            <a:endParaRPr lang="es-AR" dirty="0"/>
          </a:p>
        </p:txBody>
      </p:sp>
    </p:spTree>
    <p:extLst>
      <p:ext uri="{BB962C8B-B14F-4D97-AF65-F5344CB8AC3E}">
        <p14:creationId xmlns:p14="http://schemas.microsoft.com/office/powerpoint/2010/main" val="214920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ES" b="1" dirty="0"/>
              <a:t>3. Establecer calorías de referencia por hogar (</a:t>
            </a:r>
            <a:r>
              <a:rPr lang="es-ES" b="1" dirty="0" err="1"/>
              <a:t>CalR</a:t>
            </a:r>
            <a:r>
              <a:rPr lang="es-ES" b="1" dirty="0"/>
              <a:t>)</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10892692" cy="4351338"/>
          </a:xfrm>
        </p:spPr>
        <p:txBody>
          <a:bodyPr>
            <a:normAutofit/>
          </a:bodyPr>
          <a:lstStyle/>
          <a:p>
            <a:r>
              <a:rPr lang="es-ES" dirty="0"/>
              <a:t>Insumos:</a:t>
            </a:r>
          </a:p>
          <a:p>
            <a:pPr lvl="1"/>
            <a:r>
              <a:rPr lang="es-ES" dirty="0"/>
              <a:t>Base de hogar-individuos</a:t>
            </a:r>
          </a:p>
          <a:p>
            <a:pPr lvl="1"/>
            <a:r>
              <a:rPr lang="es-ES" dirty="0"/>
              <a:t>Publicaciones especializadas (VEN 12b </a:t>
            </a:r>
            <a:r>
              <a:rPr lang="es-ES" dirty="0">
                <a:solidFill>
                  <a:srgbClr val="FF0000"/>
                </a:solidFill>
              </a:rPr>
              <a:t>VEN 15-16?</a:t>
            </a:r>
            <a:r>
              <a:rPr lang="es-ES" dirty="0"/>
              <a:t>)</a:t>
            </a:r>
          </a:p>
          <a:p>
            <a:r>
              <a:rPr lang="es-ES" dirty="0"/>
              <a:t>Procedimiento:</a:t>
            </a:r>
          </a:p>
          <a:p>
            <a:pPr marL="914400" lvl="1" indent="-457200">
              <a:buFont typeface="+mj-lt"/>
              <a:buAutoNum type="arabicPeriod"/>
            </a:pPr>
            <a:r>
              <a:rPr lang="es-ES" dirty="0"/>
              <a:t>Construir base de calorías requeridas por grupo demográfico (VEN 12b </a:t>
            </a:r>
            <a:r>
              <a:rPr lang="es-ES" dirty="0">
                <a:solidFill>
                  <a:srgbClr val="FF0000"/>
                </a:solidFill>
              </a:rPr>
              <a:t>VEN 15-16?</a:t>
            </a:r>
            <a:r>
              <a:rPr lang="es-ES" dirty="0"/>
              <a:t>)</a:t>
            </a:r>
          </a:p>
          <a:p>
            <a:pPr marL="914400" lvl="1" indent="-457200">
              <a:buFont typeface="+mj-lt"/>
              <a:buAutoNum type="arabicPeriod"/>
            </a:pPr>
            <a:r>
              <a:rPr lang="es-ES" dirty="0"/>
              <a:t>Agregar calorías totales de referencia a nivel hogar</a:t>
            </a:r>
          </a:p>
          <a:p>
            <a:r>
              <a:rPr lang="es-ES" dirty="0"/>
              <a:t>Resultado:</a:t>
            </a:r>
          </a:p>
          <a:p>
            <a:pPr lvl="1"/>
            <a:r>
              <a:rPr lang="es-ES" dirty="0"/>
              <a:t>Base a nivel hogar con datos de consumo calórico de referencia</a:t>
            </a:r>
          </a:p>
          <a:p>
            <a:pPr lvl="1"/>
            <a:r>
              <a:rPr lang="es-ES" dirty="0"/>
              <a:t>Tablas descriptivas a nivel hogar y a nivel individuo</a:t>
            </a:r>
          </a:p>
          <a:p>
            <a:pPr marL="457200" indent="-457200">
              <a:buFont typeface="+mj-lt"/>
              <a:buAutoNum type="arabicPeriod"/>
            </a:pPr>
            <a:endParaRPr lang="es-AR" dirty="0"/>
          </a:p>
        </p:txBody>
      </p:sp>
    </p:spTree>
    <p:extLst>
      <p:ext uri="{BB962C8B-B14F-4D97-AF65-F5344CB8AC3E}">
        <p14:creationId xmlns:p14="http://schemas.microsoft.com/office/powerpoint/2010/main" val="155953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4. Establecer canasta de referencia (</a:t>
            </a:r>
            <a:r>
              <a:rPr lang="es-AR" b="1" dirty="0" err="1"/>
              <a:t>CanR</a:t>
            </a:r>
            <a:r>
              <a:rPr lang="es-AR" b="1" dirty="0"/>
              <a:t>)</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10892692" cy="4351338"/>
          </a:xfrm>
        </p:spPr>
        <p:txBody>
          <a:bodyPr>
            <a:normAutofit fontScale="77500" lnSpcReduction="20000"/>
          </a:bodyPr>
          <a:lstStyle/>
          <a:p>
            <a:r>
              <a:rPr lang="es-ES" dirty="0"/>
              <a:t>Insumos:</a:t>
            </a:r>
          </a:p>
          <a:p>
            <a:pPr lvl="1"/>
            <a:r>
              <a:rPr lang="es-ES" dirty="0"/>
              <a:t>Base de hogar con datos de canastas empíricas y calorías empíricas y de referencia</a:t>
            </a:r>
          </a:p>
          <a:p>
            <a:r>
              <a:rPr lang="es-ES" dirty="0"/>
              <a:t>Procedimiento:</a:t>
            </a:r>
          </a:p>
          <a:p>
            <a:pPr lvl="1"/>
            <a:r>
              <a:rPr lang="es-ES" dirty="0">
                <a:solidFill>
                  <a:srgbClr val="FF0000"/>
                </a:solidFill>
              </a:rPr>
              <a:t>Por región: (no para la primera versión, la primera solo a nivel agregado nacional)</a:t>
            </a:r>
          </a:p>
          <a:p>
            <a:pPr marL="914400" lvl="1" indent="-457200">
              <a:buFont typeface="+mj-lt"/>
              <a:buAutoNum type="arabicPeriod"/>
            </a:pPr>
            <a:r>
              <a:rPr lang="es-ES" dirty="0"/>
              <a:t>Ordenar hogares por gasto en alimentos per cápita (VEN 12b </a:t>
            </a:r>
            <a:r>
              <a:rPr lang="es-ES" dirty="0">
                <a:solidFill>
                  <a:srgbClr val="FF0000"/>
                </a:solidFill>
              </a:rPr>
              <a:t>VEN 15-16?</a:t>
            </a:r>
            <a:r>
              <a:rPr lang="es-ES" dirty="0"/>
              <a:t>)</a:t>
            </a:r>
          </a:p>
          <a:p>
            <a:pPr marL="914400" lvl="1" indent="-457200">
              <a:buFont typeface="+mj-lt"/>
              <a:buAutoNum type="arabicPeriod"/>
            </a:pPr>
            <a:r>
              <a:rPr lang="es-ES" dirty="0"/>
              <a:t>Agrupar hogares en percentiles de gasto per cápita</a:t>
            </a:r>
          </a:p>
          <a:p>
            <a:pPr marL="914400" lvl="1" indent="-457200">
              <a:buFont typeface="+mj-lt"/>
              <a:buAutoNum type="arabicPeriod"/>
            </a:pPr>
            <a:r>
              <a:rPr lang="es-ES" dirty="0"/>
              <a:t>Buscar el percentil (u otra agrupación) de menor gasto que consume calorías por encima de su requisito para el 95% de los hogares (umbral tentativo) -&gt; </a:t>
            </a:r>
            <a:r>
              <a:rPr lang="es-ES" dirty="0" err="1"/>
              <a:t>pob</a:t>
            </a:r>
            <a:r>
              <a:rPr lang="es-ES" dirty="0"/>
              <a:t> referencia</a:t>
            </a:r>
          </a:p>
          <a:p>
            <a:pPr marL="457200" lvl="1" indent="0">
              <a:buNone/>
            </a:pPr>
            <a:r>
              <a:rPr lang="es-ES" dirty="0"/>
              <a:t>	</a:t>
            </a:r>
            <a:r>
              <a:rPr lang="es-ES" dirty="0">
                <a:solidFill>
                  <a:srgbClr val="FF0000"/>
                </a:solidFill>
              </a:rPr>
              <a:t>Se pueden agregar otras restricciones no monetarias tipo pobreza multidimensional </a:t>
            </a:r>
          </a:p>
          <a:p>
            <a:pPr marL="914400" lvl="1" indent="-457200">
              <a:buFont typeface="+mj-lt"/>
              <a:buAutoNum type="arabicPeriod"/>
            </a:pPr>
            <a:r>
              <a:rPr lang="es-ES" dirty="0"/>
              <a:t>Tomar el consumo promedio de cada producto por adulto equivalente dentro del percentil elegido. Previamente es necesario armar las equivalencias de adulto (con el requerimiento de calorías)</a:t>
            </a:r>
          </a:p>
          <a:p>
            <a:pPr marL="914400" lvl="1" indent="-457200">
              <a:buFont typeface="+mj-lt"/>
              <a:buAutoNum type="arabicPeriod"/>
            </a:pPr>
            <a:r>
              <a:rPr lang="es-ES" dirty="0" err="1"/>
              <a:t>Reescalar</a:t>
            </a:r>
            <a:r>
              <a:rPr lang="es-ES" dirty="0"/>
              <a:t> canasta de ser necesario (para </a:t>
            </a:r>
            <a:r>
              <a:rPr lang="es-ES" dirty="0" err="1"/>
              <a:t>matchear</a:t>
            </a:r>
            <a:r>
              <a:rPr lang="es-ES" dirty="0"/>
              <a:t> con requisitos calóricos de adulto hombre) y ¿ajustar por otros nutrientes? </a:t>
            </a:r>
          </a:p>
          <a:p>
            <a:r>
              <a:rPr lang="es-ES" dirty="0"/>
              <a:t>Resultado:</a:t>
            </a:r>
          </a:p>
          <a:p>
            <a:pPr lvl="1"/>
            <a:r>
              <a:rPr lang="es-ES" dirty="0"/>
              <a:t>Canasta básica </a:t>
            </a:r>
            <a:r>
              <a:rPr lang="es-ES" dirty="0">
                <a:solidFill>
                  <a:srgbClr val="FF0000"/>
                </a:solidFill>
              </a:rPr>
              <a:t>por región</a:t>
            </a:r>
          </a:p>
          <a:p>
            <a:pPr lvl="1"/>
            <a:endParaRPr lang="es-ES" dirty="0"/>
          </a:p>
          <a:p>
            <a:pPr marL="457200" indent="-457200">
              <a:buFont typeface="+mj-lt"/>
              <a:buAutoNum type="arabicPeriod"/>
            </a:pPr>
            <a:endParaRPr lang="es-AR" dirty="0"/>
          </a:p>
        </p:txBody>
      </p:sp>
    </p:spTree>
    <p:extLst>
      <p:ext uri="{BB962C8B-B14F-4D97-AF65-F5344CB8AC3E}">
        <p14:creationId xmlns:p14="http://schemas.microsoft.com/office/powerpoint/2010/main" val="286292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5. Construir línea de pobreza extrema (LPE)</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9884508" cy="4351338"/>
          </a:xfrm>
        </p:spPr>
        <p:txBody>
          <a:bodyPr>
            <a:normAutofit fontScale="85000" lnSpcReduction="20000"/>
          </a:bodyPr>
          <a:lstStyle/>
          <a:p>
            <a:r>
              <a:rPr lang="es-ES" dirty="0"/>
              <a:t>Insumos:</a:t>
            </a:r>
          </a:p>
          <a:p>
            <a:pPr lvl="1"/>
            <a:r>
              <a:rPr lang="es-ES" dirty="0"/>
              <a:t>Canasta básica por región</a:t>
            </a:r>
          </a:p>
          <a:p>
            <a:pPr lvl="1"/>
            <a:r>
              <a:rPr lang="es-ES" dirty="0"/>
              <a:t>Base de precios</a:t>
            </a:r>
          </a:p>
          <a:p>
            <a:r>
              <a:rPr lang="es-ES" dirty="0"/>
              <a:t>Procedimiento:</a:t>
            </a:r>
          </a:p>
          <a:p>
            <a:pPr marL="914400" lvl="1" indent="-457200">
              <a:buFont typeface="+mj-lt"/>
              <a:buAutoNum type="arabicPeriod"/>
            </a:pPr>
            <a:r>
              <a:rPr lang="es-ES" dirty="0"/>
              <a:t>Convertir precios a moneda única corriente</a:t>
            </a:r>
          </a:p>
          <a:p>
            <a:pPr marL="914400" lvl="1" indent="-457200">
              <a:buFont typeface="+mj-lt"/>
              <a:buAutoNum type="arabicPeriod"/>
            </a:pPr>
            <a:r>
              <a:rPr lang="es-ES" dirty="0"/>
              <a:t>Tomar precios mediano por producto-mes-región</a:t>
            </a:r>
          </a:p>
          <a:p>
            <a:pPr marL="914400" lvl="1" indent="-457200">
              <a:buFont typeface="+mj-lt"/>
              <a:buAutoNum type="arabicPeriod"/>
            </a:pPr>
            <a:r>
              <a:rPr lang="es-ES" dirty="0"/>
              <a:t>Elegir mes de referencia según abundancia de información de precios</a:t>
            </a:r>
          </a:p>
          <a:p>
            <a:pPr marL="914400" lvl="1" indent="-457200">
              <a:buFont typeface="+mj-lt"/>
              <a:buAutoNum type="arabicPeriod"/>
            </a:pPr>
            <a:r>
              <a:rPr lang="es-ES" dirty="0"/>
              <a:t>Valuar canasta regional para el mes de referencia</a:t>
            </a:r>
          </a:p>
          <a:p>
            <a:pPr marL="914400" lvl="1" indent="-457200">
              <a:buFont typeface="+mj-lt"/>
              <a:buAutoNum type="arabicPeriod"/>
            </a:pPr>
            <a:r>
              <a:rPr lang="es-ES" dirty="0"/>
              <a:t>Completar precios con productos similares o para </a:t>
            </a:r>
            <a:r>
              <a:rPr lang="es-ES" dirty="0" err="1"/>
              <a:t>matchear</a:t>
            </a:r>
            <a:r>
              <a:rPr lang="es-ES" dirty="0"/>
              <a:t> gasto en consumo de </a:t>
            </a:r>
            <a:r>
              <a:rPr lang="es-ES" dirty="0" err="1"/>
              <a:t>pob</a:t>
            </a:r>
            <a:r>
              <a:rPr lang="es-ES" dirty="0"/>
              <a:t>. de referencia</a:t>
            </a:r>
          </a:p>
          <a:p>
            <a:pPr marL="914400" lvl="1" indent="-457200">
              <a:buFont typeface="+mj-lt"/>
              <a:buAutoNum type="arabicPeriod"/>
            </a:pPr>
            <a:r>
              <a:rPr lang="es-ES" dirty="0"/>
              <a:t>Construir índices de precios regionales y temporales, completar con información similar</a:t>
            </a:r>
          </a:p>
          <a:p>
            <a:r>
              <a:rPr lang="es-ES" dirty="0"/>
              <a:t>Resultado:</a:t>
            </a:r>
          </a:p>
          <a:p>
            <a:pPr lvl="1"/>
            <a:r>
              <a:rPr lang="es-ES" dirty="0"/>
              <a:t>LPE regional</a:t>
            </a:r>
          </a:p>
          <a:p>
            <a:pPr lvl="1"/>
            <a:r>
              <a:rPr lang="es-ES" dirty="0"/>
              <a:t>Índices de precios regionales/mensuales</a:t>
            </a:r>
          </a:p>
          <a:p>
            <a:pPr lvl="1"/>
            <a:endParaRPr lang="es-ES" dirty="0"/>
          </a:p>
          <a:p>
            <a:pPr marL="457200" indent="-457200">
              <a:buFont typeface="+mj-lt"/>
              <a:buAutoNum type="arabicPeriod"/>
            </a:pPr>
            <a:endParaRPr lang="es-AR" dirty="0"/>
          </a:p>
        </p:txBody>
      </p:sp>
    </p:spTree>
    <p:extLst>
      <p:ext uri="{BB962C8B-B14F-4D97-AF65-F5344CB8AC3E}">
        <p14:creationId xmlns:p14="http://schemas.microsoft.com/office/powerpoint/2010/main" val="49642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6. Construir línea de pobreza (LP)</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9415585" cy="4351338"/>
          </a:xfrm>
        </p:spPr>
        <p:txBody>
          <a:bodyPr>
            <a:normAutofit fontScale="92500" lnSpcReduction="20000"/>
          </a:bodyPr>
          <a:lstStyle/>
          <a:p>
            <a:r>
              <a:rPr lang="es-ES" dirty="0"/>
              <a:t>Insumos:</a:t>
            </a:r>
          </a:p>
          <a:p>
            <a:pPr lvl="1"/>
            <a:r>
              <a:rPr lang="es-ES" dirty="0"/>
              <a:t>Base de hogar con datos de canastas empíricas y calorías empíricas y de referencia</a:t>
            </a:r>
          </a:p>
          <a:p>
            <a:r>
              <a:rPr lang="es-ES" dirty="0"/>
              <a:t>Procedimiento:</a:t>
            </a:r>
          </a:p>
          <a:p>
            <a:pPr lvl="1"/>
            <a:r>
              <a:rPr lang="es-ES" dirty="0">
                <a:solidFill>
                  <a:srgbClr val="FF0000"/>
                </a:solidFill>
              </a:rPr>
              <a:t>Por región: (no para la primera versión, la primera solo a nivel agregado nacional)</a:t>
            </a:r>
          </a:p>
          <a:p>
            <a:pPr marL="914400" lvl="1" indent="-457200">
              <a:buFont typeface="+mj-lt"/>
              <a:buAutoNum type="arabicPeriod"/>
            </a:pPr>
            <a:r>
              <a:rPr lang="es-ES" dirty="0"/>
              <a:t>Para la población de referencia de la LPE, tomar el consumo (alimenticio mas no alimenticio) por adulto equivalente dentro del percentil elegido. Es necesario ajuste por bienes durables.</a:t>
            </a:r>
          </a:p>
          <a:p>
            <a:pPr marL="914400" lvl="1" indent="-457200">
              <a:buFont typeface="+mj-lt"/>
              <a:buAutoNum type="arabicPeriod"/>
            </a:pPr>
            <a:r>
              <a:rPr lang="es-ES" dirty="0"/>
              <a:t>Calcular coeficientes de </a:t>
            </a:r>
            <a:r>
              <a:rPr lang="es-ES" dirty="0" err="1"/>
              <a:t>Orshansky</a:t>
            </a:r>
            <a:endParaRPr lang="es-ES" dirty="0"/>
          </a:p>
          <a:p>
            <a:pPr marL="914400" lvl="1" indent="-457200">
              <a:buFont typeface="+mj-lt"/>
              <a:buAutoNum type="arabicPeriod"/>
            </a:pPr>
            <a:r>
              <a:rPr lang="es-ES" dirty="0"/>
              <a:t>Expandir LPE por </a:t>
            </a:r>
            <a:r>
              <a:rPr lang="es-ES" dirty="0" err="1"/>
              <a:t>Orshansky</a:t>
            </a:r>
            <a:endParaRPr lang="es-ES" dirty="0"/>
          </a:p>
          <a:p>
            <a:r>
              <a:rPr lang="es-ES" dirty="0"/>
              <a:t>Resultado:</a:t>
            </a:r>
          </a:p>
          <a:p>
            <a:pPr lvl="1"/>
            <a:r>
              <a:rPr lang="es-ES" dirty="0"/>
              <a:t>LP por región</a:t>
            </a:r>
          </a:p>
          <a:p>
            <a:pPr lvl="1"/>
            <a:endParaRPr lang="es-ES" dirty="0"/>
          </a:p>
          <a:p>
            <a:pPr marL="457200" indent="-457200">
              <a:buFont typeface="+mj-lt"/>
              <a:buAutoNum type="arabicPeriod"/>
            </a:pPr>
            <a:endParaRPr lang="es-AR" dirty="0"/>
          </a:p>
        </p:txBody>
      </p:sp>
    </p:spTree>
    <p:extLst>
      <p:ext uri="{BB962C8B-B14F-4D97-AF65-F5344CB8AC3E}">
        <p14:creationId xmlns:p14="http://schemas.microsoft.com/office/powerpoint/2010/main" val="16740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F9E3-51C1-4974-8F3C-30EFFC24A4B2}"/>
              </a:ext>
            </a:extLst>
          </p:cNvPr>
          <p:cNvSpPr>
            <a:spLocks noGrp="1"/>
          </p:cNvSpPr>
          <p:nvPr>
            <p:ph type="title"/>
          </p:nvPr>
        </p:nvSpPr>
        <p:spPr/>
        <p:txBody>
          <a:bodyPr>
            <a:normAutofit/>
          </a:bodyPr>
          <a:lstStyle/>
          <a:p>
            <a:r>
              <a:rPr lang="es-AR" b="1" dirty="0"/>
              <a:t>Índice de Precios </a:t>
            </a:r>
          </a:p>
        </p:txBody>
      </p:sp>
      <p:sp>
        <p:nvSpPr>
          <p:cNvPr id="3" name="Marcador de contenido 2">
            <a:extLst>
              <a:ext uri="{FF2B5EF4-FFF2-40B4-BE49-F238E27FC236}">
                <a16:creationId xmlns:a16="http://schemas.microsoft.com/office/drawing/2014/main" id="{3AFA991C-7AD6-4E59-A194-75395F1496E2}"/>
              </a:ext>
            </a:extLst>
          </p:cNvPr>
          <p:cNvSpPr>
            <a:spLocks noGrp="1"/>
          </p:cNvSpPr>
          <p:nvPr>
            <p:ph idx="1"/>
          </p:nvPr>
        </p:nvSpPr>
        <p:spPr>
          <a:xfrm>
            <a:off x="838200" y="1825625"/>
            <a:ext cx="9415585" cy="4351338"/>
          </a:xfrm>
        </p:spPr>
        <p:txBody>
          <a:bodyPr>
            <a:normAutofit/>
          </a:bodyPr>
          <a:lstStyle/>
          <a:p>
            <a:r>
              <a:rPr lang="es-ES" dirty="0"/>
              <a:t>Insumos:</a:t>
            </a:r>
          </a:p>
          <a:p>
            <a:pPr lvl="1"/>
            <a:r>
              <a:rPr lang="es-ES" dirty="0"/>
              <a:t>Base de datos ENCOVI 2019-2020</a:t>
            </a:r>
          </a:p>
          <a:p>
            <a:r>
              <a:rPr lang="es-ES" dirty="0"/>
              <a:t>Procedimiento:</a:t>
            </a:r>
          </a:p>
          <a:p>
            <a:pPr marL="914400" lvl="1" indent="-457200">
              <a:buFont typeface="+mj-lt"/>
              <a:buAutoNum type="arabicPeriod"/>
            </a:pPr>
            <a:r>
              <a:rPr lang="es-ES" dirty="0"/>
              <a:t>Homogeneizar precios por unidad de medida</a:t>
            </a:r>
          </a:p>
          <a:p>
            <a:pPr marL="914400" lvl="1" indent="-457200">
              <a:buFont typeface="+mj-lt"/>
              <a:buAutoNum type="arabicPeriod"/>
            </a:pPr>
            <a:r>
              <a:rPr lang="es-ES" dirty="0"/>
              <a:t>Selección de mes-región base.</a:t>
            </a:r>
          </a:p>
          <a:p>
            <a:pPr marL="914400" lvl="1" indent="-457200">
              <a:buFont typeface="+mj-lt"/>
              <a:buAutoNum type="arabicPeriod"/>
            </a:pPr>
            <a:r>
              <a:rPr lang="es-ES" dirty="0"/>
              <a:t>Construcción de índices</a:t>
            </a:r>
          </a:p>
          <a:p>
            <a:r>
              <a:rPr lang="es-ES" dirty="0"/>
              <a:t>Resultado:</a:t>
            </a:r>
          </a:p>
          <a:p>
            <a:pPr lvl="1"/>
            <a:r>
              <a:rPr lang="es-ES" dirty="0"/>
              <a:t>Índices</a:t>
            </a:r>
          </a:p>
          <a:p>
            <a:pPr marL="457200" indent="-457200">
              <a:buFont typeface="+mj-lt"/>
              <a:buAutoNum type="arabicPeriod"/>
            </a:pPr>
            <a:endParaRPr lang="es-AR" dirty="0"/>
          </a:p>
        </p:txBody>
      </p:sp>
    </p:spTree>
    <p:extLst>
      <p:ext uri="{BB962C8B-B14F-4D97-AF65-F5344CB8AC3E}">
        <p14:creationId xmlns:p14="http://schemas.microsoft.com/office/powerpoint/2010/main" val="6777705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837</Words>
  <Application>Microsoft Office PowerPoint</Application>
  <PresentationFormat>Widescreen</PresentationFormat>
  <Paragraphs>270</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Tema de Office</vt:lpstr>
      <vt:lpstr>Línea de pobreza</vt:lpstr>
      <vt:lpstr>Pasos</vt:lpstr>
      <vt:lpstr>1. Construir canastas empíricas (CanE)  de los hogares</vt:lpstr>
      <vt:lpstr>2. Construir calorías empíricas totales por hogar (CalE)</vt:lpstr>
      <vt:lpstr>3. Establecer calorías de referencia por hogar (CalR)</vt:lpstr>
      <vt:lpstr>4. Establecer canasta de referencia (CanR)</vt:lpstr>
      <vt:lpstr>5. Construir línea de pobreza extrema (LPE)</vt:lpstr>
      <vt:lpstr>6. Construir línea de pobreza (LP)</vt:lpstr>
      <vt:lpstr>Índice de Precios </vt:lpstr>
      <vt:lpstr>Índice de Precios </vt:lpstr>
      <vt:lpstr>Índice de Precios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Línea de pobreza</dc:title>
  <dc:creator>Lautaro Chittaro</dc:creator>
  <cp:lastModifiedBy>Julieta Raquel Ladronis</cp:lastModifiedBy>
  <cp:revision>21</cp:revision>
  <dcterms:created xsi:type="dcterms:W3CDTF">2020-02-20T17:20:13Z</dcterms:created>
  <dcterms:modified xsi:type="dcterms:W3CDTF">2020-03-02T19:34:29Z</dcterms:modified>
</cp:coreProperties>
</file>