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6"/>
  </p:notesMasterIdLst>
  <p:sldIdLst>
    <p:sldId id="256" r:id="rId3"/>
    <p:sldId id="257" r:id="rId4"/>
    <p:sldId id="261" r:id="rId5"/>
    <p:sldId id="315" r:id="rId6"/>
    <p:sldId id="260" r:id="rId7"/>
    <p:sldId id="258" r:id="rId8"/>
    <p:sldId id="284" r:id="rId9"/>
    <p:sldId id="294" r:id="rId10"/>
    <p:sldId id="297" r:id="rId11"/>
    <p:sldId id="298" r:id="rId12"/>
    <p:sldId id="300" r:id="rId13"/>
    <p:sldId id="295" r:id="rId14"/>
    <p:sldId id="317" r:id="rId15"/>
    <p:sldId id="316" r:id="rId16"/>
    <p:sldId id="296" r:id="rId17"/>
    <p:sldId id="301" r:id="rId18"/>
    <p:sldId id="302" r:id="rId19"/>
    <p:sldId id="303" r:id="rId20"/>
    <p:sldId id="304" r:id="rId21"/>
    <p:sldId id="305" r:id="rId22"/>
    <p:sldId id="306" r:id="rId23"/>
    <p:sldId id="307" r:id="rId24"/>
    <p:sldId id="308" r:id="rId25"/>
    <p:sldId id="309" r:id="rId26"/>
    <p:sldId id="318" r:id="rId27"/>
    <p:sldId id="311" r:id="rId28"/>
    <p:sldId id="319" r:id="rId29"/>
    <p:sldId id="320" r:id="rId30"/>
    <p:sldId id="312" r:id="rId31"/>
    <p:sldId id="313" r:id="rId32"/>
    <p:sldId id="314" r:id="rId33"/>
    <p:sldId id="321" r:id="rId34"/>
    <p:sldId id="322"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0066"/>
    <a:srgbClr val="008000"/>
    <a:srgbClr val="FF6600"/>
    <a:srgbClr val="ECC37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80811" autoAdjust="0"/>
  </p:normalViewPr>
  <p:slideViewPr>
    <p:cSldViewPr>
      <p:cViewPr varScale="1">
        <p:scale>
          <a:sx n="57" d="100"/>
          <a:sy n="57" d="100"/>
        </p:scale>
        <p:origin x="-172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charset="-122"/>
              </a:defRPr>
            </a:lvl1pPr>
          </a:lstStyle>
          <a:p>
            <a:pPr>
              <a:defRPr/>
            </a:pPr>
            <a:fld id="{E7A60F5E-923D-43F1-A9B9-D67DC83B6331}" type="slidenum">
              <a:rPr lang="en-US" altLang="zh-CN"/>
              <a:pPr>
                <a:defRPr/>
              </a:pPr>
              <a:t>‹#›</a:t>
            </a:fld>
            <a:endParaRPr lang="en-US" altLang="zh-CN"/>
          </a:p>
        </p:txBody>
      </p:sp>
    </p:spTree>
    <p:extLst>
      <p:ext uri="{BB962C8B-B14F-4D97-AF65-F5344CB8AC3E}">
        <p14:creationId xmlns:p14="http://schemas.microsoft.com/office/powerpoint/2010/main" val="1928494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对象是人们要进行研究的任何事物，从最简单的整数到复杂的飞机等均可看作对象，它不仅能表示具体的事物，还能表示抽象的规则、计划或事件。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12vmn42430-309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042988" y="1125538"/>
            <a:ext cx="4606925" cy="1470025"/>
          </a:xfrm>
        </p:spPr>
        <p:txBody>
          <a:bodyPr/>
          <a:lstStyle>
            <a:lvl1pPr>
              <a:defRPr b="0"/>
            </a:lvl1pPr>
          </a:lstStyle>
          <a:p>
            <a:r>
              <a:rPr lang="zh-CN" altLang="en-US"/>
              <a:t>单击此处编辑母版标题样式</a:t>
            </a:r>
          </a:p>
        </p:txBody>
      </p:sp>
      <p:sp>
        <p:nvSpPr>
          <p:cNvPr id="3075" name="Rectangle 3"/>
          <p:cNvSpPr>
            <a:spLocks noGrp="1" noChangeArrowheads="1"/>
          </p:cNvSpPr>
          <p:nvPr>
            <p:ph type="subTitle" idx="1"/>
          </p:nvPr>
        </p:nvSpPr>
        <p:spPr>
          <a:xfrm>
            <a:off x="1331913" y="3429000"/>
            <a:ext cx="4424362" cy="1752600"/>
          </a:xfrm>
        </p:spPr>
        <p:txBody>
          <a:bodyPr/>
          <a:lstStyle>
            <a:lvl1pPr marL="0" indent="0" algn="ctr">
              <a:buFont typeface="Wingdings" pitchFamily="2" charset="2"/>
              <a:buNone/>
              <a:defRPr b="0"/>
            </a:lvl1pPr>
          </a:lstStyle>
          <a:p>
            <a:r>
              <a:rPr lang="zh-CN" altLang="en-US"/>
              <a:t>单击此处编辑母版副标题样式</a:t>
            </a:r>
          </a:p>
        </p:txBody>
      </p:sp>
      <p:sp>
        <p:nvSpPr>
          <p:cNvPr id="5" name="Rectangle 6"/>
          <p:cNvSpPr>
            <a:spLocks noGrp="1" noChangeArrowheads="1"/>
          </p:cNvSpPr>
          <p:nvPr>
            <p:ph type="sldNum" sz="quarter" idx="10"/>
          </p:nvPr>
        </p:nvSpPr>
        <p:spPr bwMode="auto">
          <a:xfrm>
            <a:off x="8558213" y="6381750"/>
            <a:ext cx="585787"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a:defRPr/>
            </a:pPr>
            <a:fld id="{41BF9737-B0B1-400F-A2A4-B0C340A110A2}" type="slidenum">
              <a:rPr lang="en-US" altLang="zh-CN"/>
              <a:pPr>
                <a:defRPr/>
              </a:pPr>
              <a:t>‹#›</a:t>
            </a:fld>
            <a:endParaRPr lang="en-US" altLang="zh-CN"/>
          </a:p>
        </p:txBody>
      </p:sp>
      <p:pic>
        <p:nvPicPr>
          <p:cNvPr id="2" name="Picture 2" descr="E:\LGH_WORK\1U1教学课件-朗科\1U1教学_朗科\201503课件\Access2010课件\2015Access2010课件\海大图标.g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497" y="44624"/>
            <a:ext cx="936104" cy="90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5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674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57514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627934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403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03538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9708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658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33662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934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0220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18555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7972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9748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018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SG"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4222855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SG"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71894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4653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00200"/>
            <a:ext cx="4032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2963" y="1600200"/>
            <a:ext cx="40338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8852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917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8821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50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6840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2741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7.gi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gif"/><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68313" y="1600200"/>
            <a:ext cx="821848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3077" name="Picture 8" descr="1291DCF050-150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56600" y="6070600"/>
            <a:ext cx="787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E:\LGH_WORK\1U1教学课件-朗科\1U1教学_朗科\201503课件\Access2010课件\2015Access2010课件\海大图标.gif"/>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344" y="16430"/>
            <a:ext cx="582216" cy="56123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94"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rtl="0" eaLnBrk="0" fontAlgn="base" hangingPunct="0">
        <a:spcBef>
          <a:spcPct val="0"/>
        </a:spcBef>
        <a:spcAft>
          <a:spcPct val="0"/>
        </a:spcAft>
        <a:defRPr sz="3600" b="1">
          <a:solidFill>
            <a:srgbClr val="000000"/>
          </a:solidFill>
          <a:latin typeface="+mj-lt"/>
          <a:ea typeface="SimHei" pitchFamily="49" charset="-122"/>
          <a:cs typeface="+mj-cs"/>
        </a:defRPr>
      </a:lvl1pPr>
      <a:lvl2pPr algn="ctr" rtl="0" eaLnBrk="0" fontAlgn="base" hangingPunct="0">
        <a:spcBef>
          <a:spcPct val="0"/>
        </a:spcBef>
        <a:spcAft>
          <a:spcPct val="0"/>
        </a:spcAft>
        <a:defRPr sz="3600" b="1">
          <a:solidFill>
            <a:srgbClr val="000000"/>
          </a:solidFill>
          <a:latin typeface="Arial" charset="0"/>
          <a:ea typeface="SimHei" pitchFamily="49" charset="-122"/>
        </a:defRPr>
      </a:lvl2pPr>
      <a:lvl3pPr algn="ctr" rtl="0" eaLnBrk="0" fontAlgn="base" hangingPunct="0">
        <a:spcBef>
          <a:spcPct val="0"/>
        </a:spcBef>
        <a:spcAft>
          <a:spcPct val="0"/>
        </a:spcAft>
        <a:defRPr sz="3600" b="1">
          <a:solidFill>
            <a:srgbClr val="000000"/>
          </a:solidFill>
          <a:latin typeface="Arial" charset="0"/>
          <a:ea typeface="SimHei" pitchFamily="49" charset="-122"/>
        </a:defRPr>
      </a:lvl3pPr>
      <a:lvl4pPr algn="ctr" rtl="0" eaLnBrk="0" fontAlgn="base" hangingPunct="0">
        <a:spcBef>
          <a:spcPct val="0"/>
        </a:spcBef>
        <a:spcAft>
          <a:spcPct val="0"/>
        </a:spcAft>
        <a:defRPr sz="3600" b="1">
          <a:solidFill>
            <a:srgbClr val="000000"/>
          </a:solidFill>
          <a:latin typeface="Arial" charset="0"/>
          <a:ea typeface="SimHei" pitchFamily="49" charset="-122"/>
        </a:defRPr>
      </a:lvl4pPr>
      <a:lvl5pPr algn="ctr" rtl="0" eaLnBrk="0" fontAlgn="base" hangingPunct="0">
        <a:spcBef>
          <a:spcPct val="0"/>
        </a:spcBef>
        <a:spcAft>
          <a:spcPct val="0"/>
        </a:spcAft>
        <a:defRPr sz="3600" b="1">
          <a:solidFill>
            <a:srgbClr val="000000"/>
          </a:solidFill>
          <a:latin typeface="Arial" charset="0"/>
          <a:ea typeface="SimHei" pitchFamily="49" charset="-122"/>
        </a:defRPr>
      </a:lvl5pPr>
      <a:lvl6pPr marL="457200" algn="ctr" rtl="0" fontAlgn="base">
        <a:spcBef>
          <a:spcPct val="0"/>
        </a:spcBef>
        <a:spcAft>
          <a:spcPct val="0"/>
        </a:spcAft>
        <a:defRPr sz="3600" b="1">
          <a:solidFill>
            <a:srgbClr val="000000"/>
          </a:solidFill>
          <a:latin typeface="Arial" charset="0"/>
          <a:ea typeface="黑体" pitchFamily="2" charset="-122"/>
        </a:defRPr>
      </a:lvl6pPr>
      <a:lvl7pPr marL="914400" algn="ctr" rtl="0" fontAlgn="base">
        <a:spcBef>
          <a:spcPct val="0"/>
        </a:spcBef>
        <a:spcAft>
          <a:spcPct val="0"/>
        </a:spcAft>
        <a:defRPr sz="3600" b="1">
          <a:solidFill>
            <a:srgbClr val="000000"/>
          </a:solidFill>
          <a:latin typeface="Arial" charset="0"/>
          <a:ea typeface="黑体" pitchFamily="2" charset="-122"/>
        </a:defRPr>
      </a:lvl7pPr>
      <a:lvl8pPr marL="1371600" algn="ctr" rtl="0" fontAlgn="base">
        <a:spcBef>
          <a:spcPct val="0"/>
        </a:spcBef>
        <a:spcAft>
          <a:spcPct val="0"/>
        </a:spcAft>
        <a:defRPr sz="3600" b="1">
          <a:solidFill>
            <a:srgbClr val="000000"/>
          </a:solidFill>
          <a:latin typeface="Arial" charset="0"/>
          <a:ea typeface="黑体" pitchFamily="2" charset="-122"/>
        </a:defRPr>
      </a:lvl8pPr>
      <a:lvl9pPr marL="1828800" algn="ctr" rtl="0" fontAlgn="base">
        <a:spcBef>
          <a:spcPct val="0"/>
        </a:spcBef>
        <a:spcAft>
          <a:spcPct val="0"/>
        </a:spcAft>
        <a:defRPr sz="3600" b="1">
          <a:solidFill>
            <a:srgbClr val="000000"/>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accent2"/>
        </a:buClr>
        <a:buSzPct val="110000"/>
        <a:buFont typeface="Wingdings" pitchFamily="2" charset="2"/>
        <a:buChar char=""/>
        <a:defRPr sz="3200" b="1">
          <a:solidFill>
            <a:srgbClr val="000000"/>
          </a:solidFill>
          <a:latin typeface="+mn-lt"/>
          <a:ea typeface="SimHei"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
        <a:defRPr sz="3000">
          <a:solidFill>
            <a:schemeClr val="tx1"/>
          </a:solidFill>
          <a:latin typeface="+mn-lt"/>
          <a:ea typeface="SimHei"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charset="-122"/>
        </a:defRPr>
      </a:lvl3pPr>
      <a:lvl4pPr marL="1600200" indent="-228600" algn="l" rtl="0" eaLnBrk="0" fontAlgn="base" hangingPunct="0">
        <a:spcBef>
          <a:spcPct val="20000"/>
        </a:spcBef>
        <a:spcAft>
          <a:spcPct val="0"/>
        </a:spcAft>
        <a:buChar char="–"/>
        <a:defRPr sz="2000">
          <a:solidFill>
            <a:schemeClr val="tx1"/>
          </a:solidFill>
          <a:latin typeface="+mn-lt"/>
          <a:ea typeface="宋体" charset="-122"/>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7" descr="4fb8ec8119e7e79c0df4d27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313" y="0"/>
            <a:ext cx="9793288" cy="734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4102" name="Picture 9" descr="1291DCF050-150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6600" y="6070600"/>
            <a:ext cx="787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E:\LGH_WORK\1U1教学课件-朗科\1U1教学_朗科\201503课件\Access2010课件\2015Access2010课件\海大图标.gif"/>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06086" y="116632"/>
            <a:ext cx="1057275" cy="10191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txStyles>
    <p:titleStyle>
      <a:lvl1pPr algn="ctr" rtl="0" eaLnBrk="0" fontAlgn="base" hangingPunct="0">
        <a:spcBef>
          <a:spcPct val="0"/>
        </a:spcBef>
        <a:spcAft>
          <a:spcPct val="0"/>
        </a:spcAft>
        <a:defRPr sz="3600" b="1">
          <a:solidFill>
            <a:schemeClr val="tx2"/>
          </a:solidFill>
          <a:latin typeface="+mj-lt"/>
          <a:ea typeface="SimHei" pitchFamily="49" charset="-122"/>
          <a:cs typeface="+mj-cs"/>
        </a:defRPr>
      </a:lvl1pPr>
      <a:lvl2pPr algn="ctr" rtl="0" eaLnBrk="0" fontAlgn="base" hangingPunct="0">
        <a:spcBef>
          <a:spcPct val="0"/>
        </a:spcBef>
        <a:spcAft>
          <a:spcPct val="0"/>
        </a:spcAft>
        <a:defRPr sz="3600" b="1">
          <a:solidFill>
            <a:schemeClr val="tx2"/>
          </a:solidFill>
          <a:latin typeface="Arial" charset="0"/>
          <a:ea typeface="SimHei" pitchFamily="49" charset="-122"/>
        </a:defRPr>
      </a:lvl2pPr>
      <a:lvl3pPr algn="ctr" rtl="0" eaLnBrk="0" fontAlgn="base" hangingPunct="0">
        <a:spcBef>
          <a:spcPct val="0"/>
        </a:spcBef>
        <a:spcAft>
          <a:spcPct val="0"/>
        </a:spcAft>
        <a:defRPr sz="3600" b="1">
          <a:solidFill>
            <a:schemeClr val="tx2"/>
          </a:solidFill>
          <a:latin typeface="Arial" charset="0"/>
          <a:ea typeface="SimHei" pitchFamily="49" charset="-122"/>
        </a:defRPr>
      </a:lvl3pPr>
      <a:lvl4pPr algn="ctr" rtl="0" eaLnBrk="0" fontAlgn="base" hangingPunct="0">
        <a:spcBef>
          <a:spcPct val="0"/>
        </a:spcBef>
        <a:spcAft>
          <a:spcPct val="0"/>
        </a:spcAft>
        <a:defRPr sz="3600" b="1">
          <a:solidFill>
            <a:schemeClr val="tx2"/>
          </a:solidFill>
          <a:latin typeface="Arial" charset="0"/>
          <a:ea typeface="SimHei" pitchFamily="49" charset="-122"/>
        </a:defRPr>
      </a:lvl4pPr>
      <a:lvl5pPr algn="ctr" rtl="0" eaLnBrk="0" fontAlgn="base" hangingPunct="0">
        <a:spcBef>
          <a:spcPct val="0"/>
        </a:spcBef>
        <a:spcAft>
          <a:spcPct val="0"/>
        </a:spcAft>
        <a:defRPr sz="3600" b="1">
          <a:solidFill>
            <a:schemeClr val="tx2"/>
          </a:solidFill>
          <a:latin typeface="Arial" charset="0"/>
          <a:ea typeface="SimHei" pitchFamily="49" charset="-122"/>
        </a:defRPr>
      </a:lvl5pPr>
      <a:lvl6pPr marL="457200" algn="ctr" rtl="0" fontAlgn="base">
        <a:spcBef>
          <a:spcPct val="0"/>
        </a:spcBef>
        <a:spcAft>
          <a:spcPct val="0"/>
        </a:spcAft>
        <a:defRPr sz="3600" b="1">
          <a:solidFill>
            <a:schemeClr val="tx2"/>
          </a:solidFill>
          <a:latin typeface="Arial" charset="0"/>
          <a:ea typeface="黑体" pitchFamily="2" charset="-122"/>
        </a:defRPr>
      </a:lvl6pPr>
      <a:lvl7pPr marL="914400" algn="ctr" rtl="0" fontAlgn="base">
        <a:spcBef>
          <a:spcPct val="0"/>
        </a:spcBef>
        <a:spcAft>
          <a:spcPct val="0"/>
        </a:spcAft>
        <a:defRPr sz="3600" b="1">
          <a:solidFill>
            <a:schemeClr val="tx2"/>
          </a:solidFill>
          <a:latin typeface="Arial" charset="0"/>
          <a:ea typeface="黑体" pitchFamily="2" charset="-122"/>
        </a:defRPr>
      </a:lvl7pPr>
      <a:lvl8pPr marL="1371600" algn="ctr" rtl="0" fontAlgn="base">
        <a:spcBef>
          <a:spcPct val="0"/>
        </a:spcBef>
        <a:spcAft>
          <a:spcPct val="0"/>
        </a:spcAft>
        <a:defRPr sz="3600" b="1">
          <a:solidFill>
            <a:schemeClr val="tx2"/>
          </a:solidFill>
          <a:latin typeface="Arial" charset="0"/>
          <a:ea typeface="黑体" pitchFamily="2" charset="-122"/>
        </a:defRPr>
      </a:lvl8pPr>
      <a:lvl9pPr marL="1828800" algn="ctr" rtl="0" fontAlgn="base">
        <a:spcBef>
          <a:spcPct val="0"/>
        </a:spcBef>
        <a:spcAft>
          <a:spcPct val="0"/>
        </a:spcAft>
        <a:defRPr sz="3600" b="1">
          <a:solidFill>
            <a:schemeClr val="tx2"/>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accent2"/>
        </a:buClr>
        <a:buSzPct val="110000"/>
        <a:buFont typeface="Wingdings" pitchFamily="2" charset="2"/>
        <a:buBlip>
          <a:blip r:embed="rId18"/>
        </a:buBlip>
        <a:defRPr sz="3200" b="1">
          <a:solidFill>
            <a:schemeClr val="tx1"/>
          </a:solidFill>
          <a:latin typeface="+mn-lt"/>
          <a:ea typeface="SimHei" pitchFamily="49" charset="-122"/>
          <a:cs typeface="+mn-cs"/>
        </a:defRPr>
      </a:lvl1pPr>
      <a:lvl2pPr marL="742950" indent="-285750" algn="l" rtl="0" eaLnBrk="0" fontAlgn="base" hangingPunct="0">
        <a:spcBef>
          <a:spcPct val="20000"/>
        </a:spcBef>
        <a:spcAft>
          <a:spcPct val="0"/>
        </a:spcAft>
        <a:buClr>
          <a:srgbClr val="008000"/>
        </a:buClr>
        <a:buFont typeface="Wingdings" pitchFamily="2" charset="2"/>
        <a:buChar char=""/>
        <a:defRPr sz="3000" b="1">
          <a:solidFill>
            <a:schemeClr val="tx1"/>
          </a:solidFill>
          <a:latin typeface="+mn-lt"/>
          <a:ea typeface="SimHei"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charset="-122"/>
        </a:defRPr>
      </a:lvl3pPr>
      <a:lvl4pPr marL="1600200" indent="-228600" algn="l" rtl="0" eaLnBrk="0" fontAlgn="base" hangingPunct="0">
        <a:spcBef>
          <a:spcPct val="20000"/>
        </a:spcBef>
        <a:spcAft>
          <a:spcPct val="0"/>
        </a:spcAft>
        <a:buChar char="–"/>
        <a:defRPr sz="2000">
          <a:solidFill>
            <a:schemeClr val="tx1"/>
          </a:solidFill>
          <a:latin typeface="+mn-lt"/>
          <a:ea typeface="宋体" charset="-122"/>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0.gif"/><Relationship Id="rId7" Type="http://schemas.openxmlformats.org/officeDocument/2006/relationships/image" Target="../media/image14.gif"/><Relationship Id="rId2" Type="http://schemas.openxmlformats.org/officeDocument/2006/relationships/image" Target="../media/image7.gif"/><Relationship Id="rId1" Type="http://schemas.openxmlformats.org/officeDocument/2006/relationships/slideLayout" Target="../slideLayouts/slideLayout18.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747E416-B08A-424E-948B-34DEF3A9CE71}" type="slidenum">
              <a:rPr lang="en-US" altLang="zh-CN" smtClean="0"/>
              <a:pPr eaLnBrk="1" hangingPunct="1"/>
              <a:t>1</a:t>
            </a:fld>
            <a:endParaRPr lang="en-US" altLang="zh-CN" smtClean="0"/>
          </a:p>
        </p:txBody>
      </p:sp>
      <p:sp>
        <p:nvSpPr>
          <p:cNvPr id="6147" name="Rectangle 2"/>
          <p:cNvSpPr>
            <a:spLocks noGrp="1" noChangeArrowheads="1"/>
          </p:cNvSpPr>
          <p:nvPr>
            <p:ph type="ctrTitle"/>
          </p:nvPr>
        </p:nvSpPr>
        <p:spPr>
          <a:xfrm>
            <a:off x="900113" y="1484313"/>
            <a:ext cx="4606925" cy="1470025"/>
          </a:xfrm>
        </p:spPr>
        <p:txBody>
          <a:bodyPr/>
          <a:lstStyle/>
          <a:p>
            <a:pPr eaLnBrk="1" hangingPunct="1"/>
            <a:r>
              <a:rPr lang="en-US" altLang="zh-CN" sz="4400" b="1" smtClean="0">
                <a:latin typeface="SimHei" pitchFamily="49" charset="-122"/>
              </a:rPr>
              <a:t>Access</a:t>
            </a:r>
            <a:r>
              <a:rPr lang="zh-CN" altLang="en-US" sz="4400" b="1" smtClean="0">
                <a:latin typeface="SimHei" pitchFamily="49" charset="-122"/>
              </a:rPr>
              <a:t>数据库</a:t>
            </a:r>
            <a:br>
              <a:rPr lang="zh-CN" altLang="en-US" sz="4400" b="1" smtClean="0">
                <a:latin typeface="SimHei" pitchFamily="49" charset="-122"/>
              </a:rPr>
            </a:br>
            <a:r>
              <a:rPr lang="zh-CN" altLang="en-US" sz="4400" b="1" smtClean="0">
                <a:latin typeface="SimHei" pitchFamily="49" charset="-122"/>
              </a:rPr>
              <a:t>应用技术</a:t>
            </a:r>
          </a:p>
        </p:txBody>
      </p:sp>
      <p:sp>
        <p:nvSpPr>
          <p:cNvPr id="6148" name="Rectangle 3"/>
          <p:cNvSpPr>
            <a:spLocks noGrp="1" noChangeArrowheads="1"/>
          </p:cNvSpPr>
          <p:nvPr>
            <p:ph type="subTitle" idx="1"/>
          </p:nvPr>
        </p:nvSpPr>
        <p:spPr>
          <a:xfrm>
            <a:off x="2195513" y="3716338"/>
            <a:ext cx="4608512" cy="1752600"/>
          </a:xfrm>
        </p:spPr>
        <p:txBody>
          <a:bodyPr/>
          <a:lstStyle/>
          <a:p>
            <a:pPr algn="l" eaLnBrk="1" hangingPunct="1"/>
            <a:r>
              <a:rPr lang="zh-CN" altLang="en-US" sz="2800" b="1" smtClean="0"/>
              <a:t>授课教师：</a:t>
            </a:r>
          </a:p>
          <a:p>
            <a:pPr algn="l" eaLnBrk="1" hangingPunct="1"/>
            <a:r>
              <a:rPr lang="zh-CN" altLang="en-US" sz="2800" b="1" smtClean="0"/>
              <a:t>联系电话：</a:t>
            </a:r>
            <a:endParaRPr lang="en-US" altLang="zh-CN" sz="2800" b="1" smtClean="0"/>
          </a:p>
          <a:p>
            <a:pPr algn="l" eaLnBrk="1" hangingPunct="1"/>
            <a:r>
              <a:rPr lang="en-US" altLang="zh-CN" sz="2800" b="1" smtClean="0"/>
              <a:t>E-Mail</a:t>
            </a:r>
            <a:r>
              <a:rPr lang="zh-CN" altLang="en-US" sz="2800" b="1" smtClean="0"/>
              <a:t>：</a:t>
            </a:r>
            <a:r>
              <a:rPr lang="en-US" altLang="zh-CN" sz="2800" b="1" smtClean="0"/>
              <a:t>@163.com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2"/>
          <p:cNvSpPr>
            <a:spLocks noGrp="1" noChangeArrowheads="1"/>
          </p:cNvSpPr>
          <p:nvPr>
            <p:ph type="title"/>
          </p:nvPr>
        </p:nvSpPr>
        <p:spPr/>
        <p:txBody>
          <a:bodyPr/>
          <a:lstStyle/>
          <a:p>
            <a:pPr algn="l">
              <a:buFontTx/>
              <a:buBlip>
                <a:blip r:embed="rId2"/>
              </a:buBlip>
            </a:pPr>
            <a:r>
              <a:rPr lang="zh-CN" altLang="en-US" sz="3200" smtClean="0"/>
              <a:t>数据模型术语</a:t>
            </a:r>
          </a:p>
        </p:txBody>
      </p:sp>
      <p:sp>
        <p:nvSpPr>
          <p:cNvPr id="1036" name="Rectangle 3"/>
          <p:cNvSpPr>
            <a:spLocks noGrp="1" noChangeArrowheads="1"/>
          </p:cNvSpPr>
          <p:nvPr>
            <p:ph type="body" sz="half" idx="1"/>
          </p:nvPr>
        </p:nvSpPr>
        <p:spPr>
          <a:xfrm>
            <a:off x="457200" y="1484313"/>
            <a:ext cx="8147050" cy="533400"/>
          </a:xfrm>
        </p:spPr>
        <p:txBody>
          <a:bodyPr/>
          <a:lstStyle/>
          <a:p>
            <a:pPr>
              <a:buFont typeface="Wingdings" pitchFamily="2" charset="2"/>
              <a:buNone/>
            </a:pPr>
            <a:r>
              <a:rPr lang="zh-CN" altLang="en-US" sz="2800" smtClean="0"/>
              <a:t>基本概念：实体、实体属性、实体集和实体型</a:t>
            </a:r>
          </a:p>
        </p:txBody>
      </p:sp>
      <p:sp>
        <p:nvSpPr>
          <p:cNvPr id="1037" name="Rectangle 4"/>
          <p:cNvSpPr>
            <a:spLocks noChangeArrowheads="1"/>
          </p:cNvSpPr>
          <p:nvPr/>
        </p:nvSpPr>
        <p:spPr bwMode="auto">
          <a:xfrm>
            <a:off x="250825" y="0"/>
            <a:ext cx="180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1.1.2  </a:t>
            </a:r>
            <a:r>
              <a:rPr lang="zh-CN" altLang="en-US" b="1"/>
              <a:t>数据模型</a:t>
            </a:r>
          </a:p>
        </p:txBody>
      </p:sp>
      <p:sp>
        <p:nvSpPr>
          <p:cNvPr id="1038" name="Rectangle 6"/>
          <p:cNvSpPr>
            <a:spLocks noChangeArrowheads="1"/>
          </p:cNvSpPr>
          <p:nvPr/>
        </p:nvSpPr>
        <p:spPr bwMode="auto">
          <a:xfrm>
            <a:off x="539750" y="2060575"/>
            <a:ext cx="33115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b="1">
                <a:solidFill>
                  <a:schemeClr val="tx2"/>
                </a:solidFill>
                <a:ea typeface="SimHei" pitchFamily="49" charset="-122"/>
              </a:rPr>
              <a:t>1.</a:t>
            </a:r>
            <a:r>
              <a:rPr lang="zh-CN" altLang="en-US" sz="3200" b="1">
                <a:solidFill>
                  <a:schemeClr val="tx2"/>
                </a:solidFill>
                <a:ea typeface="SimHei" pitchFamily="49" charset="-122"/>
              </a:rPr>
              <a:t>实体间联系</a:t>
            </a:r>
          </a:p>
        </p:txBody>
      </p:sp>
      <p:grpSp>
        <p:nvGrpSpPr>
          <p:cNvPr id="2" name="Organization Chart 7"/>
          <p:cNvGrpSpPr>
            <a:grpSpLocks/>
          </p:cNvGrpSpPr>
          <p:nvPr/>
        </p:nvGrpSpPr>
        <p:grpSpPr bwMode="auto">
          <a:xfrm>
            <a:off x="3276600" y="2522538"/>
            <a:ext cx="5867400" cy="3603625"/>
            <a:chOff x="1134" y="1272"/>
            <a:chExt cx="1440" cy="1584"/>
          </a:xfrm>
        </p:grpSpPr>
        <p:cxnSp>
          <p:nvCxnSpPr>
            <p:cNvPr id="1028" name="_s1028"/>
            <p:cNvCxnSpPr>
              <a:cxnSpLocks noChangeShapeType="1"/>
              <a:stCxn id="6" idx="3"/>
              <a:endCxn id="3" idx="2"/>
            </p:cNvCxnSpPr>
            <p:nvPr/>
          </p:nvCxnSpPr>
          <p:spPr bwMode="auto">
            <a:xfrm flipV="1">
              <a:off x="1998" y="1560"/>
              <a:ext cx="144" cy="1152"/>
            </a:xfrm>
            <a:prstGeom prst="bentConnector2">
              <a:avLst/>
            </a:prstGeom>
            <a:noFill/>
            <a:ln w="28575">
              <a:solidFill>
                <a:srgbClr val="008000"/>
              </a:solidFill>
              <a:miter lim="800000"/>
              <a:headEnd/>
              <a:tailEnd/>
            </a:ln>
            <a:extLst>
              <a:ext uri="{909E8E84-426E-40DD-AFC4-6F175D3DCCD1}">
                <a14:hiddenFill xmlns:a14="http://schemas.microsoft.com/office/drawing/2010/main">
                  <a:noFill/>
                </a14:hiddenFill>
              </a:ext>
            </a:extLst>
          </p:spPr>
        </p:cxnSp>
        <p:cxnSp>
          <p:nvCxnSpPr>
            <p:cNvPr id="1029" name="_s1029"/>
            <p:cNvCxnSpPr>
              <a:cxnSpLocks noChangeShapeType="1"/>
              <a:stCxn id="5" idx="3"/>
              <a:endCxn id="3" idx="2"/>
            </p:cNvCxnSpPr>
            <p:nvPr/>
          </p:nvCxnSpPr>
          <p:spPr bwMode="auto">
            <a:xfrm flipV="1">
              <a:off x="1998" y="1560"/>
              <a:ext cx="144" cy="720"/>
            </a:xfrm>
            <a:prstGeom prst="bentConnector2">
              <a:avLst/>
            </a:prstGeom>
            <a:noFill/>
            <a:ln w="28575">
              <a:solidFill>
                <a:srgbClr val="008000"/>
              </a:solidFill>
              <a:miter lim="800000"/>
              <a:headEnd/>
              <a:tailEnd/>
            </a:ln>
            <a:extLst>
              <a:ext uri="{909E8E84-426E-40DD-AFC4-6F175D3DCCD1}">
                <a14:hiddenFill xmlns:a14="http://schemas.microsoft.com/office/drawing/2010/main">
                  <a:noFill/>
                </a14:hiddenFill>
              </a:ext>
            </a:extLst>
          </p:spPr>
        </p:cxnSp>
        <p:cxnSp>
          <p:nvCxnSpPr>
            <p:cNvPr id="1030" name="_s1030"/>
            <p:cNvCxnSpPr>
              <a:cxnSpLocks noChangeShapeType="1"/>
              <a:stCxn id="4" idx="3"/>
              <a:endCxn id="3" idx="2"/>
            </p:cNvCxnSpPr>
            <p:nvPr/>
          </p:nvCxnSpPr>
          <p:spPr bwMode="auto">
            <a:xfrm flipV="1">
              <a:off x="1998" y="1560"/>
              <a:ext cx="144" cy="289"/>
            </a:xfrm>
            <a:prstGeom prst="bentConnector2">
              <a:avLst/>
            </a:prstGeom>
            <a:noFill/>
            <a:ln w="28575">
              <a:solidFill>
                <a:srgbClr val="008000"/>
              </a:solidFill>
              <a:miter lim="800000"/>
              <a:headEnd/>
              <a:tailEnd/>
            </a:ln>
            <a:extLst>
              <a:ext uri="{909E8E84-426E-40DD-AFC4-6F175D3DCCD1}">
                <a14:hiddenFill xmlns:a14="http://schemas.microsoft.com/office/drawing/2010/main">
                  <a:noFill/>
                </a14:hiddenFill>
              </a:ext>
            </a:extLst>
          </p:spPr>
        </p:cxnSp>
        <p:sp>
          <p:nvSpPr>
            <p:cNvPr id="3" name="_s1031"/>
            <p:cNvSpPr>
              <a:spLocks noChangeArrowheads="1"/>
            </p:cNvSpPr>
            <p:nvPr/>
          </p:nvSpPr>
          <p:spPr bwMode="auto">
            <a:xfrm>
              <a:off x="1710" y="1272"/>
              <a:ext cx="864" cy="288"/>
            </a:xfrm>
            <a:prstGeom prst="roundRect">
              <a:avLst>
                <a:gd name="adj" fmla="val 16667"/>
              </a:avLst>
            </a:prstGeom>
            <a:solidFill>
              <a:schemeClr val="folHlink"/>
            </a:solidFill>
            <a:ln w="9525">
              <a:solidFill>
                <a:schemeClr val="bg1"/>
              </a:solidFill>
              <a:round/>
              <a:headEnd/>
              <a:tailEnd/>
            </a:ln>
            <a:effectLst>
              <a:outerShdw dist="35921" dir="2700000" algn="ctr" rotWithShape="0">
                <a:srgbClr val="808080">
                  <a:alpha val="50000"/>
                </a:srgbClr>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两实体间的联系</a:t>
              </a:r>
            </a:p>
          </p:txBody>
        </p:sp>
        <p:sp>
          <p:nvSpPr>
            <p:cNvPr id="4" name="_s1032"/>
            <p:cNvSpPr>
              <a:spLocks noChangeArrowheads="1"/>
            </p:cNvSpPr>
            <p:nvPr/>
          </p:nvSpPr>
          <p:spPr bwMode="auto">
            <a:xfrm>
              <a:off x="1134" y="1704"/>
              <a:ext cx="864" cy="288"/>
            </a:xfrm>
            <a:prstGeom prst="roundRect">
              <a:avLst>
                <a:gd name="adj" fmla="val 16667"/>
              </a:avLst>
            </a:prstGeom>
            <a:solidFill>
              <a:schemeClr val="folHlink"/>
            </a:solidFill>
            <a:ln w="9525">
              <a:solidFill>
                <a:schemeClr val="bg1"/>
              </a:solidFill>
              <a:round/>
              <a:headEnd/>
              <a:tailEnd/>
            </a:ln>
            <a:effectLst>
              <a:outerShdw dist="35921" dir="2700000" algn="ctr" rotWithShape="0">
                <a:srgbClr val="808080">
                  <a:alpha val="50000"/>
                </a:srgbClr>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一对一联系</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a:t>
              </a:r>
              <a:r>
                <a:rPr kumimoji="0" lang="en-US" altLang="zh-CN" sz="2100" b="1" i="0" u="none" strike="noStrike" cap="none" normalizeH="0" baseline="0" smtClean="0">
                  <a:ln>
                    <a:noFill/>
                  </a:ln>
                  <a:solidFill>
                    <a:schemeClr val="tx1"/>
                  </a:solidFill>
                  <a:effectLst/>
                  <a:latin typeface="SimHei" pitchFamily="49" charset="-122"/>
                  <a:ea typeface="SimHei" pitchFamily="49" charset="-122"/>
                </a:rPr>
                <a:t>1:1</a:t>
              </a: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a:t>
              </a:r>
            </a:p>
          </p:txBody>
        </p:sp>
        <p:sp>
          <p:nvSpPr>
            <p:cNvPr id="5" name="_s1033"/>
            <p:cNvSpPr>
              <a:spLocks noChangeArrowheads="1"/>
            </p:cNvSpPr>
            <p:nvPr/>
          </p:nvSpPr>
          <p:spPr bwMode="auto">
            <a:xfrm>
              <a:off x="1134" y="2136"/>
              <a:ext cx="864" cy="288"/>
            </a:xfrm>
            <a:prstGeom prst="roundRect">
              <a:avLst>
                <a:gd name="adj" fmla="val 16667"/>
              </a:avLst>
            </a:prstGeom>
            <a:solidFill>
              <a:schemeClr val="folHlink"/>
            </a:solidFill>
            <a:ln w="9525">
              <a:solidFill>
                <a:schemeClr val="bg1"/>
              </a:solidFill>
              <a:round/>
              <a:headEnd/>
              <a:tailEnd/>
            </a:ln>
            <a:effectLst>
              <a:outerShdw dist="35921" dir="2700000" algn="ctr" rotWithShape="0">
                <a:srgbClr val="808080">
                  <a:alpha val="50000"/>
                </a:srgbClr>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一对多联系</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a:t>
              </a:r>
              <a:r>
                <a:rPr kumimoji="0" lang="en-US" altLang="zh-CN" sz="2100" b="1" i="0" u="none" strike="noStrike" cap="none" normalizeH="0" baseline="0" smtClean="0">
                  <a:ln>
                    <a:noFill/>
                  </a:ln>
                  <a:solidFill>
                    <a:schemeClr val="tx1"/>
                  </a:solidFill>
                  <a:effectLst/>
                  <a:latin typeface="SimHei" pitchFamily="49" charset="-122"/>
                  <a:ea typeface="SimHei" pitchFamily="49" charset="-122"/>
                </a:rPr>
                <a:t>1:N</a:t>
              </a: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a:t>
              </a:r>
            </a:p>
          </p:txBody>
        </p:sp>
        <p:sp>
          <p:nvSpPr>
            <p:cNvPr id="6" name="_s1034"/>
            <p:cNvSpPr>
              <a:spLocks noChangeArrowheads="1"/>
            </p:cNvSpPr>
            <p:nvPr/>
          </p:nvSpPr>
          <p:spPr bwMode="auto">
            <a:xfrm>
              <a:off x="1134" y="2568"/>
              <a:ext cx="864" cy="288"/>
            </a:xfrm>
            <a:prstGeom prst="roundRect">
              <a:avLst>
                <a:gd name="adj" fmla="val 16667"/>
              </a:avLst>
            </a:prstGeom>
            <a:solidFill>
              <a:schemeClr val="folHlink"/>
            </a:solidFill>
            <a:ln w="9525">
              <a:solidFill>
                <a:schemeClr val="bg1"/>
              </a:solidFill>
              <a:round/>
              <a:headEnd/>
              <a:tailEnd/>
            </a:ln>
            <a:effectLst>
              <a:outerShdw dist="35921" dir="2700000" algn="ctr" rotWithShape="0">
                <a:srgbClr val="808080">
                  <a:alpha val="50000"/>
                </a:srgbClr>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多对多联系</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a:t>
              </a:r>
              <a:r>
                <a:rPr kumimoji="0" lang="en-US" altLang="zh-CN" sz="2100" b="1" i="0" u="none" strike="noStrike" cap="none" normalizeH="0" baseline="0" smtClean="0">
                  <a:ln>
                    <a:noFill/>
                  </a:ln>
                  <a:solidFill>
                    <a:schemeClr val="tx1"/>
                  </a:solidFill>
                  <a:effectLst/>
                  <a:latin typeface="SimHei" pitchFamily="49" charset="-122"/>
                  <a:ea typeface="SimHei" pitchFamily="49" charset="-122"/>
                </a:rPr>
                <a:t>M:N</a:t>
              </a:r>
              <a:r>
                <a:rPr kumimoji="0" lang="zh-CN" altLang="en-US" sz="2100" b="1" i="0" u="none" strike="noStrike" cap="none" normalizeH="0" baseline="0" smtClean="0">
                  <a:ln>
                    <a:noFill/>
                  </a:ln>
                  <a:solidFill>
                    <a:schemeClr val="tx1"/>
                  </a:solidFill>
                  <a:effectLst/>
                  <a:latin typeface="SimHei" pitchFamily="49" charset="-122"/>
                  <a:ea typeface="SimHei" pitchFamily="49" charset="-122"/>
                </a:rPr>
                <a:t>）</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2"/>
          <p:cNvSpPr>
            <a:spLocks noGrp="1" noChangeArrowheads="1"/>
          </p:cNvSpPr>
          <p:nvPr>
            <p:ph type="title" sz="quarter"/>
          </p:nvPr>
        </p:nvSpPr>
        <p:spPr/>
        <p:txBody>
          <a:bodyPr/>
          <a:lstStyle/>
          <a:p>
            <a:pPr algn="l"/>
            <a:r>
              <a:rPr lang="en-US" altLang="zh-CN" sz="3200" smtClean="0"/>
              <a:t>3.</a:t>
            </a:r>
            <a:r>
              <a:rPr lang="zh-CN" altLang="en-US" sz="3200" smtClean="0"/>
              <a:t>三种数据模型</a:t>
            </a:r>
          </a:p>
        </p:txBody>
      </p:sp>
      <p:grpSp>
        <p:nvGrpSpPr>
          <p:cNvPr id="2" name="Organization Chart 5"/>
          <p:cNvGrpSpPr>
            <a:grpSpLocks/>
          </p:cNvGrpSpPr>
          <p:nvPr/>
        </p:nvGrpSpPr>
        <p:grpSpPr bwMode="auto">
          <a:xfrm>
            <a:off x="457200" y="1600200"/>
            <a:ext cx="5338763" cy="2889250"/>
            <a:chOff x="1134" y="1272"/>
            <a:chExt cx="1440" cy="1584"/>
          </a:xfrm>
        </p:grpSpPr>
        <p:cxnSp>
          <p:nvCxnSpPr>
            <p:cNvPr id="2052" name="_s2052"/>
            <p:cNvCxnSpPr>
              <a:cxnSpLocks noChangeShapeType="1"/>
              <a:stCxn id="6" idx="1"/>
              <a:endCxn id="3" idx="2"/>
            </p:cNvCxnSpPr>
            <p:nvPr/>
          </p:nvCxnSpPr>
          <p:spPr bwMode="auto">
            <a:xfrm rot="10800000">
              <a:off x="1566" y="1560"/>
              <a:ext cx="144" cy="1152"/>
            </a:xfrm>
            <a:prstGeom prst="bentConnector2">
              <a:avLst/>
            </a:prstGeom>
            <a:noFill/>
            <a:ln w="28575">
              <a:solidFill>
                <a:srgbClr val="FF6600"/>
              </a:solidFill>
              <a:miter lim="800000"/>
              <a:headEnd/>
              <a:tailEnd/>
            </a:ln>
            <a:extLst>
              <a:ext uri="{909E8E84-426E-40DD-AFC4-6F175D3DCCD1}">
                <a14:hiddenFill xmlns:a14="http://schemas.microsoft.com/office/drawing/2010/main">
                  <a:noFill/>
                </a14:hiddenFill>
              </a:ext>
            </a:extLst>
          </p:spPr>
        </p:cxnSp>
        <p:cxnSp>
          <p:nvCxnSpPr>
            <p:cNvPr id="2053" name="_s2053"/>
            <p:cNvCxnSpPr>
              <a:cxnSpLocks noChangeShapeType="1"/>
              <a:stCxn id="5" idx="1"/>
              <a:endCxn id="3" idx="2"/>
            </p:cNvCxnSpPr>
            <p:nvPr/>
          </p:nvCxnSpPr>
          <p:spPr bwMode="auto">
            <a:xfrm rot="10800000">
              <a:off x="1566" y="1560"/>
              <a:ext cx="144" cy="720"/>
            </a:xfrm>
            <a:prstGeom prst="bentConnector2">
              <a:avLst/>
            </a:prstGeom>
            <a:noFill/>
            <a:ln w="28575">
              <a:solidFill>
                <a:srgbClr val="FF6600"/>
              </a:solidFill>
              <a:miter lim="800000"/>
              <a:headEnd/>
              <a:tailEnd/>
            </a:ln>
            <a:extLst>
              <a:ext uri="{909E8E84-426E-40DD-AFC4-6F175D3DCCD1}">
                <a14:hiddenFill xmlns:a14="http://schemas.microsoft.com/office/drawing/2010/main">
                  <a:noFill/>
                </a14:hiddenFill>
              </a:ext>
            </a:extLst>
          </p:spPr>
        </p:cxnSp>
        <p:cxnSp>
          <p:nvCxnSpPr>
            <p:cNvPr id="2054" name="_s2054"/>
            <p:cNvCxnSpPr>
              <a:cxnSpLocks noChangeShapeType="1"/>
              <a:stCxn id="4" idx="1"/>
              <a:endCxn id="3" idx="2"/>
            </p:cNvCxnSpPr>
            <p:nvPr/>
          </p:nvCxnSpPr>
          <p:spPr bwMode="auto">
            <a:xfrm rot="10800000">
              <a:off x="1566" y="1560"/>
              <a:ext cx="144" cy="288"/>
            </a:xfrm>
            <a:prstGeom prst="bentConnector2">
              <a:avLst/>
            </a:prstGeom>
            <a:noFill/>
            <a:ln w="28575">
              <a:solidFill>
                <a:srgbClr val="FF6600"/>
              </a:solidFill>
              <a:miter lim="800000"/>
              <a:headEnd/>
              <a:tailEnd/>
            </a:ln>
            <a:extLst>
              <a:ext uri="{909E8E84-426E-40DD-AFC4-6F175D3DCCD1}">
                <a14:hiddenFill xmlns:a14="http://schemas.microsoft.com/office/drawing/2010/main">
                  <a:noFill/>
                </a14:hiddenFill>
              </a:ext>
            </a:extLst>
          </p:spPr>
        </p:cxnSp>
        <p:sp>
          <p:nvSpPr>
            <p:cNvPr id="3" name="_s2055"/>
            <p:cNvSpPr>
              <a:spLocks noChangeArrowheads="1"/>
            </p:cNvSpPr>
            <p:nvPr/>
          </p:nvSpPr>
          <p:spPr bwMode="auto">
            <a:xfrm>
              <a:off x="1134" y="1272"/>
              <a:ext cx="864" cy="288"/>
            </a:xfrm>
            <a:prstGeom prst="roundRect">
              <a:avLst>
                <a:gd name="adj" fmla="val 16667"/>
              </a:avLst>
            </a:prstGeom>
            <a:solidFill>
              <a:srgbClr val="ECC370"/>
            </a:solidFill>
            <a:ln>
              <a:noFill/>
            </a:ln>
            <a:effectLst>
              <a:prstShdw prst="shdw18" dist="17961" dir="13500000">
                <a:srgbClr val="ECC370">
                  <a:gamma/>
                  <a:shade val="60000"/>
                  <a:invGamma/>
                </a:srgbClr>
              </a:prstShdw>
            </a:effectLst>
            <a:extLst>
              <a:ext uri="{91240B29-F687-4F45-9708-019B960494DF}">
                <a14:hiddenLine xmlns:a14="http://schemas.microsoft.com/office/drawing/2010/main" w="9525">
                  <a:solidFill>
                    <a:schemeClr val="bg1"/>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SimHei" pitchFamily="49" charset="-122"/>
                  <a:ea typeface="SimHei" pitchFamily="49" charset="-122"/>
                </a:rPr>
                <a:t>常用的数据模型 </a:t>
              </a:r>
            </a:p>
          </p:txBody>
        </p:sp>
        <p:sp>
          <p:nvSpPr>
            <p:cNvPr id="4" name="_s2056"/>
            <p:cNvSpPr>
              <a:spLocks noChangeArrowheads="1"/>
            </p:cNvSpPr>
            <p:nvPr/>
          </p:nvSpPr>
          <p:spPr bwMode="auto">
            <a:xfrm>
              <a:off x="1710" y="1704"/>
              <a:ext cx="864" cy="288"/>
            </a:xfrm>
            <a:prstGeom prst="roundRect">
              <a:avLst>
                <a:gd name="adj" fmla="val 16667"/>
              </a:avLst>
            </a:prstGeom>
            <a:solidFill>
              <a:srgbClr val="ECC370"/>
            </a:solidFill>
            <a:ln>
              <a:noFill/>
            </a:ln>
            <a:effectLst>
              <a:prstShdw prst="shdw18" dist="17961" dir="13500000">
                <a:srgbClr val="ECC370">
                  <a:gamma/>
                  <a:shade val="60000"/>
                  <a:invGamma/>
                </a:srgbClr>
              </a:prstShdw>
            </a:effectLst>
            <a:extLst>
              <a:ext uri="{91240B29-F687-4F45-9708-019B960494DF}">
                <a14:hiddenLine xmlns:a14="http://schemas.microsoft.com/office/drawing/2010/main" w="9525">
                  <a:solidFill>
                    <a:schemeClr val="bg1"/>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SimHei" pitchFamily="49" charset="-122"/>
                  <a:ea typeface="SimHei" pitchFamily="49" charset="-122"/>
                </a:rPr>
                <a:t>层次模型</a:t>
              </a:r>
            </a:p>
          </p:txBody>
        </p:sp>
        <p:sp>
          <p:nvSpPr>
            <p:cNvPr id="5" name="_s2057"/>
            <p:cNvSpPr>
              <a:spLocks noChangeArrowheads="1"/>
            </p:cNvSpPr>
            <p:nvPr/>
          </p:nvSpPr>
          <p:spPr bwMode="auto">
            <a:xfrm>
              <a:off x="1710" y="2136"/>
              <a:ext cx="864" cy="288"/>
            </a:xfrm>
            <a:prstGeom prst="roundRect">
              <a:avLst>
                <a:gd name="adj" fmla="val 16667"/>
              </a:avLst>
            </a:prstGeom>
            <a:solidFill>
              <a:srgbClr val="ECC370"/>
            </a:solidFill>
            <a:ln>
              <a:noFill/>
            </a:ln>
            <a:effectLst>
              <a:prstShdw prst="shdw18" dist="17961" dir="13500000">
                <a:srgbClr val="ECC370">
                  <a:gamma/>
                  <a:shade val="60000"/>
                  <a:invGamma/>
                </a:srgbClr>
              </a:prstShdw>
            </a:effectLst>
            <a:extLst>
              <a:ext uri="{91240B29-F687-4F45-9708-019B960494DF}">
                <a14:hiddenLine xmlns:a14="http://schemas.microsoft.com/office/drawing/2010/main" w="9525">
                  <a:solidFill>
                    <a:schemeClr val="bg1"/>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SimHei" pitchFamily="49" charset="-122"/>
                  <a:ea typeface="SimHei" pitchFamily="49" charset="-122"/>
                </a:rPr>
                <a:t>网状模型</a:t>
              </a:r>
            </a:p>
          </p:txBody>
        </p:sp>
        <p:sp>
          <p:nvSpPr>
            <p:cNvPr id="6" name="_s2058"/>
            <p:cNvSpPr>
              <a:spLocks noChangeArrowheads="1"/>
            </p:cNvSpPr>
            <p:nvPr/>
          </p:nvSpPr>
          <p:spPr bwMode="auto">
            <a:xfrm>
              <a:off x="1710" y="2568"/>
              <a:ext cx="864" cy="288"/>
            </a:xfrm>
            <a:prstGeom prst="roundRect">
              <a:avLst>
                <a:gd name="adj" fmla="val 16667"/>
              </a:avLst>
            </a:prstGeom>
            <a:solidFill>
              <a:srgbClr val="ECC370"/>
            </a:solidFill>
            <a:ln>
              <a:noFill/>
            </a:ln>
            <a:effectLst>
              <a:prstShdw prst="shdw18" dist="17961" dir="13500000">
                <a:srgbClr val="ECC370">
                  <a:gamma/>
                  <a:shade val="60000"/>
                  <a:invGamma/>
                </a:srgbClr>
              </a:prstShdw>
            </a:effectLst>
            <a:extLst>
              <a:ext uri="{91240B29-F687-4F45-9708-019B960494DF}">
                <a14:hiddenLine xmlns:a14="http://schemas.microsoft.com/office/drawing/2010/main" w="9525">
                  <a:solidFill>
                    <a:schemeClr val="bg1"/>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chemeClr val="tx1"/>
                  </a:solidFill>
                  <a:effectLst/>
                  <a:latin typeface="SimHei" pitchFamily="49" charset="-122"/>
                  <a:ea typeface="SimHei" pitchFamily="49" charset="-122"/>
                </a:rPr>
                <a:t>关系模型</a:t>
              </a:r>
            </a:p>
          </p:txBody>
        </p:sp>
      </p:grpSp>
      <p:graphicFrame>
        <p:nvGraphicFramePr>
          <p:cNvPr id="2060" name="Object 14"/>
          <p:cNvGraphicFramePr>
            <a:graphicFrameLocks noGrp="1" noChangeAspect="1"/>
          </p:cNvGraphicFramePr>
          <p:nvPr>
            <p:ph sz="quarter" idx="2"/>
          </p:nvPr>
        </p:nvGraphicFramePr>
        <p:xfrm>
          <a:off x="5795963" y="476250"/>
          <a:ext cx="3384550" cy="1760538"/>
        </p:xfrm>
        <a:graphic>
          <a:graphicData uri="http://schemas.openxmlformats.org/presentationml/2006/ole">
            <mc:AlternateContent xmlns:mc="http://schemas.openxmlformats.org/markup-compatibility/2006">
              <mc:Choice xmlns:v="urn:schemas-microsoft-com:vml" Requires="v">
                <p:oleObj spid="_x0000_s2094" name="图片" r:id="rId3" imgW="1871330" imgH="972120" progId="Word.Picture.8">
                  <p:embed/>
                </p:oleObj>
              </mc:Choice>
              <mc:Fallback>
                <p:oleObj name="图片" r:id="rId3" imgW="1871330" imgH="972120" progId="Word.Picture.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76250"/>
                        <a:ext cx="3384550"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1" name="Object 18"/>
          <p:cNvGraphicFramePr>
            <a:graphicFrameLocks noGrp="1" noChangeAspect="1"/>
          </p:cNvGraphicFramePr>
          <p:nvPr>
            <p:ph sz="quarter" idx="4"/>
          </p:nvPr>
        </p:nvGraphicFramePr>
        <p:xfrm>
          <a:off x="6300788" y="2565400"/>
          <a:ext cx="2360612" cy="1711325"/>
        </p:xfrm>
        <a:graphic>
          <a:graphicData uri="http://schemas.openxmlformats.org/presentationml/2006/ole">
            <mc:AlternateContent xmlns:mc="http://schemas.openxmlformats.org/markup-compatibility/2006">
              <mc:Choice xmlns:v="urn:schemas-microsoft-com:vml" Requires="v">
                <p:oleObj spid="_x0000_s2095" name="Visio" r:id="rId5" imgW="2936335" imgH="2128757" progId="Visio.Drawing.11">
                  <p:embed/>
                </p:oleObj>
              </mc:Choice>
              <mc:Fallback>
                <p:oleObj name="Visio" r:id="rId5" imgW="2936335" imgH="2128757" progId="Visio.Drawing.11">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2565400"/>
                        <a:ext cx="2360612"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113" name="Group 105"/>
          <p:cNvGraphicFramePr>
            <a:graphicFrameLocks noGrp="1"/>
          </p:cNvGraphicFramePr>
          <p:nvPr>
            <p:ph sz="quarter" idx="3"/>
          </p:nvPr>
        </p:nvGraphicFramePr>
        <p:xfrm>
          <a:off x="4500563" y="4652963"/>
          <a:ext cx="3744912" cy="1219200"/>
        </p:xfrm>
        <a:graphic>
          <a:graphicData uri="http://schemas.openxmlformats.org/drawingml/2006/table">
            <a:tbl>
              <a:tblPr/>
              <a:tblGrid>
                <a:gridCol w="1247775"/>
                <a:gridCol w="1249362"/>
                <a:gridCol w="1247775"/>
              </a:tblGrid>
              <a:tr h="2667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SimHei" pitchFamily="49" charset="-122"/>
                          <a:ea typeface="SimHei" pitchFamily="49" charset="-122"/>
                          <a:cs typeface="Arial" charset="0"/>
                        </a:rPr>
                        <a:t>教师编号</a:t>
                      </a:r>
                      <a:endParaRPr kumimoji="0" lang="zh-CN" altLang="en-US"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SimHei" pitchFamily="49" charset="-122"/>
                          <a:ea typeface="SimHei" pitchFamily="49" charset="-122"/>
                          <a:cs typeface="Arial" charset="0"/>
                        </a:rPr>
                        <a:t>课程名称</a:t>
                      </a:r>
                      <a:endParaRPr kumimoji="0" lang="zh-CN" altLang="en-US"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SimHei" pitchFamily="49" charset="-122"/>
                          <a:ea typeface="SimHei" pitchFamily="49" charset="-122"/>
                          <a:cs typeface="Arial" charset="0"/>
                        </a:rPr>
                        <a:t>教室编号</a:t>
                      </a:r>
                      <a:endParaRPr kumimoji="0" lang="zh-CN" altLang="en-US"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SimHei" pitchFamily="49" charset="-122"/>
                          <a:ea typeface="SimHei" pitchFamily="49" charset="-122"/>
                          <a:cs typeface="Arial" charset="0"/>
                        </a:rPr>
                        <a:t>2010001</a:t>
                      </a:r>
                      <a:endParaRPr kumimoji="0" lang="en-US" altLang="zh-CN"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SimHei" pitchFamily="49" charset="-122"/>
                          <a:ea typeface="SimHei" pitchFamily="49" charset="-122"/>
                          <a:cs typeface="Arial" charset="0"/>
                        </a:rPr>
                        <a:t>C</a:t>
                      </a:r>
                      <a:r>
                        <a:rPr kumimoji="0" lang="zh-CN" altLang="en-US" sz="1400" b="0" i="0" u="none" strike="noStrike" cap="none" normalizeH="0" baseline="0" smtClean="0">
                          <a:ln>
                            <a:noFill/>
                          </a:ln>
                          <a:solidFill>
                            <a:schemeClr val="tx1"/>
                          </a:solidFill>
                          <a:effectLst/>
                          <a:latin typeface="SimHei" pitchFamily="49" charset="-122"/>
                          <a:ea typeface="SimHei" pitchFamily="49" charset="-122"/>
                          <a:cs typeface="Arial" charset="0"/>
                        </a:rPr>
                        <a:t>语言</a:t>
                      </a:r>
                      <a:endParaRPr kumimoji="0" lang="zh-CN" altLang="en-US"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SimHei" pitchFamily="49" charset="-122"/>
                          <a:ea typeface="SimHei" pitchFamily="49" charset="-122"/>
                          <a:cs typeface="Arial" charset="0"/>
                        </a:rPr>
                        <a:t>A-201</a:t>
                      </a:r>
                      <a:endParaRPr kumimoji="0" lang="en-US" altLang="zh-CN"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SimHei" pitchFamily="49" charset="-122"/>
                          <a:ea typeface="SimHei" pitchFamily="49" charset="-122"/>
                          <a:cs typeface="Arial" charset="0"/>
                        </a:rPr>
                        <a:t>2009037</a:t>
                      </a:r>
                      <a:endParaRPr kumimoji="0" lang="en-US" altLang="zh-CN"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SimHei" pitchFamily="49" charset="-122"/>
                          <a:ea typeface="SimHei" pitchFamily="49" charset="-122"/>
                          <a:cs typeface="Arial" charset="0"/>
                        </a:rPr>
                        <a:t>C</a:t>
                      </a:r>
                      <a:r>
                        <a:rPr kumimoji="0" lang="zh-CN" altLang="en-US" sz="1400" b="0" i="0" u="none" strike="noStrike" cap="none" normalizeH="0" baseline="0" smtClean="0">
                          <a:ln>
                            <a:noFill/>
                          </a:ln>
                          <a:solidFill>
                            <a:schemeClr val="tx1"/>
                          </a:solidFill>
                          <a:effectLst/>
                          <a:latin typeface="SimHei" pitchFamily="49" charset="-122"/>
                          <a:ea typeface="SimHei" pitchFamily="49" charset="-122"/>
                          <a:cs typeface="Arial" charset="0"/>
                        </a:rPr>
                        <a:t>语言</a:t>
                      </a:r>
                      <a:endParaRPr kumimoji="0" lang="zh-CN" altLang="en-US"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SimHei" pitchFamily="49" charset="-122"/>
                          <a:ea typeface="SimHei" pitchFamily="49" charset="-122"/>
                          <a:cs typeface="Arial" charset="0"/>
                        </a:rPr>
                        <a:t>C-506</a:t>
                      </a:r>
                      <a:endParaRPr kumimoji="0" lang="en-US" altLang="zh-CN"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SimHei" pitchFamily="49" charset="-122"/>
                          <a:ea typeface="SimHei" pitchFamily="49" charset="-122"/>
                          <a:cs typeface="Arial" charset="0"/>
                        </a:rPr>
                        <a:t>2010001</a:t>
                      </a:r>
                      <a:endParaRPr kumimoji="0" lang="en-US" altLang="zh-CN"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SimHei" pitchFamily="49" charset="-122"/>
                          <a:ea typeface="SimHei" pitchFamily="49" charset="-122"/>
                          <a:cs typeface="Arial" charset="0"/>
                        </a:rPr>
                        <a:t>商法</a:t>
                      </a:r>
                      <a:endParaRPr kumimoji="0" lang="zh-CN" altLang="en-US" sz="1400" b="0" i="0" u="none" strike="noStrike" cap="none" normalizeH="0" baseline="0" smtClean="0">
                        <a:ln>
                          <a:noFill/>
                        </a:ln>
                        <a:solidFill>
                          <a:schemeClr val="tx1"/>
                        </a:solidFill>
                        <a:effectLst/>
                        <a:latin typeface="Arial" charset="0"/>
                        <a:ea typeface="SimHei" pitchFamily="49" charset="-122"/>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SimHei" pitchFamily="49" charset="-122"/>
                          <a:ea typeface="SimHei" pitchFamily="49" charset="-122"/>
                          <a:cs typeface="Arial" charset="0"/>
                        </a:rPr>
                        <a:t>A-201</a:t>
                      </a:r>
                      <a:endParaRPr kumimoji="0" lang="en-US" altLang="zh-CN" sz="1400" b="0" i="0" u="none" strike="noStrike" cap="none" normalizeH="0" baseline="0" dirty="0" smtClean="0">
                        <a:ln>
                          <a:noFill/>
                        </a:ln>
                        <a:solidFill>
                          <a:schemeClr val="tx1"/>
                        </a:solidFill>
                        <a:effectLst/>
                        <a:latin typeface="Arial" charset="0"/>
                        <a:ea typeface="SimHei" pitchFamily="49" charset="-122"/>
                        <a:cs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84" name="Line 107"/>
          <p:cNvSpPr>
            <a:spLocks noChangeShapeType="1"/>
          </p:cNvSpPr>
          <p:nvPr/>
        </p:nvSpPr>
        <p:spPr bwMode="auto">
          <a:xfrm flipV="1">
            <a:off x="5795963" y="1484313"/>
            <a:ext cx="1152525" cy="93662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sp>
        <p:nvSpPr>
          <p:cNvPr id="2085" name="Line 108"/>
          <p:cNvSpPr>
            <a:spLocks noChangeShapeType="1"/>
          </p:cNvSpPr>
          <p:nvPr/>
        </p:nvSpPr>
        <p:spPr bwMode="auto">
          <a:xfrm>
            <a:off x="5795963" y="3357563"/>
            <a:ext cx="504825"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sp>
        <p:nvSpPr>
          <p:cNvPr id="2086" name="Line 109"/>
          <p:cNvSpPr>
            <a:spLocks noChangeShapeType="1"/>
          </p:cNvSpPr>
          <p:nvPr/>
        </p:nvSpPr>
        <p:spPr bwMode="auto">
          <a:xfrm>
            <a:off x="5795963" y="4365625"/>
            <a:ext cx="720725" cy="2159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sp>
        <p:nvSpPr>
          <p:cNvPr id="2087" name="Rectangle 4"/>
          <p:cNvSpPr>
            <a:spLocks noChangeArrowheads="1"/>
          </p:cNvSpPr>
          <p:nvPr/>
        </p:nvSpPr>
        <p:spPr bwMode="auto">
          <a:xfrm>
            <a:off x="250825" y="0"/>
            <a:ext cx="180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1.1.2  </a:t>
            </a:r>
            <a:r>
              <a:rPr lang="zh-CN" altLang="en-US" b="1"/>
              <a:t>数据模型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60"/>
                                        </p:tgtEl>
                                        <p:attrNameLst>
                                          <p:attrName>style.visibility</p:attrName>
                                        </p:attrNameLst>
                                      </p:cBhvr>
                                      <p:to>
                                        <p:strVal val="visible"/>
                                      </p:to>
                                    </p:set>
                                    <p:animEffect transition="in" filter="barn(inVertical)">
                                      <p:cBhvr>
                                        <p:cTn id="12" dur="500"/>
                                        <p:tgtEl>
                                          <p:spTgt spid="206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animEffect transition="in" filter="barn(inVertical)">
                                      <p:cBhvr>
                                        <p:cTn id="17" dur="500"/>
                                        <p:tgtEl>
                                          <p:spTgt spid="206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3113"/>
                                        </p:tgtEl>
                                        <p:attrNameLst>
                                          <p:attrName>style.visibility</p:attrName>
                                        </p:attrNameLst>
                                      </p:cBhvr>
                                      <p:to>
                                        <p:strVal val="visible"/>
                                      </p:to>
                                    </p:set>
                                    <p:animEffect transition="in" filter="barn(inVertical)">
                                      <p:cBhvr>
                                        <p:cTn id="22" dur="500"/>
                                        <p:tgtEl>
                                          <p:spTgt spid="4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42913" y="765175"/>
            <a:ext cx="6778625" cy="901700"/>
          </a:xfrm>
        </p:spPr>
        <p:txBody>
          <a:bodyPr/>
          <a:lstStyle/>
          <a:p>
            <a:pPr algn="l"/>
            <a:r>
              <a:rPr lang="zh-CN" altLang="en-US" smtClean="0"/>
              <a:t>数据库相关概念</a:t>
            </a:r>
          </a:p>
        </p:txBody>
      </p:sp>
      <p:sp>
        <p:nvSpPr>
          <p:cNvPr id="15363" name="Rectangle 3"/>
          <p:cNvSpPr>
            <a:spLocks noGrp="1" noChangeArrowheads="1"/>
          </p:cNvSpPr>
          <p:nvPr>
            <p:ph type="body" idx="1"/>
          </p:nvPr>
        </p:nvSpPr>
        <p:spPr>
          <a:xfrm>
            <a:off x="1550988" y="1984375"/>
            <a:ext cx="6696075" cy="3605213"/>
          </a:xfrm>
        </p:spPr>
        <p:txBody>
          <a:bodyPr/>
          <a:lstStyle/>
          <a:p>
            <a:pPr marL="900113" indent="-900113">
              <a:buFont typeface="Wingdings" pitchFamily="2" charset="2"/>
              <a:buNone/>
            </a:pPr>
            <a:r>
              <a:rPr lang="zh-CN" altLang="en-US" smtClean="0"/>
              <a:t>数据？</a:t>
            </a:r>
          </a:p>
          <a:p>
            <a:pPr marL="900113" indent="-900113">
              <a:buFont typeface="Wingdings" pitchFamily="2" charset="2"/>
              <a:buNone/>
            </a:pPr>
            <a:r>
              <a:rPr lang="zh-CN" altLang="en-US" smtClean="0"/>
              <a:t>描述事物的符号记录。</a:t>
            </a:r>
          </a:p>
          <a:p>
            <a:pPr marL="900113" indent="-900113">
              <a:buFont typeface="Wingdings" pitchFamily="2" charset="2"/>
              <a:buNone/>
            </a:pPr>
            <a:r>
              <a:rPr lang="zh-CN" altLang="en-US" smtClean="0"/>
              <a:t>如：文字，图形，图像，声音，学  生档案，教师基本情况，货物运输情况等。</a:t>
            </a:r>
          </a:p>
          <a:p>
            <a:pPr marL="900113" indent="-900113">
              <a:buFont typeface="Wingdings" pitchFamily="2" charset="2"/>
              <a:buNone/>
            </a:pPr>
            <a:endParaRPr lang="zh-CN" altLang="en-US" smtClean="0"/>
          </a:p>
          <a:p>
            <a:pPr marL="900113" indent="-900113">
              <a:buFont typeface="Wingdings" pitchFamily="2" charset="2"/>
              <a:buNone/>
            </a:pPr>
            <a:endParaRPr lang="zh-CN" altLang="en-US" smtClean="0"/>
          </a:p>
        </p:txBody>
      </p:sp>
      <p:sp>
        <p:nvSpPr>
          <p:cNvPr id="15364" name="Rectangle 4"/>
          <p:cNvSpPr>
            <a:spLocks noChangeArrowheads="1"/>
          </p:cNvSpPr>
          <p:nvPr/>
        </p:nvSpPr>
        <p:spPr bwMode="auto">
          <a:xfrm>
            <a:off x="250825" y="0"/>
            <a:ext cx="203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1.1.3   </a:t>
            </a:r>
            <a:r>
              <a:rPr lang="zh-CN" altLang="en-US" b="1"/>
              <a:t>数据库系统</a:t>
            </a:r>
          </a:p>
        </p:txBody>
      </p:sp>
      <p:pic>
        <p:nvPicPr>
          <p:cNvPr id="1536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844675"/>
            <a:ext cx="11525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414463" y="796925"/>
            <a:ext cx="6335712" cy="646113"/>
          </a:xfrm>
          <a:noFill/>
        </p:spPr>
        <p:txBody>
          <a:bodyPr wrap="none">
            <a:spAutoFit/>
          </a:bodyPr>
          <a:lstStyle/>
          <a:p>
            <a:r>
              <a:rPr lang="en-US" altLang="zh-SG" smtClean="0"/>
              <a:t>.</a:t>
            </a:r>
            <a:r>
              <a:rPr lang="zh-CN" altLang="zh-SG" smtClean="0"/>
              <a:t>数据库系统由以下几部分组成</a:t>
            </a:r>
            <a:endParaRPr lang="zh-CN" altLang="en-US" smtClean="0"/>
          </a:p>
        </p:txBody>
      </p:sp>
      <p:sp>
        <p:nvSpPr>
          <p:cNvPr id="16387" name="Rectangle 4"/>
          <p:cNvSpPr>
            <a:spLocks noChangeArrowheads="1"/>
          </p:cNvSpPr>
          <p:nvPr/>
        </p:nvSpPr>
        <p:spPr bwMode="auto">
          <a:xfrm>
            <a:off x="250825" y="0"/>
            <a:ext cx="203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1.1.3   </a:t>
            </a:r>
            <a:r>
              <a:rPr lang="zh-CN" altLang="en-US" b="1"/>
              <a:t>数据库系统</a:t>
            </a:r>
          </a:p>
        </p:txBody>
      </p:sp>
      <p:pic>
        <p:nvPicPr>
          <p:cNvPr id="16388" name="内容占位符 5" descr="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989138"/>
            <a:ext cx="7056438" cy="446405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268413" y="549275"/>
            <a:ext cx="6334125" cy="646113"/>
          </a:xfrm>
          <a:noFill/>
        </p:spPr>
        <p:txBody>
          <a:bodyPr wrap="none">
            <a:spAutoFit/>
          </a:bodyPr>
          <a:lstStyle/>
          <a:p>
            <a:r>
              <a:rPr lang="zh-CN" altLang="zh-SG" smtClean="0"/>
              <a:t>数据库系统由以下几部分组成</a:t>
            </a:r>
            <a:endParaRPr lang="zh-CN" altLang="en-US" smtClean="0"/>
          </a:p>
        </p:txBody>
      </p:sp>
      <p:sp>
        <p:nvSpPr>
          <p:cNvPr id="17411" name="Rectangle 4"/>
          <p:cNvSpPr>
            <a:spLocks noChangeArrowheads="1"/>
          </p:cNvSpPr>
          <p:nvPr/>
        </p:nvSpPr>
        <p:spPr bwMode="auto">
          <a:xfrm>
            <a:off x="250825" y="0"/>
            <a:ext cx="203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1.1.3   </a:t>
            </a:r>
            <a:r>
              <a:rPr lang="zh-CN" altLang="en-US" b="1"/>
              <a:t>数据库系统</a:t>
            </a:r>
          </a:p>
        </p:txBody>
      </p:sp>
      <p:sp>
        <p:nvSpPr>
          <p:cNvPr id="7" name="内容占位符 6"/>
          <p:cNvSpPr>
            <a:spLocks noGrp="1"/>
          </p:cNvSpPr>
          <p:nvPr>
            <p:ph idx="1"/>
          </p:nvPr>
        </p:nvSpPr>
        <p:spPr>
          <a:xfrm>
            <a:off x="457200" y="1600200"/>
            <a:ext cx="8229600" cy="5068888"/>
          </a:xfrm>
        </p:spPr>
        <p:txBody>
          <a:bodyPr/>
          <a:lstStyle/>
          <a:p>
            <a:pPr marL="0" indent="0">
              <a:buFont typeface="Wingdings" pitchFamily="2" charset="2"/>
              <a:buNone/>
              <a:defRPr/>
            </a:pPr>
            <a:r>
              <a:rPr lang="zh-CN" altLang="zh-SG" dirty="0"/>
              <a:t>数据库系统由硬件－</a:t>
            </a:r>
            <a:r>
              <a:rPr lang="en-US" altLang="zh-SG" dirty="0"/>
              <a:t>OS</a:t>
            </a:r>
            <a:r>
              <a:rPr lang="zh-CN" altLang="zh-SG" dirty="0"/>
              <a:t>－</a:t>
            </a:r>
            <a:r>
              <a:rPr lang="en-US" altLang="zh-SG" dirty="0"/>
              <a:t>DBMS</a:t>
            </a:r>
            <a:r>
              <a:rPr lang="zh-CN" altLang="zh-SG" dirty="0"/>
              <a:t>－应用开发工具－应用系统－人等</a:t>
            </a:r>
            <a:r>
              <a:rPr lang="zh-CN" altLang="zh-SG" dirty="0" smtClean="0"/>
              <a:t>组成</a:t>
            </a:r>
            <a:endParaRPr lang="en-US" altLang="zh-CN" dirty="0" smtClean="0"/>
          </a:p>
          <a:p>
            <a:pPr>
              <a:defRPr/>
            </a:pPr>
            <a:r>
              <a:rPr lang="zh-CN" altLang="zh-SG" sz="2000" dirty="0"/>
              <a:t>计算机硬件系统：用来运行操作系统、数据库管理系统、应用程序以及存储数据库的本地计算机系统和网络硬件环境；</a:t>
            </a:r>
          </a:p>
          <a:p>
            <a:pPr>
              <a:defRPr/>
            </a:pPr>
            <a:r>
              <a:rPr lang="zh-CN" altLang="zh-SG" sz="2000" dirty="0"/>
              <a:t>数据库集合：存储在本地计算机外存设备或网络存储设备上的若干个设计合理、满足应用需要的数据库；数据库包括有数据表、视图等相关的信息；</a:t>
            </a:r>
          </a:p>
          <a:p>
            <a:pPr>
              <a:defRPr/>
            </a:pPr>
            <a:r>
              <a:rPr lang="zh-CN" altLang="zh-SG" sz="2000" dirty="0"/>
              <a:t>数据库管理系统：数据库管理系统是数据库系统的核心，用于协助用户创建、维护和使用数据库的系统软件；</a:t>
            </a:r>
          </a:p>
          <a:p>
            <a:pPr>
              <a:defRPr/>
            </a:pPr>
            <a:r>
              <a:rPr lang="zh-CN" altLang="zh-SG" sz="2000" dirty="0"/>
              <a:t>相关软件：包括操作系统、编译系统、应用开发工具软件和计算机网络软件等；</a:t>
            </a:r>
          </a:p>
          <a:p>
            <a:pPr>
              <a:defRPr/>
            </a:pPr>
            <a:r>
              <a:rPr lang="zh-CN" altLang="zh-SG" sz="2000" dirty="0"/>
              <a:t>人员：包括数据库管理员和用户。数据库管理员负责数据库系统的建立、维护和管理。用户可分为专业用户和最终用户；</a:t>
            </a:r>
          </a:p>
          <a:p>
            <a:pPr>
              <a:defRPr/>
            </a:pPr>
            <a:endParaRPr lang="zh-SG"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50825" y="0"/>
            <a:ext cx="203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1.1.2   </a:t>
            </a:r>
            <a:r>
              <a:rPr lang="zh-CN" altLang="en-US" b="1"/>
              <a:t>数据库系统</a:t>
            </a:r>
          </a:p>
        </p:txBody>
      </p:sp>
      <p:pic>
        <p:nvPicPr>
          <p:cNvPr id="18435" name="Picture 6"/>
          <p:cNvPicPr>
            <a:picLocks noChangeAspect="1" noChangeArrowheads="1"/>
          </p:cNvPicPr>
          <p:nvPr/>
        </p:nvPicPr>
        <p:blipFill>
          <a:blip r:embed="rId2">
            <a:extLst>
              <a:ext uri="{28A0092B-C50C-407E-A947-70E740481C1C}">
                <a14:useLocalDpi xmlns:a14="http://schemas.microsoft.com/office/drawing/2010/main" val="0"/>
              </a:ext>
            </a:extLst>
          </a:blip>
          <a:srcRect r="3699" b="76248"/>
          <a:stretch>
            <a:fillRect/>
          </a:stretch>
        </p:blipFill>
        <p:spPr bwMode="auto">
          <a:xfrm>
            <a:off x="539750" y="539750"/>
            <a:ext cx="8431213"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7"/>
          <p:cNvPicPr>
            <a:picLocks noChangeAspect="1" noChangeArrowheads="1"/>
          </p:cNvPicPr>
          <p:nvPr/>
        </p:nvPicPr>
        <p:blipFill>
          <a:blip r:embed="rId2">
            <a:extLst>
              <a:ext uri="{28A0092B-C50C-407E-A947-70E740481C1C}">
                <a14:useLocalDpi xmlns:a14="http://schemas.microsoft.com/office/drawing/2010/main" val="0"/>
              </a:ext>
            </a:extLst>
          </a:blip>
          <a:srcRect t="24312" r="3699" b="53592"/>
          <a:stretch>
            <a:fillRect/>
          </a:stretch>
        </p:blipFill>
        <p:spPr bwMode="auto">
          <a:xfrm>
            <a:off x="539750" y="2087563"/>
            <a:ext cx="8431213"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8"/>
          <p:cNvPicPr>
            <a:picLocks noChangeAspect="1" noChangeArrowheads="1"/>
          </p:cNvPicPr>
          <p:nvPr/>
        </p:nvPicPr>
        <p:blipFill>
          <a:blip r:embed="rId2">
            <a:extLst>
              <a:ext uri="{28A0092B-C50C-407E-A947-70E740481C1C}">
                <a14:useLocalDpi xmlns:a14="http://schemas.microsoft.com/office/drawing/2010/main" val="0"/>
              </a:ext>
            </a:extLst>
          </a:blip>
          <a:srcRect t="48090" r="3699" b="28719"/>
          <a:stretch>
            <a:fillRect/>
          </a:stretch>
        </p:blipFill>
        <p:spPr bwMode="auto">
          <a:xfrm>
            <a:off x="539750" y="3600450"/>
            <a:ext cx="8431213"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9"/>
          <p:cNvPicPr>
            <a:picLocks noChangeAspect="1" noChangeArrowheads="1"/>
          </p:cNvPicPr>
          <p:nvPr/>
        </p:nvPicPr>
        <p:blipFill>
          <a:blip r:embed="rId2">
            <a:extLst>
              <a:ext uri="{28A0092B-C50C-407E-A947-70E740481C1C}">
                <a14:useLocalDpi xmlns:a14="http://schemas.microsoft.com/office/drawing/2010/main" val="0"/>
              </a:ext>
            </a:extLst>
          </a:blip>
          <a:srcRect t="71280" r="4189" b="3723"/>
          <a:stretch>
            <a:fillRect/>
          </a:stretch>
        </p:blipFill>
        <p:spPr bwMode="auto">
          <a:xfrm>
            <a:off x="582613" y="5113338"/>
            <a:ext cx="8388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down)">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wipe(down)">
                                      <p:cBhvr>
                                        <p:cTn id="12" dur="500"/>
                                        <p:tgtEl>
                                          <p:spTgt spid="184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wipe(down)">
                                      <p:cBhvr>
                                        <p:cTn id="17" dur="500"/>
                                        <p:tgtEl>
                                          <p:spTgt spid="184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38"/>
                                        </p:tgtEl>
                                        <p:attrNameLst>
                                          <p:attrName>style.visibility</p:attrName>
                                        </p:attrNameLst>
                                      </p:cBhvr>
                                      <p:to>
                                        <p:strVal val="visible"/>
                                      </p:to>
                                    </p:set>
                                    <p:animEffect transition="in" filter="wipe(down)">
                                      <p:cBhvr>
                                        <p:cTn id="22"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1.2 </a:t>
            </a:r>
            <a:r>
              <a:rPr lang="zh-CN" altLang="en-US" smtClean="0"/>
              <a:t>关系数据库 </a:t>
            </a:r>
            <a:endParaRPr lang="en-US" altLang="zh-CN" smtClean="0"/>
          </a:p>
        </p:txBody>
      </p:sp>
      <p:sp>
        <p:nvSpPr>
          <p:cNvPr id="19459" name="Rectangle 3"/>
          <p:cNvSpPr>
            <a:spLocks noGrp="1" noChangeArrowheads="1"/>
          </p:cNvSpPr>
          <p:nvPr>
            <p:ph type="body" idx="1"/>
          </p:nvPr>
        </p:nvSpPr>
        <p:spPr>
          <a:xfrm>
            <a:off x="735013" y="1960563"/>
            <a:ext cx="8229600" cy="2405062"/>
          </a:xfrm>
        </p:spPr>
        <p:txBody>
          <a:bodyPr/>
          <a:lstStyle/>
          <a:p>
            <a:r>
              <a:rPr lang="en-US" altLang="zh-CN" smtClean="0"/>
              <a:t>1.2.1   </a:t>
            </a:r>
            <a:r>
              <a:rPr lang="zh-CN" altLang="en-US" smtClean="0"/>
              <a:t>关系数据模型 </a:t>
            </a:r>
          </a:p>
          <a:p>
            <a:endParaRPr lang="zh-CN" altLang="en-US" smtClean="0"/>
          </a:p>
          <a:p>
            <a:r>
              <a:rPr lang="en-US" altLang="zh-CN" smtClean="0"/>
              <a:t>1.2.2   </a:t>
            </a:r>
            <a:r>
              <a:rPr lang="zh-CN" altLang="en-US" smtClean="0"/>
              <a:t>关系运算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755650" y="2492375"/>
            <a:ext cx="4762500" cy="3311525"/>
          </a:xfrm>
        </p:spPr>
        <p:txBody>
          <a:bodyPr/>
          <a:lstStyle/>
          <a:p>
            <a:r>
              <a:rPr lang="zh-CN" altLang="en-US" smtClean="0"/>
              <a:t>什么是关系数据库？</a:t>
            </a:r>
          </a:p>
          <a:p>
            <a:r>
              <a:rPr lang="zh-CN" altLang="en-US" smtClean="0"/>
              <a:t>什么是关系数据模型 ？</a:t>
            </a:r>
          </a:p>
          <a:p>
            <a:r>
              <a:rPr lang="zh-CN" altLang="en-US" smtClean="0"/>
              <a:t>基本概念：</a:t>
            </a:r>
          </a:p>
          <a:p>
            <a:pPr>
              <a:buFont typeface="Wingdings" pitchFamily="2" charset="2"/>
              <a:buNone/>
            </a:pPr>
            <a:r>
              <a:rPr lang="zh-CN" altLang="en-US" smtClean="0"/>
              <a:t>关系、元组、属性、域、</a:t>
            </a:r>
          </a:p>
          <a:p>
            <a:pPr>
              <a:buFont typeface="Wingdings" pitchFamily="2" charset="2"/>
              <a:buNone/>
            </a:pPr>
            <a:r>
              <a:rPr lang="zh-CN" altLang="en-US" smtClean="0"/>
              <a:t>关键字、外部关键字</a:t>
            </a:r>
          </a:p>
          <a:p>
            <a:endParaRPr lang="zh-CN" altLang="en-US" smtClean="0"/>
          </a:p>
        </p:txBody>
      </p:sp>
      <p:sp>
        <p:nvSpPr>
          <p:cNvPr id="20483" name="Rectangle 4"/>
          <p:cNvSpPr>
            <a:spLocks noChangeArrowheads="1"/>
          </p:cNvSpPr>
          <p:nvPr/>
        </p:nvSpPr>
        <p:spPr bwMode="auto">
          <a:xfrm>
            <a:off x="179388" y="0"/>
            <a:ext cx="2263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1.2.1   </a:t>
            </a:r>
            <a:r>
              <a:rPr lang="zh-CN" altLang="en-US" b="1"/>
              <a:t>关系数据模型</a:t>
            </a:r>
          </a:p>
        </p:txBody>
      </p:sp>
      <p:sp>
        <p:nvSpPr>
          <p:cNvPr id="20484" name="AutoShape 5"/>
          <p:cNvSpPr>
            <a:spLocks/>
          </p:cNvSpPr>
          <p:nvPr/>
        </p:nvSpPr>
        <p:spPr bwMode="auto">
          <a:xfrm>
            <a:off x="6205538" y="1989138"/>
            <a:ext cx="2447925" cy="1028700"/>
          </a:xfrm>
          <a:prstGeom prst="accentCallout2">
            <a:avLst>
              <a:gd name="adj1" fmla="val 11111"/>
              <a:gd name="adj2" fmla="val -3111"/>
              <a:gd name="adj3" fmla="val 11111"/>
              <a:gd name="adj4" fmla="val -27106"/>
              <a:gd name="adj5" fmla="val 71912"/>
              <a:gd name="adj6" fmla="val -55903"/>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latin typeface="SimHei" pitchFamily="49" charset="-122"/>
                <a:ea typeface="SimHei" pitchFamily="49" charset="-122"/>
              </a:rPr>
              <a:t>用关系数据模型建立的数据库 </a:t>
            </a:r>
          </a:p>
        </p:txBody>
      </p:sp>
      <p:sp>
        <p:nvSpPr>
          <p:cNvPr id="20485" name="AutoShape 6"/>
          <p:cNvSpPr>
            <a:spLocks/>
          </p:cNvSpPr>
          <p:nvPr/>
        </p:nvSpPr>
        <p:spPr bwMode="auto">
          <a:xfrm>
            <a:off x="5919788" y="3860800"/>
            <a:ext cx="3021012" cy="1195388"/>
          </a:xfrm>
          <a:prstGeom prst="accentBorderCallout2">
            <a:avLst>
              <a:gd name="adj1" fmla="val 9560"/>
              <a:gd name="adj2" fmla="val -2523"/>
              <a:gd name="adj3" fmla="val 9560"/>
              <a:gd name="adj4" fmla="val -14713"/>
              <a:gd name="adj5" fmla="val -25102"/>
              <a:gd name="adj6" fmla="val -36046"/>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latin typeface="SimHei" pitchFamily="49" charset="-122"/>
                <a:ea typeface="SimHei" pitchFamily="49" charset="-122"/>
              </a:rPr>
              <a:t>用二维表的形式表示实体和实体间联系的数据模型 </a:t>
            </a:r>
          </a:p>
        </p:txBody>
      </p:sp>
      <p:sp>
        <p:nvSpPr>
          <p:cNvPr id="20486" name="Rectangle 7"/>
          <p:cNvSpPr>
            <a:spLocks noGrp="1" noChangeArrowheads="1"/>
          </p:cNvSpPr>
          <p:nvPr>
            <p:ph type="title"/>
          </p:nvPr>
        </p:nvSpPr>
        <p:spPr>
          <a:xfrm>
            <a:off x="577850" y="765175"/>
            <a:ext cx="5627688" cy="993775"/>
          </a:xfrm>
          <a:noFill/>
        </p:spPr>
        <p:txBody>
          <a:bodyPr/>
          <a:lstStyle/>
          <a:p>
            <a:pPr algn="l">
              <a:buFontTx/>
              <a:buBlip>
                <a:blip r:embed="rId2"/>
              </a:buBlip>
            </a:pPr>
            <a:r>
              <a:rPr lang="zh-CN" altLang="en-US" smtClean="0"/>
              <a:t>概念理解</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buFontTx/>
              <a:buBlip>
                <a:blip r:embed="rId2"/>
              </a:buBlip>
            </a:pPr>
            <a:r>
              <a:rPr lang="zh-CN" altLang="en-US" smtClean="0"/>
              <a:t>关系必须满足的要求</a:t>
            </a:r>
          </a:p>
        </p:txBody>
      </p:sp>
      <p:sp>
        <p:nvSpPr>
          <p:cNvPr id="21507" name="Rectangle 3"/>
          <p:cNvSpPr>
            <a:spLocks noGrp="1" noChangeArrowheads="1"/>
          </p:cNvSpPr>
          <p:nvPr>
            <p:ph type="body" idx="1"/>
          </p:nvPr>
        </p:nvSpPr>
        <p:spPr>
          <a:xfrm>
            <a:off x="914400" y="1557338"/>
            <a:ext cx="8229600" cy="4525962"/>
          </a:xfrm>
          <a:gradFill rotWithShape="1">
            <a:gsLst>
              <a:gs pos="0">
                <a:srgbClr val="CBA760">
                  <a:alpha val="32001"/>
                </a:srgbClr>
              </a:gs>
              <a:gs pos="100000">
                <a:srgbClr val="ECC370">
                  <a:alpha val="67000"/>
                </a:srgbClr>
              </a:gs>
            </a:gsLst>
            <a:lin ang="5400000" scaled="1"/>
          </a:gradFill>
          <a:extLst>
            <a:ext uri="{91240B29-F687-4F45-9708-019B960494DF}">
              <a14:hiddenLine xmlns:a14="http://schemas.microsoft.com/office/drawing/2010/main" w="19050" cmpd="sng">
                <a:solidFill>
                  <a:srgbClr val="008000"/>
                </a:solidFill>
                <a:miter lim="800000"/>
                <a:headEnd/>
                <a:tailEnd/>
              </a14:hiddenLine>
            </a:ext>
          </a:extLst>
        </p:spPr>
        <p:txBody>
          <a:bodyPr/>
          <a:lstStyle/>
          <a:p>
            <a:pPr marL="360363" indent="-360363"/>
            <a:r>
              <a:rPr lang="en-US" altLang="zh-CN" smtClean="0"/>
              <a:t>1. </a:t>
            </a:r>
            <a:r>
              <a:rPr lang="zh-CN" altLang="en-US" smtClean="0"/>
              <a:t>关系必须规范化。</a:t>
            </a:r>
          </a:p>
          <a:p>
            <a:pPr marL="360363" indent="-360363">
              <a:buFont typeface="Wingdings" pitchFamily="2" charset="2"/>
              <a:buNone/>
            </a:pPr>
            <a:r>
              <a:rPr lang="zh-CN" altLang="en-US" smtClean="0"/>
              <a:t>       最基本的要求是每个属性必须是不可分割的数据单元，即表中不能再包含表。</a:t>
            </a:r>
          </a:p>
          <a:p>
            <a:pPr marL="360363" indent="-360363"/>
            <a:r>
              <a:rPr lang="en-US" altLang="zh-CN" smtClean="0"/>
              <a:t>2. </a:t>
            </a:r>
            <a:r>
              <a:rPr lang="zh-CN" altLang="en-US" smtClean="0"/>
              <a:t>属性名必须唯一。</a:t>
            </a:r>
          </a:p>
          <a:p>
            <a:pPr marL="360363" indent="-360363">
              <a:buFont typeface="Wingdings" pitchFamily="2" charset="2"/>
              <a:buNone/>
            </a:pPr>
            <a:r>
              <a:rPr lang="zh-CN" altLang="en-US" smtClean="0"/>
              <a:t>      即一个关系中不能出现相同的属性名。</a:t>
            </a:r>
          </a:p>
          <a:p>
            <a:pPr marL="360363" indent="-360363"/>
            <a:r>
              <a:rPr lang="en-US" altLang="zh-CN" smtClean="0"/>
              <a:t>3. </a:t>
            </a:r>
            <a:r>
              <a:rPr lang="zh-CN" altLang="en-US" smtClean="0"/>
              <a:t>关系中不允许有完全相同的元组。</a:t>
            </a:r>
          </a:p>
          <a:p>
            <a:pPr marL="360363" indent="-360363"/>
            <a:r>
              <a:rPr lang="en-US" altLang="zh-CN" smtClean="0"/>
              <a:t>4. </a:t>
            </a:r>
            <a:r>
              <a:rPr lang="zh-CN" altLang="en-US" smtClean="0"/>
              <a:t>在一个关系中元组和属性的顺序都是无 关紧要的。</a:t>
            </a:r>
          </a:p>
        </p:txBody>
      </p:sp>
      <p:sp>
        <p:nvSpPr>
          <p:cNvPr id="21508" name="Rectangle 4"/>
          <p:cNvSpPr>
            <a:spLocks noChangeArrowheads="1"/>
          </p:cNvSpPr>
          <p:nvPr/>
        </p:nvSpPr>
        <p:spPr bwMode="auto">
          <a:xfrm>
            <a:off x="179388" y="0"/>
            <a:ext cx="2263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1.2.1   </a:t>
            </a:r>
            <a:r>
              <a:rPr lang="zh-CN" altLang="en-US" b="1"/>
              <a:t>关系数据模型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buFontTx/>
              <a:buBlip>
                <a:blip r:embed="rId2"/>
              </a:buBlip>
            </a:pPr>
            <a:r>
              <a:rPr lang="zh-CN" altLang="en-US" smtClean="0"/>
              <a:t>传统的集体运算</a:t>
            </a:r>
          </a:p>
        </p:txBody>
      </p:sp>
      <p:sp>
        <p:nvSpPr>
          <p:cNvPr id="22531" name="Rectangle 5"/>
          <p:cNvSpPr>
            <a:spLocks noChangeArrowheads="1"/>
          </p:cNvSpPr>
          <p:nvPr/>
        </p:nvSpPr>
        <p:spPr bwMode="auto">
          <a:xfrm>
            <a:off x="250825" y="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b="1">
                <a:latin typeface="Arial Unicode MS" pitchFamily="34" charset="-122"/>
                <a:ea typeface="Arial Unicode MS" pitchFamily="34" charset="-122"/>
                <a:cs typeface="Arial Unicode MS" pitchFamily="34" charset="-122"/>
              </a:rPr>
              <a:t>1.2.2 </a:t>
            </a:r>
            <a:r>
              <a:rPr lang="zh-CN" altLang="en-US" b="1">
                <a:latin typeface="宋体" charset="-122"/>
              </a:rPr>
              <a:t>关系运算</a:t>
            </a:r>
          </a:p>
        </p:txBody>
      </p:sp>
      <p:sp>
        <p:nvSpPr>
          <p:cNvPr id="22532" name="Oval 6"/>
          <p:cNvSpPr>
            <a:spLocks noChangeArrowheads="1"/>
          </p:cNvSpPr>
          <p:nvPr/>
        </p:nvSpPr>
        <p:spPr bwMode="auto">
          <a:xfrm>
            <a:off x="1331913" y="2060575"/>
            <a:ext cx="2232025" cy="20891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533" name="Oval 7"/>
          <p:cNvSpPr>
            <a:spLocks noChangeArrowheads="1"/>
          </p:cNvSpPr>
          <p:nvPr/>
        </p:nvSpPr>
        <p:spPr bwMode="auto">
          <a:xfrm>
            <a:off x="2843213" y="2349500"/>
            <a:ext cx="1873250" cy="18716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534" name="Oval 8"/>
          <p:cNvSpPr>
            <a:spLocks noChangeArrowheads="1"/>
          </p:cNvSpPr>
          <p:nvPr/>
        </p:nvSpPr>
        <p:spPr bwMode="auto">
          <a:xfrm>
            <a:off x="6588125" y="1844675"/>
            <a:ext cx="1944688" cy="20891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535" name="Oval 9"/>
          <p:cNvSpPr>
            <a:spLocks noChangeArrowheads="1"/>
          </p:cNvSpPr>
          <p:nvPr/>
        </p:nvSpPr>
        <p:spPr bwMode="auto">
          <a:xfrm>
            <a:off x="5651500" y="2420938"/>
            <a:ext cx="2089150" cy="20875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536" name="Oval 10"/>
          <p:cNvSpPr>
            <a:spLocks noChangeArrowheads="1"/>
          </p:cNvSpPr>
          <p:nvPr/>
        </p:nvSpPr>
        <p:spPr bwMode="auto">
          <a:xfrm>
            <a:off x="3635375" y="4797425"/>
            <a:ext cx="2232025" cy="18002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537" name="Oval 11"/>
          <p:cNvSpPr>
            <a:spLocks noChangeArrowheads="1"/>
          </p:cNvSpPr>
          <p:nvPr/>
        </p:nvSpPr>
        <p:spPr bwMode="auto">
          <a:xfrm>
            <a:off x="5148263" y="5013325"/>
            <a:ext cx="1295400" cy="14398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538" name="Oval 12"/>
          <p:cNvSpPr>
            <a:spLocks noChangeArrowheads="1"/>
          </p:cNvSpPr>
          <p:nvPr/>
        </p:nvSpPr>
        <p:spPr bwMode="auto">
          <a:xfrm>
            <a:off x="1331913" y="2060575"/>
            <a:ext cx="2232025" cy="20891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539" name="Oval 13"/>
          <p:cNvSpPr>
            <a:spLocks noChangeArrowheads="1"/>
          </p:cNvSpPr>
          <p:nvPr/>
        </p:nvSpPr>
        <p:spPr bwMode="auto">
          <a:xfrm>
            <a:off x="2843213" y="2349500"/>
            <a:ext cx="1873250" cy="18716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grpSp>
        <p:nvGrpSpPr>
          <p:cNvPr id="50195" name="Group 19"/>
          <p:cNvGrpSpPr>
            <a:grpSpLocks/>
          </p:cNvGrpSpPr>
          <p:nvPr/>
        </p:nvGrpSpPr>
        <p:grpSpPr bwMode="auto">
          <a:xfrm>
            <a:off x="1331913" y="2060575"/>
            <a:ext cx="3384550" cy="2160588"/>
            <a:chOff x="839" y="1298"/>
            <a:chExt cx="2132" cy="1361"/>
          </a:xfrm>
        </p:grpSpPr>
        <p:sp>
          <p:nvSpPr>
            <p:cNvPr id="22548" name="Oval 14"/>
            <p:cNvSpPr>
              <a:spLocks noChangeArrowheads="1"/>
            </p:cNvSpPr>
            <p:nvPr/>
          </p:nvSpPr>
          <p:spPr bwMode="auto">
            <a:xfrm>
              <a:off x="839" y="1298"/>
              <a:ext cx="1406" cy="1316"/>
            </a:xfrm>
            <a:prstGeom prst="ellipse">
              <a:avLst/>
            </a:prstGeom>
            <a:solidFill>
              <a:schemeClr val="folHlink"/>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549" name="Oval 15"/>
            <p:cNvSpPr>
              <a:spLocks noChangeArrowheads="1"/>
            </p:cNvSpPr>
            <p:nvPr/>
          </p:nvSpPr>
          <p:spPr bwMode="auto">
            <a:xfrm>
              <a:off x="1791" y="1480"/>
              <a:ext cx="1180" cy="1179"/>
            </a:xfrm>
            <a:prstGeom prst="ellipse">
              <a:avLst/>
            </a:prstGeom>
            <a:solidFill>
              <a:schemeClr val="folHlink"/>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grpSp>
      <p:sp>
        <p:nvSpPr>
          <p:cNvPr id="50192" name="Freeform 16"/>
          <p:cNvSpPr>
            <a:spLocks/>
          </p:cNvSpPr>
          <p:nvPr/>
        </p:nvSpPr>
        <p:spPr bwMode="auto">
          <a:xfrm>
            <a:off x="6584950" y="2427288"/>
            <a:ext cx="1160463" cy="1506537"/>
          </a:xfrm>
          <a:custGeom>
            <a:avLst/>
            <a:gdLst>
              <a:gd name="T0" fmla="*/ 2147483647 w 731"/>
              <a:gd name="T1" fmla="*/ 2147483647 h 949"/>
              <a:gd name="T2" fmla="*/ 2147483647 w 731"/>
              <a:gd name="T3" fmla="*/ 2147483647 h 949"/>
              <a:gd name="T4" fmla="*/ 2147483647 w 731"/>
              <a:gd name="T5" fmla="*/ 2147483647 h 949"/>
              <a:gd name="T6" fmla="*/ 2147483647 w 731"/>
              <a:gd name="T7" fmla="*/ 2147483647 h 949"/>
              <a:gd name="T8" fmla="*/ 2147483647 w 731"/>
              <a:gd name="T9" fmla="*/ 2147483647 h 949"/>
              <a:gd name="T10" fmla="*/ 2147483647 w 731"/>
              <a:gd name="T11" fmla="*/ 2147483647 h 949"/>
              <a:gd name="T12" fmla="*/ 2147483647 w 731"/>
              <a:gd name="T13" fmla="*/ 2147483647 h 949"/>
              <a:gd name="T14" fmla="*/ 2147483647 w 731"/>
              <a:gd name="T15" fmla="*/ 2147483647 h 949"/>
              <a:gd name="T16" fmla="*/ 2147483647 w 731"/>
              <a:gd name="T17" fmla="*/ 2147483647 h 949"/>
              <a:gd name="T18" fmla="*/ 2147483647 w 731"/>
              <a:gd name="T19" fmla="*/ 2147483647 h 949"/>
              <a:gd name="T20" fmla="*/ 2147483647 w 731"/>
              <a:gd name="T21" fmla="*/ 2147483647 h 949"/>
              <a:gd name="T22" fmla="*/ 2147483647 w 731"/>
              <a:gd name="T23" fmla="*/ 2147483647 h 949"/>
              <a:gd name="T24" fmla="*/ 2147483647 w 731"/>
              <a:gd name="T25" fmla="*/ 2147483647 h 949"/>
              <a:gd name="T26" fmla="*/ 2147483647 w 731"/>
              <a:gd name="T27" fmla="*/ 2147483647 h 949"/>
              <a:gd name="T28" fmla="*/ 2147483647 w 731"/>
              <a:gd name="T29" fmla="*/ 2147483647 h 949"/>
              <a:gd name="T30" fmla="*/ 2147483647 w 731"/>
              <a:gd name="T31" fmla="*/ 2147483647 h 949"/>
              <a:gd name="T32" fmla="*/ 2147483647 w 731"/>
              <a:gd name="T33" fmla="*/ 2147483647 h 949"/>
              <a:gd name="T34" fmla="*/ 2147483647 w 731"/>
              <a:gd name="T35" fmla="*/ 2147483647 h 949"/>
              <a:gd name="T36" fmla="*/ 2147483647 w 731"/>
              <a:gd name="T37" fmla="*/ 2147483647 h 949"/>
              <a:gd name="T38" fmla="*/ 2147483647 w 731"/>
              <a:gd name="T39" fmla="*/ 2147483647 h 9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31" h="949">
                <a:moveTo>
                  <a:pt x="70" y="1"/>
                </a:moveTo>
                <a:cubicBezTo>
                  <a:pt x="32" y="0"/>
                  <a:pt x="55" y="3"/>
                  <a:pt x="49" y="19"/>
                </a:cubicBezTo>
                <a:cubicBezTo>
                  <a:pt x="43" y="35"/>
                  <a:pt x="40" y="68"/>
                  <a:pt x="34" y="97"/>
                </a:cubicBezTo>
                <a:cubicBezTo>
                  <a:pt x="28" y="126"/>
                  <a:pt x="18" y="161"/>
                  <a:pt x="13" y="196"/>
                </a:cubicBezTo>
                <a:cubicBezTo>
                  <a:pt x="8" y="231"/>
                  <a:pt x="0" y="268"/>
                  <a:pt x="1" y="310"/>
                </a:cubicBezTo>
                <a:cubicBezTo>
                  <a:pt x="2" y="352"/>
                  <a:pt x="6" y="402"/>
                  <a:pt x="16" y="448"/>
                </a:cubicBezTo>
                <a:cubicBezTo>
                  <a:pt x="26" y="494"/>
                  <a:pt x="37" y="535"/>
                  <a:pt x="64" y="586"/>
                </a:cubicBezTo>
                <a:cubicBezTo>
                  <a:pt x="91" y="637"/>
                  <a:pt x="138" y="709"/>
                  <a:pt x="178" y="754"/>
                </a:cubicBezTo>
                <a:cubicBezTo>
                  <a:pt x="218" y="799"/>
                  <a:pt x="273" y="832"/>
                  <a:pt x="307" y="856"/>
                </a:cubicBezTo>
                <a:cubicBezTo>
                  <a:pt x="341" y="880"/>
                  <a:pt x="351" y="885"/>
                  <a:pt x="385" y="898"/>
                </a:cubicBezTo>
                <a:cubicBezTo>
                  <a:pt x="419" y="911"/>
                  <a:pt x="465" y="931"/>
                  <a:pt x="511" y="937"/>
                </a:cubicBezTo>
                <a:cubicBezTo>
                  <a:pt x="557" y="943"/>
                  <a:pt x="629" y="949"/>
                  <a:pt x="661" y="937"/>
                </a:cubicBezTo>
                <a:cubicBezTo>
                  <a:pt x="693" y="925"/>
                  <a:pt x="689" y="900"/>
                  <a:pt x="700" y="865"/>
                </a:cubicBezTo>
                <a:cubicBezTo>
                  <a:pt x="711" y="830"/>
                  <a:pt x="724" y="780"/>
                  <a:pt x="727" y="727"/>
                </a:cubicBezTo>
                <a:cubicBezTo>
                  <a:pt x="730" y="674"/>
                  <a:pt x="731" y="603"/>
                  <a:pt x="721" y="547"/>
                </a:cubicBezTo>
                <a:cubicBezTo>
                  <a:pt x="711" y="491"/>
                  <a:pt x="691" y="439"/>
                  <a:pt x="668" y="388"/>
                </a:cubicBezTo>
                <a:cubicBezTo>
                  <a:pt x="645" y="337"/>
                  <a:pt x="619" y="285"/>
                  <a:pt x="583" y="241"/>
                </a:cubicBezTo>
                <a:cubicBezTo>
                  <a:pt x="547" y="197"/>
                  <a:pt x="504" y="157"/>
                  <a:pt x="454" y="121"/>
                </a:cubicBezTo>
                <a:cubicBezTo>
                  <a:pt x="404" y="85"/>
                  <a:pt x="344" y="48"/>
                  <a:pt x="280" y="28"/>
                </a:cubicBezTo>
                <a:cubicBezTo>
                  <a:pt x="216" y="8"/>
                  <a:pt x="109" y="3"/>
                  <a:pt x="70" y="1"/>
                </a:cubicBez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grpSp>
        <p:nvGrpSpPr>
          <p:cNvPr id="50196" name="Group 20"/>
          <p:cNvGrpSpPr>
            <a:grpSpLocks/>
          </p:cNvGrpSpPr>
          <p:nvPr/>
        </p:nvGrpSpPr>
        <p:grpSpPr bwMode="auto">
          <a:xfrm>
            <a:off x="3635375" y="4797425"/>
            <a:ext cx="2808288" cy="1800225"/>
            <a:chOff x="2290" y="3022"/>
            <a:chExt cx="1769" cy="1134"/>
          </a:xfrm>
        </p:grpSpPr>
        <p:sp>
          <p:nvSpPr>
            <p:cNvPr id="22546" name="Oval 17"/>
            <p:cNvSpPr>
              <a:spLocks noChangeArrowheads="1"/>
            </p:cNvSpPr>
            <p:nvPr/>
          </p:nvSpPr>
          <p:spPr bwMode="auto">
            <a:xfrm>
              <a:off x="2290" y="3022"/>
              <a:ext cx="1406" cy="1134"/>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547" name="Oval 18"/>
            <p:cNvSpPr>
              <a:spLocks noChangeArrowheads="1"/>
            </p:cNvSpPr>
            <p:nvPr/>
          </p:nvSpPr>
          <p:spPr bwMode="auto">
            <a:xfrm>
              <a:off x="3243" y="3158"/>
              <a:ext cx="816" cy="90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grpSp>
      <p:sp>
        <p:nvSpPr>
          <p:cNvPr id="22543" name="Text Box 21"/>
          <p:cNvSpPr txBox="1">
            <a:spLocks noChangeArrowheads="1"/>
          </p:cNvSpPr>
          <p:nvPr/>
        </p:nvSpPr>
        <p:spPr bwMode="auto">
          <a:xfrm>
            <a:off x="2319338" y="42259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并</a:t>
            </a:r>
          </a:p>
        </p:txBody>
      </p:sp>
      <p:sp>
        <p:nvSpPr>
          <p:cNvPr id="22544" name="Text Box 22"/>
          <p:cNvSpPr txBox="1">
            <a:spLocks noChangeArrowheads="1"/>
          </p:cNvSpPr>
          <p:nvPr/>
        </p:nvSpPr>
        <p:spPr bwMode="auto">
          <a:xfrm>
            <a:off x="7359650" y="429895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交</a:t>
            </a:r>
          </a:p>
        </p:txBody>
      </p:sp>
      <p:sp>
        <p:nvSpPr>
          <p:cNvPr id="22545" name="Text Box 23"/>
          <p:cNvSpPr txBox="1">
            <a:spLocks noChangeArrowheads="1"/>
          </p:cNvSpPr>
          <p:nvPr/>
        </p:nvSpPr>
        <p:spPr bwMode="auto">
          <a:xfrm>
            <a:off x="5487988" y="645953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75656" y="476672"/>
            <a:ext cx="6480721" cy="1143000"/>
          </a:xfrm>
        </p:spPr>
        <p:txBody>
          <a:bodyPr/>
          <a:lstStyle/>
          <a:p>
            <a:pPr eaLnBrk="1" hangingPunct="1"/>
            <a:r>
              <a:rPr lang="zh-CN" altLang="en-US" dirty="0" smtClean="0"/>
              <a:t>主要内容</a:t>
            </a:r>
          </a:p>
        </p:txBody>
      </p:sp>
      <p:sp>
        <p:nvSpPr>
          <p:cNvPr id="7171" name="Rectangle 3"/>
          <p:cNvSpPr>
            <a:spLocks noGrp="1" noChangeArrowheads="1"/>
          </p:cNvSpPr>
          <p:nvPr>
            <p:ph type="body" sz="half" idx="1"/>
          </p:nvPr>
        </p:nvSpPr>
        <p:spPr>
          <a:xfrm>
            <a:off x="1403350" y="1989138"/>
            <a:ext cx="6697663" cy="4032250"/>
          </a:xfrm>
        </p:spPr>
        <p:txBody>
          <a:bodyPr/>
          <a:lstStyle/>
          <a:p>
            <a:pPr marL="0" indent="0" eaLnBrk="1" hangingPunct="1">
              <a:lnSpc>
                <a:spcPct val="90000"/>
              </a:lnSpc>
              <a:buNone/>
            </a:pPr>
            <a:r>
              <a:rPr lang="zh-CN" altLang="en-US" dirty="0" smtClean="0"/>
              <a:t>第</a:t>
            </a:r>
            <a:r>
              <a:rPr lang="en-US" altLang="zh-CN" dirty="0" smtClean="0"/>
              <a:t>1</a:t>
            </a:r>
            <a:r>
              <a:rPr lang="zh-CN" altLang="en-US" dirty="0" smtClean="0"/>
              <a:t>章 数据库基础知识</a:t>
            </a:r>
            <a:r>
              <a:rPr lang="zh-CN" altLang="zh-SG" dirty="0" smtClean="0"/>
              <a:t>和</a:t>
            </a:r>
            <a:r>
              <a:rPr lang="en-US" altLang="zh-SG" dirty="0" smtClean="0"/>
              <a:t>ACCESS</a:t>
            </a:r>
            <a:r>
              <a:rPr lang="zh-CN" altLang="zh-SG" dirty="0" smtClean="0"/>
              <a:t>概述</a:t>
            </a:r>
            <a:endParaRPr lang="zh-CN" altLang="en-US" dirty="0" smtClean="0"/>
          </a:p>
          <a:p>
            <a:pPr marL="0" indent="0" eaLnBrk="1" hangingPunct="1">
              <a:lnSpc>
                <a:spcPct val="90000"/>
              </a:lnSpc>
              <a:buNone/>
            </a:pPr>
            <a:r>
              <a:rPr lang="zh-CN" altLang="en-US" dirty="0" smtClean="0"/>
              <a:t>第</a:t>
            </a:r>
            <a:r>
              <a:rPr lang="en-US" altLang="zh-CN" dirty="0" smtClean="0"/>
              <a:t>2</a:t>
            </a:r>
            <a:r>
              <a:rPr lang="zh-CN" altLang="en-US" dirty="0" smtClean="0"/>
              <a:t>章 数据库和表 </a:t>
            </a:r>
          </a:p>
          <a:p>
            <a:pPr marL="0" indent="0" eaLnBrk="1" hangingPunct="1">
              <a:lnSpc>
                <a:spcPct val="90000"/>
              </a:lnSpc>
              <a:buNone/>
            </a:pPr>
            <a:r>
              <a:rPr lang="zh-CN" altLang="en-US" dirty="0" smtClean="0"/>
              <a:t>第</a:t>
            </a:r>
            <a:r>
              <a:rPr lang="en-US" altLang="zh-CN" dirty="0" smtClean="0"/>
              <a:t>3</a:t>
            </a:r>
            <a:r>
              <a:rPr lang="zh-CN" altLang="en-US" dirty="0" smtClean="0"/>
              <a:t>章 查询 </a:t>
            </a:r>
          </a:p>
          <a:p>
            <a:pPr marL="0" indent="0" eaLnBrk="1" hangingPunct="1">
              <a:lnSpc>
                <a:spcPct val="90000"/>
              </a:lnSpc>
              <a:buNone/>
            </a:pPr>
            <a:r>
              <a:rPr lang="zh-CN" altLang="en-US" dirty="0" smtClean="0"/>
              <a:t>第</a:t>
            </a:r>
            <a:r>
              <a:rPr lang="en-US" altLang="zh-CN" dirty="0" smtClean="0"/>
              <a:t>4</a:t>
            </a:r>
            <a:r>
              <a:rPr lang="zh-CN" altLang="en-US" dirty="0" smtClean="0"/>
              <a:t>章 窗体 </a:t>
            </a:r>
          </a:p>
          <a:p>
            <a:pPr marL="0" indent="0" eaLnBrk="1" hangingPunct="1">
              <a:lnSpc>
                <a:spcPct val="90000"/>
              </a:lnSpc>
              <a:buNone/>
            </a:pPr>
            <a:r>
              <a:rPr lang="zh-CN" altLang="en-US" dirty="0" smtClean="0"/>
              <a:t>第</a:t>
            </a:r>
            <a:r>
              <a:rPr lang="en-US" altLang="zh-CN" dirty="0" smtClean="0"/>
              <a:t>5</a:t>
            </a:r>
            <a:r>
              <a:rPr lang="zh-CN" altLang="en-US" dirty="0" smtClean="0"/>
              <a:t>章 报表</a:t>
            </a:r>
            <a:r>
              <a:rPr lang="zh-CN" altLang="zh-SG" dirty="0" smtClean="0"/>
              <a:t>与标签</a:t>
            </a:r>
            <a:endParaRPr lang="en-US" altLang="zh-CN" dirty="0" smtClean="0"/>
          </a:p>
          <a:p>
            <a:pPr marL="0" indent="0" eaLnBrk="1" hangingPunct="1">
              <a:lnSpc>
                <a:spcPct val="90000"/>
              </a:lnSpc>
              <a:buNone/>
            </a:pPr>
            <a:r>
              <a:rPr lang="zh-CN" altLang="en-US" dirty="0" smtClean="0"/>
              <a:t>第</a:t>
            </a:r>
            <a:r>
              <a:rPr lang="en-US" altLang="zh-CN" dirty="0" smtClean="0"/>
              <a:t>6</a:t>
            </a:r>
            <a:r>
              <a:rPr lang="zh-CN" altLang="en-US" dirty="0" smtClean="0"/>
              <a:t>章 宏</a:t>
            </a:r>
          </a:p>
          <a:p>
            <a:pPr marL="0" indent="0" eaLnBrk="1" hangingPunct="1">
              <a:lnSpc>
                <a:spcPct val="90000"/>
              </a:lnSpc>
              <a:buNone/>
            </a:pPr>
            <a:r>
              <a:rPr lang="zh-CN" altLang="en-US" dirty="0" smtClean="0"/>
              <a:t>第</a:t>
            </a:r>
            <a:r>
              <a:rPr lang="en-US" altLang="zh-CN" dirty="0" smtClean="0"/>
              <a:t>7</a:t>
            </a:r>
            <a:r>
              <a:rPr lang="zh-CN" altLang="en-US" dirty="0" smtClean="0"/>
              <a:t>章 模块与</a:t>
            </a:r>
            <a:r>
              <a:rPr lang="en-US" altLang="zh-CN" dirty="0" smtClean="0"/>
              <a:t>VBA</a:t>
            </a:r>
            <a:r>
              <a:rPr lang="zh-CN" altLang="en-US" dirty="0" smtClean="0"/>
              <a:t>程序设计  </a:t>
            </a:r>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987675" y="274638"/>
            <a:ext cx="5699125" cy="1143000"/>
          </a:xfrm>
        </p:spPr>
        <p:txBody>
          <a:bodyPr/>
          <a:lstStyle/>
          <a:p>
            <a:pPr>
              <a:buFontTx/>
              <a:buBlip>
                <a:blip r:embed="rId2"/>
              </a:buBlip>
            </a:pPr>
            <a:r>
              <a:rPr lang="zh-CN" altLang="en-US" smtClean="0"/>
              <a:t>关系运算 </a:t>
            </a:r>
          </a:p>
        </p:txBody>
      </p:sp>
      <p:sp>
        <p:nvSpPr>
          <p:cNvPr id="23555" name="Rectangle 7"/>
          <p:cNvSpPr>
            <a:spLocks noChangeArrowheads="1"/>
          </p:cNvSpPr>
          <p:nvPr/>
        </p:nvSpPr>
        <p:spPr bwMode="auto">
          <a:xfrm>
            <a:off x="250825" y="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b="1">
                <a:latin typeface="Arial Unicode MS" pitchFamily="34" charset="-122"/>
                <a:ea typeface="Arial Unicode MS" pitchFamily="34" charset="-122"/>
                <a:cs typeface="Arial Unicode MS" pitchFamily="34" charset="-122"/>
              </a:rPr>
              <a:t>1.2.2 </a:t>
            </a:r>
            <a:r>
              <a:rPr lang="zh-CN" altLang="en-US" b="1">
                <a:latin typeface="宋体" charset="-122"/>
              </a:rPr>
              <a:t>关系运算</a:t>
            </a:r>
          </a:p>
        </p:txBody>
      </p:sp>
      <p:pic>
        <p:nvPicPr>
          <p:cNvPr id="235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1557338"/>
            <a:ext cx="7056438" cy="159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2779713"/>
            <a:ext cx="7053262"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4005263"/>
            <a:ext cx="7053263"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circle(in)">
                                      <p:cBhvr>
                                        <p:cTn id="7" dur="20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circle(in)">
                                      <p:cBhvr>
                                        <p:cTn id="12" dur="2000"/>
                                        <p:tgtEl>
                                          <p:spTgt spid="2355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circle(in)">
                                      <p:cBhvr>
                                        <p:cTn id="17" dur="20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buFontTx/>
              <a:buBlip>
                <a:blip r:embed="rId2"/>
              </a:buBlip>
            </a:pPr>
            <a:r>
              <a:rPr lang="zh-CN" altLang="en-US" smtClean="0"/>
              <a:t>关系的完整性</a:t>
            </a:r>
          </a:p>
        </p:txBody>
      </p:sp>
      <p:sp>
        <p:nvSpPr>
          <p:cNvPr id="24579" name="Rectangle 3"/>
          <p:cNvSpPr>
            <a:spLocks noGrp="1" noChangeArrowheads="1"/>
          </p:cNvSpPr>
          <p:nvPr>
            <p:ph type="body" idx="1"/>
          </p:nvPr>
        </p:nvSpPr>
        <p:spPr>
          <a:xfrm>
            <a:off x="1979613" y="2276475"/>
            <a:ext cx="6707187" cy="3849688"/>
          </a:xfrm>
        </p:spPr>
        <p:txBody>
          <a:bodyPr/>
          <a:lstStyle/>
          <a:p>
            <a:r>
              <a:rPr lang="zh-CN" altLang="en-US" smtClean="0"/>
              <a:t>实体完整性</a:t>
            </a:r>
          </a:p>
          <a:p>
            <a:r>
              <a:rPr lang="zh-CN" altLang="en-US" smtClean="0"/>
              <a:t>参照完整性</a:t>
            </a:r>
          </a:p>
          <a:p>
            <a:r>
              <a:rPr lang="zh-CN" altLang="en-US" smtClean="0"/>
              <a:t>用户自定义完整性</a:t>
            </a:r>
          </a:p>
        </p:txBody>
      </p:sp>
      <p:sp>
        <p:nvSpPr>
          <p:cNvPr id="24580" name="Rectangle 4"/>
          <p:cNvSpPr>
            <a:spLocks noChangeArrowheads="1"/>
          </p:cNvSpPr>
          <p:nvPr/>
        </p:nvSpPr>
        <p:spPr bwMode="auto">
          <a:xfrm>
            <a:off x="250825" y="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b="1">
                <a:latin typeface="Arial Unicode MS" pitchFamily="34" charset="-122"/>
                <a:ea typeface="Arial Unicode MS" pitchFamily="34" charset="-122"/>
                <a:cs typeface="Arial Unicode MS" pitchFamily="34" charset="-122"/>
              </a:rPr>
              <a:t>1.2.2 </a:t>
            </a:r>
            <a:r>
              <a:rPr lang="zh-CN" altLang="en-US" b="1">
                <a:latin typeface="宋体" charset="-122"/>
              </a:rPr>
              <a:t>关系运算</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t>1.3 </a:t>
            </a:r>
            <a:r>
              <a:rPr lang="zh-CN" altLang="en-US" smtClean="0"/>
              <a:t>数据库设计基础</a:t>
            </a:r>
          </a:p>
        </p:txBody>
      </p:sp>
      <p:sp>
        <p:nvSpPr>
          <p:cNvPr id="25603" name="Rectangle 3"/>
          <p:cNvSpPr>
            <a:spLocks noGrp="1" noChangeArrowheads="1"/>
          </p:cNvSpPr>
          <p:nvPr>
            <p:ph type="body" idx="1"/>
          </p:nvPr>
        </p:nvSpPr>
        <p:spPr>
          <a:xfrm>
            <a:off x="1692275" y="2060575"/>
            <a:ext cx="8229600" cy="4525963"/>
          </a:xfrm>
        </p:spPr>
        <p:txBody>
          <a:bodyPr/>
          <a:lstStyle/>
          <a:p>
            <a:r>
              <a:rPr lang="en-US" altLang="zh-CN" smtClean="0"/>
              <a:t>1.3.1 </a:t>
            </a:r>
            <a:r>
              <a:rPr lang="zh-CN" altLang="en-US" smtClean="0"/>
              <a:t>数据库设计步骤</a:t>
            </a:r>
          </a:p>
          <a:p>
            <a:r>
              <a:rPr lang="en-US" altLang="zh-CN" smtClean="0"/>
              <a:t>1.3.2 </a:t>
            </a:r>
            <a:r>
              <a:rPr lang="zh-CN" altLang="en-US" smtClean="0"/>
              <a:t>数据库设计原则 </a:t>
            </a:r>
          </a:p>
          <a:p>
            <a:r>
              <a:rPr lang="en-US" altLang="zh-CN" smtClean="0"/>
              <a:t>1.3.3 </a:t>
            </a:r>
            <a:r>
              <a:rPr lang="zh-CN" altLang="en-US" smtClean="0"/>
              <a:t>数据库设计过程 </a:t>
            </a:r>
            <a:r>
              <a:rPr lang="en-US" altLang="zh-CN" smtClean="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250825" y="0"/>
            <a:ext cx="2366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b="1">
                <a:latin typeface="Arial Unicode MS" pitchFamily="34" charset="-122"/>
                <a:ea typeface="Arial Unicode MS" pitchFamily="34" charset="-122"/>
                <a:cs typeface="Arial Unicode MS" pitchFamily="34" charset="-122"/>
              </a:rPr>
              <a:t>1.3.1 </a:t>
            </a:r>
            <a:r>
              <a:rPr lang="zh-CN" altLang="en-US" b="1"/>
              <a:t>数据库设计步骤</a:t>
            </a:r>
          </a:p>
        </p:txBody>
      </p:sp>
      <p:pic>
        <p:nvPicPr>
          <p:cNvPr id="266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844675"/>
            <a:ext cx="43211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52513"/>
            <a:ext cx="8640763"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heel(1)">
                                      <p:cBhvr>
                                        <p:cTn id="7" dur="20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数据库设计应遵循的原则</a:t>
            </a:r>
          </a:p>
        </p:txBody>
      </p:sp>
      <p:sp>
        <p:nvSpPr>
          <p:cNvPr id="27651" name="Rectangle 3"/>
          <p:cNvSpPr>
            <a:spLocks noGrp="1" noChangeArrowheads="1"/>
          </p:cNvSpPr>
          <p:nvPr>
            <p:ph type="body" idx="1"/>
          </p:nvPr>
        </p:nvSpPr>
        <p:spPr/>
        <p:txBody>
          <a:bodyPr/>
          <a:lstStyle/>
          <a:p>
            <a:r>
              <a:rPr lang="zh-CN" altLang="en-US" smtClean="0"/>
              <a:t>一个关系模式描述一个实体或实体间的一种联系。</a:t>
            </a:r>
          </a:p>
          <a:p>
            <a:r>
              <a:rPr lang="zh-CN" altLang="en-US" smtClean="0"/>
              <a:t>避免在表之间出现重复字段。</a:t>
            </a:r>
          </a:p>
          <a:p>
            <a:r>
              <a:rPr lang="zh-CN" altLang="en-US" smtClean="0"/>
              <a:t>表中的字段必须是原始数据和基本数据元素。</a:t>
            </a:r>
          </a:p>
          <a:p>
            <a:r>
              <a:rPr lang="zh-CN" altLang="en-US" smtClean="0"/>
              <a:t>用外部关键字保证有关联的表之间联系。</a:t>
            </a:r>
          </a:p>
        </p:txBody>
      </p:sp>
      <p:sp>
        <p:nvSpPr>
          <p:cNvPr id="27652" name="Rectangle 4"/>
          <p:cNvSpPr>
            <a:spLocks noChangeArrowheads="1"/>
          </p:cNvSpPr>
          <p:nvPr/>
        </p:nvSpPr>
        <p:spPr bwMode="auto">
          <a:xfrm>
            <a:off x="250825" y="0"/>
            <a:ext cx="2366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b="1">
                <a:latin typeface="Arial Unicode MS" pitchFamily="34" charset="-122"/>
                <a:ea typeface="Arial Unicode MS" pitchFamily="34" charset="-122"/>
                <a:cs typeface="Arial Unicode MS" pitchFamily="34" charset="-122"/>
              </a:rPr>
              <a:t>1.3.2 </a:t>
            </a:r>
            <a:r>
              <a:rPr lang="zh-CN" altLang="en-US" b="1"/>
              <a:t>数据库设计原则</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17525" y="368300"/>
            <a:ext cx="4114800" cy="1138238"/>
          </a:xfrm>
        </p:spPr>
        <p:txBody>
          <a:bodyPr/>
          <a:lstStyle/>
          <a:p>
            <a:pPr algn="l"/>
            <a:r>
              <a:rPr lang="zh-CN" altLang="zh-SG" smtClean="0"/>
              <a:t>数据库设计过程</a:t>
            </a:r>
            <a:endParaRPr lang="zh-CN" altLang="en-US" smtClean="0"/>
          </a:p>
        </p:txBody>
      </p:sp>
      <p:sp>
        <p:nvSpPr>
          <p:cNvPr id="28675" name="Rectangle 3"/>
          <p:cNvSpPr>
            <a:spLocks noGrp="1" noChangeArrowheads="1"/>
          </p:cNvSpPr>
          <p:nvPr>
            <p:ph type="body" idx="1"/>
          </p:nvPr>
        </p:nvSpPr>
        <p:spPr>
          <a:xfrm>
            <a:off x="539750" y="1341438"/>
            <a:ext cx="8229600" cy="5516562"/>
          </a:xfrm>
        </p:spPr>
        <p:txBody>
          <a:bodyPr/>
          <a:lstStyle/>
          <a:p>
            <a:r>
              <a:rPr lang="zh-CN" altLang="zh-SG" smtClean="0"/>
              <a:t>将遵循上一小节给出的设计原则和步骤，以”罗斯文”数据库的设计为例，具体介绍在</a:t>
            </a:r>
            <a:r>
              <a:rPr lang="en-US" altLang="zh-SG" smtClean="0"/>
              <a:t>Access</a:t>
            </a:r>
            <a:r>
              <a:rPr lang="zh-CN" altLang="zh-SG" smtClean="0"/>
              <a:t>中设计数据库的过程</a:t>
            </a:r>
            <a:r>
              <a:rPr lang="zh-CN" altLang="en-US" smtClean="0"/>
              <a:t>（略）</a:t>
            </a:r>
            <a:r>
              <a:rPr lang="zh-CN" altLang="zh-SG" smtClean="0"/>
              <a:t>。</a:t>
            </a:r>
            <a:endParaRPr lang="en-US" altLang="zh-CN" smtClean="0"/>
          </a:p>
          <a:p>
            <a:r>
              <a:rPr lang="zh-CN" altLang="zh-SG" smtClean="0"/>
              <a:t>在本书后续章节中，也将采用这个数据库示例。</a:t>
            </a:r>
            <a:endParaRPr lang="en-US" altLang="zh-CN" smtClean="0"/>
          </a:p>
          <a:p>
            <a:pPr marL="800100" lvl="2" indent="0">
              <a:buFontTx/>
              <a:buNone/>
            </a:pPr>
            <a:r>
              <a:rPr lang="zh-CN" altLang="zh-SG" sz="2800" b="1" smtClean="0"/>
              <a:t>一、需求分析</a:t>
            </a:r>
          </a:p>
          <a:p>
            <a:pPr marL="800100" lvl="2" indent="0">
              <a:buFontTx/>
              <a:buNone/>
            </a:pPr>
            <a:r>
              <a:rPr lang="zh-CN" altLang="zh-SG" sz="2800" b="1" smtClean="0"/>
              <a:t>二、确定所需要的表</a:t>
            </a:r>
          </a:p>
          <a:p>
            <a:pPr marL="800100" lvl="2" indent="0">
              <a:buFontTx/>
              <a:buNone/>
            </a:pPr>
            <a:r>
              <a:rPr lang="zh-CN" altLang="zh-SG" sz="2800" b="1" smtClean="0"/>
              <a:t>三、确定所需要的字段</a:t>
            </a:r>
          </a:p>
          <a:p>
            <a:pPr marL="800100" lvl="2" indent="0">
              <a:buFontTx/>
              <a:buNone/>
            </a:pPr>
            <a:r>
              <a:rPr lang="zh-CN" altLang="zh-SG" sz="2800" b="1" smtClean="0"/>
              <a:t>四、确定表之间的关联（关系）</a:t>
            </a:r>
          </a:p>
          <a:p>
            <a:pPr marL="800100" lvl="2" indent="0">
              <a:buFontTx/>
              <a:buNone/>
            </a:pPr>
            <a:r>
              <a:rPr lang="zh-CN" altLang="zh-SG" sz="2800" b="1" smtClean="0"/>
              <a:t>五、完善数据库</a:t>
            </a:r>
          </a:p>
          <a:p>
            <a:endParaRPr lang="zh-CN" altLang="en-US" smtClean="0"/>
          </a:p>
        </p:txBody>
      </p:sp>
      <p:sp>
        <p:nvSpPr>
          <p:cNvPr id="28676" name="Rectangle 4"/>
          <p:cNvSpPr>
            <a:spLocks noChangeArrowheads="1"/>
          </p:cNvSpPr>
          <p:nvPr/>
        </p:nvSpPr>
        <p:spPr bwMode="auto">
          <a:xfrm>
            <a:off x="250825" y="-1588"/>
            <a:ext cx="23241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SG" b="1"/>
              <a:t>1.3.3</a:t>
            </a:r>
            <a:r>
              <a:rPr lang="zh-CN" altLang="zh-SG" b="1"/>
              <a:t>数据库设计过程</a:t>
            </a:r>
            <a:endParaRPr lang="zh-CN" alt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mtClean="0"/>
              <a:t>1.4 Access</a:t>
            </a:r>
            <a:r>
              <a:rPr lang="zh-CN" altLang="en-US" smtClean="0"/>
              <a:t>简介</a:t>
            </a:r>
          </a:p>
        </p:txBody>
      </p:sp>
      <p:sp>
        <p:nvSpPr>
          <p:cNvPr id="29699" name="Rectangle 3"/>
          <p:cNvSpPr>
            <a:spLocks noGrp="1" noChangeArrowheads="1"/>
          </p:cNvSpPr>
          <p:nvPr>
            <p:ph type="body" idx="1"/>
          </p:nvPr>
        </p:nvSpPr>
        <p:spPr>
          <a:xfrm>
            <a:off x="457200" y="1916113"/>
            <a:ext cx="8229600" cy="4210050"/>
          </a:xfrm>
        </p:spPr>
        <p:txBody>
          <a:bodyPr/>
          <a:lstStyle/>
          <a:p>
            <a:r>
              <a:rPr lang="en-US" altLang="zh-SG" smtClean="0"/>
              <a:t>1.4.1 ACCESS</a:t>
            </a:r>
            <a:r>
              <a:rPr lang="zh-CN" altLang="zh-SG" smtClean="0"/>
              <a:t>的安装、启动和退出</a:t>
            </a:r>
            <a:endParaRPr lang="en-US" altLang="zh-CN" smtClean="0"/>
          </a:p>
          <a:p>
            <a:r>
              <a:rPr lang="en-US" altLang="zh-SG" smtClean="0"/>
              <a:t>1.4.2 ACCESS</a:t>
            </a:r>
            <a:r>
              <a:rPr lang="zh-CN" altLang="zh-SG" smtClean="0"/>
              <a:t>的特点</a:t>
            </a:r>
          </a:p>
          <a:p>
            <a:r>
              <a:rPr lang="en-US" altLang="zh-CN" smtClean="0"/>
              <a:t>1.4.3 Access2010</a:t>
            </a:r>
            <a:r>
              <a:rPr lang="zh-CN" altLang="en-US" smtClean="0"/>
              <a:t>主界面</a:t>
            </a:r>
          </a:p>
          <a:p>
            <a:r>
              <a:rPr lang="en-US" altLang="zh-SG" smtClean="0"/>
              <a:t>1.4.4 Access2010</a:t>
            </a:r>
            <a:r>
              <a:rPr lang="zh-CN" altLang="zh-SG" smtClean="0"/>
              <a:t>数据库的系统结构－数据库对象</a:t>
            </a:r>
            <a:endParaRPr lang="en-US" altLang="zh-CN" smtClean="0"/>
          </a:p>
          <a:p>
            <a:r>
              <a:rPr lang="en-US" altLang="zh-SG" smtClean="0"/>
              <a:t>1.4.5 Access 2010</a:t>
            </a:r>
            <a:r>
              <a:rPr lang="zh-CN" altLang="zh-SG" smtClean="0"/>
              <a:t>新增功能简介</a:t>
            </a:r>
            <a:endParaRPr lang="en-US" altLang="zh-C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650" y="369888"/>
            <a:ext cx="8229600" cy="1143000"/>
          </a:xfrm>
        </p:spPr>
        <p:txBody>
          <a:bodyPr/>
          <a:lstStyle/>
          <a:p>
            <a:pPr algn="l"/>
            <a:r>
              <a:rPr lang="en-US" altLang="zh-SG" smtClean="0"/>
              <a:t>1.4.1 ACCESS</a:t>
            </a:r>
            <a:r>
              <a:rPr lang="zh-CN" altLang="zh-SG" smtClean="0"/>
              <a:t>的安装、启动和退出</a:t>
            </a:r>
          </a:p>
        </p:txBody>
      </p:sp>
      <p:sp>
        <p:nvSpPr>
          <p:cNvPr id="26627" name="Rectangle 3"/>
          <p:cNvSpPr>
            <a:spLocks noGrp="1" noChangeArrowheads="1"/>
          </p:cNvSpPr>
          <p:nvPr>
            <p:ph type="body" idx="1"/>
          </p:nvPr>
        </p:nvSpPr>
        <p:spPr>
          <a:xfrm>
            <a:off x="827088" y="1268413"/>
            <a:ext cx="7921625" cy="5589587"/>
          </a:xfrm>
        </p:spPr>
        <p:txBody>
          <a:bodyPr/>
          <a:lstStyle/>
          <a:p>
            <a:pPr>
              <a:defRPr/>
            </a:pPr>
            <a:r>
              <a:rPr lang="zh-CN" altLang="zh-SG" dirty="0" smtClean="0"/>
              <a:t>一、</a:t>
            </a:r>
            <a:r>
              <a:rPr lang="en-US" altLang="zh-SG" dirty="0" smtClean="0"/>
              <a:t>ACCESS</a:t>
            </a:r>
            <a:r>
              <a:rPr lang="zh-CN" altLang="zh-SG" dirty="0" smtClean="0"/>
              <a:t>的安装</a:t>
            </a:r>
            <a:endParaRPr lang="en-US" altLang="zh-CN" dirty="0" smtClean="0"/>
          </a:p>
          <a:p>
            <a:pPr marL="0" indent="0">
              <a:buFont typeface="Wingdings" pitchFamily="2" charset="2"/>
              <a:buNone/>
              <a:defRPr/>
            </a:pPr>
            <a:r>
              <a:rPr lang="zh-CN" altLang="zh-SG" sz="2400" dirty="0"/>
              <a:t>启动安装程序</a:t>
            </a:r>
            <a:r>
              <a:rPr lang="en-US" altLang="zh-SG" sz="2400" dirty="0"/>
              <a:t>/</a:t>
            </a:r>
            <a:r>
              <a:rPr lang="zh-CN" altLang="zh-SG" sz="2400" dirty="0"/>
              <a:t>选择安装方式</a:t>
            </a:r>
            <a:r>
              <a:rPr lang="en-US" altLang="zh-SG" sz="2400" dirty="0"/>
              <a:t>/</a:t>
            </a:r>
            <a:r>
              <a:rPr lang="zh-CN" altLang="zh-SG" sz="2400" dirty="0"/>
              <a:t>安装系统组件</a:t>
            </a:r>
            <a:r>
              <a:rPr lang="en-US" altLang="zh-SG" sz="2400" dirty="0"/>
              <a:t>/</a:t>
            </a:r>
            <a:r>
              <a:rPr lang="zh-CN" altLang="zh-SG" sz="2400" dirty="0"/>
              <a:t>安装</a:t>
            </a:r>
            <a:r>
              <a:rPr lang="en-US" altLang="zh-SG" sz="2400" dirty="0"/>
              <a:t>MSDN</a:t>
            </a:r>
            <a:r>
              <a:rPr lang="zh-CN" altLang="zh-SG" sz="2400" dirty="0"/>
              <a:t>组件（</a:t>
            </a:r>
            <a:r>
              <a:rPr lang="en-US" altLang="zh-SG" sz="2400" dirty="0"/>
              <a:t>ACCESS</a:t>
            </a:r>
            <a:r>
              <a:rPr lang="zh-CN" altLang="zh-SG" sz="2400" dirty="0"/>
              <a:t>的帮助文档）</a:t>
            </a:r>
            <a:r>
              <a:rPr lang="en-US" altLang="zh-SG" sz="2400" dirty="0"/>
              <a:t>/</a:t>
            </a:r>
            <a:r>
              <a:rPr lang="zh-CN" altLang="zh-SG" sz="2400" dirty="0"/>
              <a:t>重新启动系统</a:t>
            </a:r>
            <a:r>
              <a:rPr lang="en-US" altLang="zh-SG" sz="2400" dirty="0"/>
              <a:t>/</a:t>
            </a:r>
            <a:r>
              <a:rPr lang="zh-CN" altLang="zh-SG" sz="2400" dirty="0"/>
              <a:t>完成</a:t>
            </a:r>
            <a:r>
              <a:rPr lang="en-US" altLang="zh-SG" sz="2400" dirty="0"/>
              <a:t>ACCESS</a:t>
            </a:r>
            <a:r>
              <a:rPr lang="zh-CN" altLang="zh-SG" sz="2400" dirty="0"/>
              <a:t>安装。</a:t>
            </a:r>
          </a:p>
          <a:p>
            <a:pPr>
              <a:defRPr/>
            </a:pPr>
            <a:r>
              <a:rPr lang="zh-CN" altLang="zh-SG" dirty="0" smtClean="0"/>
              <a:t>二</a:t>
            </a:r>
            <a:r>
              <a:rPr lang="zh-CN" altLang="zh-SG" dirty="0"/>
              <a:t>、</a:t>
            </a:r>
            <a:r>
              <a:rPr lang="en-US" altLang="zh-SG" dirty="0"/>
              <a:t>ACCESS</a:t>
            </a:r>
            <a:r>
              <a:rPr lang="zh-CN" altLang="zh-SG" dirty="0"/>
              <a:t>启动与</a:t>
            </a:r>
            <a:r>
              <a:rPr lang="zh-CN" altLang="zh-SG" dirty="0" smtClean="0"/>
              <a:t>退出</a:t>
            </a:r>
            <a:endParaRPr lang="en-US" altLang="zh-CN" dirty="0" smtClean="0"/>
          </a:p>
          <a:p>
            <a:pPr>
              <a:defRPr/>
            </a:pPr>
            <a:r>
              <a:rPr lang="en-US" altLang="zh-SG" dirty="0"/>
              <a:t>1.ACCESS</a:t>
            </a:r>
            <a:r>
              <a:rPr lang="zh-CN" altLang="zh-SG" dirty="0" smtClean="0"/>
              <a:t>启动</a:t>
            </a:r>
            <a:endParaRPr lang="en-US" altLang="zh-CN" dirty="0" smtClean="0"/>
          </a:p>
          <a:p>
            <a:pPr marL="0" indent="0">
              <a:buFont typeface="Wingdings" pitchFamily="2" charset="2"/>
              <a:buNone/>
              <a:defRPr/>
            </a:pPr>
            <a:r>
              <a:rPr lang="zh-CN" altLang="zh-SG" sz="2400" dirty="0"/>
              <a:t>从“开始”菜单</a:t>
            </a:r>
            <a:r>
              <a:rPr lang="zh-CN" altLang="zh-SG" sz="2400" dirty="0" smtClean="0"/>
              <a:t>启动</a:t>
            </a:r>
            <a:r>
              <a:rPr lang="en-US" altLang="zh-CN" sz="2400" dirty="0" smtClean="0"/>
              <a:t>/</a:t>
            </a:r>
            <a:r>
              <a:rPr lang="zh-CN" altLang="zh-SG" sz="2400" dirty="0" smtClean="0"/>
              <a:t>以</a:t>
            </a:r>
            <a:r>
              <a:rPr lang="zh-CN" altLang="zh-SG" sz="2400" dirty="0"/>
              <a:t>快捷方式</a:t>
            </a:r>
            <a:r>
              <a:rPr lang="zh-CN" altLang="zh-SG" sz="2400" dirty="0" smtClean="0"/>
              <a:t>启动</a:t>
            </a:r>
            <a:r>
              <a:rPr lang="en-US" altLang="zh-CN" sz="2400" dirty="0" smtClean="0"/>
              <a:t>/</a:t>
            </a:r>
            <a:r>
              <a:rPr lang="zh-CN" altLang="zh-SG" sz="2400" dirty="0" smtClean="0"/>
              <a:t>以</a:t>
            </a:r>
            <a:r>
              <a:rPr lang="zh-CN" altLang="zh-SG" sz="2400" dirty="0"/>
              <a:t>现有的</a:t>
            </a:r>
            <a:r>
              <a:rPr lang="en-US" altLang="zh-SG" sz="2400" dirty="0"/>
              <a:t>ACCESS</a:t>
            </a:r>
            <a:r>
              <a:rPr lang="zh-CN" altLang="zh-SG" sz="2400" dirty="0"/>
              <a:t>程序</a:t>
            </a:r>
            <a:r>
              <a:rPr lang="zh-CN" altLang="zh-SG" sz="2400" dirty="0" smtClean="0"/>
              <a:t>启动</a:t>
            </a:r>
            <a:r>
              <a:rPr lang="en-US" altLang="zh-CN" sz="2400" dirty="0" smtClean="0"/>
              <a:t>;</a:t>
            </a:r>
            <a:endParaRPr lang="zh-CN" altLang="zh-SG" sz="2400" dirty="0" smtClean="0"/>
          </a:p>
          <a:p>
            <a:pPr>
              <a:defRPr/>
            </a:pPr>
            <a:r>
              <a:rPr lang="en-US" altLang="zh-SG" dirty="0" smtClean="0"/>
              <a:t>2.</a:t>
            </a:r>
            <a:r>
              <a:rPr lang="zh-CN" altLang="zh-SG" dirty="0" smtClean="0"/>
              <a:t>退出</a:t>
            </a:r>
            <a:r>
              <a:rPr lang="en-US" altLang="zh-SG" dirty="0" smtClean="0"/>
              <a:t>ACCESS</a:t>
            </a:r>
          </a:p>
          <a:p>
            <a:pPr marL="0" indent="0">
              <a:buFont typeface="Wingdings" pitchFamily="2" charset="2"/>
              <a:buNone/>
              <a:defRPr/>
            </a:pPr>
            <a:r>
              <a:rPr lang="zh-CN" altLang="zh-SG" sz="2400" dirty="0"/>
              <a:t>在</a:t>
            </a:r>
            <a:r>
              <a:rPr lang="en-US" altLang="zh-SG" sz="2400" dirty="0"/>
              <a:t>MS ACCESS</a:t>
            </a:r>
            <a:r>
              <a:rPr lang="zh-CN" altLang="zh-SG" sz="2400" dirty="0"/>
              <a:t>主菜单</a:t>
            </a:r>
            <a:r>
              <a:rPr lang="en-US" altLang="zh-CN" sz="2400" dirty="0"/>
              <a:t>/</a:t>
            </a:r>
            <a:r>
              <a:rPr lang="zh-CN" altLang="zh-SG" sz="2400" dirty="0"/>
              <a:t>在</a:t>
            </a:r>
            <a:r>
              <a:rPr lang="en-US" altLang="zh-SG" sz="2400" dirty="0"/>
              <a:t>MS ACCESS</a:t>
            </a:r>
            <a:r>
              <a:rPr lang="zh-CN" altLang="zh-SG" sz="2400" dirty="0"/>
              <a:t>系统环境</a:t>
            </a:r>
            <a:r>
              <a:rPr lang="zh-CN" altLang="zh-SG" sz="2400" dirty="0" smtClean="0"/>
              <a:t>窗口</a:t>
            </a:r>
            <a:endParaRPr lang="en-US" altLang="zh-CN" sz="2400" dirty="0" smtClean="0"/>
          </a:p>
          <a:p>
            <a:pPr marL="0" indent="0">
              <a:buFont typeface="Wingdings" pitchFamily="2" charset="2"/>
              <a:buNone/>
              <a:defRPr/>
            </a:pPr>
            <a:r>
              <a:rPr lang="en-US" altLang="zh-CN" sz="2400" dirty="0" smtClean="0"/>
              <a:t>(</a:t>
            </a:r>
            <a:r>
              <a:rPr lang="zh-CN" altLang="zh-SG" sz="2400" dirty="0" smtClean="0"/>
              <a:t>单击</a:t>
            </a:r>
            <a:r>
              <a:rPr lang="zh-CN" altLang="zh-SG" sz="2400" dirty="0"/>
              <a:t>标题栏右上角“关闭”钮</a:t>
            </a:r>
            <a:r>
              <a:rPr lang="en-US" altLang="zh-SG" sz="2400" dirty="0">
                <a:sym typeface="Wingdings"/>
              </a:rPr>
              <a:t></a:t>
            </a:r>
            <a:r>
              <a:rPr lang="en-US" altLang="zh-SG" sz="2400" dirty="0"/>
              <a:t>/</a:t>
            </a:r>
            <a:r>
              <a:rPr lang="zh-CN" altLang="zh-SG" sz="2400" dirty="0"/>
              <a:t>或双击标题栏左上角“控制菜单”</a:t>
            </a:r>
            <a:r>
              <a:rPr lang="en-US" altLang="zh-SG" sz="2400" dirty="0"/>
              <a:t>/</a:t>
            </a:r>
            <a:r>
              <a:rPr lang="zh-CN" altLang="zh-SG" sz="2400" dirty="0"/>
              <a:t>或单击标题栏左上角的“控制菜单</a:t>
            </a:r>
            <a:r>
              <a:rPr lang="en-US" altLang="zh-SG" sz="2400" dirty="0"/>
              <a:t>|</a:t>
            </a:r>
            <a:r>
              <a:rPr lang="zh-CN" altLang="zh-SG" sz="2400" dirty="0"/>
              <a:t>退出”按钮</a:t>
            </a:r>
            <a:r>
              <a:rPr lang="en-US" altLang="zh-SG" sz="2400" dirty="0"/>
              <a:t>/</a:t>
            </a:r>
            <a:r>
              <a:rPr lang="zh-CN" altLang="zh-SG" sz="2400" dirty="0"/>
              <a:t>或</a:t>
            </a:r>
            <a:r>
              <a:rPr lang="en-US" altLang="zh-SG" sz="2400" dirty="0"/>
              <a:t>Alt+F4</a:t>
            </a:r>
            <a:r>
              <a:rPr lang="zh-CN" altLang="zh-SG" sz="2400" dirty="0"/>
              <a:t>鍵</a:t>
            </a:r>
            <a:r>
              <a:rPr lang="zh-CN" altLang="zh-SG" sz="2400" dirty="0" smtClean="0"/>
              <a:t>；</a:t>
            </a:r>
            <a:r>
              <a:rPr lang="en-US" altLang="zh-CN" sz="2400" dirty="0" smtClean="0"/>
              <a:t>)</a:t>
            </a:r>
            <a:endParaRPr lang="zh-CN" altLang="zh-SG" sz="2400" dirty="0"/>
          </a:p>
          <a:p>
            <a:pPr marL="0" indent="0">
              <a:buFont typeface="Wingdings" pitchFamily="2" charset="2"/>
              <a:buNone/>
              <a:defRPr/>
            </a:pPr>
            <a:endParaRPr lang="zh-CN" altLang="zh-SG" sz="2400" dirty="0"/>
          </a:p>
          <a:p>
            <a:pPr>
              <a:defRPr/>
            </a:pPr>
            <a:endParaRPr lang="zh-CN" altLang="zh-SG" dirty="0"/>
          </a:p>
        </p:txBody>
      </p:sp>
      <p:sp>
        <p:nvSpPr>
          <p:cNvPr id="30724" name="Rectangle 4"/>
          <p:cNvSpPr>
            <a:spLocks noChangeArrowheads="1"/>
          </p:cNvSpPr>
          <p:nvPr/>
        </p:nvSpPr>
        <p:spPr bwMode="auto">
          <a:xfrm>
            <a:off x="250825" y="-1588"/>
            <a:ext cx="37750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SG" b="1"/>
              <a:t>1.4.1 ACCESS</a:t>
            </a:r>
            <a:r>
              <a:rPr lang="zh-CN" altLang="zh-SG" b="1"/>
              <a:t>的安装、启动和退出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55650" y="369888"/>
            <a:ext cx="8229600" cy="1143000"/>
          </a:xfrm>
        </p:spPr>
        <p:txBody>
          <a:bodyPr/>
          <a:lstStyle/>
          <a:p>
            <a:pPr algn="l"/>
            <a:r>
              <a:rPr lang="en-US" altLang="zh-SG" smtClean="0"/>
              <a:t>1.4.2 ACCESS</a:t>
            </a:r>
            <a:r>
              <a:rPr lang="zh-CN" altLang="zh-SG" smtClean="0"/>
              <a:t>的特点</a:t>
            </a:r>
          </a:p>
        </p:txBody>
      </p:sp>
      <p:sp>
        <p:nvSpPr>
          <p:cNvPr id="26627" name="Rectangle 3"/>
          <p:cNvSpPr>
            <a:spLocks noGrp="1" noChangeArrowheads="1"/>
          </p:cNvSpPr>
          <p:nvPr>
            <p:ph type="body" idx="1"/>
          </p:nvPr>
        </p:nvSpPr>
        <p:spPr>
          <a:xfrm>
            <a:off x="900113" y="1268413"/>
            <a:ext cx="7920037" cy="5589587"/>
          </a:xfrm>
        </p:spPr>
        <p:txBody>
          <a:bodyPr/>
          <a:lstStyle/>
          <a:p>
            <a:pPr>
              <a:defRPr/>
            </a:pPr>
            <a:r>
              <a:rPr lang="en-US" altLang="zh-SG" dirty="0" smtClean="0"/>
              <a:t>1.</a:t>
            </a:r>
            <a:r>
              <a:rPr lang="zh-CN" altLang="zh-SG" dirty="0" smtClean="0"/>
              <a:t>存储方式简单</a:t>
            </a:r>
          </a:p>
          <a:p>
            <a:pPr>
              <a:defRPr/>
            </a:pPr>
            <a:r>
              <a:rPr lang="en-US" altLang="zh-SG" dirty="0" smtClean="0"/>
              <a:t>2</a:t>
            </a:r>
            <a:r>
              <a:rPr lang="en-US" altLang="zh-SG" dirty="0"/>
              <a:t>.</a:t>
            </a:r>
            <a:r>
              <a:rPr lang="zh-CN" altLang="zh-SG" dirty="0"/>
              <a:t>广泛支持各种数据类型</a:t>
            </a:r>
          </a:p>
          <a:p>
            <a:pPr>
              <a:defRPr/>
            </a:pPr>
            <a:r>
              <a:rPr lang="en-US" altLang="zh-SG" dirty="0" smtClean="0"/>
              <a:t>3.</a:t>
            </a:r>
            <a:r>
              <a:rPr lang="zh-CN" altLang="zh-SG" dirty="0" smtClean="0"/>
              <a:t>方便快捷的图形化工具、向导和强大的帮助信息</a:t>
            </a:r>
          </a:p>
          <a:p>
            <a:pPr>
              <a:defRPr/>
            </a:pPr>
            <a:r>
              <a:rPr lang="en-US" altLang="zh-SG" dirty="0" smtClean="0"/>
              <a:t>4</a:t>
            </a:r>
            <a:r>
              <a:rPr lang="en-US" altLang="zh-SG" dirty="0"/>
              <a:t>.</a:t>
            </a:r>
            <a:r>
              <a:rPr lang="zh-CN" altLang="zh-SG" dirty="0"/>
              <a:t>提供大量的内置函数与宏</a:t>
            </a:r>
          </a:p>
          <a:p>
            <a:pPr>
              <a:defRPr/>
            </a:pPr>
            <a:r>
              <a:rPr lang="en-US" altLang="zh-SG" dirty="0"/>
              <a:t>5.</a:t>
            </a:r>
            <a:r>
              <a:rPr lang="zh-CN" altLang="zh-SG" dirty="0"/>
              <a:t>增强的数据库网络功能与较强的安全性</a:t>
            </a:r>
          </a:p>
          <a:p>
            <a:pPr>
              <a:defRPr/>
            </a:pPr>
            <a:r>
              <a:rPr lang="en-US" altLang="zh-SG" dirty="0"/>
              <a:t>6.</a:t>
            </a:r>
            <a:r>
              <a:rPr lang="zh-CN" altLang="zh-SG" dirty="0"/>
              <a:t>提供强大的开发工具</a:t>
            </a:r>
            <a:r>
              <a:rPr lang="en-US" altLang="zh-SG" dirty="0"/>
              <a:t>VBA</a:t>
            </a:r>
            <a:r>
              <a:rPr lang="zh-CN" altLang="zh-SG" dirty="0"/>
              <a:t>和</a:t>
            </a:r>
            <a:r>
              <a:rPr lang="en-US" altLang="zh-SG" dirty="0"/>
              <a:t>MS SQL Server</a:t>
            </a:r>
            <a:endParaRPr lang="zh-CN" altLang="zh-SG" dirty="0"/>
          </a:p>
          <a:p>
            <a:pPr>
              <a:defRPr/>
            </a:pPr>
            <a:r>
              <a:rPr lang="en-US" altLang="zh-SG" dirty="0" smtClean="0"/>
              <a:t>7.Access</a:t>
            </a:r>
            <a:r>
              <a:rPr lang="zh-CN" altLang="zh-SG" dirty="0"/>
              <a:t>各个版本之间的兼容。</a:t>
            </a:r>
          </a:p>
          <a:p>
            <a:pPr>
              <a:defRPr/>
            </a:pPr>
            <a:r>
              <a:rPr lang="en-US" altLang="zh-SG" dirty="0" smtClean="0"/>
              <a:t>8.ACCESS</a:t>
            </a:r>
            <a:r>
              <a:rPr lang="zh-CN" altLang="zh-SG" dirty="0"/>
              <a:t>的</a:t>
            </a:r>
            <a:r>
              <a:rPr lang="zh-CN" altLang="zh-SG" dirty="0" smtClean="0"/>
              <a:t>缺点</a:t>
            </a:r>
            <a:endParaRPr lang="zh-CN" altLang="zh-SG" dirty="0"/>
          </a:p>
          <a:p>
            <a:pPr marL="0" indent="0">
              <a:buFont typeface="Wingdings" pitchFamily="2" charset="2"/>
              <a:buNone/>
              <a:defRPr/>
            </a:pPr>
            <a:endParaRPr lang="zh-CN" altLang="zh-SG" dirty="0"/>
          </a:p>
          <a:p>
            <a:pPr>
              <a:defRPr/>
            </a:pPr>
            <a:endParaRPr lang="zh-CN" altLang="zh-SG" dirty="0"/>
          </a:p>
        </p:txBody>
      </p:sp>
      <p:sp>
        <p:nvSpPr>
          <p:cNvPr id="31748" name="Rectangle 4"/>
          <p:cNvSpPr>
            <a:spLocks noChangeArrowheads="1"/>
          </p:cNvSpPr>
          <p:nvPr/>
        </p:nvSpPr>
        <p:spPr bwMode="auto">
          <a:xfrm>
            <a:off x="250825" y="-1588"/>
            <a:ext cx="2413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SG" b="1"/>
              <a:t>1.4.2 ACCESS</a:t>
            </a:r>
            <a:r>
              <a:rPr lang="zh-CN" altLang="zh-SG" b="1"/>
              <a:t>的特点</a:t>
            </a:r>
            <a:endParaRPr lang="zh-CN" altLang="zh-S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t>1.4.3 Access2010</a:t>
            </a:r>
            <a:r>
              <a:rPr lang="zh-CN" altLang="en-US" smtClean="0"/>
              <a:t>主界面</a:t>
            </a:r>
          </a:p>
        </p:txBody>
      </p:sp>
      <p:sp>
        <p:nvSpPr>
          <p:cNvPr id="32771" name="Rectangle 6"/>
          <p:cNvSpPr>
            <a:spLocks noChangeArrowheads="1"/>
          </p:cNvSpPr>
          <p:nvPr/>
        </p:nvSpPr>
        <p:spPr bwMode="auto">
          <a:xfrm>
            <a:off x="179388" y="0"/>
            <a:ext cx="2771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1.4.3 Access2010</a:t>
            </a:r>
            <a:r>
              <a:rPr lang="zh-CN" altLang="en-US" b="1"/>
              <a:t>主界面</a:t>
            </a:r>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57338"/>
            <a:ext cx="844867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基本要求</a:t>
            </a:r>
          </a:p>
        </p:txBody>
      </p:sp>
      <p:sp>
        <p:nvSpPr>
          <p:cNvPr id="8195" name="Rectangle 3"/>
          <p:cNvSpPr>
            <a:spLocks noGrp="1" noChangeArrowheads="1"/>
          </p:cNvSpPr>
          <p:nvPr>
            <p:ph type="body" idx="1"/>
          </p:nvPr>
        </p:nvSpPr>
        <p:spPr/>
        <p:txBody>
          <a:bodyPr/>
          <a:lstStyle/>
          <a:p>
            <a:pPr marL="0" indent="0" eaLnBrk="1" hangingPunct="1">
              <a:buNone/>
            </a:pPr>
            <a:r>
              <a:rPr lang="en-US" altLang="zh-CN" dirty="0" smtClean="0"/>
              <a:t>1. </a:t>
            </a:r>
            <a:r>
              <a:rPr lang="zh-CN" altLang="en-US" dirty="0" smtClean="0"/>
              <a:t>具有数据库系统的基础知识。 </a:t>
            </a:r>
          </a:p>
          <a:p>
            <a:pPr marL="0" indent="0" eaLnBrk="1" hangingPunct="1">
              <a:buNone/>
            </a:pPr>
            <a:r>
              <a:rPr lang="en-US" altLang="zh-CN" dirty="0" smtClean="0"/>
              <a:t>2. </a:t>
            </a:r>
            <a:r>
              <a:rPr lang="zh-CN" altLang="en-US" dirty="0" smtClean="0"/>
              <a:t>基本了解面各对象的概念。 </a:t>
            </a:r>
          </a:p>
          <a:p>
            <a:pPr marL="0" indent="0" eaLnBrk="1" hangingPunct="1">
              <a:buNone/>
            </a:pPr>
            <a:r>
              <a:rPr lang="en-US" altLang="zh-CN" dirty="0" smtClean="0"/>
              <a:t>3. </a:t>
            </a:r>
            <a:r>
              <a:rPr lang="zh-CN" altLang="en-US" dirty="0" smtClean="0"/>
              <a:t>掌握关系数据库的基本原理。 </a:t>
            </a:r>
          </a:p>
          <a:p>
            <a:pPr marL="0" indent="0" eaLnBrk="1" hangingPunct="1">
              <a:buNone/>
            </a:pPr>
            <a:r>
              <a:rPr lang="en-US" altLang="zh-CN" dirty="0" smtClean="0"/>
              <a:t>4. </a:t>
            </a:r>
            <a:r>
              <a:rPr lang="zh-CN" altLang="en-US" dirty="0" smtClean="0"/>
              <a:t>掌握数据库程序设计方法。 </a:t>
            </a:r>
          </a:p>
          <a:p>
            <a:pPr marL="0" indent="0" eaLnBrk="1" hangingPunct="1">
              <a:buNone/>
            </a:pPr>
            <a:r>
              <a:rPr lang="en-US" altLang="zh-CN" dirty="0" smtClean="0"/>
              <a:t>5. </a:t>
            </a:r>
            <a:r>
              <a:rPr lang="zh-CN" altLang="en-US" dirty="0" smtClean="0"/>
              <a:t>能使用</a:t>
            </a:r>
            <a:r>
              <a:rPr lang="en-US" altLang="zh-CN" dirty="0" smtClean="0"/>
              <a:t>Access</a:t>
            </a:r>
            <a:r>
              <a:rPr lang="zh-CN" altLang="en-US" dirty="0" smtClean="0"/>
              <a:t>建立一个小型数据库应用系统。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500"/>
                                        <p:tgtEl>
                                          <p:spTgt spid="819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fade">
                                      <p:cBhvr>
                                        <p:cTn id="13" dur="500"/>
                                        <p:tgtEl>
                                          <p:spTgt spid="819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fade">
                                      <p:cBhvr>
                                        <p:cTn id="16" dur="500"/>
                                        <p:tgtEl>
                                          <p:spTgt spid="819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Effect transition="in" filter="fade">
                                      <p:cBhvr>
                                        <p:cTn id="19"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8313" y="765175"/>
            <a:ext cx="4535487" cy="863600"/>
          </a:xfrm>
        </p:spPr>
        <p:txBody>
          <a:bodyPr/>
          <a:lstStyle/>
          <a:p>
            <a:r>
              <a:rPr lang="zh-CN" altLang="zh-SG" smtClean="0"/>
              <a:t>数据库对象</a:t>
            </a:r>
            <a:endParaRPr lang="zh-CN" altLang="en-US" smtClean="0"/>
          </a:p>
        </p:txBody>
      </p:sp>
      <p:sp>
        <p:nvSpPr>
          <p:cNvPr id="33795" name="Rectangle 3"/>
          <p:cNvSpPr>
            <a:spLocks noGrp="1" noChangeArrowheads="1"/>
          </p:cNvSpPr>
          <p:nvPr>
            <p:ph type="body" idx="1"/>
          </p:nvPr>
        </p:nvSpPr>
        <p:spPr>
          <a:xfrm>
            <a:off x="468313" y="1844675"/>
            <a:ext cx="8229600" cy="1973263"/>
          </a:xfrm>
        </p:spPr>
        <p:txBody>
          <a:bodyPr/>
          <a:lstStyle/>
          <a:p>
            <a:pPr>
              <a:lnSpc>
                <a:spcPct val="90000"/>
              </a:lnSpc>
            </a:pPr>
            <a:r>
              <a:rPr lang="en-US" altLang="zh-CN" smtClean="0"/>
              <a:t>Access</a:t>
            </a:r>
            <a:r>
              <a:rPr lang="zh-CN" altLang="en-US" smtClean="0"/>
              <a:t>数据库文件类型：*</a:t>
            </a:r>
            <a:r>
              <a:rPr lang="en-US" altLang="zh-CN" smtClean="0"/>
              <a:t>.accdb (*.mdb</a:t>
            </a:r>
            <a:r>
              <a:rPr lang="zh-CN" altLang="en-US" smtClean="0"/>
              <a:t>是早期版本）</a:t>
            </a:r>
            <a:r>
              <a:rPr lang="en-US" altLang="zh-CN" smtClean="0"/>
              <a:t>  </a:t>
            </a:r>
          </a:p>
          <a:p>
            <a:pPr>
              <a:lnSpc>
                <a:spcPct val="90000"/>
              </a:lnSpc>
            </a:pPr>
            <a:r>
              <a:rPr lang="en-US" altLang="zh-CN" smtClean="0"/>
              <a:t>Access</a:t>
            </a:r>
            <a:r>
              <a:rPr lang="zh-CN" altLang="en-US" smtClean="0"/>
              <a:t>数据库包含</a:t>
            </a:r>
            <a:r>
              <a:rPr lang="en-US" altLang="zh-CN" smtClean="0"/>
              <a:t>6</a:t>
            </a:r>
            <a:r>
              <a:rPr lang="zh-CN" altLang="en-US" smtClean="0"/>
              <a:t>种不同的对象，他们是表、查询、窗体、报表、宏和模块。 </a:t>
            </a:r>
          </a:p>
        </p:txBody>
      </p:sp>
      <p:sp>
        <p:nvSpPr>
          <p:cNvPr id="33796" name="Rectangle 4"/>
          <p:cNvSpPr>
            <a:spLocks noChangeArrowheads="1"/>
          </p:cNvSpPr>
          <p:nvPr/>
        </p:nvSpPr>
        <p:spPr bwMode="auto">
          <a:xfrm>
            <a:off x="250825" y="0"/>
            <a:ext cx="53276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SG" b="1"/>
              <a:t>1.4.4 Access2010</a:t>
            </a:r>
            <a:r>
              <a:rPr lang="zh-CN" altLang="zh-SG" b="1"/>
              <a:t>数据库的系统结构－数据库对象</a:t>
            </a:r>
            <a:endParaRPr lang="zh-CN" alt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1843088" y="3357563"/>
            <a:ext cx="6400800" cy="514350"/>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400" dirty="0">
                <a:ea typeface="SimHei" pitchFamily="49" charset="-122"/>
              </a:rPr>
              <a:t>存储数据的基本单元，是数据库的核心与基础</a:t>
            </a:r>
            <a:r>
              <a:rPr lang="zh-CN" altLang="en-US" dirty="0"/>
              <a:t> </a:t>
            </a:r>
          </a:p>
        </p:txBody>
      </p:sp>
      <p:sp>
        <p:nvSpPr>
          <p:cNvPr id="34819" name="Text Box 5"/>
          <p:cNvSpPr txBox="1">
            <a:spLocks noChangeArrowheads="1"/>
          </p:cNvSpPr>
          <p:nvPr/>
        </p:nvSpPr>
        <p:spPr bwMode="auto">
          <a:xfrm>
            <a:off x="601663" y="1598613"/>
            <a:ext cx="7861300" cy="514350"/>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latin typeface="SimHei" pitchFamily="49" charset="-122"/>
                <a:ea typeface="SimHei" pitchFamily="49" charset="-122"/>
              </a:rPr>
              <a:t>体现数据库设计的目的，能按一定条件形成的动态数据集</a:t>
            </a:r>
          </a:p>
        </p:txBody>
      </p:sp>
      <p:sp>
        <p:nvSpPr>
          <p:cNvPr id="34820" name="Text Box 6"/>
          <p:cNvSpPr txBox="1">
            <a:spLocks noChangeArrowheads="1"/>
          </p:cNvSpPr>
          <p:nvPr/>
        </p:nvSpPr>
        <p:spPr bwMode="auto">
          <a:xfrm>
            <a:off x="4427538" y="5876925"/>
            <a:ext cx="3816350" cy="461963"/>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latin typeface="SimHei" pitchFamily="49" charset="-122"/>
                <a:ea typeface="SimHei" pitchFamily="49" charset="-122"/>
              </a:rPr>
              <a:t>数据库与用户联系的界面</a:t>
            </a:r>
          </a:p>
        </p:txBody>
      </p:sp>
      <p:sp>
        <p:nvSpPr>
          <p:cNvPr id="34821" name="Text Box 7"/>
          <p:cNvSpPr txBox="1">
            <a:spLocks noChangeArrowheads="1"/>
          </p:cNvSpPr>
          <p:nvPr/>
        </p:nvSpPr>
        <p:spPr bwMode="auto">
          <a:xfrm>
            <a:off x="4067175" y="5084763"/>
            <a:ext cx="4176713" cy="461962"/>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latin typeface="SimHei" pitchFamily="49" charset="-122"/>
                <a:ea typeface="SimHei" pitchFamily="49" charset="-122"/>
              </a:rPr>
              <a:t>按要求打印数据库中的数据</a:t>
            </a:r>
          </a:p>
        </p:txBody>
      </p:sp>
      <p:sp>
        <p:nvSpPr>
          <p:cNvPr id="34822" name="Text Box 9"/>
          <p:cNvSpPr txBox="1">
            <a:spLocks noChangeArrowheads="1"/>
          </p:cNvSpPr>
          <p:nvPr/>
        </p:nvSpPr>
        <p:spPr bwMode="auto">
          <a:xfrm>
            <a:off x="2211388" y="4221163"/>
            <a:ext cx="6032500" cy="514350"/>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latin typeface="SimHei" pitchFamily="49" charset="-122"/>
                <a:ea typeface="SimHei" pitchFamily="49" charset="-122"/>
              </a:rPr>
              <a:t>一系列操作的集合，可简化大量重复性动作</a:t>
            </a:r>
          </a:p>
        </p:txBody>
      </p:sp>
      <p:sp>
        <p:nvSpPr>
          <p:cNvPr id="34823" name="Text Box 10"/>
          <p:cNvSpPr txBox="1">
            <a:spLocks noChangeArrowheads="1"/>
          </p:cNvSpPr>
          <p:nvPr/>
        </p:nvSpPr>
        <p:spPr bwMode="auto">
          <a:xfrm>
            <a:off x="1827213" y="2492375"/>
            <a:ext cx="6489700" cy="514350"/>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latin typeface="SimHei" pitchFamily="49" charset="-122"/>
                <a:ea typeface="SimHei" pitchFamily="49" charset="-122"/>
              </a:rPr>
              <a:t>建立复杂的</a:t>
            </a:r>
            <a:r>
              <a:rPr lang="en-US" altLang="zh-CN" sz="2400" dirty="0">
                <a:latin typeface="SimHei" pitchFamily="49" charset="-122"/>
                <a:ea typeface="SimHei" pitchFamily="49" charset="-122"/>
              </a:rPr>
              <a:t>VBA</a:t>
            </a:r>
            <a:r>
              <a:rPr lang="zh-CN" altLang="en-US" sz="2400" dirty="0">
                <a:latin typeface="SimHei" pitchFamily="49" charset="-122"/>
                <a:ea typeface="SimHei" pitchFamily="49" charset="-122"/>
              </a:rPr>
              <a:t>程序以完成宏等不能完成的任务</a:t>
            </a:r>
          </a:p>
        </p:txBody>
      </p:sp>
      <p:sp>
        <p:nvSpPr>
          <p:cNvPr id="34824" name="Text Box 11"/>
          <p:cNvSpPr txBox="1">
            <a:spLocks noChangeArrowheads="1"/>
          </p:cNvSpPr>
          <p:nvPr/>
        </p:nvSpPr>
        <p:spPr bwMode="auto">
          <a:xfrm>
            <a:off x="3332163" y="706438"/>
            <a:ext cx="2478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a:ea typeface="SimHei" pitchFamily="49" charset="-122"/>
              </a:rPr>
              <a:t>各对象功能</a:t>
            </a:r>
          </a:p>
        </p:txBody>
      </p:sp>
      <p:sp>
        <p:nvSpPr>
          <p:cNvPr id="34825" name="Rectangle 12"/>
          <p:cNvSpPr>
            <a:spLocks noChangeArrowheads="1"/>
          </p:cNvSpPr>
          <p:nvPr/>
        </p:nvSpPr>
        <p:spPr bwMode="auto">
          <a:xfrm>
            <a:off x="250825" y="0"/>
            <a:ext cx="53276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SG" b="1"/>
              <a:t>1.4.4 Access2010</a:t>
            </a:r>
            <a:r>
              <a:rPr lang="zh-CN" altLang="zh-SG" b="1"/>
              <a:t>数据库的系统结构－数据库对象</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8"/>
                                        </p:tgtEl>
                                        <p:attrNameLst>
                                          <p:attrName>style.visibility</p:attrName>
                                        </p:attrNameLst>
                                      </p:cBhvr>
                                      <p:to>
                                        <p:strVal val="visible"/>
                                      </p:to>
                                    </p:set>
                                    <p:anim calcmode="lin" valueType="num">
                                      <p:cBhvr additive="base">
                                        <p:cTn id="13" dur="500" fill="hold"/>
                                        <p:tgtEl>
                                          <p:spTgt spid="34818"/>
                                        </p:tgtEl>
                                        <p:attrNameLst>
                                          <p:attrName>ppt_x</p:attrName>
                                        </p:attrNameLst>
                                      </p:cBhvr>
                                      <p:tavLst>
                                        <p:tav tm="0">
                                          <p:val>
                                            <p:strVal val="#ppt_x"/>
                                          </p:val>
                                        </p:tav>
                                        <p:tav tm="100000">
                                          <p:val>
                                            <p:strVal val="#ppt_x"/>
                                          </p:val>
                                        </p:tav>
                                      </p:tavLst>
                                    </p:anim>
                                    <p:anim calcmode="lin" valueType="num">
                                      <p:cBhvr additive="base">
                                        <p:cTn id="14"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22"/>
                                        </p:tgtEl>
                                        <p:attrNameLst>
                                          <p:attrName>style.visibility</p:attrName>
                                        </p:attrNameLst>
                                      </p:cBhvr>
                                      <p:to>
                                        <p:strVal val="visible"/>
                                      </p:to>
                                    </p:set>
                                    <p:anim calcmode="lin" valueType="num">
                                      <p:cBhvr additive="base">
                                        <p:cTn id="19" dur="500" fill="hold"/>
                                        <p:tgtEl>
                                          <p:spTgt spid="34822"/>
                                        </p:tgtEl>
                                        <p:attrNameLst>
                                          <p:attrName>ppt_x</p:attrName>
                                        </p:attrNameLst>
                                      </p:cBhvr>
                                      <p:tavLst>
                                        <p:tav tm="0">
                                          <p:val>
                                            <p:strVal val="#ppt_x"/>
                                          </p:val>
                                        </p:tav>
                                        <p:tav tm="100000">
                                          <p:val>
                                            <p:strVal val="#ppt_x"/>
                                          </p:val>
                                        </p:tav>
                                      </p:tavLst>
                                    </p:anim>
                                    <p:anim calcmode="lin" valueType="num">
                                      <p:cBhvr additive="base">
                                        <p:cTn id="20" dur="500" fill="hold"/>
                                        <p:tgtEl>
                                          <p:spTgt spid="348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21"/>
                                        </p:tgtEl>
                                        <p:attrNameLst>
                                          <p:attrName>style.visibility</p:attrName>
                                        </p:attrNameLst>
                                      </p:cBhvr>
                                      <p:to>
                                        <p:strVal val="visible"/>
                                      </p:to>
                                    </p:set>
                                    <p:anim calcmode="lin" valueType="num">
                                      <p:cBhvr additive="base">
                                        <p:cTn id="25" dur="500" fill="hold"/>
                                        <p:tgtEl>
                                          <p:spTgt spid="34821"/>
                                        </p:tgtEl>
                                        <p:attrNameLst>
                                          <p:attrName>ppt_x</p:attrName>
                                        </p:attrNameLst>
                                      </p:cBhvr>
                                      <p:tavLst>
                                        <p:tav tm="0">
                                          <p:val>
                                            <p:strVal val="#ppt_x"/>
                                          </p:val>
                                        </p:tav>
                                        <p:tav tm="100000">
                                          <p:val>
                                            <p:strVal val="#ppt_x"/>
                                          </p:val>
                                        </p:tav>
                                      </p:tavLst>
                                    </p:anim>
                                    <p:anim calcmode="lin" valueType="num">
                                      <p:cBhvr additive="base">
                                        <p:cTn id="26"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20"/>
                                        </p:tgtEl>
                                        <p:attrNameLst>
                                          <p:attrName>style.visibility</p:attrName>
                                        </p:attrNameLst>
                                      </p:cBhvr>
                                      <p:to>
                                        <p:strVal val="visible"/>
                                      </p:to>
                                    </p:set>
                                    <p:anim calcmode="lin" valueType="num">
                                      <p:cBhvr additive="base">
                                        <p:cTn id="31" dur="500" fill="hold"/>
                                        <p:tgtEl>
                                          <p:spTgt spid="34820"/>
                                        </p:tgtEl>
                                        <p:attrNameLst>
                                          <p:attrName>ppt_x</p:attrName>
                                        </p:attrNameLst>
                                      </p:cBhvr>
                                      <p:tavLst>
                                        <p:tav tm="0">
                                          <p:val>
                                            <p:strVal val="#ppt_x"/>
                                          </p:val>
                                        </p:tav>
                                        <p:tav tm="100000">
                                          <p:val>
                                            <p:strVal val="#ppt_x"/>
                                          </p:val>
                                        </p:tav>
                                      </p:tavLst>
                                    </p:anim>
                                    <p:anim calcmode="lin" valueType="num">
                                      <p:cBhvr additive="base">
                                        <p:cTn id="32"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nimBg="1"/>
      <p:bldP spid="34820" grpId="0" animBg="1"/>
      <p:bldP spid="34821" grpId="0" animBg="1"/>
      <p:bldP spid="348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68313" y="765175"/>
            <a:ext cx="7343775" cy="863600"/>
          </a:xfrm>
        </p:spPr>
        <p:txBody>
          <a:bodyPr/>
          <a:lstStyle/>
          <a:p>
            <a:r>
              <a:rPr lang="en-US" altLang="zh-SG" smtClean="0"/>
              <a:t>1.4.5 Access 2010</a:t>
            </a:r>
            <a:r>
              <a:rPr lang="zh-CN" altLang="zh-SG" smtClean="0"/>
              <a:t>新增功能简介</a:t>
            </a:r>
            <a:endParaRPr lang="zh-CN" altLang="en-US" smtClean="0"/>
          </a:p>
        </p:txBody>
      </p:sp>
      <p:sp>
        <p:nvSpPr>
          <p:cNvPr id="28675" name="Rectangle 3"/>
          <p:cNvSpPr>
            <a:spLocks noGrp="1" noChangeArrowheads="1"/>
          </p:cNvSpPr>
          <p:nvPr>
            <p:ph type="body" idx="1"/>
          </p:nvPr>
        </p:nvSpPr>
        <p:spPr>
          <a:xfrm>
            <a:off x="468313" y="1844675"/>
            <a:ext cx="8229600" cy="4321175"/>
          </a:xfrm>
        </p:spPr>
        <p:txBody>
          <a:bodyPr/>
          <a:lstStyle/>
          <a:p>
            <a:pPr marL="0" indent="0">
              <a:lnSpc>
                <a:spcPct val="90000"/>
              </a:lnSpc>
              <a:buFont typeface="Wingdings" pitchFamily="2" charset="2"/>
              <a:buNone/>
              <a:defRPr/>
            </a:pPr>
            <a:r>
              <a:rPr lang="en-US" altLang="zh-SG" sz="2800" dirty="0"/>
              <a:t>1.4.5.1 </a:t>
            </a:r>
            <a:r>
              <a:rPr lang="zh-CN" altLang="zh-SG" sz="2800" dirty="0"/>
              <a:t>新的宏</a:t>
            </a:r>
            <a:r>
              <a:rPr lang="zh-CN" altLang="zh-SG" sz="2800" dirty="0" smtClean="0"/>
              <a:t>生成器</a:t>
            </a:r>
            <a:endParaRPr lang="en-US" altLang="zh-CN" sz="2800" dirty="0"/>
          </a:p>
          <a:p>
            <a:pPr marL="0" indent="0">
              <a:lnSpc>
                <a:spcPct val="90000"/>
              </a:lnSpc>
              <a:buFont typeface="Wingdings" pitchFamily="2" charset="2"/>
              <a:buNone/>
              <a:defRPr/>
            </a:pPr>
            <a:r>
              <a:rPr lang="en-US" altLang="zh-SG" sz="2800" dirty="0"/>
              <a:t>1.4.5.2</a:t>
            </a:r>
            <a:r>
              <a:rPr lang="zh-CN" altLang="zh-SG" sz="2800" dirty="0"/>
              <a:t>专业的数据库</a:t>
            </a:r>
            <a:r>
              <a:rPr lang="zh-CN" altLang="zh-SG" sz="2800" dirty="0" smtClean="0"/>
              <a:t>模板</a:t>
            </a:r>
            <a:endParaRPr lang="en-US" altLang="zh-CN" sz="2800" dirty="0" smtClean="0"/>
          </a:p>
          <a:p>
            <a:pPr marL="0" indent="0">
              <a:lnSpc>
                <a:spcPct val="90000"/>
              </a:lnSpc>
              <a:buFont typeface="Wingdings" pitchFamily="2" charset="2"/>
              <a:buNone/>
              <a:defRPr/>
            </a:pPr>
            <a:r>
              <a:rPr lang="en-US" altLang="zh-SG" sz="2800" dirty="0"/>
              <a:t>1.4.5.3 </a:t>
            </a:r>
            <a:r>
              <a:rPr lang="zh-CN" altLang="zh-SG" sz="2800" dirty="0"/>
              <a:t>应用程序部件</a:t>
            </a:r>
          </a:p>
          <a:p>
            <a:pPr marL="0" indent="0">
              <a:lnSpc>
                <a:spcPct val="90000"/>
              </a:lnSpc>
              <a:buFont typeface="Wingdings" pitchFamily="2" charset="2"/>
              <a:buNone/>
              <a:defRPr/>
            </a:pPr>
            <a:r>
              <a:rPr lang="en-US" altLang="zh-SG" sz="2800" dirty="0"/>
              <a:t>1.4.5.4 </a:t>
            </a:r>
            <a:r>
              <a:rPr lang="zh-CN" altLang="zh-SG" sz="2800" dirty="0"/>
              <a:t>改进的数据表视图 </a:t>
            </a:r>
          </a:p>
          <a:p>
            <a:pPr marL="0" indent="0">
              <a:lnSpc>
                <a:spcPct val="90000"/>
              </a:lnSpc>
              <a:buFont typeface="Wingdings" pitchFamily="2" charset="2"/>
              <a:buNone/>
              <a:defRPr/>
            </a:pPr>
            <a:r>
              <a:rPr lang="en-US" altLang="zh-SG" sz="2800" dirty="0"/>
              <a:t>1.4.5.5 Backstage</a:t>
            </a:r>
            <a:r>
              <a:rPr lang="zh-CN" altLang="zh-SG" sz="2800" dirty="0"/>
              <a:t>视图 </a:t>
            </a:r>
          </a:p>
          <a:p>
            <a:pPr marL="0" indent="0">
              <a:lnSpc>
                <a:spcPct val="90000"/>
              </a:lnSpc>
              <a:buFont typeface="Wingdings" pitchFamily="2" charset="2"/>
              <a:buNone/>
              <a:defRPr/>
            </a:pPr>
            <a:r>
              <a:rPr lang="en-US" altLang="zh-SG" sz="2800" dirty="0"/>
              <a:t>1.4.5.6 </a:t>
            </a:r>
            <a:r>
              <a:rPr lang="zh-CN" altLang="zh-SG" sz="2800" dirty="0"/>
              <a:t>新增的计算字段 </a:t>
            </a:r>
          </a:p>
          <a:p>
            <a:pPr marL="0" indent="0">
              <a:lnSpc>
                <a:spcPct val="90000"/>
              </a:lnSpc>
              <a:buFont typeface="Wingdings" pitchFamily="2" charset="2"/>
              <a:buNone/>
              <a:defRPr/>
            </a:pPr>
            <a:r>
              <a:rPr lang="en-US" altLang="zh-SG" sz="2800" dirty="0"/>
              <a:t>1.4.5.7 </a:t>
            </a:r>
            <a:r>
              <a:rPr lang="zh-CN" altLang="zh-SG" sz="2800" dirty="0"/>
              <a:t>合并与分割单元格 </a:t>
            </a:r>
          </a:p>
          <a:p>
            <a:pPr marL="0" indent="0">
              <a:buFont typeface="Wingdings" pitchFamily="2" charset="2"/>
              <a:buNone/>
              <a:defRPr/>
            </a:pPr>
            <a:r>
              <a:rPr lang="en-US" altLang="zh-SG" sz="2800" dirty="0"/>
              <a:t>1.4.5.8 </a:t>
            </a:r>
            <a:r>
              <a:rPr lang="zh-CN" altLang="zh-SG" sz="2800" dirty="0"/>
              <a:t>条件格式功能 </a:t>
            </a:r>
          </a:p>
          <a:p>
            <a:pPr marL="0" indent="0">
              <a:buFont typeface="Wingdings" pitchFamily="2" charset="2"/>
              <a:buNone/>
              <a:defRPr/>
            </a:pPr>
            <a:r>
              <a:rPr lang="en-US" altLang="zh-SG" sz="2800" dirty="0"/>
              <a:t>1.4.5.9 </a:t>
            </a:r>
            <a:r>
              <a:rPr lang="zh-CN" altLang="zh-SG" sz="2800" dirty="0"/>
              <a:t>增强的安全性 </a:t>
            </a:r>
          </a:p>
          <a:p>
            <a:pPr>
              <a:lnSpc>
                <a:spcPct val="90000"/>
              </a:lnSpc>
              <a:defRPr/>
            </a:pPr>
            <a:endParaRPr lang="zh-CN" altLang="zh-SG" dirty="0"/>
          </a:p>
          <a:p>
            <a:pPr>
              <a:lnSpc>
                <a:spcPct val="90000"/>
              </a:lnSpc>
              <a:defRPr/>
            </a:pPr>
            <a:endParaRPr lang="en-US" altLang="zh-CN" dirty="0" smtClean="0"/>
          </a:p>
        </p:txBody>
      </p:sp>
      <p:sp>
        <p:nvSpPr>
          <p:cNvPr id="35844" name="Rectangle 4"/>
          <p:cNvSpPr>
            <a:spLocks noChangeArrowheads="1"/>
          </p:cNvSpPr>
          <p:nvPr/>
        </p:nvSpPr>
        <p:spPr bwMode="auto">
          <a:xfrm>
            <a:off x="250825" y="0"/>
            <a:ext cx="35321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SG" b="1"/>
              <a:t>1.4.5 Access 2010</a:t>
            </a:r>
            <a:r>
              <a:rPr lang="zh-CN" altLang="zh-SG" b="1"/>
              <a:t>新增功能简介</a:t>
            </a:r>
            <a:endParaRPr lang="zh-CN" altLang="en-US"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724525" y="369888"/>
            <a:ext cx="2735263" cy="863600"/>
          </a:xfrm>
        </p:spPr>
        <p:txBody>
          <a:bodyPr/>
          <a:lstStyle/>
          <a:p>
            <a:r>
              <a:rPr lang="zh-CN" altLang="zh-SG" smtClean="0"/>
              <a:t>本章小结</a:t>
            </a:r>
          </a:p>
        </p:txBody>
      </p:sp>
      <p:sp>
        <p:nvSpPr>
          <p:cNvPr id="36867" name="Rectangle 3"/>
          <p:cNvSpPr>
            <a:spLocks noGrp="1" noChangeArrowheads="1"/>
          </p:cNvSpPr>
          <p:nvPr>
            <p:ph type="body" idx="1"/>
          </p:nvPr>
        </p:nvSpPr>
        <p:spPr>
          <a:xfrm>
            <a:off x="468313" y="1196975"/>
            <a:ext cx="8229600" cy="4968875"/>
          </a:xfrm>
        </p:spPr>
        <p:txBody>
          <a:bodyPr/>
          <a:lstStyle/>
          <a:p>
            <a:r>
              <a:rPr lang="zh-CN" altLang="zh-SG" sz="1600" smtClean="0"/>
              <a:t>本章要点归纳如下：</a:t>
            </a:r>
          </a:p>
          <a:p>
            <a:r>
              <a:rPr lang="zh-CN" altLang="zh-SG" sz="1600" smtClean="0"/>
              <a:t>数据库中的数据可以是数字、字符、汉字、声音、图形、图像等。</a:t>
            </a:r>
          </a:p>
          <a:p>
            <a:r>
              <a:rPr lang="zh-CN" altLang="zh-SG" sz="1600" smtClean="0"/>
              <a:t>数据处理是指对数据的收集、整理、存储、分类、排序、检索、计算和加工、传输等操作。数据处理的目的就是从原始数据中得到有用的或所需的信息。即数据是信息的载体，信息是数据处理的结果。</a:t>
            </a:r>
          </a:p>
          <a:p>
            <a:r>
              <a:rPr lang="zh-CN" altLang="zh-SG" sz="1600" smtClean="0"/>
              <a:t>数据处理技术发展经历了，人工管理、文件系统、数据库系统、分布式系统。</a:t>
            </a:r>
          </a:p>
          <a:p>
            <a:r>
              <a:rPr lang="zh-CN" altLang="zh-SG" sz="1600" smtClean="0"/>
              <a:t>数据库系统的特点，结构化、减少数据冗余、数据共享、数据完整性、安全性和并发控制等。</a:t>
            </a:r>
          </a:p>
          <a:p>
            <a:r>
              <a:rPr lang="zh-CN" altLang="zh-SG" sz="1600" smtClean="0"/>
              <a:t>数据模型，数据联系（实体、属性、码、域、联系类型）；</a:t>
            </a:r>
          </a:p>
          <a:p>
            <a:r>
              <a:rPr lang="zh-CN" altLang="zh-SG" sz="1600" smtClean="0"/>
              <a:t>概念模型（</a:t>
            </a:r>
            <a:r>
              <a:rPr lang="en-US" altLang="zh-SG" sz="1600" smtClean="0"/>
              <a:t>E-R</a:t>
            </a:r>
            <a:r>
              <a:rPr lang="zh-CN" altLang="zh-SG" sz="1600" smtClean="0"/>
              <a:t>图描述）、逻辑模型（层次、网状、关系、面向对象）。</a:t>
            </a:r>
          </a:p>
          <a:p>
            <a:r>
              <a:rPr lang="zh-CN" altLang="zh-SG" sz="1600" smtClean="0"/>
              <a:t>数据库体系结构</a:t>
            </a:r>
            <a:r>
              <a:rPr lang="en-US" altLang="zh-SG" sz="1600" smtClean="0"/>
              <a:t>*</a:t>
            </a:r>
            <a:r>
              <a:rPr lang="zh-CN" altLang="zh-SG" sz="1600" smtClean="0"/>
              <a:t>，三级模式结构（局部</a:t>
            </a:r>
            <a:r>
              <a:rPr lang="en-US" altLang="zh-SG" sz="1600" smtClean="0"/>
              <a:t>(</a:t>
            </a:r>
            <a:r>
              <a:rPr lang="zh-CN" altLang="zh-SG" sz="1600" smtClean="0"/>
              <a:t>外</a:t>
            </a:r>
            <a:r>
              <a:rPr lang="en-US" altLang="zh-SG" sz="1600" smtClean="0"/>
              <a:t>)</a:t>
            </a:r>
            <a:r>
              <a:rPr lang="zh-CN" altLang="zh-SG" sz="1600" smtClean="0"/>
              <a:t>、全局</a:t>
            </a:r>
            <a:r>
              <a:rPr lang="en-US" altLang="zh-SG" sz="1600" smtClean="0"/>
              <a:t>(</a:t>
            </a:r>
            <a:r>
              <a:rPr lang="zh-CN" altLang="zh-SG" sz="1600" smtClean="0"/>
              <a:t>概念</a:t>
            </a:r>
            <a:r>
              <a:rPr lang="en-US" altLang="zh-SG" sz="1600" smtClean="0"/>
              <a:t>)</a:t>
            </a:r>
            <a:r>
              <a:rPr lang="zh-CN" altLang="zh-SG" sz="1600" smtClean="0"/>
              <a:t>、存储</a:t>
            </a:r>
            <a:r>
              <a:rPr lang="en-US" altLang="zh-SG" sz="1600" smtClean="0"/>
              <a:t>(</a:t>
            </a:r>
            <a:r>
              <a:rPr lang="zh-CN" altLang="zh-SG" sz="1600" smtClean="0"/>
              <a:t>内</a:t>
            </a:r>
            <a:r>
              <a:rPr lang="en-US" altLang="zh-SG" sz="1600" smtClean="0"/>
              <a:t>)</a:t>
            </a:r>
            <a:r>
              <a:rPr lang="zh-CN" altLang="zh-SG" sz="1600" smtClean="0"/>
              <a:t>）</a:t>
            </a:r>
          </a:p>
          <a:p>
            <a:r>
              <a:rPr lang="zh-CN" altLang="zh-SG" sz="1600" smtClean="0"/>
              <a:t>两级映象（局部</a:t>
            </a:r>
            <a:r>
              <a:rPr lang="en-US" altLang="zh-SG" sz="1600" smtClean="0"/>
              <a:t>/</a:t>
            </a:r>
            <a:r>
              <a:rPr lang="zh-CN" altLang="zh-SG" sz="1600" smtClean="0"/>
              <a:t>全局、全局</a:t>
            </a:r>
            <a:r>
              <a:rPr lang="en-US" altLang="zh-SG" sz="1600" smtClean="0"/>
              <a:t>/</a:t>
            </a:r>
            <a:r>
              <a:rPr lang="zh-CN" altLang="zh-SG" sz="1600" smtClean="0"/>
              <a:t>存储）、数据的逻辑和物理独立性。</a:t>
            </a:r>
          </a:p>
          <a:p>
            <a:r>
              <a:rPr lang="zh-CN" altLang="zh-SG" sz="1600" smtClean="0"/>
              <a:t>数据库管理系统的功能有，定义、操纵、控制、维护、数据字典等。</a:t>
            </a:r>
          </a:p>
          <a:p>
            <a:r>
              <a:rPr lang="zh-CN" altLang="zh-SG" sz="1600" smtClean="0"/>
              <a:t>数据库系统的组成，从硬件到数据库终端用户可划分七个层次：硬件、操作系统、数据库、数据库管理系统、数据库应用开发工具、数据库应用系统和数据库终端用户；</a:t>
            </a:r>
          </a:p>
          <a:p>
            <a:r>
              <a:rPr lang="zh-CN" altLang="zh-SG" sz="1600" smtClean="0"/>
              <a:t>数据库管理系统是负责数据库存取、维护、管理的系统软件。</a:t>
            </a:r>
          </a:p>
          <a:p>
            <a:r>
              <a:rPr lang="zh-CN" altLang="zh-SG" sz="1600" smtClean="0"/>
              <a:t>使用数据库系统的用户分为四种类型：数据库管理员（</a:t>
            </a:r>
            <a:r>
              <a:rPr lang="en-US" altLang="zh-SG" sz="1600" smtClean="0"/>
              <a:t>DataBaseAdministrator,DBA</a:t>
            </a:r>
            <a:r>
              <a:rPr lang="zh-CN" altLang="zh-SG" sz="1600" smtClean="0"/>
              <a:t>）、数据库设计员</a:t>
            </a:r>
            <a:r>
              <a:rPr lang="en-US" altLang="zh-SG" sz="1600" smtClean="0"/>
              <a:t>(</a:t>
            </a:r>
            <a:r>
              <a:rPr lang="zh-CN" altLang="zh-SG" sz="1600" smtClean="0"/>
              <a:t>系统分析员</a:t>
            </a:r>
            <a:r>
              <a:rPr lang="en-US" altLang="zh-SG" sz="1600" smtClean="0"/>
              <a:t>System Analyst,SA)</a:t>
            </a:r>
            <a:r>
              <a:rPr lang="zh-CN" altLang="zh-SG" sz="1600" smtClean="0"/>
              <a:t>、应用程序员</a:t>
            </a:r>
            <a:r>
              <a:rPr lang="en-US" altLang="zh-SG" sz="1600" smtClean="0"/>
              <a:t>(Application Program, AP)</a:t>
            </a:r>
            <a:r>
              <a:rPr lang="zh-CN" altLang="zh-SG" sz="1600" smtClean="0"/>
              <a:t>和数据库终端用户</a:t>
            </a:r>
            <a:r>
              <a:rPr lang="en-US" altLang="zh-SG" sz="1600" smtClean="0"/>
              <a:t>(End User)</a:t>
            </a:r>
            <a:r>
              <a:rPr lang="zh-CN" altLang="zh-SG" sz="1600" smtClean="0"/>
              <a:t>；</a:t>
            </a:r>
          </a:p>
          <a:p>
            <a:r>
              <a:rPr lang="zh-CN" altLang="zh-SG" sz="1600" smtClean="0"/>
              <a:t>关系数据库与相关的数学理论：</a:t>
            </a:r>
          </a:p>
          <a:p>
            <a:r>
              <a:rPr lang="zh-CN" altLang="zh-SG" sz="1600" smtClean="0"/>
              <a:t>关系数据结构，域、笛卡儿积、关系、码（主码、候选码、外码）、关系模式；</a:t>
            </a:r>
          </a:p>
          <a:p>
            <a:r>
              <a:rPr lang="zh-CN" altLang="zh-SG" sz="1600" smtClean="0"/>
              <a:t>关系完整性，实体完整性、参照完整性、用户定义的完整性；</a:t>
            </a:r>
          </a:p>
          <a:p>
            <a:r>
              <a:rPr lang="zh-CN" altLang="zh-SG" sz="1600" smtClean="0"/>
              <a:t>关系代数，传统的集合运算（并、交、差、广义笛卡儿积）；</a:t>
            </a:r>
          </a:p>
          <a:p>
            <a:r>
              <a:rPr lang="zh-CN" altLang="zh-SG" sz="1600" smtClean="0"/>
              <a:t>专门的关系运算，选择、投影、连接、等值连接、自然连接。</a:t>
            </a:r>
          </a:p>
          <a:p>
            <a:pPr>
              <a:lnSpc>
                <a:spcPct val="90000"/>
              </a:lnSpc>
            </a:pPr>
            <a:endParaRPr lang="zh-CN" altLang="zh-SG" sz="1600" smtClean="0"/>
          </a:p>
          <a:p>
            <a:pPr>
              <a:lnSpc>
                <a:spcPct val="90000"/>
              </a:lnSpc>
            </a:pPr>
            <a:endParaRPr lang="en-US" altLang="zh-CN" sz="1600" smtClean="0"/>
          </a:p>
        </p:txBody>
      </p:sp>
      <p:sp>
        <p:nvSpPr>
          <p:cNvPr id="36868" name="Rectangle 4"/>
          <p:cNvSpPr>
            <a:spLocks noChangeArrowheads="1"/>
          </p:cNvSpPr>
          <p:nvPr/>
        </p:nvSpPr>
        <p:spPr bwMode="auto">
          <a:xfrm>
            <a:off x="250825" y="0"/>
            <a:ext cx="1114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SG" b="1"/>
              <a:t>本章小结</a:t>
            </a:r>
            <a:endParaRPr lang="zh-CN" altLang="zh-S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zh-SG" smtClean="0"/>
              <a:t>前</a:t>
            </a:r>
            <a:r>
              <a:rPr lang="en-US" altLang="zh-SG" smtClean="0"/>
              <a:t>  </a:t>
            </a:r>
            <a:r>
              <a:rPr lang="zh-CN" altLang="zh-SG" smtClean="0"/>
              <a:t>言</a:t>
            </a:r>
            <a:endParaRPr lang="zh-SG" altLang="en-US" smtClean="0"/>
          </a:p>
        </p:txBody>
      </p:sp>
      <p:sp>
        <p:nvSpPr>
          <p:cNvPr id="3" name="内容占位符 2"/>
          <p:cNvSpPr>
            <a:spLocks noGrp="1"/>
          </p:cNvSpPr>
          <p:nvPr>
            <p:ph idx="1"/>
          </p:nvPr>
        </p:nvSpPr>
        <p:spPr>
          <a:xfrm>
            <a:off x="468313" y="1340768"/>
            <a:ext cx="8218487" cy="4785395"/>
          </a:xfrm>
        </p:spPr>
        <p:txBody>
          <a:bodyPr/>
          <a:lstStyle/>
          <a:p>
            <a:pPr marL="0" indent="0">
              <a:buFont typeface="Wingdings" pitchFamily="2" charset="2"/>
              <a:buNone/>
              <a:defRPr/>
            </a:pPr>
            <a:r>
              <a:rPr lang="en-US" altLang="zh-CN" sz="2000" dirty="0" smtClean="0"/>
              <a:t>	</a:t>
            </a:r>
            <a:r>
              <a:rPr lang="zh-CN" altLang="zh-SG" sz="2000" dirty="0" smtClean="0"/>
              <a:t>计算机</a:t>
            </a:r>
            <a:r>
              <a:rPr lang="zh-CN" altLang="zh-SG" sz="2000" dirty="0"/>
              <a:t>信息处理技术是现代信息技术的核心，其基础之一是数据库技术。随着社会信息化程度的不断提高，数据库技术的应用已越来越广泛，越来越深入。理解数据库技术及基本工作原理，掌握数据库技术的基本操作与基本技能是现代信息社会所必需的知识。因此现在高校几乎都开设了“数据库技术应用”这门课程。这是因为，现代信息社会，信息在计算机系统中的，的组织形式多为数据库。学会数据库就了解了信息的组织方法，使我们具备信息处理的基本技能，就会利用信息为自己的工作服务。</a:t>
            </a:r>
          </a:p>
          <a:p>
            <a:pPr marL="0" indent="0">
              <a:buFont typeface="Wingdings" pitchFamily="2" charset="2"/>
              <a:buNone/>
              <a:defRPr/>
            </a:pPr>
            <a:r>
              <a:rPr lang="en-US" altLang="zh-CN" sz="2000" dirty="0" smtClean="0"/>
              <a:t>	</a:t>
            </a:r>
            <a:r>
              <a:rPr lang="zh-CN" altLang="zh-SG" sz="2000" dirty="0" smtClean="0"/>
              <a:t>作为</a:t>
            </a:r>
            <a:r>
              <a:rPr lang="zh-CN" altLang="zh-SG" sz="2000" dirty="0"/>
              <a:t>目前世界上最流行的关系型桌面数据库管理系统，微软公司的</a:t>
            </a:r>
            <a:r>
              <a:rPr lang="en-US" altLang="zh-SG" sz="2000" dirty="0"/>
              <a:t>MS Office Access</a:t>
            </a:r>
            <a:r>
              <a:rPr lang="zh-CN" altLang="zh-SG" sz="2000" dirty="0"/>
              <a:t>可以有效地组织、管理和共享数据库的信息，并且数据库信息与</a:t>
            </a:r>
            <a:r>
              <a:rPr lang="en-US" altLang="zh-SG" sz="2000" dirty="0"/>
              <a:t>Web</a:t>
            </a:r>
            <a:r>
              <a:rPr lang="zh-CN" altLang="zh-SG" sz="2000" dirty="0"/>
              <a:t>结合在一起，为在局域网络和互联网共享数据库的信息奠定了基础。同时，</a:t>
            </a:r>
            <a:r>
              <a:rPr lang="en-US" altLang="zh-SG" sz="2000" dirty="0"/>
              <a:t>Access</a:t>
            </a:r>
            <a:r>
              <a:rPr lang="zh-CN" altLang="zh-SG" sz="2000" dirty="0"/>
              <a:t>概念清楚，简单易学，功能完备，不仅成为初学者的首选，而且被越来越广泛地运用于开发各类管理软件。</a:t>
            </a:r>
          </a:p>
          <a:p>
            <a:pPr marL="0" indent="0">
              <a:buFont typeface="Wingdings" pitchFamily="2" charset="2"/>
              <a:buNone/>
              <a:defRPr/>
            </a:pPr>
            <a:r>
              <a:rPr lang="en-US" altLang="zh-CN" sz="2000" dirty="0" smtClean="0"/>
              <a:t>	</a:t>
            </a:r>
            <a:r>
              <a:rPr lang="zh-CN" altLang="zh-SG" sz="2000" dirty="0" smtClean="0"/>
              <a:t>本</a:t>
            </a:r>
            <a:r>
              <a:rPr lang="zh-CN" altLang="zh-SG" sz="2000" dirty="0"/>
              <a:t>书全面介绍</a:t>
            </a:r>
            <a:r>
              <a:rPr lang="en-US" altLang="zh-SG" sz="2000" dirty="0"/>
              <a:t>MS Access</a:t>
            </a:r>
            <a:r>
              <a:rPr lang="zh-CN" altLang="zh-SG" sz="2000" dirty="0"/>
              <a:t>关系数据库管理系统的各项功能，操作方法以及应用</a:t>
            </a:r>
            <a:r>
              <a:rPr lang="en-US" altLang="zh-SG" sz="2000" dirty="0"/>
              <a:t>MS Access DBMS</a:t>
            </a:r>
            <a:r>
              <a:rPr lang="zh-CN" altLang="zh-SG" sz="2000" dirty="0"/>
              <a:t>开发数据库应用系统的基本原理与方法。全书以“罗思文”商贸系统的设计与开发过程作为实例贯穿始终，理论联系实际，通过实例讲解知识、介绍操作技能，采用层层递进的方式组织教学过程。叙述详尽，概念清晰，使得读者在学习完本书后，不仅掌握</a:t>
            </a:r>
            <a:r>
              <a:rPr lang="en-US" altLang="zh-SG" sz="2000" dirty="0"/>
              <a:t>Access</a:t>
            </a:r>
            <a:r>
              <a:rPr lang="zh-CN" altLang="zh-SG" sz="2000" dirty="0"/>
              <a:t>应用技术，还通过实践完成一个数据库应用系统实例的设计与开发过程，进而具备应用</a:t>
            </a:r>
            <a:r>
              <a:rPr lang="en-US" altLang="zh-SG" sz="2000" dirty="0"/>
              <a:t>Access</a:t>
            </a:r>
            <a:r>
              <a:rPr lang="zh-CN" altLang="zh-SG" sz="2000" dirty="0"/>
              <a:t>开发小型数据库应用系统的基本能力。</a:t>
            </a:r>
          </a:p>
          <a:p>
            <a:pPr marL="0" indent="0">
              <a:buFont typeface="Wingdings" pitchFamily="2" charset="2"/>
              <a:buNone/>
              <a:defRPr/>
            </a:pPr>
            <a:r>
              <a:rPr lang="en-US" altLang="zh-CN" sz="2000" dirty="0" smtClean="0"/>
              <a:t>	</a:t>
            </a:r>
            <a:endParaRPr lang="zh-SG"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p:txBody>
          <a:bodyPr/>
          <a:lstStyle/>
          <a:p>
            <a:pPr eaLnBrk="1" hangingPunct="1"/>
            <a:r>
              <a:rPr lang="zh-CN" altLang="zh-SG" smtClean="0"/>
              <a:t>第</a:t>
            </a:r>
            <a:r>
              <a:rPr lang="en-US" altLang="zh-SG" smtClean="0"/>
              <a:t>1</a:t>
            </a:r>
            <a:r>
              <a:rPr lang="zh-CN" altLang="zh-SG" smtClean="0"/>
              <a:t>章数据库基础和</a:t>
            </a:r>
            <a:r>
              <a:rPr lang="en-US" altLang="zh-SG" smtClean="0"/>
              <a:t>ACCESS</a:t>
            </a:r>
            <a:r>
              <a:rPr lang="zh-CN" altLang="zh-SG" smtClean="0"/>
              <a:t>概述</a:t>
            </a:r>
            <a:endParaRPr lang="zh-CN" altLang="en-US" sz="3200" smtClean="0"/>
          </a:p>
        </p:txBody>
      </p:sp>
      <p:sp>
        <p:nvSpPr>
          <p:cNvPr id="10243" name="Rectangle 3"/>
          <p:cNvSpPr>
            <a:spLocks noGrp="1" noChangeArrowheads="1"/>
          </p:cNvSpPr>
          <p:nvPr>
            <p:ph type="body" idx="1"/>
          </p:nvPr>
        </p:nvSpPr>
        <p:spPr>
          <a:xfrm>
            <a:off x="928688" y="1571625"/>
            <a:ext cx="7816850" cy="4572000"/>
          </a:xfrm>
          <a:blipFill dpi="0" rotWithShape="1">
            <a:blip r:embed="rId2"/>
            <a:srcRect/>
            <a:tile tx="0" ty="0" sx="100000" sy="100000" flip="none" algn="tl"/>
          </a:blipFill>
        </p:spPr>
        <p:txBody>
          <a:bodyPr/>
          <a:lstStyle/>
          <a:p>
            <a:pPr eaLnBrk="1" hangingPunct="1">
              <a:lnSpc>
                <a:spcPct val="90000"/>
              </a:lnSpc>
              <a:buFont typeface="Wingdings" pitchFamily="2" charset="2"/>
              <a:buNone/>
            </a:pPr>
            <a:r>
              <a:rPr lang="en-US" altLang="zh-CN" sz="2800" smtClean="0"/>
              <a:t>1. </a:t>
            </a:r>
            <a:r>
              <a:rPr lang="zh-CN" altLang="en-US" sz="2800" smtClean="0"/>
              <a:t>基本概念： 数据库，数据模型，数据库管理系统，类和对象，事件。 </a:t>
            </a:r>
          </a:p>
          <a:p>
            <a:pPr eaLnBrk="1" hangingPunct="1">
              <a:lnSpc>
                <a:spcPct val="90000"/>
              </a:lnSpc>
              <a:buFont typeface="Wingdings" pitchFamily="2" charset="2"/>
              <a:buNone/>
            </a:pPr>
            <a:r>
              <a:rPr lang="en-US" altLang="zh-CN" sz="2800" smtClean="0"/>
              <a:t>2. </a:t>
            </a:r>
            <a:r>
              <a:rPr lang="zh-CN" altLang="en-US" sz="2800" smtClean="0"/>
              <a:t>关系数据库基本概念： 关系模型（实体的完整性，参照的完整性，用户定义的完整性），关系模式，关系，元组，属性，字段，域，值，主关键字等。 </a:t>
            </a:r>
          </a:p>
          <a:p>
            <a:pPr eaLnBrk="1" hangingPunct="1">
              <a:lnSpc>
                <a:spcPct val="90000"/>
              </a:lnSpc>
              <a:buFont typeface="Wingdings" pitchFamily="2" charset="2"/>
              <a:buNone/>
            </a:pPr>
            <a:r>
              <a:rPr lang="en-US" altLang="zh-CN" sz="2800" smtClean="0"/>
              <a:t>3. </a:t>
            </a:r>
            <a:r>
              <a:rPr lang="zh-CN" altLang="en-US" sz="2800" smtClean="0"/>
              <a:t>关系运算基本概念： 选择运算，投影运算，连接运算。 </a:t>
            </a:r>
          </a:p>
          <a:p>
            <a:pPr eaLnBrk="1" hangingPunct="1">
              <a:lnSpc>
                <a:spcPct val="90000"/>
              </a:lnSpc>
              <a:buFont typeface="Wingdings" pitchFamily="2" charset="2"/>
              <a:buNone/>
            </a:pPr>
            <a:r>
              <a:rPr lang="en-US" altLang="zh-CN" sz="2800" smtClean="0"/>
              <a:t>4. Access</a:t>
            </a:r>
            <a:r>
              <a:rPr lang="zh-CN" altLang="en-US" sz="2800" smtClean="0"/>
              <a:t>系统简介： </a:t>
            </a:r>
            <a:r>
              <a:rPr lang="en-US" altLang="zh-CN" sz="2800" smtClean="0"/>
              <a:t>Access</a:t>
            </a:r>
            <a:r>
              <a:rPr lang="zh-CN" altLang="en-US" sz="2800" smtClean="0"/>
              <a:t>系统的基本特点、基本对象：表，查询，窗体，报表，页，宏，模块。 </a:t>
            </a:r>
          </a:p>
        </p:txBody>
      </p:sp>
      <p:grpSp>
        <p:nvGrpSpPr>
          <p:cNvPr id="10244" name="组合 30"/>
          <p:cNvGrpSpPr>
            <a:grpSpLocks/>
          </p:cNvGrpSpPr>
          <p:nvPr/>
        </p:nvGrpSpPr>
        <p:grpSpPr bwMode="auto">
          <a:xfrm>
            <a:off x="285750" y="0"/>
            <a:ext cx="1620838" cy="1839913"/>
            <a:chOff x="285720" y="0"/>
            <a:chExt cx="1620957" cy="1840687"/>
          </a:xfrm>
        </p:grpSpPr>
        <p:pic>
          <p:nvPicPr>
            <p:cNvPr id="10245" name="Picture 7" descr="C:\Documents and Settings\wangfengmei\Local Settings\Temporary Internet Files\Content.IE5\URTQFACP\MC90031066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34" y="0"/>
              <a:ext cx="1185062" cy="184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29"/>
            <p:cNvSpPr txBox="1">
              <a:spLocks noChangeArrowheads="1"/>
            </p:cNvSpPr>
            <p:nvPr/>
          </p:nvSpPr>
          <p:spPr bwMode="auto">
            <a:xfrm>
              <a:off x="285720" y="9286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a:solidFill>
                    <a:srgbClr val="002060"/>
                  </a:solidFill>
                  <a:latin typeface="STXingkai" pitchFamily="2" charset="-122"/>
                  <a:ea typeface="STXingkai" pitchFamily="2" charset="-122"/>
                </a:rPr>
                <a:t>教学重点</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76375" y="908050"/>
            <a:ext cx="6335713" cy="1143000"/>
          </a:xfrm>
        </p:spPr>
        <p:txBody>
          <a:bodyPr/>
          <a:lstStyle/>
          <a:p>
            <a:pPr eaLnBrk="1" hangingPunct="1"/>
            <a:r>
              <a:rPr lang="en-US" altLang="zh-CN" smtClean="0"/>
              <a:t>1.1</a:t>
            </a:r>
            <a:r>
              <a:rPr lang="zh-CN" altLang="zh-SG" smtClean="0"/>
              <a:t>数据库基本概念</a:t>
            </a:r>
            <a:endParaRPr lang="zh-CN" altLang="zh-CN" smtClean="0"/>
          </a:p>
        </p:txBody>
      </p:sp>
      <p:sp>
        <p:nvSpPr>
          <p:cNvPr id="11267" name="Rectangle 3"/>
          <p:cNvSpPr>
            <a:spLocks noGrp="1" noChangeArrowheads="1"/>
          </p:cNvSpPr>
          <p:nvPr>
            <p:ph type="body" idx="1"/>
          </p:nvPr>
        </p:nvSpPr>
        <p:spPr>
          <a:xfrm>
            <a:off x="755650" y="2636839"/>
            <a:ext cx="7931150" cy="2448346"/>
          </a:xfrm>
        </p:spPr>
        <p:txBody>
          <a:bodyPr/>
          <a:lstStyle/>
          <a:p>
            <a:pPr marL="0" indent="0" eaLnBrk="1" hangingPunct="1">
              <a:buNone/>
            </a:pPr>
            <a:r>
              <a:rPr lang="en-US" altLang="zh-CN" dirty="0" smtClean="0"/>
              <a:t>1.1.1   </a:t>
            </a:r>
            <a:r>
              <a:rPr lang="zh-CN" altLang="zh-SG" dirty="0" smtClean="0"/>
              <a:t>数据处理</a:t>
            </a:r>
            <a:r>
              <a:rPr lang="zh-CN" altLang="en-US" dirty="0" smtClean="0"/>
              <a:t>（计算机数据管理的发展）</a:t>
            </a:r>
            <a:endParaRPr lang="en-US" altLang="zh-CN" dirty="0" smtClean="0"/>
          </a:p>
          <a:p>
            <a:pPr marL="0" indent="0" eaLnBrk="1" hangingPunct="1">
              <a:buNone/>
            </a:pPr>
            <a:r>
              <a:rPr lang="en-US" altLang="zh-CN" dirty="0" smtClean="0"/>
              <a:t>1.1.2   </a:t>
            </a:r>
            <a:r>
              <a:rPr lang="zh-CN" altLang="en-US" dirty="0" smtClean="0"/>
              <a:t>数据模型</a:t>
            </a:r>
            <a:endParaRPr lang="zh-CN" altLang="zh-CN" dirty="0" smtClean="0"/>
          </a:p>
          <a:p>
            <a:pPr marL="0" indent="0" eaLnBrk="1" hangingPunct="1">
              <a:buNone/>
            </a:pPr>
            <a:r>
              <a:rPr lang="en-US" altLang="zh-CN" dirty="0" smtClean="0"/>
              <a:t>1.1.3   </a:t>
            </a:r>
            <a:r>
              <a:rPr lang="zh-CN" altLang="en-US" dirty="0" smtClean="0"/>
              <a:t>数据库系统</a:t>
            </a:r>
            <a:endParaRPr lang="en-US" altLang="zh-CN" dirty="0" smtClean="0"/>
          </a:p>
          <a:p>
            <a:pPr eaLnBrk="1" hangingPunct="1"/>
            <a:endParaRPr lang="zh-CN"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Effect transition="in" filter="fade">
                                      <p:cBhvr>
                                        <p:cTn id="14" dur="1000"/>
                                        <p:tgtEl>
                                          <p:spTgt spid="11267">
                                            <p:txEl>
                                              <p:pRg st="1" end="1"/>
                                            </p:txEl>
                                          </p:spTgt>
                                        </p:tgtEl>
                                      </p:cBhvr>
                                    </p:animEffect>
                                    <p:anim calcmode="lin" valueType="num">
                                      <p:cBhvr>
                                        <p:cTn id="15"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tgtEl>
                                          <p:spTgt spid="11267">
                                            <p:txEl>
                                              <p:pRg st="2" end="2"/>
                                            </p:txEl>
                                          </p:spTgt>
                                        </p:tgtEl>
                                      </p:cBhvr>
                                    </p:animEffect>
                                    <p:anim calcmode="lin" valueType="num">
                                      <p:cBhvr>
                                        <p:cTn id="22"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250825" y="0"/>
            <a:ext cx="4625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1.1.1</a:t>
            </a:r>
            <a:r>
              <a:rPr lang="zh-CN" altLang="zh-SG"/>
              <a:t>数据处理</a:t>
            </a:r>
            <a:r>
              <a:rPr lang="zh-CN" altLang="en-US"/>
              <a:t>（计算机数据管理的发展）</a:t>
            </a:r>
            <a:endParaRPr lang="en-US" altLang="zh-CN"/>
          </a:p>
        </p:txBody>
      </p:sp>
      <p:sp>
        <p:nvSpPr>
          <p:cNvPr id="12291" name="Rectangle 5"/>
          <p:cNvSpPr>
            <a:spLocks noChangeArrowheads="1"/>
          </p:cNvSpPr>
          <p:nvPr/>
        </p:nvSpPr>
        <p:spPr bwMode="gray">
          <a:xfrm>
            <a:off x="381000" y="836613"/>
            <a:ext cx="87630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chemeClr val="accent2"/>
              </a:buClr>
              <a:buSzPct val="110000"/>
              <a:buFont typeface="Wingdings" pitchFamily="2" charset="2"/>
              <a:buBlip>
                <a:blip r:embed="rId2"/>
              </a:buBlip>
            </a:pPr>
            <a:r>
              <a:rPr lang="zh-CN" altLang="en-US" sz="3200" b="1">
                <a:ea typeface="SimHei" pitchFamily="49" charset="-122"/>
              </a:rPr>
              <a:t> 一、数据、信息、数据处理概念</a:t>
            </a:r>
          </a:p>
        </p:txBody>
      </p:sp>
      <p:pic>
        <p:nvPicPr>
          <p:cNvPr id="54278" name="Picture 6" descr="MM900283029[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27037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7" descr="MM900234686[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060575"/>
            <a:ext cx="11334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4876800" y="2289175"/>
            <a:ext cx="1533525" cy="1238250"/>
            <a:chOff x="3072" y="1920"/>
            <a:chExt cx="966" cy="780"/>
          </a:xfrm>
        </p:grpSpPr>
        <p:pic>
          <p:nvPicPr>
            <p:cNvPr id="12300" name="Picture 9" descr="MM900236353[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168" y="1920"/>
              <a:ext cx="2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0" descr="MM900236374[1]"/>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072" y="2304"/>
              <a:ext cx="42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11" descr="MM900236353[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696" y="2448"/>
              <a:ext cx="2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12" descr="MM900283779[1]"/>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3648" y="1968"/>
              <a:ext cx="39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285" name="Text Box 13"/>
          <p:cNvSpPr txBox="1">
            <a:spLocks noChangeArrowheads="1"/>
          </p:cNvSpPr>
          <p:nvPr/>
        </p:nvSpPr>
        <p:spPr bwMode="auto">
          <a:xfrm>
            <a:off x="381000" y="3330575"/>
            <a:ext cx="46228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ea typeface="SimHei" pitchFamily="49" charset="-122"/>
              </a:rPr>
              <a:t>信息是现实世界在人脑中的抽象反映</a:t>
            </a:r>
          </a:p>
          <a:p>
            <a:pPr eaLnBrk="1" hangingPunct="1"/>
            <a:r>
              <a:rPr kumimoji="1" lang="zh-CN" altLang="en-US" b="1"/>
              <a:t>        是经过加工处理的有用数据</a:t>
            </a:r>
            <a:r>
              <a:rPr kumimoji="1" lang="zh-CN" altLang="en-US"/>
              <a:t> </a:t>
            </a:r>
          </a:p>
        </p:txBody>
      </p:sp>
      <p:pic>
        <p:nvPicPr>
          <p:cNvPr id="54286" name="Picture 14" descr="MM900234767[1]"/>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194175"/>
            <a:ext cx="1295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7" name="Text Box 15"/>
          <p:cNvSpPr txBox="1">
            <a:spLocks noChangeArrowheads="1"/>
          </p:cNvSpPr>
          <p:nvPr/>
        </p:nvSpPr>
        <p:spPr bwMode="auto">
          <a:xfrm>
            <a:off x="6629400" y="2289175"/>
            <a:ext cx="2514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ea typeface="SimHei" pitchFamily="49" charset="-122"/>
              </a:rPr>
              <a:t>数据</a:t>
            </a:r>
          </a:p>
          <a:p>
            <a:pPr eaLnBrk="1" hangingPunct="1"/>
            <a:r>
              <a:rPr kumimoji="1" lang="zh-CN" altLang="en-US" sz="2000" b="1">
                <a:ea typeface="SimHei" pitchFamily="49" charset="-122"/>
              </a:rPr>
              <a:t>是一切文字、</a:t>
            </a:r>
          </a:p>
          <a:p>
            <a:pPr eaLnBrk="1" hangingPunct="1"/>
            <a:r>
              <a:rPr kumimoji="1" lang="zh-CN" altLang="en-US" sz="2000" b="1">
                <a:ea typeface="SimHei" pitchFamily="49" charset="-122"/>
              </a:rPr>
              <a:t>符号、声音、</a:t>
            </a:r>
          </a:p>
          <a:p>
            <a:pPr eaLnBrk="1" hangingPunct="1"/>
            <a:r>
              <a:rPr kumimoji="1" lang="zh-CN" altLang="en-US" sz="2000" b="1">
                <a:ea typeface="SimHei" pitchFamily="49" charset="-122"/>
              </a:rPr>
              <a:t>图像等有意义的组合</a:t>
            </a:r>
          </a:p>
        </p:txBody>
      </p:sp>
      <p:sp>
        <p:nvSpPr>
          <p:cNvPr id="54288" name="Text Box 16"/>
          <p:cNvSpPr txBox="1">
            <a:spLocks noChangeArrowheads="1"/>
          </p:cNvSpPr>
          <p:nvPr/>
        </p:nvSpPr>
        <p:spPr bwMode="auto">
          <a:xfrm>
            <a:off x="3779838" y="5516563"/>
            <a:ext cx="4529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ea typeface="SimHei" pitchFamily="49" charset="-122"/>
              </a:rPr>
              <a:t>数据处理是指将数据转换成信息的过程</a:t>
            </a:r>
          </a:p>
        </p:txBody>
      </p:sp>
      <p:sp>
        <p:nvSpPr>
          <p:cNvPr id="54289" name="AutoShape 17"/>
          <p:cNvSpPr>
            <a:spLocks noChangeArrowheads="1"/>
          </p:cNvSpPr>
          <p:nvPr/>
        </p:nvSpPr>
        <p:spPr bwMode="auto">
          <a:xfrm>
            <a:off x="3352800" y="2593975"/>
            <a:ext cx="12192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tx2">
                  <a:gamma/>
                  <a:tint val="38039"/>
                  <a:invGamma/>
                  <a:alpha val="0"/>
                </a:schemeClr>
              </a:gs>
              <a:gs pos="100000">
                <a:schemeClr val="tx2"/>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box(in)">
                                      <p:cBhvr>
                                        <p:cTn id="7" dur="500"/>
                                        <p:tgtEl>
                                          <p:spTgt spid="54279"/>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4285"/>
                                        </p:tgtEl>
                                        <p:attrNameLst>
                                          <p:attrName>style.visibility</p:attrName>
                                        </p:attrNameLst>
                                      </p:cBhvr>
                                      <p:to>
                                        <p:strVal val="visible"/>
                                      </p:to>
                                    </p:set>
                                    <p:anim calcmode="lin" valueType="num">
                                      <p:cBhvr additive="base">
                                        <p:cTn id="10" dur="500" fill="hold"/>
                                        <p:tgtEl>
                                          <p:spTgt spid="54285"/>
                                        </p:tgtEl>
                                        <p:attrNameLst>
                                          <p:attrName>ppt_x</p:attrName>
                                        </p:attrNameLst>
                                      </p:cBhvr>
                                      <p:tavLst>
                                        <p:tav tm="0">
                                          <p:val>
                                            <p:strVal val="0-#ppt_w/2"/>
                                          </p:val>
                                        </p:tav>
                                        <p:tav tm="100000">
                                          <p:val>
                                            <p:strVal val="#ppt_x"/>
                                          </p:val>
                                        </p:tav>
                                      </p:tavLst>
                                    </p:anim>
                                    <p:anim calcmode="lin" valueType="num">
                                      <p:cBhvr additive="base">
                                        <p:cTn id="11" dur="500" fill="hold"/>
                                        <p:tgtEl>
                                          <p:spTgt spid="54285"/>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55" presetClass="entr" presetSubtype="0" fill="hold" nodeType="clickEffect">
                                  <p:stCondLst>
                                    <p:cond delay="0"/>
                                  </p:stCondLst>
                                  <p:childTnLst>
                                    <p:set>
                                      <p:cBhvr>
                                        <p:cTn id="15" dur="1" fill="hold">
                                          <p:stCondLst>
                                            <p:cond delay="0"/>
                                          </p:stCondLst>
                                        </p:cTn>
                                        <p:tgtEl>
                                          <p:spTgt spid="54289"/>
                                        </p:tgtEl>
                                        <p:attrNameLst>
                                          <p:attrName>style.visibility</p:attrName>
                                        </p:attrNameLst>
                                      </p:cBhvr>
                                      <p:to>
                                        <p:strVal val="visible"/>
                                      </p:to>
                                    </p:set>
                                    <p:anim calcmode="lin" valueType="num">
                                      <p:cBhvr>
                                        <p:cTn id="16" dur="1000" fill="hold"/>
                                        <p:tgtEl>
                                          <p:spTgt spid="54289"/>
                                        </p:tgtEl>
                                        <p:attrNameLst>
                                          <p:attrName>ppt_w</p:attrName>
                                        </p:attrNameLst>
                                      </p:cBhvr>
                                      <p:tavLst>
                                        <p:tav tm="0">
                                          <p:val>
                                            <p:strVal val="#ppt_w*0.70"/>
                                          </p:val>
                                        </p:tav>
                                        <p:tav tm="100000">
                                          <p:val>
                                            <p:strVal val="#ppt_w"/>
                                          </p:val>
                                        </p:tav>
                                      </p:tavLst>
                                    </p:anim>
                                    <p:anim calcmode="lin" valueType="num">
                                      <p:cBhvr>
                                        <p:cTn id="17" dur="1000" fill="hold"/>
                                        <p:tgtEl>
                                          <p:spTgt spid="54289"/>
                                        </p:tgtEl>
                                        <p:attrNameLst>
                                          <p:attrName>ppt_h</p:attrName>
                                        </p:attrNameLst>
                                      </p:cBhvr>
                                      <p:tavLst>
                                        <p:tav tm="0">
                                          <p:val>
                                            <p:strVal val="#ppt_h"/>
                                          </p:val>
                                        </p:tav>
                                        <p:tav tm="100000">
                                          <p:val>
                                            <p:strVal val="#ppt_h"/>
                                          </p:val>
                                        </p:tav>
                                      </p:tavLst>
                                    </p:anim>
                                    <p:animEffect transition="in" filter="fade">
                                      <p:cBhvr>
                                        <p:cTn id="18" dur="1000"/>
                                        <p:tgtEl>
                                          <p:spTgt spid="54289"/>
                                        </p:tgtEl>
                                      </p:cBhvr>
                                    </p:animEffect>
                                  </p:childTnLst>
                                </p:cTn>
                              </p:par>
                              <p:par>
                                <p:cTn id="19" presetID="55"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strVal val="#ppt_w*0.70"/>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Effect transition="in" filter="fade">
                                      <p:cBhvr>
                                        <p:cTn id="23" dur="1000"/>
                                        <p:tgtEl>
                                          <p:spTgt spid="2"/>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5428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55" presetClass="entr" presetSubtype="0" fill="hold" nodeType="clickEffect">
                                  <p:stCondLst>
                                    <p:cond delay="0"/>
                                  </p:stCondLst>
                                  <p:childTnLst>
                                    <p:set>
                                      <p:cBhvr>
                                        <p:cTn id="29" dur="1" fill="hold">
                                          <p:stCondLst>
                                            <p:cond delay="0"/>
                                          </p:stCondLst>
                                        </p:cTn>
                                        <p:tgtEl>
                                          <p:spTgt spid="54286"/>
                                        </p:tgtEl>
                                        <p:attrNameLst>
                                          <p:attrName>style.visibility</p:attrName>
                                        </p:attrNameLst>
                                      </p:cBhvr>
                                      <p:to>
                                        <p:strVal val="visible"/>
                                      </p:to>
                                    </p:set>
                                    <p:anim calcmode="lin" valueType="num">
                                      <p:cBhvr>
                                        <p:cTn id="30" dur="1000" fill="hold"/>
                                        <p:tgtEl>
                                          <p:spTgt spid="54286"/>
                                        </p:tgtEl>
                                        <p:attrNameLst>
                                          <p:attrName>ppt_w</p:attrName>
                                        </p:attrNameLst>
                                      </p:cBhvr>
                                      <p:tavLst>
                                        <p:tav tm="0">
                                          <p:val>
                                            <p:strVal val="#ppt_w*0.70"/>
                                          </p:val>
                                        </p:tav>
                                        <p:tav tm="100000">
                                          <p:val>
                                            <p:strVal val="#ppt_w"/>
                                          </p:val>
                                        </p:tav>
                                      </p:tavLst>
                                    </p:anim>
                                    <p:anim calcmode="lin" valueType="num">
                                      <p:cBhvr>
                                        <p:cTn id="31" dur="1000" fill="hold"/>
                                        <p:tgtEl>
                                          <p:spTgt spid="54286"/>
                                        </p:tgtEl>
                                        <p:attrNameLst>
                                          <p:attrName>ppt_h</p:attrName>
                                        </p:attrNameLst>
                                      </p:cBhvr>
                                      <p:tavLst>
                                        <p:tav tm="0">
                                          <p:val>
                                            <p:strVal val="#ppt_h"/>
                                          </p:val>
                                        </p:tav>
                                        <p:tav tm="100000">
                                          <p:val>
                                            <p:strVal val="#ppt_h"/>
                                          </p:val>
                                        </p:tav>
                                      </p:tavLst>
                                    </p:anim>
                                    <p:animEffect transition="in" filter="fade">
                                      <p:cBhvr>
                                        <p:cTn id="32" dur="1000"/>
                                        <p:tgtEl>
                                          <p:spTgt spid="54286"/>
                                        </p:tgtEl>
                                      </p:cBhvr>
                                    </p:animEffect>
                                  </p:childTnLst>
                                </p:cTn>
                              </p:par>
                              <p:par>
                                <p:cTn id="33" presetID="55" presetClass="entr" presetSubtype="0" fill="hold" nodeType="withEffect">
                                  <p:stCondLst>
                                    <p:cond delay="0"/>
                                  </p:stCondLst>
                                  <p:childTnLst>
                                    <p:set>
                                      <p:cBhvr>
                                        <p:cTn id="34" dur="1" fill="hold">
                                          <p:stCondLst>
                                            <p:cond delay="0"/>
                                          </p:stCondLst>
                                        </p:cTn>
                                        <p:tgtEl>
                                          <p:spTgt spid="54278"/>
                                        </p:tgtEl>
                                        <p:attrNameLst>
                                          <p:attrName>style.visibility</p:attrName>
                                        </p:attrNameLst>
                                      </p:cBhvr>
                                      <p:to>
                                        <p:strVal val="visible"/>
                                      </p:to>
                                    </p:set>
                                    <p:anim calcmode="lin" valueType="num">
                                      <p:cBhvr>
                                        <p:cTn id="35" dur="1000" fill="hold"/>
                                        <p:tgtEl>
                                          <p:spTgt spid="54278"/>
                                        </p:tgtEl>
                                        <p:attrNameLst>
                                          <p:attrName>ppt_w</p:attrName>
                                        </p:attrNameLst>
                                      </p:cBhvr>
                                      <p:tavLst>
                                        <p:tav tm="0">
                                          <p:val>
                                            <p:strVal val="#ppt_w*0.70"/>
                                          </p:val>
                                        </p:tav>
                                        <p:tav tm="100000">
                                          <p:val>
                                            <p:strVal val="#ppt_w"/>
                                          </p:val>
                                        </p:tav>
                                      </p:tavLst>
                                    </p:anim>
                                    <p:anim calcmode="lin" valueType="num">
                                      <p:cBhvr>
                                        <p:cTn id="36" dur="1000" fill="hold"/>
                                        <p:tgtEl>
                                          <p:spTgt spid="54278"/>
                                        </p:tgtEl>
                                        <p:attrNameLst>
                                          <p:attrName>ppt_h</p:attrName>
                                        </p:attrNameLst>
                                      </p:cBhvr>
                                      <p:tavLst>
                                        <p:tav tm="0">
                                          <p:val>
                                            <p:strVal val="#ppt_h"/>
                                          </p:val>
                                        </p:tav>
                                        <p:tav tm="100000">
                                          <p:val>
                                            <p:strVal val="#ppt_h"/>
                                          </p:val>
                                        </p:tav>
                                      </p:tavLst>
                                    </p:anim>
                                    <p:animEffect transition="in" filter="fade">
                                      <p:cBhvr>
                                        <p:cTn id="37" dur="1000"/>
                                        <p:tgtEl>
                                          <p:spTgt spid="54278"/>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54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5" grpId="0"/>
      <p:bldP spid="54287" grpId="0"/>
      <p:bldP spid="542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68313" y="476250"/>
            <a:ext cx="8229600" cy="2089150"/>
          </a:xfrm>
        </p:spPr>
        <p:txBody>
          <a:bodyPr/>
          <a:lstStyle/>
          <a:p>
            <a:pPr marL="0" indent="0">
              <a:spcAft>
                <a:spcPct val="10000"/>
              </a:spcAft>
            </a:pPr>
            <a:r>
              <a:rPr lang="zh-CN" altLang="en-US" sz="2800" smtClean="0"/>
              <a:t>二、数据库管理技术的发展</a:t>
            </a:r>
          </a:p>
          <a:p>
            <a:pPr marL="0" indent="0">
              <a:spcAft>
                <a:spcPct val="10000"/>
              </a:spcAft>
              <a:buFont typeface="Wingdings" pitchFamily="2" charset="2"/>
              <a:buNone/>
            </a:pPr>
            <a:r>
              <a:rPr lang="zh-CN" altLang="en-US" sz="2800" smtClean="0"/>
              <a:t>数据处理的中心问题是</a:t>
            </a:r>
            <a:r>
              <a:rPr lang="zh-CN" altLang="en-US" sz="2800" smtClean="0">
                <a:solidFill>
                  <a:srgbClr val="008000"/>
                </a:solidFill>
              </a:rPr>
              <a:t>数据管理</a:t>
            </a:r>
            <a:r>
              <a:rPr lang="zh-CN" altLang="en-US" sz="2800" smtClean="0"/>
              <a:t>。计算机对数据的管理是指如何对数据组织、分类、编码、存储、检索、和维护。</a:t>
            </a:r>
          </a:p>
        </p:txBody>
      </p:sp>
      <p:sp>
        <p:nvSpPr>
          <p:cNvPr id="13315" name="Rectangle 4"/>
          <p:cNvSpPr>
            <a:spLocks noChangeArrowheads="1"/>
          </p:cNvSpPr>
          <p:nvPr/>
        </p:nvSpPr>
        <p:spPr bwMode="auto">
          <a:xfrm>
            <a:off x="250825" y="0"/>
            <a:ext cx="360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1.1.1   </a:t>
            </a:r>
            <a:r>
              <a:rPr lang="zh-CN" altLang="en-US" b="1"/>
              <a:t>计算机数据管理的发展</a:t>
            </a:r>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565400"/>
            <a:ext cx="8097838" cy="462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Text Box 7"/>
          <p:cNvSpPr txBox="1">
            <a:spLocks noChangeArrowheads="1"/>
          </p:cNvSpPr>
          <p:nvPr/>
        </p:nvSpPr>
        <p:spPr bwMode="auto">
          <a:xfrm>
            <a:off x="827088" y="2565400"/>
            <a:ext cx="590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latin typeface="SimHei" pitchFamily="49" charset="-122"/>
                <a:ea typeface="SimHei" pitchFamily="49" charset="-122"/>
              </a:rPr>
              <a:t>计算机在数据管理方面经历了由低级到高级的发展过程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p:cTn id="7" dur="500" fill="hold"/>
                                        <p:tgtEl>
                                          <p:spTgt spid="10247"/>
                                        </p:tgtEl>
                                        <p:attrNameLst>
                                          <p:attrName>ppt_x</p:attrName>
                                        </p:attrNameLst>
                                      </p:cBhvr>
                                      <p:tavLst>
                                        <p:tav tm="0">
                                          <p:val>
                                            <p:strVal val="#ppt_x-#ppt_w/2"/>
                                          </p:val>
                                        </p:tav>
                                        <p:tav tm="100000">
                                          <p:val>
                                            <p:strVal val="#ppt_x"/>
                                          </p:val>
                                        </p:tav>
                                      </p:tavLst>
                                    </p:anim>
                                    <p:anim calcmode="lin" valueType="num">
                                      <p:cBhvr>
                                        <p:cTn id="8" dur="500" fill="hold"/>
                                        <p:tgtEl>
                                          <p:spTgt spid="10247"/>
                                        </p:tgtEl>
                                        <p:attrNameLst>
                                          <p:attrName>ppt_y</p:attrName>
                                        </p:attrNameLst>
                                      </p:cBhvr>
                                      <p:tavLst>
                                        <p:tav tm="0">
                                          <p:val>
                                            <p:strVal val="#ppt_y"/>
                                          </p:val>
                                        </p:tav>
                                        <p:tav tm="100000">
                                          <p:val>
                                            <p:strVal val="#ppt_y"/>
                                          </p:val>
                                        </p:tav>
                                      </p:tavLst>
                                    </p:anim>
                                    <p:anim calcmode="lin" valueType="num">
                                      <p:cBhvr>
                                        <p:cTn id="9" dur="500" fill="hold"/>
                                        <p:tgtEl>
                                          <p:spTgt spid="10247"/>
                                        </p:tgtEl>
                                        <p:attrNameLst>
                                          <p:attrName>ppt_w</p:attrName>
                                        </p:attrNameLst>
                                      </p:cBhvr>
                                      <p:tavLst>
                                        <p:tav tm="0">
                                          <p:val>
                                            <p:fltVal val="0"/>
                                          </p:val>
                                        </p:tav>
                                        <p:tav tm="100000">
                                          <p:val>
                                            <p:strVal val="#ppt_w"/>
                                          </p:val>
                                        </p:tav>
                                      </p:tavLst>
                                    </p:anim>
                                    <p:anim calcmode="lin" valueType="num">
                                      <p:cBhvr>
                                        <p:cTn id="10" dur="500" fill="hold"/>
                                        <p:tgtEl>
                                          <p:spTgt spid="1024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0246"/>
                                        </p:tgtEl>
                                      </p:cBhvr>
                                    </p:animEffect>
                                    <p:animScale>
                                      <p:cBhvr>
                                        <p:cTn id="15" dur="250" autoRev="1" fill="hold"/>
                                        <p:tgtEl>
                                          <p:spTgt spid="102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60375" y="620713"/>
            <a:ext cx="8218488" cy="1655762"/>
          </a:xfrm>
        </p:spPr>
        <p:txBody>
          <a:bodyPr/>
          <a:lstStyle/>
          <a:p>
            <a:pPr>
              <a:buFont typeface="Wingdings" pitchFamily="2" charset="2"/>
              <a:buBlip>
                <a:blip r:embed="rId2"/>
              </a:buBlip>
            </a:pPr>
            <a:r>
              <a:rPr lang="zh-CN" altLang="en-US" smtClean="0">
                <a:solidFill>
                  <a:srgbClr val="FF3300"/>
                </a:solidFill>
              </a:rPr>
              <a:t>数据模型</a:t>
            </a:r>
            <a:r>
              <a:rPr lang="zh-CN" altLang="en-US" smtClean="0"/>
              <a:t>是</a:t>
            </a:r>
            <a:r>
              <a:rPr lang="zh-CN" altLang="zh-SG" smtClean="0"/>
              <a:t>是现实世界中数据特征，包括事物之间联糸的一种抽象表示。在数据库中用于表示实体和表示实体与实体之间的联糸形式。</a:t>
            </a:r>
            <a:endParaRPr lang="zh-CN" altLang="en-US" smtClean="0"/>
          </a:p>
        </p:txBody>
      </p:sp>
      <p:sp>
        <p:nvSpPr>
          <p:cNvPr id="14339" name="Rectangle 4"/>
          <p:cNvSpPr>
            <a:spLocks noChangeArrowheads="1"/>
          </p:cNvSpPr>
          <p:nvPr/>
        </p:nvSpPr>
        <p:spPr bwMode="auto">
          <a:xfrm>
            <a:off x="250825" y="0"/>
            <a:ext cx="180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1.1.2  </a:t>
            </a:r>
            <a:r>
              <a:rPr lang="zh-CN" altLang="en-US" b="1"/>
              <a:t>数据模型</a:t>
            </a:r>
          </a:p>
        </p:txBody>
      </p:sp>
      <p:pic>
        <p:nvPicPr>
          <p:cNvPr id="14340" name="Picture 5"/>
          <p:cNvPicPr>
            <a:picLocks noChangeAspect="1" noChangeArrowheads="1"/>
          </p:cNvPicPr>
          <p:nvPr/>
        </p:nvPicPr>
        <p:blipFill>
          <a:blip r:embed="rId3">
            <a:extLst>
              <a:ext uri="{28A0092B-C50C-407E-A947-70E740481C1C}">
                <a14:useLocalDpi xmlns:a14="http://schemas.microsoft.com/office/drawing/2010/main" val="0"/>
              </a:ext>
            </a:extLst>
          </a:blip>
          <a:srcRect l="16710" t="-10902" r="16537"/>
          <a:stretch>
            <a:fillRect/>
          </a:stretch>
        </p:blipFill>
        <p:spPr bwMode="auto">
          <a:xfrm>
            <a:off x="3132138" y="2276475"/>
            <a:ext cx="4248150"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Text Box 6"/>
          <p:cNvSpPr txBox="1">
            <a:spLocks noChangeArrowheads="1"/>
          </p:cNvSpPr>
          <p:nvPr/>
        </p:nvSpPr>
        <p:spPr bwMode="auto">
          <a:xfrm>
            <a:off x="7688263" y="5183188"/>
            <a:ext cx="879475" cy="650875"/>
          </a:xfrm>
          <a:prstGeom prst="rect">
            <a:avLst/>
          </a:prstGeom>
          <a:noFill/>
          <a:ln w="9525">
            <a:solidFill>
              <a:srgbClr val="ECC37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ea typeface="SimHei" pitchFamily="49" charset="-122"/>
              </a:rPr>
              <a:t>数据库</a:t>
            </a:r>
          </a:p>
          <a:p>
            <a:pPr eaLnBrk="1" hangingPunct="1"/>
            <a:r>
              <a:rPr lang="zh-CN" altLang="en-US">
                <a:ea typeface="SimHei" pitchFamily="49" charset="-122"/>
              </a:rPr>
              <a:t>管理员</a:t>
            </a:r>
          </a:p>
        </p:txBody>
      </p:sp>
      <p:sp>
        <p:nvSpPr>
          <p:cNvPr id="14342" name="Text Box 7"/>
          <p:cNvSpPr txBox="1">
            <a:spLocks noChangeArrowheads="1"/>
          </p:cNvSpPr>
          <p:nvPr/>
        </p:nvSpPr>
        <p:spPr bwMode="auto">
          <a:xfrm>
            <a:off x="7688263" y="4130675"/>
            <a:ext cx="1108075" cy="376238"/>
          </a:xfrm>
          <a:prstGeom prst="rect">
            <a:avLst/>
          </a:prstGeom>
          <a:noFill/>
          <a:ln w="9525">
            <a:solidFill>
              <a:srgbClr val="ECC37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ea typeface="SimHei" pitchFamily="49" charset="-122"/>
              </a:rPr>
              <a:t>专业用户</a:t>
            </a:r>
          </a:p>
        </p:txBody>
      </p:sp>
      <p:sp>
        <p:nvSpPr>
          <p:cNvPr id="14343" name="Text Box 8"/>
          <p:cNvSpPr txBox="1">
            <a:spLocks noChangeArrowheads="1"/>
          </p:cNvSpPr>
          <p:nvPr/>
        </p:nvSpPr>
        <p:spPr bwMode="auto">
          <a:xfrm>
            <a:off x="7596188" y="2990850"/>
            <a:ext cx="1152525" cy="376238"/>
          </a:xfrm>
          <a:prstGeom prst="rect">
            <a:avLst/>
          </a:prstGeom>
          <a:noFill/>
          <a:ln w="9525">
            <a:solidFill>
              <a:srgbClr val="ECC37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ea typeface="SimHei" pitchFamily="49" charset="-122"/>
              </a:rPr>
              <a:t>最终用户</a:t>
            </a:r>
          </a:p>
        </p:txBody>
      </p:sp>
      <p:sp>
        <p:nvSpPr>
          <p:cNvPr id="14344" name="Line 9"/>
          <p:cNvSpPr>
            <a:spLocks noChangeShapeType="1"/>
          </p:cNvSpPr>
          <p:nvPr/>
        </p:nvSpPr>
        <p:spPr bwMode="auto">
          <a:xfrm flipH="1">
            <a:off x="6026150" y="5876925"/>
            <a:ext cx="16557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sp>
        <p:nvSpPr>
          <p:cNvPr id="14345" name="Line 11"/>
          <p:cNvSpPr>
            <a:spLocks noChangeShapeType="1"/>
          </p:cNvSpPr>
          <p:nvPr/>
        </p:nvSpPr>
        <p:spPr bwMode="auto">
          <a:xfrm flipH="1">
            <a:off x="6443663" y="5462588"/>
            <a:ext cx="1081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sp>
        <p:nvSpPr>
          <p:cNvPr id="14346" name="Line 12"/>
          <p:cNvSpPr>
            <a:spLocks noChangeShapeType="1"/>
          </p:cNvSpPr>
          <p:nvPr/>
        </p:nvSpPr>
        <p:spPr bwMode="auto">
          <a:xfrm flipH="1">
            <a:off x="6927850" y="5180013"/>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sp>
        <p:nvSpPr>
          <p:cNvPr id="14347" name="Line 13"/>
          <p:cNvSpPr>
            <a:spLocks noChangeShapeType="1"/>
          </p:cNvSpPr>
          <p:nvPr/>
        </p:nvSpPr>
        <p:spPr bwMode="auto">
          <a:xfrm flipH="1">
            <a:off x="6443663" y="4445000"/>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sp>
        <p:nvSpPr>
          <p:cNvPr id="14348" name="Line 15"/>
          <p:cNvSpPr>
            <a:spLocks noChangeShapeType="1"/>
          </p:cNvSpPr>
          <p:nvPr/>
        </p:nvSpPr>
        <p:spPr bwMode="auto">
          <a:xfrm flipH="1">
            <a:off x="6588125" y="321310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pic>
        <p:nvPicPr>
          <p:cNvPr id="1434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6457950"/>
            <a:ext cx="1909762"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0" name="Picture 19"/>
          <p:cNvPicPr>
            <a:picLocks noChangeAspect="1" noChangeArrowheads="1"/>
          </p:cNvPicPr>
          <p:nvPr/>
        </p:nvPicPr>
        <p:blipFill>
          <a:blip r:embed="rId5">
            <a:extLst>
              <a:ext uri="{28A0092B-C50C-407E-A947-70E740481C1C}">
                <a14:useLocalDpi xmlns:a14="http://schemas.microsoft.com/office/drawing/2010/main" val="0"/>
              </a:ext>
            </a:extLst>
          </a:blip>
          <a:srcRect l="34200" t="1749" r="35161"/>
          <a:stretch>
            <a:fillRect/>
          </a:stretch>
        </p:blipFill>
        <p:spPr bwMode="auto">
          <a:xfrm>
            <a:off x="684213" y="2987675"/>
            <a:ext cx="1871662"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1834</Words>
  <Application>Microsoft Office PowerPoint</Application>
  <PresentationFormat>全屏显示(4:3)</PresentationFormat>
  <Paragraphs>224</Paragraphs>
  <Slides>33</Slides>
  <Notes>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33</vt:i4>
      </vt:variant>
    </vt:vector>
  </HeadingPairs>
  <TitlesOfParts>
    <vt:vector size="37" baseType="lpstr">
      <vt:lpstr>默认设计模板</vt:lpstr>
      <vt:lpstr>自定义设计方案</vt:lpstr>
      <vt:lpstr>图片</vt:lpstr>
      <vt:lpstr>Visio</vt:lpstr>
      <vt:lpstr>Access数据库 应用技术</vt:lpstr>
      <vt:lpstr>主要内容</vt:lpstr>
      <vt:lpstr>基本要求</vt:lpstr>
      <vt:lpstr>前  言</vt:lpstr>
      <vt:lpstr>第1章数据库基础和ACCESS概述</vt:lpstr>
      <vt:lpstr>1.1数据库基本概念</vt:lpstr>
      <vt:lpstr>PowerPoint 演示文稿</vt:lpstr>
      <vt:lpstr>PowerPoint 演示文稿</vt:lpstr>
      <vt:lpstr>PowerPoint 演示文稿</vt:lpstr>
      <vt:lpstr>数据模型术语</vt:lpstr>
      <vt:lpstr>3.三种数据模型</vt:lpstr>
      <vt:lpstr>数据库相关概念</vt:lpstr>
      <vt:lpstr>.数据库系统由以下几部分组成</vt:lpstr>
      <vt:lpstr>数据库系统由以下几部分组成</vt:lpstr>
      <vt:lpstr>PowerPoint 演示文稿</vt:lpstr>
      <vt:lpstr>1.2 关系数据库 </vt:lpstr>
      <vt:lpstr>概念理解</vt:lpstr>
      <vt:lpstr>关系必须满足的要求</vt:lpstr>
      <vt:lpstr>传统的集体运算</vt:lpstr>
      <vt:lpstr>关系运算 </vt:lpstr>
      <vt:lpstr>关系的完整性</vt:lpstr>
      <vt:lpstr>1.3 数据库设计基础</vt:lpstr>
      <vt:lpstr>PowerPoint 演示文稿</vt:lpstr>
      <vt:lpstr>数据库设计应遵循的原则</vt:lpstr>
      <vt:lpstr>数据库设计过程</vt:lpstr>
      <vt:lpstr>1.4 Access简介</vt:lpstr>
      <vt:lpstr>1.4.1 ACCESS的安装、启动和退出</vt:lpstr>
      <vt:lpstr>1.4.2 ACCESS的特点</vt:lpstr>
      <vt:lpstr>1.4.3 Access2010主界面</vt:lpstr>
      <vt:lpstr>数据库对象</vt:lpstr>
      <vt:lpstr>PowerPoint 演示文稿</vt:lpstr>
      <vt:lpstr>1.4.5 Access 2010新增功能简介</vt:lpstr>
      <vt:lpstr>本章小结</vt:lpstr>
    </vt:vector>
  </TitlesOfParts>
  <Company>gdut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wfm</dc:creator>
  <cp:lastModifiedBy>lgh</cp:lastModifiedBy>
  <cp:revision>34</cp:revision>
  <dcterms:created xsi:type="dcterms:W3CDTF">2012-01-09T12:02:13Z</dcterms:created>
  <dcterms:modified xsi:type="dcterms:W3CDTF">2015-02-28T14:34:45Z</dcterms:modified>
</cp:coreProperties>
</file>