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</p:sldMasterIdLst>
  <p:notesMasterIdLst>
    <p:notesMasterId r:id="rId41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91" r:id="rId20"/>
    <p:sldId id="292" r:id="rId21"/>
    <p:sldId id="275" r:id="rId22"/>
    <p:sldId id="276" r:id="rId23"/>
    <p:sldId id="277" r:id="rId24"/>
    <p:sldId id="278" r:id="rId25"/>
    <p:sldId id="279" r:id="rId26"/>
    <p:sldId id="293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4" r:id="rId39"/>
    <p:sldId id="295" r:id="rId4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2" d="100"/>
        <a:sy n="16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901F2DB-9819-4915-B120-DC8D8E02FA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5302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593EB49-9C27-40E0-8E32-568E54636FF4}" type="slidenum">
              <a:rPr lang="en-US" altLang="zh-CN" smtClean="0"/>
              <a:pPr eaLnBrk="1" hangingPunct="1"/>
              <a:t>1</a:t>
            </a:fld>
            <a:endParaRPr lang="en-US" altLang="zh-CN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SG" altLang="zh-SG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F3AFC6E-B9AB-4258-910C-E8A490243001}" type="slidenum">
              <a:rPr lang="en-US" altLang="zh-CN" smtClean="0"/>
              <a:pPr eaLnBrk="1" hangingPunct="1"/>
              <a:t>10</a:t>
            </a:fld>
            <a:endParaRPr lang="en-US" altLang="zh-CN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SG" altLang="zh-SG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F022242-E775-40FE-8E0D-4F4C270B6A9E}" type="slidenum">
              <a:rPr lang="en-US" altLang="zh-CN" smtClean="0"/>
              <a:pPr eaLnBrk="1" hangingPunct="1"/>
              <a:t>11</a:t>
            </a:fld>
            <a:endParaRPr lang="en-US" altLang="zh-CN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SG" altLang="zh-SG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D47F570-7335-4C91-AB89-3FC742F4CA32}" type="slidenum">
              <a:rPr lang="en-US" altLang="zh-CN" smtClean="0"/>
              <a:pPr eaLnBrk="1" hangingPunct="1"/>
              <a:t>12</a:t>
            </a:fld>
            <a:endParaRPr lang="en-US" altLang="zh-CN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SG" altLang="zh-SG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081FFA1-F367-429F-B101-7C834E7C232D}" type="slidenum">
              <a:rPr lang="en-US" altLang="zh-CN" smtClean="0"/>
              <a:pPr eaLnBrk="1" hangingPunct="1"/>
              <a:t>13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SG" altLang="zh-SG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D8808AE-4416-4467-979B-EEF1A312459A}" type="slidenum">
              <a:rPr lang="en-US" altLang="zh-CN" smtClean="0"/>
              <a:pPr eaLnBrk="1" hangingPunct="1"/>
              <a:t>14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SG" altLang="zh-SG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C274891-546E-46FE-9CA3-377D142D87D5}" type="slidenum">
              <a:rPr lang="en-US" altLang="zh-CN" smtClean="0"/>
              <a:pPr eaLnBrk="1" hangingPunct="1"/>
              <a:t>15</a:t>
            </a:fld>
            <a:endParaRPr lang="en-US" altLang="zh-CN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SG" altLang="zh-SG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B9E9A7A-9D86-4B71-9BE7-55A66A1A1B88}" type="slidenum">
              <a:rPr lang="en-US" altLang="zh-CN" smtClean="0"/>
              <a:pPr eaLnBrk="1" hangingPunct="1"/>
              <a:t>16</a:t>
            </a:fld>
            <a:endParaRPr lang="en-US" altLang="zh-CN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SG" altLang="zh-SG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E3D1636-D4BA-4212-A60A-B1F6B7F419D7}" type="slidenum">
              <a:rPr lang="en-US" altLang="zh-CN" smtClean="0"/>
              <a:pPr eaLnBrk="1" hangingPunct="1"/>
              <a:t>17</a:t>
            </a:fld>
            <a:endParaRPr lang="en-US" altLang="zh-CN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SG" altLang="zh-SG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AFCAF55-2D94-4E0E-9438-276F6CF786C1}" type="slidenum">
              <a:rPr lang="en-US" altLang="zh-CN" smtClean="0"/>
              <a:pPr eaLnBrk="1" hangingPunct="1"/>
              <a:t>18</a:t>
            </a:fld>
            <a:endParaRPr lang="en-US" altLang="zh-CN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SG" altLang="zh-SG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F7EC27E-E693-4C71-A4C3-C379FBCCDD4F}" type="slidenum">
              <a:rPr lang="en-US" altLang="zh-CN" smtClean="0"/>
              <a:pPr eaLnBrk="1" hangingPunct="1"/>
              <a:t>19</a:t>
            </a:fld>
            <a:endParaRPr lang="en-US" altLang="zh-CN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SG" altLang="zh-SG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C1990A3-A453-4551-88AA-F9F509EE02B7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SG" altLang="zh-SG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72029B8-1940-4D85-B799-BF99230B62BD}" type="slidenum">
              <a:rPr lang="en-US" altLang="zh-CN" smtClean="0"/>
              <a:pPr eaLnBrk="1" hangingPunct="1"/>
              <a:t>20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SG" altLang="zh-SG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2CE712F-33F0-493B-8587-228313D25F93}" type="slidenum">
              <a:rPr lang="en-US" altLang="zh-CN" smtClean="0"/>
              <a:pPr eaLnBrk="1" hangingPunct="1"/>
              <a:t>21</a:t>
            </a:fld>
            <a:endParaRPr lang="en-US" altLang="zh-CN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SG" altLang="zh-SG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33358E9-2948-4866-AC00-1C9A18DC7CE1}" type="slidenum">
              <a:rPr lang="en-US" altLang="zh-CN" smtClean="0"/>
              <a:pPr eaLnBrk="1" hangingPunct="1"/>
              <a:t>22</a:t>
            </a:fld>
            <a:endParaRPr lang="en-US" altLang="zh-CN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SG" altLang="zh-SG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E9E6826-E45C-4E3D-8573-0CCF7FFC9648}" type="slidenum">
              <a:rPr lang="en-US" altLang="zh-CN" smtClean="0"/>
              <a:pPr eaLnBrk="1" hangingPunct="1"/>
              <a:t>23</a:t>
            </a:fld>
            <a:endParaRPr lang="en-US" altLang="zh-CN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SG" altLang="zh-SG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255AF4F-2C24-4328-9B0E-20CF0B9C5B37}" type="slidenum">
              <a:rPr lang="en-US" altLang="zh-CN" smtClean="0"/>
              <a:pPr eaLnBrk="1" hangingPunct="1"/>
              <a:t>24</a:t>
            </a:fld>
            <a:endParaRPr lang="en-US" altLang="zh-CN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SG" altLang="zh-SG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2BA87EB-89F6-466E-AABF-25C496DA09A8}" type="slidenum">
              <a:rPr lang="en-US" altLang="zh-CN" smtClean="0"/>
              <a:pPr eaLnBrk="1" hangingPunct="1"/>
              <a:t>25</a:t>
            </a:fld>
            <a:endParaRPr lang="en-US" altLang="zh-CN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SG" altLang="zh-SG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1B77A4F-C701-41BF-A5EC-A4131B15B3C1}" type="slidenum">
              <a:rPr lang="en-US" altLang="zh-CN" smtClean="0"/>
              <a:pPr eaLnBrk="1" hangingPunct="1"/>
              <a:t>26</a:t>
            </a:fld>
            <a:endParaRPr lang="en-US" altLang="zh-CN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SG" altLang="zh-SG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A817437-5F78-4DCA-B655-7E397006B58A}" type="slidenum">
              <a:rPr lang="en-US" altLang="zh-CN" smtClean="0"/>
              <a:pPr eaLnBrk="1" hangingPunct="1"/>
              <a:t>27</a:t>
            </a:fld>
            <a:endParaRPr lang="en-US" altLang="zh-CN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SG" altLang="zh-SG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0CA60B2-9FE0-452B-B26D-8E5C66D4C026}" type="slidenum">
              <a:rPr lang="en-US" altLang="zh-CN" smtClean="0"/>
              <a:pPr eaLnBrk="1" hangingPunct="1"/>
              <a:t>28</a:t>
            </a:fld>
            <a:endParaRPr lang="en-US" altLang="zh-CN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SG" altLang="zh-SG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2C1AB28-889D-40AF-A786-94A9F72E650B}" type="slidenum">
              <a:rPr lang="en-US" altLang="zh-CN" smtClean="0"/>
              <a:pPr eaLnBrk="1" hangingPunct="1"/>
              <a:t>29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SG" altLang="zh-SG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D0E1FE4-7B2B-48C0-969D-83710D11D113}" type="slidenum">
              <a:rPr lang="en-US" altLang="zh-CN" smtClean="0"/>
              <a:pPr eaLnBrk="1" hangingPunct="1"/>
              <a:t>3</a:t>
            </a:fld>
            <a:endParaRPr lang="en-US" altLang="zh-CN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SG" altLang="zh-SG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0C88323-6F1D-4974-B68F-A05400DA2C2A}" type="slidenum">
              <a:rPr lang="en-US" altLang="zh-CN" smtClean="0"/>
              <a:pPr eaLnBrk="1" hangingPunct="1"/>
              <a:t>30</a:t>
            </a:fld>
            <a:endParaRPr lang="en-US" altLang="zh-CN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SG" altLang="zh-SG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B6C0FA6-A40D-4B51-9049-8C0767F0F45D}" type="slidenum">
              <a:rPr lang="en-US" altLang="zh-CN" smtClean="0"/>
              <a:pPr eaLnBrk="1" hangingPunct="1"/>
              <a:t>31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SG" altLang="zh-SG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F3E86F-1940-4C8B-AC4F-0864968A80DC}" type="slidenum">
              <a:rPr lang="en-US" altLang="zh-CN" smtClean="0"/>
              <a:pPr eaLnBrk="1" hangingPunct="1"/>
              <a:t>32</a:t>
            </a:fld>
            <a:endParaRPr lang="en-US" altLang="zh-CN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SG" altLang="zh-SG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D22AAE8-4E4F-46DB-9C0A-DE38B7B6E8C7}" type="slidenum">
              <a:rPr lang="en-US" altLang="zh-CN" smtClean="0"/>
              <a:pPr eaLnBrk="1" hangingPunct="1"/>
              <a:t>33</a:t>
            </a:fld>
            <a:endParaRPr lang="en-US" altLang="zh-CN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SG" altLang="zh-SG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D67DA46-B09B-4340-A7BB-4EF506F45BAC}" type="slidenum">
              <a:rPr lang="en-US" altLang="zh-CN" smtClean="0"/>
              <a:pPr eaLnBrk="1" hangingPunct="1"/>
              <a:t>34</a:t>
            </a:fld>
            <a:endParaRPr lang="en-US" altLang="zh-CN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SG" altLang="zh-SG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452A718-DD08-42DE-9A9F-5B4DA7DC761C}" type="slidenum">
              <a:rPr lang="en-US" altLang="zh-CN" smtClean="0"/>
              <a:pPr eaLnBrk="1" hangingPunct="1"/>
              <a:t>35</a:t>
            </a:fld>
            <a:endParaRPr lang="en-US" altLang="zh-CN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SG" altLang="zh-SG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C0F329C-FEBD-4E69-B275-1D70DC6F1651}" type="slidenum">
              <a:rPr lang="en-US" altLang="zh-CN" smtClean="0"/>
              <a:pPr eaLnBrk="1" hangingPunct="1"/>
              <a:t>36</a:t>
            </a:fld>
            <a:endParaRPr lang="en-US" altLang="zh-CN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SG" altLang="zh-SG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D212B11-ABFC-4984-8E8C-5BCB14D9B45B}" type="slidenum">
              <a:rPr lang="en-US" altLang="zh-CN" smtClean="0"/>
              <a:pPr eaLnBrk="1" hangingPunct="1"/>
              <a:t>37</a:t>
            </a:fld>
            <a:endParaRPr lang="en-US" altLang="zh-CN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SG" altLang="zh-SG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3545A44-429A-43CC-AFE7-49F6493CBFED}" type="slidenum">
              <a:rPr lang="en-US" altLang="zh-CN" smtClean="0"/>
              <a:pPr eaLnBrk="1" hangingPunct="1"/>
              <a:t>38</a:t>
            </a:fld>
            <a:endParaRPr lang="en-US" altLang="zh-CN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SG" altLang="zh-SG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8E7E414-5D49-4578-ADAD-6DA9DB36B4CF}" type="slidenum">
              <a:rPr lang="en-US" altLang="zh-CN" smtClean="0"/>
              <a:pPr eaLnBrk="1" hangingPunct="1"/>
              <a:t>4</a:t>
            </a:fld>
            <a:endParaRPr lang="en-US" altLang="zh-CN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SG" altLang="zh-SG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A0B6B12-0EFF-4B3E-8A5A-0768B43D423A}" type="slidenum">
              <a:rPr lang="en-US" altLang="zh-CN" smtClean="0"/>
              <a:pPr eaLnBrk="1" hangingPunct="1"/>
              <a:t>5</a:t>
            </a:fld>
            <a:endParaRPr lang="en-US" altLang="zh-CN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SG" altLang="zh-SG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E2A4C63-E4B9-4F90-8387-3E5093313144}" type="slidenum">
              <a:rPr lang="en-US" altLang="zh-CN" smtClean="0"/>
              <a:pPr eaLnBrk="1" hangingPunct="1"/>
              <a:t>6</a:t>
            </a:fld>
            <a:endParaRPr lang="en-US" altLang="zh-CN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SG" altLang="zh-SG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3B0523A-AB4E-48E6-ACC4-249F436983D7}" type="slidenum">
              <a:rPr lang="en-US" altLang="zh-CN" smtClean="0"/>
              <a:pPr eaLnBrk="1" hangingPunct="1"/>
              <a:t>7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SG" altLang="zh-SG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8077D9C-3D22-4B96-A084-E0FDDF5BAF47}" type="slidenum">
              <a:rPr lang="en-US" altLang="zh-CN" smtClean="0"/>
              <a:pPr eaLnBrk="1" hangingPunct="1"/>
              <a:t>8</a:t>
            </a:fld>
            <a:endParaRPr lang="en-US" altLang="zh-CN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SG" altLang="zh-SG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D673C2B-4CFE-4A37-8514-F19F92786F8D}" type="slidenum">
              <a:rPr lang="en-US" altLang="zh-CN" smtClean="0"/>
              <a:pPr eaLnBrk="1" hangingPunct="1"/>
              <a:t>9</a:t>
            </a:fld>
            <a:endParaRPr lang="en-US" altLang="zh-CN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SG" altLang="zh-S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12vmn42430-3096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125538"/>
            <a:ext cx="5183187" cy="1655762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71775" y="3429000"/>
            <a:ext cx="4424363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558213" y="6381750"/>
            <a:ext cx="585787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9361727-CC0F-4FE3-9531-9E35AE1E5B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0" name="Picture 2" descr="E:\LGH_WORK\1U1教学课件-朗科\1U1教学_朗科\201503课件\Access2010课件\2015Access2010课件\海大图标.gif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899592" cy="86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731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15262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07064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SG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697802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SG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925075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SG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05844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SG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SG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855915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SG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SG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53187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283835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372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SG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SG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245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SG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95422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SG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SG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69527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6524041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761528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SG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SG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1846687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SG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SG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1205249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SG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SG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2003436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SG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SG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4744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SG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889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SG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600200"/>
            <a:ext cx="40322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SG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2963" y="1600200"/>
            <a:ext cx="403383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90552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SG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SG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28204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16745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SG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SG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438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SG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SG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670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6.jpe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20" Type="http://schemas.openxmlformats.org/officeDocument/2006/relationships/image" Target="../media/image7.gi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gif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00200"/>
            <a:ext cx="82184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2053" name="Picture 5" descr="1291DCF050-1505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00" y="6070600"/>
            <a:ext cx="7874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E:\LGH_WORK\1U1教学课件-朗科\1U1教学_朗科\201503课件\Access2010课件\2015Access2010课件\海大图标.gif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" y="0"/>
            <a:ext cx="750100" cy="72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SzPct val="110000"/>
        <a:buFont typeface="Wingdings" pitchFamily="2" charset="2"/>
        <a:buChar char=""/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SzPct val="110000"/>
        <a:buFont typeface="Wingdings" pitchFamily="2" charset="2"/>
        <a:buChar char=""/>
        <a:defRPr sz="3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CC33"/>
        </a:buClr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9900"/>
        </a:buClr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9900"/>
        </a:buClr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9900"/>
        </a:buClr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9900"/>
        </a:buClr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截图0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3078" name="Picture 6" descr="1291DCF050-15050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00" y="6070600"/>
            <a:ext cx="7874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E:\LGH_WORK\1U1教学课件-朗科\1U1教学_朗科\201503课件\Access2010课件\2015Access2010课件\海大图标.gif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5" y="3110"/>
            <a:ext cx="685124" cy="66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20"/>
        </a:buBlip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20"/>
        </a:buBlip>
        <a:defRPr sz="3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20"/>
        </a:buBlip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20"/>
        </a:buBlip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20"/>
        </a:buBlip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20"/>
        </a:buBlip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20"/>
        </a:buBlip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20"/>
        </a:buBlip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20"/>
        </a:buBlip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125538"/>
            <a:ext cx="4895850" cy="1798637"/>
          </a:xfrm>
        </p:spPr>
        <p:txBody>
          <a:bodyPr/>
          <a:lstStyle/>
          <a:p>
            <a:pPr eaLnBrk="1" hangingPunct="1"/>
            <a:r>
              <a:rPr lang="en-US" altLang="zh-CN" sz="5400" b="0" smtClean="0">
                <a:latin typeface="黑体" pitchFamily="49" charset="-122"/>
              </a:rPr>
              <a:t>Access</a:t>
            </a:r>
            <a:r>
              <a:rPr lang="zh-CN" altLang="en-US" sz="5400" b="0" smtClean="0">
                <a:latin typeface="黑体" pitchFamily="49" charset="-122"/>
              </a:rPr>
              <a:t>数据库</a:t>
            </a:r>
            <a:br>
              <a:rPr lang="zh-CN" altLang="en-US" sz="5400" b="0" smtClean="0">
                <a:latin typeface="黑体" pitchFamily="49" charset="-122"/>
              </a:rPr>
            </a:br>
            <a:r>
              <a:rPr lang="zh-CN" altLang="en-US" sz="5400" b="0" smtClean="0">
                <a:latin typeface="黑体" pitchFamily="49" charset="-122"/>
              </a:rPr>
              <a:t>应用技术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71775" y="3429000"/>
            <a:ext cx="5329238" cy="2087563"/>
          </a:xfrm>
        </p:spPr>
        <p:txBody>
          <a:bodyPr/>
          <a:lstStyle/>
          <a:p>
            <a:pPr algn="l" eaLnBrk="1" hangingPunct="1"/>
            <a:r>
              <a:rPr lang="zh-CN" altLang="en-US" sz="3200" b="0" smtClean="0"/>
              <a:t>授课教师：</a:t>
            </a:r>
          </a:p>
          <a:p>
            <a:pPr algn="l" eaLnBrk="1" hangingPunct="1"/>
            <a:r>
              <a:rPr lang="zh-CN" altLang="en-US" sz="3200" b="0" smtClean="0"/>
              <a:t>联系电话：</a:t>
            </a:r>
            <a:endParaRPr lang="en-US" altLang="zh-CN" sz="3200" b="0" smtClean="0"/>
          </a:p>
          <a:p>
            <a:pPr algn="l" eaLnBrk="1" hangingPunct="1"/>
            <a:r>
              <a:rPr lang="en-US" altLang="zh-CN" sz="3200" b="0" smtClean="0"/>
              <a:t>E-Mail</a:t>
            </a:r>
            <a:r>
              <a:rPr lang="zh-CN" altLang="en-US" sz="3200" b="0" smtClean="0"/>
              <a:t>：</a:t>
            </a:r>
            <a:r>
              <a:rPr lang="en-US" altLang="zh-CN" sz="3200" b="0" smtClean="0"/>
              <a:t>@163.com</a:t>
            </a:r>
          </a:p>
          <a:p>
            <a:pPr eaLnBrk="1" hangingPunct="1"/>
            <a:endParaRPr lang="en-US" altLang="zh-CN" sz="3200" b="0" smtClean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2"/>
          <p:cNvSpPr>
            <a:spLocks noGrp="1" noChangeArrowheads="1"/>
          </p:cNvSpPr>
          <p:nvPr>
            <p:ph type="title"/>
          </p:nvPr>
        </p:nvSpPr>
        <p:spPr>
          <a:xfrm>
            <a:off x="579438" y="500063"/>
            <a:ext cx="3271837" cy="912812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表的组成 </a:t>
            </a:r>
          </a:p>
        </p:txBody>
      </p:sp>
      <p:grpSp>
        <p:nvGrpSpPr>
          <p:cNvPr id="2" name="Organization Chart 3"/>
          <p:cNvGrpSpPr>
            <a:grpSpLocks/>
          </p:cNvGrpSpPr>
          <p:nvPr/>
        </p:nvGrpSpPr>
        <p:grpSpPr bwMode="auto">
          <a:xfrm>
            <a:off x="1042988" y="1268413"/>
            <a:ext cx="7705725" cy="4824412"/>
            <a:chOff x="1134" y="1270"/>
            <a:chExt cx="2448" cy="1584"/>
          </a:xfrm>
        </p:grpSpPr>
        <p:cxnSp>
          <p:nvCxnSpPr>
            <p:cNvPr id="1028" name="_s1028"/>
            <p:cNvCxnSpPr>
              <a:cxnSpLocks noChangeShapeType="1"/>
              <a:stCxn id="8" idx="1"/>
              <a:endCxn id="7" idx="2"/>
            </p:cNvCxnSpPr>
            <p:nvPr/>
          </p:nvCxnSpPr>
          <p:spPr bwMode="auto">
            <a:xfrm rot="10800000">
              <a:off x="2574" y="2422"/>
              <a:ext cx="144" cy="288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" name="_s1029"/>
            <p:cNvCxnSpPr>
              <a:cxnSpLocks noChangeShapeType="1"/>
              <a:stCxn id="7" idx="0"/>
              <a:endCxn id="4" idx="2"/>
            </p:cNvCxnSpPr>
            <p:nvPr/>
          </p:nvCxnSpPr>
          <p:spPr bwMode="auto">
            <a:xfrm rot="5400000" flipH="1">
              <a:off x="2250" y="1810"/>
              <a:ext cx="144" cy="504"/>
            </a:xfrm>
            <a:prstGeom prst="bentConnector3">
              <a:avLst>
                <a:gd name="adj1" fmla="val 28125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0" name="_s1030"/>
            <p:cNvCxnSpPr>
              <a:cxnSpLocks noChangeShapeType="1"/>
              <a:stCxn id="6" idx="0"/>
              <a:endCxn id="4" idx="2"/>
            </p:cNvCxnSpPr>
            <p:nvPr/>
          </p:nvCxnSpPr>
          <p:spPr bwMode="auto">
            <a:xfrm rot="16200000">
              <a:off x="1746" y="1810"/>
              <a:ext cx="144" cy="504"/>
            </a:xfrm>
            <a:prstGeom prst="bentConnector3">
              <a:avLst>
                <a:gd name="adj1" fmla="val 28125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1" name="_s1031"/>
            <p:cNvCxnSpPr>
              <a:cxnSpLocks noChangeShapeType="1"/>
              <a:stCxn id="5" idx="0"/>
              <a:endCxn id="3" idx="2"/>
            </p:cNvCxnSpPr>
            <p:nvPr/>
          </p:nvCxnSpPr>
          <p:spPr bwMode="auto">
            <a:xfrm rot="5400000" flipH="1">
              <a:off x="2755" y="1377"/>
              <a:ext cx="144" cy="505"/>
            </a:xfrm>
            <a:prstGeom prst="bentConnector3">
              <a:avLst>
                <a:gd name="adj1" fmla="val 28236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2" name="_s1032"/>
            <p:cNvCxnSpPr>
              <a:cxnSpLocks noChangeShapeType="1"/>
              <a:stCxn id="4" idx="0"/>
              <a:endCxn id="3" idx="2"/>
            </p:cNvCxnSpPr>
            <p:nvPr/>
          </p:nvCxnSpPr>
          <p:spPr bwMode="auto">
            <a:xfrm rot="16200000">
              <a:off x="2250" y="1378"/>
              <a:ext cx="144" cy="504"/>
            </a:xfrm>
            <a:prstGeom prst="bentConnector3">
              <a:avLst>
                <a:gd name="adj1" fmla="val 28236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" name="_s1033"/>
            <p:cNvSpPr>
              <a:spLocks noChangeArrowheads="1"/>
            </p:cNvSpPr>
            <p:nvPr/>
          </p:nvSpPr>
          <p:spPr bwMode="auto">
            <a:xfrm>
              <a:off x="2142" y="1270"/>
              <a:ext cx="864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>
                    <a:alpha val="50999"/>
                  </a:srgbClr>
                </a:gs>
                <a:gs pos="100000">
                  <a:schemeClr val="folHlink">
                    <a:alpha val="78999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黑体" pitchFamily="49" charset="-122"/>
                </a:rPr>
                <a:t>数据表</a:t>
              </a:r>
            </a:p>
          </p:txBody>
        </p:sp>
        <p:sp>
          <p:nvSpPr>
            <p:cNvPr id="4" name="_s1034"/>
            <p:cNvSpPr>
              <a:spLocks noChangeArrowheads="1"/>
            </p:cNvSpPr>
            <p:nvPr/>
          </p:nvSpPr>
          <p:spPr bwMode="auto">
            <a:xfrm>
              <a:off x="1638" y="1702"/>
              <a:ext cx="864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>
                    <a:alpha val="50999"/>
                  </a:srgbClr>
                </a:gs>
                <a:gs pos="100000">
                  <a:schemeClr val="folHlink">
                    <a:alpha val="78999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黑体" pitchFamily="49" charset="-122"/>
                </a:rPr>
                <a:t>表结构</a:t>
              </a:r>
            </a:p>
          </p:txBody>
        </p:sp>
        <p:sp>
          <p:nvSpPr>
            <p:cNvPr id="5" name="_s1035"/>
            <p:cNvSpPr>
              <a:spLocks noChangeArrowheads="1"/>
            </p:cNvSpPr>
            <p:nvPr/>
          </p:nvSpPr>
          <p:spPr bwMode="auto">
            <a:xfrm>
              <a:off x="2646" y="1702"/>
              <a:ext cx="864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>
                    <a:alpha val="50999"/>
                  </a:srgbClr>
                </a:gs>
                <a:gs pos="100000">
                  <a:schemeClr val="folHlink">
                    <a:alpha val="78999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黑体" pitchFamily="49" charset="-122"/>
                </a:rPr>
                <a:t>表中数据</a:t>
              </a:r>
            </a:p>
          </p:txBody>
        </p:sp>
        <p:sp>
          <p:nvSpPr>
            <p:cNvPr id="6" name="_s1036"/>
            <p:cNvSpPr>
              <a:spLocks noChangeArrowheads="1"/>
            </p:cNvSpPr>
            <p:nvPr/>
          </p:nvSpPr>
          <p:spPr bwMode="auto">
            <a:xfrm>
              <a:off x="1134" y="2134"/>
              <a:ext cx="864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>
                    <a:alpha val="50999"/>
                  </a:srgbClr>
                </a:gs>
                <a:gs pos="100000">
                  <a:schemeClr val="folHlink">
                    <a:alpha val="78999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黑体" pitchFamily="49" charset="-122"/>
                </a:rPr>
                <a:t>表名</a:t>
              </a:r>
            </a:p>
          </p:txBody>
        </p:sp>
        <p:sp>
          <p:nvSpPr>
            <p:cNvPr id="7" name="_s1037"/>
            <p:cNvSpPr>
              <a:spLocks noChangeArrowheads="1"/>
            </p:cNvSpPr>
            <p:nvPr/>
          </p:nvSpPr>
          <p:spPr bwMode="auto">
            <a:xfrm>
              <a:off x="2142" y="2134"/>
              <a:ext cx="864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>
                    <a:alpha val="50999"/>
                  </a:srgbClr>
                </a:gs>
                <a:gs pos="100000">
                  <a:schemeClr val="folHlink">
                    <a:alpha val="78999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黑体" pitchFamily="49" charset="-122"/>
                </a:rPr>
                <a:t>字段属性</a:t>
              </a:r>
            </a:p>
          </p:txBody>
        </p:sp>
        <p:sp>
          <p:nvSpPr>
            <p:cNvPr id="8" name="_s1038"/>
            <p:cNvSpPr>
              <a:spLocks noChangeArrowheads="1"/>
            </p:cNvSpPr>
            <p:nvPr/>
          </p:nvSpPr>
          <p:spPr bwMode="auto">
            <a:xfrm>
              <a:off x="2718" y="2566"/>
              <a:ext cx="864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>
                    <a:alpha val="50999"/>
                  </a:srgbClr>
                </a:gs>
                <a:gs pos="100000">
                  <a:schemeClr val="folHlink">
                    <a:alpha val="78999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黑体" pitchFamily="49" charset="-122"/>
                  <a:ea typeface="黑体" pitchFamily="49" charset="-122"/>
                </a:rPr>
                <a:t>字段的个数 、字段的名称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黑体" pitchFamily="49" charset="-122"/>
                  <a:ea typeface="黑体" pitchFamily="49" charset="-122"/>
                </a:rPr>
                <a:t>数据类型、字段大小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黑体" pitchFamily="49" charset="-122"/>
                  <a:ea typeface="黑体" pitchFamily="49" charset="-122"/>
                </a:rPr>
                <a:t>格式、输入掩码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黑体" pitchFamily="49" charset="-122"/>
                  <a:ea typeface="黑体" pitchFamily="49" charset="-122"/>
                </a:rPr>
                <a:t>有效性规则</a:t>
              </a:r>
              <a:r>
                <a:rPr kumimoji="0" lang="zh-CN" altLang="en-US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黑体" pitchFamily="49" charset="-122"/>
                  <a:ea typeface="黑体" pitchFamily="49" charset="-122"/>
                </a:rPr>
                <a:t>  </a:t>
              </a:r>
            </a:p>
          </p:txBody>
        </p:sp>
      </p:grpSp>
      <p:sp>
        <p:nvSpPr>
          <p:cNvPr id="1040" name="Rectangle 4"/>
          <p:cNvSpPr>
            <a:spLocks noChangeArrowheads="1"/>
          </p:cNvSpPr>
          <p:nvPr/>
        </p:nvSpPr>
        <p:spPr bwMode="auto">
          <a:xfrm>
            <a:off x="546100" y="0"/>
            <a:ext cx="2441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2.2.1   </a:t>
            </a:r>
            <a:r>
              <a:rPr lang="zh-CN" altLang="en-US" b="1"/>
              <a:t>表的组成 </a:t>
            </a:r>
            <a:endParaRPr lang="en-US" altLang="zh-CN" b="1"/>
          </a:p>
        </p:txBody>
      </p:sp>
    </p:spTree>
  </p:cSld>
  <p:clrMapOvr>
    <a:masterClrMapping/>
  </p:clrMapOvr>
  <p:transition>
    <p:circle/>
    <p:sndAc>
      <p:stSnd>
        <p:snd r:embed="rId3" name="voltag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2027237" cy="346075"/>
          </a:xfrm>
        </p:spPr>
        <p:txBody>
          <a:bodyPr/>
          <a:lstStyle/>
          <a:p>
            <a:pPr eaLnBrk="1" hangingPunct="1"/>
            <a:r>
              <a:rPr lang="en-US" altLang="zh-CN" sz="1600" smtClean="0"/>
              <a:t>2.2.1   </a:t>
            </a:r>
            <a:r>
              <a:rPr lang="zh-CN" altLang="en-US" sz="1600" smtClean="0"/>
              <a:t>表的组成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600200"/>
            <a:ext cx="7704137" cy="3557588"/>
          </a:xfrm>
        </p:spPr>
        <p:txBody>
          <a:bodyPr/>
          <a:lstStyle/>
          <a:p>
            <a:pPr eaLnBrk="1" hangingPunct="1"/>
            <a:r>
              <a:rPr lang="zh-CN" altLang="en-US" smtClean="0"/>
              <a:t>字段的命名规则 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）长度为</a:t>
            </a:r>
            <a:r>
              <a:rPr lang="en-US" altLang="zh-CN" smtClean="0"/>
              <a:t>1</a:t>
            </a:r>
            <a:r>
              <a:rPr lang="zh-CN" altLang="en-US" smtClean="0"/>
              <a:t>～</a:t>
            </a:r>
            <a:r>
              <a:rPr lang="en-US" altLang="zh-CN" smtClean="0"/>
              <a:t>64</a:t>
            </a:r>
            <a:r>
              <a:rPr lang="zh-CN" altLang="en-US" smtClean="0"/>
              <a:t>个字符。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）可以包含字母、汉字、数字、空格和其他字符，但不能以空格开头。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）不能包含句号（</a:t>
            </a:r>
            <a:r>
              <a:rPr lang="en-US" altLang="zh-CN" smtClean="0"/>
              <a:t>.</a:t>
            </a:r>
            <a:r>
              <a:rPr lang="zh-CN" altLang="en-US" smtClean="0"/>
              <a:t>）、叹号（！）中括号（</a:t>
            </a:r>
            <a:r>
              <a:rPr lang="en-US" altLang="zh-CN" smtClean="0"/>
              <a:t>[ ]</a:t>
            </a:r>
            <a:r>
              <a:rPr lang="zh-CN" altLang="en-US" smtClean="0"/>
              <a:t>）和单引号（’）。 </a:t>
            </a:r>
          </a:p>
        </p:txBody>
      </p:sp>
    </p:spTree>
  </p:cSld>
  <p:clrMapOvr>
    <a:masterClrMapping/>
  </p:clrMapOvr>
  <p:transition>
    <p:circle/>
    <p:sndAc>
      <p:stSnd>
        <p:snd r:embed="rId3" name="voltage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196975"/>
            <a:ext cx="7570788" cy="53340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Access</a:t>
            </a:r>
            <a:r>
              <a:rPr lang="zh-CN" altLang="en-US" sz="2800" smtClean="0"/>
              <a:t>表中字段的数据类型：</a:t>
            </a:r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ph sz="half" idx="2"/>
          </p:nvPr>
        </p:nvGraphicFramePr>
        <p:xfrm>
          <a:off x="1187450" y="1700213"/>
          <a:ext cx="7488238" cy="4480440"/>
        </p:xfrm>
        <a:graphic>
          <a:graphicData uri="http://schemas.openxmlformats.org/drawingml/2006/table">
            <a:tbl>
              <a:tblPr/>
              <a:tblGrid>
                <a:gridCol w="1728788"/>
                <a:gridCol w="1223714"/>
                <a:gridCol w="2737098"/>
                <a:gridCol w="1798638"/>
              </a:tblGrid>
              <a:tr h="4571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数据类型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>
                        <a:alpha val="8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标 识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>
                        <a:alpha val="8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用 途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>
                        <a:alpha val="8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字段大小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>
                        <a:alpha val="83000"/>
                      </a:srgbClr>
                    </a:solidFill>
                  </a:tcPr>
                </a:tc>
              </a:tr>
              <a:tr h="11885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文本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>
                        <a:alpha val="8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Text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>
                        <a:alpha val="8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文本或文本与数字的组合，或者不需要计算的数字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>
                        <a:alpha val="8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最多为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255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个中文或英文字符， 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>
                        <a:alpha val="83000"/>
                      </a:srgbClr>
                    </a:solidFill>
                  </a:tcPr>
                </a:tc>
              </a:tr>
              <a:tr h="11885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备注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>
                        <a:alpha val="8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Memo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>
                        <a:alpha val="8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长文本或文本和数字的组合，如注释或说明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>
                        <a:alpha val="8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最多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65535 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个字符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>
                        <a:alpha val="83000"/>
                      </a:srgbClr>
                    </a:solidFill>
                  </a:tcPr>
                </a:tc>
              </a:tr>
              <a:tr h="8228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数字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>
                        <a:alpha val="8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Number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>
                        <a:alpha val="8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用于数学计算的数值数据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>
                        <a:alpha val="8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8 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个字节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>
                        <a:alpha val="83000"/>
                      </a:srgbClr>
                    </a:solidFill>
                  </a:tcPr>
                </a:tc>
              </a:tr>
              <a:tr h="8228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日期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时间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>
                        <a:alpha val="8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Date/time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>
                        <a:alpha val="8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表示日期和时间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>
                        <a:alpha val="8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8 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个字节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>
                        <a:alpha val="8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468313" y="0"/>
            <a:ext cx="202723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1600" b="1">
                <a:solidFill>
                  <a:schemeClr val="tx2"/>
                </a:solidFill>
                <a:ea typeface="黑体" pitchFamily="49" charset="-122"/>
              </a:rPr>
              <a:t>2.2.1   </a:t>
            </a:r>
            <a:r>
              <a:rPr lang="zh-CN" altLang="en-US" sz="1600" b="1">
                <a:solidFill>
                  <a:schemeClr val="tx2"/>
                </a:solidFill>
                <a:ea typeface="黑体" pitchFamily="49" charset="-122"/>
              </a:rPr>
              <a:t>表的组成</a:t>
            </a:r>
          </a:p>
        </p:txBody>
      </p:sp>
    </p:spTree>
  </p:cSld>
  <p:clrMapOvr>
    <a:masterClrMapping/>
  </p:clrMapOvr>
  <p:transition>
    <p:circle/>
    <p:sndAc>
      <p:stSnd>
        <p:snd r:embed="rId3" name="voltage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549275"/>
            <a:ext cx="2376487" cy="850900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数据类型续表</a:t>
            </a:r>
          </a:p>
        </p:txBody>
      </p:sp>
      <p:graphicFrame>
        <p:nvGraphicFramePr>
          <p:cNvPr id="34819" name="Group 3"/>
          <p:cNvGraphicFramePr>
            <a:graphicFrameLocks noGrp="1"/>
          </p:cNvGraphicFramePr>
          <p:nvPr>
            <p:ph idx="1"/>
          </p:nvPr>
        </p:nvGraphicFramePr>
        <p:xfrm>
          <a:off x="539750" y="1268413"/>
          <a:ext cx="8229600" cy="4602438"/>
        </p:xfrm>
        <a:graphic>
          <a:graphicData uri="http://schemas.openxmlformats.org/drawingml/2006/table">
            <a:tbl>
              <a:tblPr/>
              <a:tblGrid>
                <a:gridCol w="1212850"/>
                <a:gridCol w="1524000"/>
                <a:gridCol w="3970338"/>
                <a:gridCol w="1522412"/>
              </a:tblGrid>
              <a:tr h="396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数据类型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标 识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用 途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字段大小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</a:tr>
              <a:tr h="64003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货币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Money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用于计算的货币数值与数值数据，小数点后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位，整数最多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15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位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8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个字节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</a:tr>
              <a:tr h="64003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自动编号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AutoNumber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在添加记录时自动插入的唯一顺序或随机编号，此类型字段不能更新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4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个字节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</a:tr>
              <a:tr h="3962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是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否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Logical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用于记录逻辑型数据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Yes(-1)/No(0)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位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</a:tr>
              <a:tr h="64003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OLE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对象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OLE Object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内容为非文本、非数字、非日期等内容，也就是用其他软件制作的文件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最多为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1GB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</a:tr>
              <a:tr h="70099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超级链接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Hyperlink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存储超链接的字段，超链接可以是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UNC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路径或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URL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字段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最长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2048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个字符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</a:tr>
              <a:tr h="11886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查阅向导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Lookup Wizard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在向导创建的字段中，允许使用组合框来选择另一个表中的值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与用于执行查阅的主键字段大小相同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</a:tr>
            </a:tbl>
          </a:graphicData>
        </a:graphic>
      </p:graphicFrame>
      <p:sp>
        <p:nvSpPr>
          <p:cNvPr id="16429" name="Rectangle 45"/>
          <p:cNvSpPr>
            <a:spLocks noChangeArrowheads="1"/>
          </p:cNvSpPr>
          <p:nvPr/>
        </p:nvSpPr>
        <p:spPr bwMode="auto">
          <a:xfrm>
            <a:off x="468313" y="0"/>
            <a:ext cx="202723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1600" b="1">
                <a:solidFill>
                  <a:schemeClr val="tx2"/>
                </a:solidFill>
                <a:ea typeface="黑体" pitchFamily="49" charset="-122"/>
              </a:rPr>
              <a:t>2.2.1   </a:t>
            </a:r>
            <a:r>
              <a:rPr lang="zh-CN" altLang="en-US" sz="1600" b="1">
                <a:solidFill>
                  <a:schemeClr val="tx2"/>
                </a:solidFill>
                <a:ea typeface="黑体" pitchFamily="49" charset="-122"/>
              </a:rPr>
              <a:t>表的组成</a:t>
            </a:r>
          </a:p>
        </p:txBody>
      </p:sp>
    </p:spTree>
  </p:cSld>
  <p:clrMapOvr>
    <a:masterClrMapping/>
  </p:clrMapOvr>
  <p:transition>
    <p:circle/>
    <p:sndAc>
      <p:stSnd>
        <p:snd r:embed="rId3" name="voltage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2.2.2 </a:t>
            </a:r>
            <a:r>
              <a:rPr lang="zh-CN" altLang="en-US" smtClean="0"/>
              <a:t>建立表结构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建立表结构有</a:t>
            </a:r>
            <a:r>
              <a:rPr lang="en-US" altLang="zh-CN" smtClean="0"/>
              <a:t>2</a:t>
            </a:r>
            <a:r>
              <a:rPr lang="zh-CN" altLang="en-US" smtClean="0"/>
              <a:t>种方法：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68313" y="0"/>
            <a:ext cx="202723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1600" b="1">
                <a:solidFill>
                  <a:schemeClr val="tx2"/>
                </a:solidFill>
                <a:ea typeface="黑体" pitchFamily="49" charset="-122"/>
              </a:rPr>
              <a:t>2.2.2 </a:t>
            </a:r>
            <a:r>
              <a:rPr lang="zh-CN" altLang="en-US" sz="1600" b="1">
                <a:solidFill>
                  <a:schemeClr val="tx2"/>
                </a:solidFill>
                <a:ea typeface="黑体" pitchFamily="49" charset="-122"/>
              </a:rPr>
              <a:t>建立表结构</a:t>
            </a:r>
            <a:r>
              <a:rPr lang="zh-CN" altLang="en-US" sz="3600" b="1">
                <a:solidFill>
                  <a:schemeClr val="tx2"/>
                </a:solidFill>
                <a:ea typeface="黑体" pitchFamily="49" charset="-122"/>
              </a:rPr>
              <a:t> </a:t>
            </a: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4041775"/>
            <a:ext cx="6291263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4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349500"/>
            <a:ext cx="6396038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72" name="AutoShape 8"/>
          <p:cNvSpPr>
            <a:spLocks noChangeArrowheads="1"/>
          </p:cNvSpPr>
          <p:nvPr/>
        </p:nvSpPr>
        <p:spPr bwMode="auto">
          <a:xfrm>
            <a:off x="5783263" y="2708275"/>
            <a:ext cx="2305050" cy="1079500"/>
          </a:xfrm>
          <a:prstGeom prst="horizontalScroll">
            <a:avLst>
              <a:gd name="adj" fmla="val 12500"/>
            </a:avLst>
          </a:prstGeom>
          <a:solidFill>
            <a:srgbClr val="CC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ea typeface="黑体" pitchFamily="49" charset="-122"/>
              </a:rPr>
              <a:t>最常用方法</a:t>
            </a:r>
          </a:p>
        </p:txBody>
      </p:sp>
      <p:sp>
        <p:nvSpPr>
          <p:cNvPr id="36873" name="AutoShape 9"/>
          <p:cNvSpPr>
            <a:spLocks noChangeArrowheads="1"/>
          </p:cNvSpPr>
          <p:nvPr/>
        </p:nvSpPr>
        <p:spPr bwMode="auto">
          <a:xfrm>
            <a:off x="5608638" y="4745038"/>
            <a:ext cx="3384550" cy="1441450"/>
          </a:xfrm>
          <a:prstGeom prst="horizontalScroll">
            <a:avLst>
              <a:gd name="adj" fmla="val 12500"/>
            </a:avLst>
          </a:prstGeom>
          <a:solidFill>
            <a:srgbClr val="CC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ea typeface="黑体" pitchFamily="49" charset="-122"/>
              </a:rPr>
              <a:t>简单，但无法直接设置</a:t>
            </a:r>
          </a:p>
          <a:p>
            <a:pPr algn="ctr"/>
            <a:r>
              <a:rPr lang="zh-CN" altLang="en-US" sz="2400" b="1">
                <a:ea typeface="黑体" pitchFamily="49" charset="-122"/>
              </a:rPr>
              <a:t>字段的数据类型，属性</a:t>
            </a:r>
          </a:p>
        </p:txBody>
      </p:sp>
    </p:spTree>
  </p:cSld>
  <p:clrMapOvr>
    <a:masterClrMapping/>
  </p:clrMapOvr>
  <p:transition>
    <p:circle/>
    <p:sndAc>
      <p:stSnd>
        <p:snd r:embed="rId3" name="voltag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2" grpId="0" animBg="1"/>
      <p:bldP spid="368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4663" y="692150"/>
            <a:ext cx="8137525" cy="11811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sz="2800" dirty="0" smtClean="0"/>
              <a:t>一、使用设计视图创建表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2.3</a:t>
            </a:r>
            <a:r>
              <a:rPr lang="zh-CN" altLang="zh-SG" sz="2800" dirty="0"/>
              <a:t>使用设计视图创建产品</a:t>
            </a:r>
            <a:r>
              <a:rPr lang="zh-CN" altLang="zh-SG" sz="2800" dirty="0" smtClean="0"/>
              <a:t>表</a:t>
            </a:r>
            <a:r>
              <a:rPr lang="zh-CN" altLang="en-US" sz="2800" dirty="0" smtClean="0"/>
              <a:t>，其结构如表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800" dirty="0" smtClean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468313" y="0"/>
            <a:ext cx="202723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1600" b="1">
                <a:solidFill>
                  <a:schemeClr val="tx2"/>
                </a:solidFill>
                <a:ea typeface="黑体" pitchFamily="49" charset="-122"/>
              </a:rPr>
              <a:t>2.2.2 </a:t>
            </a:r>
            <a:r>
              <a:rPr lang="zh-CN" altLang="en-US" sz="1600" b="1">
                <a:solidFill>
                  <a:schemeClr val="tx2"/>
                </a:solidFill>
                <a:ea typeface="黑体" pitchFamily="49" charset="-122"/>
              </a:rPr>
              <a:t>建立表结构</a:t>
            </a:r>
            <a:r>
              <a:rPr lang="zh-CN" altLang="en-US" sz="3600" b="1">
                <a:solidFill>
                  <a:schemeClr val="tx2"/>
                </a:solidFill>
                <a:ea typeface="黑体" pitchFamily="49" charset="-122"/>
              </a:rPr>
              <a:t> 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half" idx="2"/>
          </p:nvPr>
        </p:nvGraphicFramePr>
        <p:xfrm>
          <a:off x="611188" y="2133600"/>
          <a:ext cx="7859714" cy="352742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09034"/>
                <a:gridCol w="1309034"/>
                <a:gridCol w="1309952"/>
                <a:gridCol w="1309952"/>
                <a:gridCol w="1310871"/>
                <a:gridCol w="1310871"/>
              </a:tblGrid>
              <a:tr h="71324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字段名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0981" marR="509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类型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0981" marR="509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字段名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0981" marR="509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类型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0981" marR="509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字段名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0981" marR="509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类型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0981" marR="50981" marT="0" marB="0" anchor="ctr"/>
                </a:tc>
              </a:tr>
              <a:tr h="703544"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产品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0981" marR="50981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自动编号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0981" marR="50981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单位数量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0981" marR="50981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文本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0981" marR="50981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再订购量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0981" marR="50981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数字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0981" marR="50981" marT="0" marB="0" anchor="ctr"/>
                </a:tc>
              </a:tr>
              <a:tr h="703544"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产品名称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0981" marR="50981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文本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0981" marR="50981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单价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0981" marR="50981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货币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0981" marR="50981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中止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0981" marR="50981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是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否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0981" marR="50981" marT="0" marB="0" anchor="ctr"/>
                </a:tc>
              </a:tr>
              <a:tr h="703544"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供应商</a:t>
                      </a: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0981" marR="50981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数字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0981" marR="50981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库存量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0981" marR="50981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数字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0981" marR="50981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0981" marR="50981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0981" marR="50981" marT="0" marB="0" anchor="ctr"/>
                </a:tc>
              </a:tr>
              <a:tr h="703544"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类别</a:t>
                      </a: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0981" marR="50981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数字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0981" marR="50981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订购量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0981" marR="50981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数字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0981" marR="50981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0981" marR="50981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0981" marR="50981" marT="0" marB="0" anchor="ctr"/>
                </a:tc>
              </a:tr>
            </a:tbl>
          </a:graphicData>
        </a:graphic>
      </p:graphicFrame>
    </p:spTree>
  </p:cSld>
  <p:clrMapOvr>
    <a:masterClrMapping/>
  </p:clrMapOvr>
  <p:transition>
    <p:circle/>
    <p:sndAc>
      <p:stSnd>
        <p:snd r:embed="rId3" name="voltage.wav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908050"/>
            <a:ext cx="8229600" cy="1512888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sz="2800" dirty="0" smtClean="0"/>
              <a:t>二、使用设计视图创建表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2.4</a:t>
            </a:r>
            <a:r>
              <a:rPr lang="zh-CN" altLang="zh-SG" sz="2800" dirty="0"/>
              <a:t>使用数据表视图创建订单表，该表的结构可</a:t>
            </a:r>
            <a:r>
              <a:rPr lang="zh-CN" altLang="zh-SG" sz="2800" dirty="0" smtClean="0"/>
              <a:t>参照</a:t>
            </a:r>
            <a:r>
              <a:rPr lang="zh-CN" altLang="en-US" sz="2800" dirty="0" smtClean="0"/>
              <a:t>下</a:t>
            </a:r>
            <a:r>
              <a:rPr lang="zh-CN" altLang="zh-SG" sz="2800" dirty="0" smtClean="0"/>
              <a:t>表</a:t>
            </a:r>
            <a:r>
              <a:rPr lang="en-US" altLang="zh-SG" sz="2800" dirty="0"/>
              <a:t>2.4</a:t>
            </a:r>
            <a:r>
              <a:rPr lang="zh-CN" altLang="zh-SG" sz="2800" dirty="0"/>
              <a:t>。</a:t>
            </a:r>
            <a:endParaRPr lang="en-US" altLang="zh-CN" sz="2800" dirty="0" smtClean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468313" y="0"/>
            <a:ext cx="202723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1600" b="1">
                <a:solidFill>
                  <a:schemeClr val="tx2"/>
                </a:solidFill>
                <a:ea typeface="黑体" pitchFamily="49" charset="-122"/>
              </a:rPr>
              <a:t>2.2.2 </a:t>
            </a:r>
            <a:r>
              <a:rPr lang="zh-CN" altLang="en-US" sz="1600" b="1">
                <a:solidFill>
                  <a:schemeClr val="tx2"/>
                </a:solidFill>
                <a:ea typeface="黑体" pitchFamily="49" charset="-122"/>
              </a:rPr>
              <a:t>建立表结构</a:t>
            </a:r>
            <a:r>
              <a:rPr lang="zh-CN" altLang="en-US" sz="3600" b="1">
                <a:solidFill>
                  <a:schemeClr val="tx2"/>
                </a:solidFill>
                <a:ea typeface="黑体" pitchFamily="49" charset="-122"/>
              </a:rPr>
              <a:t> 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16013" y="2565400"/>
          <a:ext cx="7777163" cy="367188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95279"/>
                <a:gridCol w="1295279"/>
                <a:gridCol w="1296194"/>
                <a:gridCol w="1296194"/>
                <a:gridCol w="1730088"/>
                <a:gridCol w="864129"/>
              </a:tblGrid>
              <a:tr h="65414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字段名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类型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字段名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类型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字段名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类型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3" marR="68583" marT="0" marB="0" anchor="ctr"/>
                </a:tc>
              </a:tr>
              <a:tr h="626751"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订单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自动编号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发货日期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日期</a:t>
                      </a: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时间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货主城市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文本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3" marR="68583" marT="0" marB="0" anchor="ctr"/>
                </a:tc>
              </a:tr>
              <a:tr h="597749"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客户</a:t>
                      </a: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文本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运货商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数字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货主地区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文本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3" marR="68583" marT="0" marB="0" anchor="ctr"/>
                </a:tc>
              </a:tr>
              <a:tr h="597749"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雇员</a:t>
                      </a: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数字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运货费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货币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货主邮政编码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文本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3" marR="68583" marT="0" marB="0" anchor="ctr"/>
                </a:tc>
              </a:tr>
              <a:tr h="597749"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订购日期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日期</a:t>
                      </a: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时间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货主名称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文本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货主国家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文本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3" marR="68583" marT="0" marB="0" anchor="ctr"/>
                </a:tc>
              </a:tr>
              <a:tr h="597749"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到货日期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日期</a:t>
                      </a: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时间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货主地址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文本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3" marR="68583" marT="0" marB="0" anchor="ctr"/>
                </a:tc>
              </a:tr>
            </a:tbl>
          </a:graphicData>
        </a:graphic>
      </p:graphicFrame>
    </p:spTree>
  </p:cSld>
  <p:clrMapOvr>
    <a:masterClrMapping/>
  </p:clrMapOvr>
  <p:transition>
    <p:circle/>
    <p:sndAc>
      <p:stSnd>
        <p:snd r:embed="rId3" name="voltage.wav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563938" y="274638"/>
            <a:ext cx="5040312" cy="922337"/>
          </a:xfrm>
        </p:spPr>
        <p:txBody>
          <a:bodyPr/>
          <a:lstStyle/>
          <a:p>
            <a:pPr algn="r" eaLnBrk="1" hangingPunct="1"/>
            <a:r>
              <a:rPr lang="en-US" altLang="zh-CN" smtClean="0"/>
              <a:t>2.2.3   </a:t>
            </a:r>
            <a:r>
              <a:rPr lang="zh-CN" altLang="en-US" smtClean="0"/>
              <a:t>向表中输入数据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341438"/>
            <a:ext cx="7561262" cy="504031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 smtClean="0"/>
              <a:t>一、使用数据表视图直接输入数据</a:t>
            </a:r>
          </a:p>
          <a:p>
            <a:pPr marL="363538" indent="-363538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1.</a:t>
            </a:r>
            <a:r>
              <a:rPr lang="zh-CN" altLang="en-US" dirty="0" smtClean="0"/>
              <a:t>直接输入文本型、数字型、货币型；</a:t>
            </a:r>
            <a:endParaRPr lang="en-US" altLang="zh-CN" dirty="0" smtClean="0"/>
          </a:p>
          <a:p>
            <a:pPr marL="363538" indent="-363538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2.</a:t>
            </a:r>
            <a:r>
              <a:rPr lang="zh-CN" altLang="en-US" dirty="0" smtClean="0"/>
              <a:t>是</a:t>
            </a:r>
            <a:r>
              <a:rPr lang="en-US" altLang="zh-CN" dirty="0" smtClean="0"/>
              <a:t>/</a:t>
            </a:r>
            <a:r>
              <a:rPr lang="zh-CN" altLang="en-US" dirty="0" smtClean="0"/>
              <a:t>否 型；</a:t>
            </a:r>
            <a:endParaRPr lang="en-US" altLang="zh-CN" dirty="0" smtClean="0"/>
          </a:p>
          <a:p>
            <a:pPr marL="363538" indent="-363538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3.</a:t>
            </a:r>
            <a:r>
              <a:rPr lang="zh-CN" altLang="en-US" dirty="0" smtClean="0"/>
              <a:t>日期</a:t>
            </a:r>
            <a:r>
              <a:rPr lang="en-US" altLang="zh-CN" dirty="0" smtClean="0"/>
              <a:t>/</a:t>
            </a:r>
            <a:r>
              <a:rPr lang="zh-CN" altLang="en-US" dirty="0" smtClean="0"/>
              <a:t>时间 型</a:t>
            </a:r>
          </a:p>
          <a:p>
            <a:pPr marL="363538" indent="-363538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4.</a:t>
            </a:r>
            <a:r>
              <a:rPr lang="zh-CN" altLang="en-US" dirty="0" smtClean="0"/>
              <a:t>输入“</a:t>
            </a:r>
            <a:r>
              <a:rPr lang="en-US" altLang="zh-CN" dirty="0" smtClean="0"/>
              <a:t>OLE”</a:t>
            </a:r>
            <a:r>
              <a:rPr lang="zh-CN" altLang="en-US" dirty="0" smtClean="0"/>
              <a:t>对象型数据 </a:t>
            </a:r>
          </a:p>
          <a:p>
            <a:pPr marL="363538" indent="-363538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5.</a:t>
            </a:r>
            <a:r>
              <a:rPr lang="zh-CN" altLang="en-US" dirty="0" smtClean="0"/>
              <a:t>输入“超链接”型数据 </a:t>
            </a:r>
          </a:p>
          <a:p>
            <a:pPr marL="363538" indent="-363538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6.</a:t>
            </a:r>
            <a:r>
              <a:rPr lang="zh-CN" altLang="en-US" dirty="0" smtClean="0"/>
              <a:t>输入“查阅向导”型数据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 smtClean="0"/>
              <a:t>二、直接导入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等文件中数据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68313" y="14288"/>
            <a:ext cx="2339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600" b="1">
                <a:latin typeface="黑体" pitchFamily="49" charset="-122"/>
                <a:ea typeface="黑体" pitchFamily="49" charset="-122"/>
              </a:rPr>
              <a:t>2.2.3 </a:t>
            </a:r>
            <a:r>
              <a:rPr lang="zh-CN" altLang="en-US" sz="1600" b="1">
                <a:latin typeface="黑体" pitchFamily="49" charset="-122"/>
                <a:ea typeface="黑体" pitchFamily="49" charset="-122"/>
              </a:rPr>
              <a:t>向表中输入数据 </a:t>
            </a:r>
          </a:p>
        </p:txBody>
      </p:sp>
    </p:spTree>
  </p:cSld>
  <p:clrMapOvr>
    <a:masterClrMapping/>
  </p:clrMapOvr>
  <p:transition>
    <p:plus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60"/>
                            </p:stCondLst>
                            <p:childTnLst>
                              <p:par>
                                <p:cTn id="2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960"/>
                            </p:stCondLst>
                            <p:childTnLst>
                              <p:par>
                                <p:cTn id="3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480"/>
                            </p:stCondLst>
                            <p:childTnLst>
                              <p:par>
                                <p:cTn id="3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74638"/>
            <a:ext cx="7993062" cy="1785937"/>
          </a:xfrm>
        </p:spPr>
        <p:txBody>
          <a:bodyPr/>
          <a:lstStyle/>
          <a:p>
            <a:r>
              <a:rPr lang="zh-CN" altLang="zh-SG" sz="3200" smtClean="0"/>
              <a:t>例</a:t>
            </a:r>
            <a:r>
              <a:rPr lang="en-US" altLang="zh-SG" sz="3200" smtClean="0"/>
              <a:t>2.6  </a:t>
            </a:r>
            <a:r>
              <a:rPr lang="zh-CN" altLang="zh-SG" sz="3200" smtClean="0"/>
              <a:t>为在数据表视图中打开的类别表中的“图片”字段输入数据如图</a:t>
            </a:r>
            <a:r>
              <a:rPr lang="en-US" altLang="zh-SG" sz="3200" smtClean="0"/>
              <a:t>2.14</a:t>
            </a:r>
            <a:r>
              <a:rPr lang="zh-CN" altLang="zh-SG" sz="3200" smtClean="0"/>
              <a:t>所示。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468313" y="14288"/>
            <a:ext cx="2339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600" b="1">
                <a:latin typeface="黑体" pitchFamily="49" charset="-122"/>
                <a:ea typeface="黑体" pitchFamily="49" charset="-122"/>
              </a:rPr>
              <a:t>2.2.3 </a:t>
            </a:r>
            <a:r>
              <a:rPr lang="zh-CN" altLang="en-US" sz="1600" b="1">
                <a:latin typeface="黑体" pitchFamily="49" charset="-122"/>
                <a:ea typeface="黑体" pitchFamily="49" charset="-122"/>
              </a:rPr>
              <a:t>向表中输入数据 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447925"/>
            <a:ext cx="8418512" cy="414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lus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74638"/>
            <a:ext cx="7993062" cy="5675312"/>
          </a:xfrm>
        </p:spPr>
        <p:txBody>
          <a:bodyPr/>
          <a:lstStyle/>
          <a:p>
            <a:pPr algn="l"/>
            <a:r>
              <a:rPr lang="zh-CN" altLang="zh-SG" sz="2800" smtClean="0"/>
              <a:t>例</a:t>
            </a:r>
            <a:r>
              <a:rPr lang="en-US" altLang="zh-SG" sz="2800" smtClean="0"/>
              <a:t>2.6  </a:t>
            </a:r>
            <a:r>
              <a:rPr lang="zh-CN" altLang="zh-SG" sz="2800" smtClean="0"/>
              <a:t>为在数据表视图中打开的类别表中的“图片”字段输入数据如图</a:t>
            </a:r>
            <a:r>
              <a:rPr lang="en-US" altLang="zh-SG" sz="2800" smtClean="0"/>
              <a:t>2.14</a:t>
            </a:r>
            <a:r>
              <a:rPr lang="zh-CN" altLang="zh-SG" sz="2800" smtClean="0"/>
              <a:t>所示。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zh-CN" altLang="zh-SG" sz="2800" smtClean="0"/>
              <a:t>例</a:t>
            </a:r>
            <a:r>
              <a:rPr lang="en-US" altLang="zh-SG" sz="2800" smtClean="0"/>
              <a:t>2.7  </a:t>
            </a:r>
            <a:r>
              <a:rPr lang="zh-CN" altLang="zh-SG" sz="2800" smtClean="0"/>
              <a:t>用设计视图创建表方法创建雇员表，雇员表的表结构如表</a:t>
            </a:r>
            <a:r>
              <a:rPr lang="en-US" altLang="zh-SG" sz="2800" smtClean="0"/>
              <a:t>2.5</a:t>
            </a:r>
            <a:r>
              <a:rPr lang="zh-CN" altLang="zh-SG" sz="2800" smtClean="0"/>
              <a:t>所示。并采用“值列表”的方式，将雇员表中的“尊称”字段设置为“查阅向导”类型。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zh-CN" altLang="zh-SG" sz="2800" smtClean="0"/>
              <a:t>例</a:t>
            </a:r>
            <a:r>
              <a:rPr lang="en-US" altLang="zh-SG" sz="2800" smtClean="0"/>
              <a:t>2.8  </a:t>
            </a:r>
            <a:r>
              <a:rPr lang="zh-CN" altLang="zh-SG" sz="2800" smtClean="0"/>
              <a:t>采用“查阅列”的方式，将产品表中的“类别</a:t>
            </a:r>
            <a:r>
              <a:rPr lang="en-US" altLang="zh-SG" sz="2800" smtClean="0"/>
              <a:t>ID</a:t>
            </a:r>
            <a:r>
              <a:rPr lang="zh-CN" altLang="zh-SG" sz="2800" smtClean="0"/>
              <a:t>”字段设置为“查阅向导”类型。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zh-CN" altLang="zh-SG" sz="2800" smtClean="0"/>
              <a:t>例</a:t>
            </a:r>
            <a:r>
              <a:rPr lang="en-US" altLang="zh-SG" sz="2800" smtClean="0"/>
              <a:t>2.9  </a:t>
            </a:r>
            <a:r>
              <a:rPr lang="zh-CN" altLang="zh-SG" sz="2800" smtClean="0"/>
              <a:t>将已经建立好的</a:t>
            </a:r>
            <a:r>
              <a:rPr lang="en-US" altLang="zh-SG" sz="2800" smtClean="0"/>
              <a:t>Excel</a:t>
            </a:r>
            <a:r>
              <a:rPr lang="zh-CN" altLang="zh-SG" sz="2800" smtClean="0"/>
              <a:t>文件“供应商</a:t>
            </a:r>
            <a:r>
              <a:rPr lang="en-US" altLang="zh-SG" sz="2800" smtClean="0"/>
              <a:t>.xls</a:t>
            </a:r>
            <a:r>
              <a:rPr lang="zh-CN" altLang="zh-SG" sz="2800" smtClean="0"/>
              <a:t>”导入到“罗斯文”数据库中，数据表的名称为“供应商”。</a:t>
            </a:r>
            <a:r>
              <a:rPr lang="zh-CN" altLang="zh-SG" sz="3200" smtClean="0"/>
              <a:t/>
            </a:r>
            <a:br>
              <a:rPr lang="zh-CN" altLang="zh-SG" sz="3200" smtClean="0"/>
            </a:br>
            <a:endParaRPr lang="zh-CN" altLang="zh-SG" sz="3200" smtClean="0"/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468313" y="14288"/>
            <a:ext cx="2339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600" b="1">
                <a:latin typeface="黑体" pitchFamily="49" charset="-122"/>
                <a:ea typeface="黑体" pitchFamily="49" charset="-122"/>
              </a:rPr>
              <a:t>2.2.3 </a:t>
            </a:r>
            <a:r>
              <a:rPr lang="zh-CN" altLang="en-US" sz="1600" b="1">
                <a:latin typeface="黑体" pitchFamily="49" charset="-122"/>
                <a:ea typeface="黑体" pitchFamily="49" charset="-122"/>
              </a:rPr>
              <a:t>向表中输入数据 </a:t>
            </a:r>
          </a:p>
        </p:txBody>
      </p:sp>
    </p:spTree>
  </p:cSld>
  <p:clrMapOvr>
    <a:masterClrMapping/>
  </p:clrMapOvr>
  <p:transition>
    <p:plus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348038" y="549275"/>
            <a:ext cx="4464050" cy="719138"/>
          </a:xfrm>
        </p:spPr>
        <p:txBody>
          <a:bodyPr/>
          <a:lstStyle/>
          <a:p>
            <a:pPr eaLnBrk="1" hangingPunct="1"/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 数据库和表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484313"/>
            <a:ext cx="3816350" cy="4681537"/>
          </a:xfrm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ECC370">
                        <a:alpha val="82999"/>
                      </a:srgbClr>
                    </a:gs>
                    <a:gs pos="100000">
                      <a:srgbClr val="E4EAA8">
                        <a:alpha val="51999"/>
                      </a:srgbClr>
                    </a:gs>
                  </a:gsLst>
                  <a:lin ang="0" scaled="1"/>
                </a:gradFill>
              </a14:hiddenFill>
            </a:ext>
          </a:extLst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zh-SG" sz="2400" dirty="0"/>
              <a:t>2.1  </a:t>
            </a:r>
            <a:r>
              <a:rPr lang="zh-CN" altLang="zh-SG" sz="2400" dirty="0"/>
              <a:t>创建数据库</a:t>
            </a:r>
            <a:r>
              <a:rPr lang="en-US" altLang="zh-SG" sz="2400" dirty="0"/>
              <a:t>	</a:t>
            </a:r>
            <a:endParaRPr lang="zh-CN" altLang="zh-SG" sz="24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SG" sz="2400" dirty="0"/>
              <a:t>2.1.1  </a:t>
            </a:r>
            <a:r>
              <a:rPr lang="zh-CN" altLang="zh-SG" sz="2400" dirty="0"/>
              <a:t>创建数据库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SG" sz="2400" dirty="0"/>
              <a:t>2.1.2  </a:t>
            </a:r>
            <a:r>
              <a:rPr lang="zh-CN" altLang="zh-SG" sz="2400" dirty="0"/>
              <a:t>数据库的简单操作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SG" sz="2400" dirty="0"/>
              <a:t>2.2  </a:t>
            </a:r>
            <a:r>
              <a:rPr lang="zh-CN" altLang="zh-SG" sz="2400" dirty="0"/>
              <a:t>建立数据表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SG" sz="2400" dirty="0"/>
              <a:t>2.2.1  </a:t>
            </a:r>
            <a:r>
              <a:rPr lang="zh-CN" altLang="zh-SG" sz="2400" dirty="0"/>
              <a:t>表的组成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SG" sz="2400" dirty="0"/>
              <a:t>2.2  </a:t>
            </a:r>
            <a:r>
              <a:rPr lang="zh-CN" altLang="zh-SG" sz="2400" dirty="0"/>
              <a:t>建立表结构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SG" sz="2400" dirty="0"/>
              <a:t>2.2.3  </a:t>
            </a:r>
            <a:r>
              <a:rPr lang="zh-CN" altLang="zh-SG" sz="2400" dirty="0"/>
              <a:t>向表中输入数据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SG" sz="2400" dirty="0"/>
              <a:t>2.2.4  </a:t>
            </a:r>
            <a:r>
              <a:rPr lang="zh-CN" altLang="zh-SG" sz="2400" dirty="0"/>
              <a:t>设置字段属性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SG" sz="2400" dirty="0"/>
              <a:t>2.2.5  </a:t>
            </a:r>
            <a:r>
              <a:rPr lang="zh-CN" altLang="zh-SG" sz="2400" dirty="0"/>
              <a:t>建立表之间的</a:t>
            </a:r>
            <a:r>
              <a:rPr lang="zh-CN" altLang="zh-SG" sz="2400" dirty="0" smtClean="0"/>
              <a:t>关</a:t>
            </a:r>
            <a:r>
              <a:rPr lang="zh-CN" altLang="zh-SG" sz="2400" dirty="0"/>
              <a:t>系</a:t>
            </a:r>
            <a:endParaRPr lang="zh-CN" altLang="zh-SG" sz="2400" b="0" cap="small" dirty="0">
              <a:solidFill>
                <a:schemeClr val="tx1"/>
              </a:solidFill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00563" y="1484313"/>
            <a:ext cx="4103687" cy="4681537"/>
          </a:xfrm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E4EAA8">
                        <a:alpha val="51999"/>
                      </a:srgbClr>
                    </a:gs>
                    <a:gs pos="100000">
                      <a:srgbClr val="ECC370">
                        <a:alpha val="82999"/>
                      </a:srgbClr>
                    </a:gs>
                  </a:gsLst>
                  <a:lin ang="0" scaled="1"/>
                </a:gradFill>
              </a14:hiddenFill>
            </a:ext>
          </a:extLst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SG" sz="2400" smtClean="0"/>
              <a:t>2.3  </a:t>
            </a:r>
            <a:r>
              <a:rPr lang="zh-CN" altLang="zh-SG" sz="2400" smtClean="0"/>
              <a:t>维护表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SG" sz="2400" smtClean="0"/>
              <a:t>2.3.1  </a:t>
            </a:r>
            <a:r>
              <a:rPr lang="zh-CN" altLang="zh-SG" sz="2400" smtClean="0"/>
              <a:t>维护表结构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SG" sz="2400" smtClean="0"/>
              <a:t>2.3.2  </a:t>
            </a:r>
            <a:r>
              <a:rPr lang="zh-CN" altLang="zh-SG" sz="2400" smtClean="0"/>
              <a:t>维护表的内容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SG" sz="2400" smtClean="0"/>
              <a:t>2.3.3  </a:t>
            </a:r>
            <a:r>
              <a:rPr lang="zh-CN" altLang="zh-SG" sz="2400" smtClean="0"/>
              <a:t>修饰表的外观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SG" sz="2400" smtClean="0"/>
              <a:t>2.4  </a:t>
            </a:r>
            <a:r>
              <a:rPr lang="zh-CN" altLang="zh-SG" sz="2400" smtClean="0"/>
              <a:t>操作表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SG" sz="2400" smtClean="0"/>
              <a:t>2.4.1  </a:t>
            </a:r>
            <a:r>
              <a:rPr lang="zh-CN" altLang="zh-SG" sz="2400" smtClean="0"/>
              <a:t>复制、重命名及删除表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SG" sz="2400" smtClean="0"/>
              <a:t>2.4.2  </a:t>
            </a:r>
            <a:r>
              <a:rPr lang="zh-CN" altLang="zh-SG" sz="2400" smtClean="0"/>
              <a:t>查找与替换数据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SG" sz="2400" smtClean="0"/>
              <a:t>2.4.3  </a:t>
            </a:r>
            <a:r>
              <a:rPr lang="zh-CN" altLang="zh-SG" sz="2400" smtClean="0"/>
              <a:t>记录排序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SG" sz="2400" smtClean="0"/>
              <a:t>2.4.4  </a:t>
            </a:r>
            <a:r>
              <a:rPr lang="zh-CN" altLang="zh-SG" sz="2400" smtClean="0"/>
              <a:t>筛选记录</a:t>
            </a:r>
          </a:p>
          <a:p>
            <a:pPr marL="0" indent="0">
              <a:buFont typeface="Wingdings" pitchFamily="2" charset="2"/>
              <a:buNone/>
            </a:pPr>
            <a:endParaRPr lang="zh-CN" altLang="en-US" sz="20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ll dir="ld"/>
    <p:sndAc>
      <p:stSnd>
        <p:snd r:embed="rId3" name="voltage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779838" y="549275"/>
            <a:ext cx="4700587" cy="1143000"/>
          </a:xfrm>
        </p:spPr>
        <p:txBody>
          <a:bodyPr/>
          <a:lstStyle/>
          <a:p>
            <a:pPr algn="r" eaLnBrk="1" hangingPunct="1"/>
            <a:r>
              <a:rPr lang="en-US" altLang="zh-CN" smtClean="0"/>
              <a:t>2.2.4 </a:t>
            </a:r>
            <a:r>
              <a:rPr lang="zh-CN" altLang="en-US" smtClean="0"/>
              <a:t>设置字段属性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600200"/>
            <a:ext cx="7859712" cy="4525963"/>
          </a:xfrm>
        </p:spPr>
        <p:txBody>
          <a:bodyPr/>
          <a:lstStyle/>
          <a:p>
            <a:pPr eaLnBrk="1" hangingPunct="1"/>
            <a:r>
              <a:rPr lang="zh-CN" altLang="en-US" smtClean="0"/>
              <a:t>字段属性表示字段所具有的特性，它定义了字段数据的保存、处理或显示。如：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   字段大小控制允许输入的最多字符数；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   有效性规则控制输入数据满足的条件。</a:t>
            </a:r>
            <a:endParaRPr lang="en-US" altLang="zh-CN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SG" smtClean="0"/>
              <a:t>Access</a:t>
            </a:r>
            <a:r>
              <a:rPr lang="zh-CN" altLang="zh-SG" smtClean="0"/>
              <a:t>为大多数属性提供了默认设置，一般能够满足用户的需要，用户也可以改变默认设置。字段的常规属性如</a:t>
            </a:r>
            <a:r>
              <a:rPr lang="zh-CN" altLang="en-US" smtClean="0"/>
              <a:t>书中</a:t>
            </a:r>
            <a:r>
              <a:rPr lang="zh-CN" altLang="zh-SG" smtClean="0"/>
              <a:t>表</a:t>
            </a:r>
            <a:r>
              <a:rPr lang="en-US" altLang="zh-SG" smtClean="0"/>
              <a:t>2.6</a:t>
            </a:r>
            <a:r>
              <a:rPr lang="zh-CN" altLang="zh-SG" smtClean="0"/>
              <a:t>所示。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   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468313" y="0"/>
            <a:ext cx="202723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1600" b="1">
                <a:solidFill>
                  <a:schemeClr val="tx2"/>
                </a:solidFill>
                <a:ea typeface="黑体" pitchFamily="49" charset="-122"/>
              </a:rPr>
              <a:t>2.2.4 </a:t>
            </a:r>
            <a:r>
              <a:rPr lang="zh-CN" altLang="en-US" sz="1600" b="1">
                <a:solidFill>
                  <a:schemeClr val="tx2"/>
                </a:solidFill>
                <a:ea typeface="黑体" pitchFamily="49" charset="-122"/>
              </a:rPr>
              <a:t>设置字段属性</a:t>
            </a:r>
            <a:r>
              <a:rPr lang="zh-CN" altLang="en-US" sz="3600" b="1">
                <a:solidFill>
                  <a:schemeClr val="tx2"/>
                </a:solidFill>
                <a:ea typeface="黑体" pitchFamily="49" charset="-122"/>
              </a:rPr>
              <a:t> </a:t>
            </a:r>
          </a:p>
        </p:txBody>
      </p:sp>
    </p:spTree>
  </p:cSld>
  <p:clrMapOvr>
    <a:masterClrMapping/>
  </p:clrMapOvr>
  <p:transition>
    <p:plus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一、字段大小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125538"/>
            <a:ext cx="8229600" cy="21859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“</a:t>
            </a:r>
            <a:r>
              <a:rPr lang="zh-CN" altLang="en-US" sz="2800" smtClean="0"/>
              <a:t>文本”或“数值” 型字段可用于设置字段的存储空间大小 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文本类型的字段宽度范围为</a:t>
            </a:r>
            <a:r>
              <a:rPr lang="en-US" altLang="zh-CN" sz="2800" smtClean="0"/>
              <a:t>1</a:t>
            </a:r>
            <a:r>
              <a:rPr lang="zh-CN" altLang="en-US" sz="2800" smtClean="0"/>
              <a:t>～</a:t>
            </a:r>
            <a:r>
              <a:rPr lang="en-US" altLang="zh-CN" sz="2800" smtClean="0"/>
              <a:t>255</a:t>
            </a:r>
            <a:r>
              <a:rPr lang="zh-CN" altLang="en-US" sz="2800" smtClean="0"/>
              <a:t>个字符，系统默认为</a:t>
            </a:r>
            <a:r>
              <a:rPr lang="en-US" altLang="zh-CN" sz="2800" smtClean="0"/>
              <a:t>50</a:t>
            </a:r>
            <a:r>
              <a:rPr lang="zh-CN" altLang="en-US" sz="2800" smtClean="0"/>
              <a:t>个字符 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数字类型的字段宽度如表 </a:t>
            </a:r>
            <a:r>
              <a:rPr lang="en-US" altLang="zh-CN" sz="2800" smtClean="0"/>
              <a:t>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800" smtClean="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68313" y="0"/>
            <a:ext cx="202723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1600" b="1">
                <a:solidFill>
                  <a:schemeClr val="tx2"/>
                </a:solidFill>
                <a:ea typeface="黑体" pitchFamily="49" charset="-122"/>
              </a:rPr>
              <a:t>2.2.4 </a:t>
            </a:r>
            <a:r>
              <a:rPr lang="zh-CN" altLang="en-US" sz="1600" b="1">
                <a:solidFill>
                  <a:schemeClr val="tx2"/>
                </a:solidFill>
                <a:ea typeface="黑体" pitchFamily="49" charset="-122"/>
              </a:rPr>
              <a:t>设置字段属性</a:t>
            </a:r>
            <a:r>
              <a:rPr lang="zh-CN" altLang="en-US" sz="3600" b="1">
                <a:solidFill>
                  <a:schemeClr val="tx2"/>
                </a:solidFill>
                <a:ea typeface="黑体" pitchFamily="49" charset="-122"/>
              </a:rPr>
              <a:t> </a:t>
            </a:r>
          </a:p>
        </p:txBody>
      </p:sp>
      <p:graphicFrame>
        <p:nvGraphicFramePr>
          <p:cNvPr id="49157" name="Group 5"/>
          <p:cNvGraphicFramePr>
            <a:graphicFrameLocks noGrp="1"/>
          </p:cNvGraphicFramePr>
          <p:nvPr>
            <p:ph sz="half" idx="2"/>
          </p:nvPr>
        </p:nvGraphicFramePr>
        <p:xfrm>
          <a:off x="611188" y="3284538"/>
          <a:ext cx="8229600" cy="3296071"/>
        </p:xfrm>
        <a:graphic>
          <a:graphicData uri="http://schemas.openxmlformats.org/drawingml/2006/table">
            <a:tbl>
              <a:tblPr/>
              <a:tblGrid>
                <a:gridCol w="1235075"/>
                <a:gridCol w="3805237"/>
                <a:gridCol w="1008063"/>
                <a:gridCol w="936625"/>
                <a:gridCol w="1244600"/>
              </a:tblGrid>
              <a:tr h="3656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类型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可输入数值的范围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标识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小数位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占用空间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</a:tr>
              <a:tr h="3656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字节</a:t>
                      </a:r>
                    </a:p>
                  </a:txBody>
                  <a:tcPr marT="45711" marB="4571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255(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无小数位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) 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Byte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SG" altLang="zh-S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个字节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</a:tr>
              <a:tr h="6444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整型</a:t>
                      </a:r>
                    </a:p>
                  </a:txBody>
                  <a:tcPr marT="45711" marB="4571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-32768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32767(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无小数位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) 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Integer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SG" altLang="zh-S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个字节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</a:tr>
              <a:tr h="6399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长整型</a:t>
                      </a:r>
                    </a:p>
                  </a:txBody>
                  <a:tcPr marT="45711" marB="4571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-2147483648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2147483647(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无小数位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) 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Long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SG" altLang="zh-S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个字节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</a:tr>
              <a:tr h="6399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单精度型</a:t>
                      </a:r>
                    </a:p>
                  </a:txBody>
                  <a:tcPr marT="45711" marB="4571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负值：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-3.4×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宋体" pitchFamily="2" charset="-122"/>
                          <a:cs typeface="Courier New" pitchFamily="49" charset="0"/>
                        </a:rPr>
                        <a:t>10</a:t>
                      </a:r>
                      <a:r>
                        <a:rPr kumimoji="0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宋体" pitchFamily="2" charset="-122"/>
                          <a:cs typeface="Courier New" pitchFamily="49" charset="0"/>
                        </a:rPr>
                        <a:t>38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～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-1.4×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宋体" pitchFamily="2" charset="-122"/>
                        </a:rPr>
                        <a:t>10</a:t>
                      </a:r>
                      <a:r>
                        <a:rPr kumimoji="0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宋体" pitchFamily="2" charset="-122"/>
                        </a:rPr>
                        <a:t>-45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正值：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1.4×10</a:t>
                      </a:r>
                      <a:r>
                        <a:rPr kumimoji="0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宋体" pitchFamily="2" charset="-122"/>
                        </a:rPr>
                        <a:t>-45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～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3.4×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宋体" pitchFamily="2" charset="-122"/>
                        </a:rPr>
                        <a:t>10</a:t>
                      </a:r>
                      <a:r>
                        <a:rPr kumimoji="0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宋体" pitchFamily="2" charset="-122"/>
                        </a:rPr>
                        <a:t>38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个字节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</a:tr>
              <a:tr h="6399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双精度型</a:t>
                      </a:r>
                    </a:p>
                  </a:txBody>
                  <a:tcPr marT="45711" marB="4571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负值：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-1.8×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宋体" pitchFamily="2" charset="-122"/>
                          <a:cs typeface="Times New Roman" pitchFamily="18" charset="0"/>
                        </a:rPr>
                        <a:t>308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～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-4.9×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宋体" pitchFamily="2" charset="-122"/>
                        </a:rPr>
                        <a:t>10</a:t>
                      </a:r>
                      <a:r>
                        <a:rPr kumimoji="0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宋体" pitchFamily="2" charset="-122"/>
                        </a:rPr>
                        <a:t>-324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正值：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4.9×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宋体" pitchFamily="2" charset="-122"/>
                        </a:rPr>
                        <a:t>10</a:t>
                      </a:r>
                      <a:r>
                        <a:rPr kumimoji="0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宋体" pitchFamily="2" charset="-122"/>
                        </a:rPr>
                        <a:t>-32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～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1.8×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宋体" pitchFamily="2" charset="-122"/>
                        </a:rPr>
                        <a:t>10</a:t>
                      </a:r>
                      <a:r>
                        <a:rPr kumimoji="0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宋体" pitchFamily="2" charset="-122"/>
                        </a:rPr>
                        <a:t>308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Double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8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个字节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lus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4663" y="908050"/>
            <a:ext cx="3382962" cy="706438"/>
          </a:xfrm>
        </p:spPr>
        <p:txBody>
          <a:bodyPr/>
          <a:lstStyle/>
          <a:p>
            <a:pPr algn="r" eaLnBrk="1" hangingPunct="1"/>
            <a:r>
              <a:rPr lang="zh-CN" altLang="en-US" sz="3200" smtClean="0"/>
              <a:t>二、格式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8438" y="2060575"/>
            <a:ext cx="6923087" cy="35290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 smtClean="0"/>
              <a:t>“</a:t>
            </a:r>
            <a:r>
              <a:rPr lang="zh-CN" altLang="en-US" sz="2800" dirty="0" smtClean="0"/>
              <a:t>格式”属性用来决定数据的打印方式和屏幕显示方式 。只影响值如何显示，不影响在表中值如何存储 。对“自动编号”、“数字”、“货币”、“日期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时间”和“是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否” 型字段有效。</a:t>
            </a:r>
            <a:endParaRPr lang="en-US" altLang="zh-CN" sz="2800" dirty="0" smtClean="0"/>
          </a:p>
          <a:p>
            <a:pPr eaLnBrk="1" hangingPunct="1">
              <a:defRPr/>
            </a:pPr>
            <a:r>
              <a:rPr lang="zh-CN" altLang="zh-SG" sz="2800" dirty="0"/>
              <a:t>不同数据类型的字段，其“格式”选择有所不同，</a:t>
            </a:r>
            <a:r>
              <a:rPr lang="zh-CN" altLang="zh-SG" sz="2800" dirty="0" smtClean="0"/>
              <a:t>如</a:t>
            </a:r>
            <a:r>
              <a:rPr lang="zh-CN" altLang="en-US" sz="2800" dirty="0" smtClean="0"/>
              <a:t>下</a:t>
            </a:r>
            <a:r>
              <a:rPr lang="zh-CN" altLang="zh-SG" sz="2800" dirty="0" smtClean="0"/>
              <a:t>表</a:t>
            </a:r>
            <a:r>
              <a:rPr lang="en-US" altLang="zh-SG" sz="2800" dirty="0"/>
              <a:t>2.8</a:t>
            </a:r>
            <a:r>
              <a:rPr lang="zh-CN" altLang="zh-SG" sz="2800" dirty="0"/>
              <a:t>所示，应注意区分。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zh-CN" altLang="en-US" sz="2800" dirty="0" smtClean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68313" y="0"/>
            <a:ext cx="202723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1600" b="1">
                <a:solidFill>
                  <a:schemeClr val="tx2"/>
                </a:solidFill>
                <a:ea typeface="黑体" pitchFamily="49" charset="-122"/>
              </a:rPr>
              <a:t>2.2.4 </a:t>
            </a:r>
            <a:r>
              <a:rPr lang="zh-CN" altLang="en-US" sz="1600" b="1">
                <a:solidFill>
                  <a:schemeClr val="tx2"/>
                </a:solidFill>
                <a:ea typeface="黑体" pitchFamily="49" charset="-122"/>
              </a:rPr>
              <a:t>设置字段属性</a:t>
            </a:r>
            <a:r>
              <a:rPr lang="zh-CN" altLang="en-US" sz="3600" b="1">
                <a:solidFill>
                  <a:schemeClr val="tx2"/>
                </a:solidFill>
                <a:ea typeface="黑体" pitchFamily="49" charset="-122"/>
              </a:rPr>
              <a:t> </a:t>
            </a:r>
          </a:p>
        </p:txBody>
      </p:sp>
    </p:spTree>
  </p:cSld>
  <p:clrMapOvr>
    <a:masterClrMapping/>
  </p:clrMapOvr>
  <p:transition>
    <p:plus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468313" y="0"/>
            <a:ext cx="202723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1600" b="1">
                <a:solidFill>
                  <a:schemeClr val="tx2"/>
                </a:solidFill>
                <a:ea typeface="黑体" pitchFamily="49" charset="-122"/>
              </a:rPr>
              <a:t>2.2.4 </a:t>
            </a:r>
            <a:r>
              <a:rPr lang="zh-CN" altLang="en-US" sz="1600" b="1">
                <a:solidFill>
                  <a:schemeClr val="tx2"/>
                </a:solidFill>
                <a:ea typeface="黑体" pitchFamily="49" charset="-122"/>
              </a:rPr>
              <a:t>设置字段属性</a:t>
            </a:r>
            <a:r>
              <a:rPr lang="zh-CN" altLang="en-US" sz="3600" b="1">
                <a:solidFill>
                  <a:schemeClr val="tx2"/>
                </a:solidFill>
                <a:ea typeface="黑体" pitchFamily="49" charset="-122"/>
              </a:rPr>
              <a:t> </a:t>
            </a:r>
          </a:p>
        </p:txBody>
      </p:sp>
      <p:graphicFrame>
        <p:nvGraphicFramePr>
          <p:cNvPr id="53251" name="Group 3"/>
          <p:cNvGraphicFramePr>
            <a:graphicFrameLocks noGrp="1"/>
          </p:cNvGraphicFramePr>
          <p:nvPr>
            <p:ph idx="1"/>
          </p:nvPr>
        </p:nvGraphicFramePr>
        <p:xfrm>
          <a:off x="457200" y="620713"/>
          <a:ext cx="8229600" cy="5505452"/>
        </p:xfrm>
        <a:graphic>
          <a:graphicData uri="http://schemas.openxmlformats.org/drawingml/2006/table">
            <a:tbl>
              <a:tblPr/>
              <a:tblGrid>
                <a:gridCol w="857250"/>
                <a:gridCol w="1566863"/>
                <a:gridCol w="682625"/>
                <a:gridCol w="1058862"/>
                <a:gridCol w="677863"/>
                <a:gridCol w="1450975"/>
                <a:gridCol w="774700"/>
                <a:gridCol w="1160462"/>
              </a:tblGrid>
              <a:tr h="454025"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日期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时间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SG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数字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货币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SG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文本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备注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SG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是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否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SG" altLang="en-US"/>
                    </a:p>
                  </a:txBody>
                  <a:tcPr/>
                </a:tc>
              </a:tr>
              <a:tr h="4111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设置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说明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设置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说明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设置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说明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设置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说明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</a:tr>
              <a:tr h="7445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常规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日期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1983-5-9 15:38:30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常规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数字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3456.789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@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要求文本字符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真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假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-1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为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为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长日期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1983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年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月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9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宋体" pitchFamily="2" charset="-122"/>
                        </a:rPr>
                        <a:t>货币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￥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3456.79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&amp;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不要求文本字符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是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否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-1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为是，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为否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中日期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83-05-09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宋体" pitchFamily="2" charset="-122"/>
                        </a:rPr>
                        <a:t>美元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$3456.79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&lt;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使所有字符变为小写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开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关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-1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为开，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为关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短日期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1983-5-9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宋体" pitchFamily="2" charset="-122"/>
                        </a:rPr>
                        <a:t>固定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3456.79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&gt;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使所有字符变为大写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SG" altLang="zh-SG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SG" altLang="zh-SG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长时间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15:38:30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宋体" pitchFamily="2" charset="-122"/>
                        </a:rPr>
                        <a:t>标准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3,456.79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！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使所有字符由左向右填充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SG" altLang="zh-SG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SG" altLang="zh-SG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中时间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下午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3:38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宋体" pitchFamily="2" charset="-122"/>
                        </a:rPr>
                        <a:t>百分比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123.00%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SG" altLang="zh-SG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SG" altLang="zh-SG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SG" altLang="zh-SG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SG" altLang="zh-SG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短时间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15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宋体" pitchFamily="2" charset="-122"/>
                        </a:rPr>
                        <a:t>科学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宋体" pitchFamily="2" charset="-122"/>
                        </a:rPr>
                        <a:t>计数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3.46E+03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SG" altLang="zh-SG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SG" altLang="zh-SG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SG" altLang="zh-SG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SG" altLang="zh-SG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lus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2825" y="476250"/>
            <a:ext cx="4691063" cy="706438"/>
          </a:xfrm>
        </p:spPr>
        <p:txBody>
          <a:bodyPr/>
          <a:lstStyle/>
          <a:p>
            <a:pPr algn="r" eaLnBrk="1" hangingPunct="1"/>
            <a:r>
              <a:rPr lang="zh-CN" altLang="en-US" sz="3200" smtClean="0"/>
              <a:t>三、默认值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8229600" cy="6477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自动填充值，用以减少数据输入量。</a:t>
            </a:r>
            <a:endParaRPr lang="en-US" altLang="zh-CN" sz="28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zh-CN" sz="28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zh-SG" sz="2400" dirty="0"/>
              <a:t>例</a:t>
            </a:r>
            <a:r>
              <a:rPr lang="en-US" altLang="zh-SG" sz="2400" dirty="0"/>
              <a:t>2.10   </a:t>
            </a:r>
            <a:r>
              <a:rPr lang="zh-CN" altLang="zh-SG" sz="2400" dirty="0"/>
              <a:t>将雇员表中“姓氏”字段的“字段大小”设置为</a:t>
            </a:r>
            <a:r>
              <a:rPr lang="en-US" altLang="zh-SG" sz="2400" dirty="0"/>
              <a:t>4</a:t>
            </a:r>
            <a:r>
              <a:rPr lang="zh-CN" altLang="zh-SG" sz="2400" dirty="0"/>
              <a:t>，“尊称”字段的“默认值”设置为“女士”，“生日”字段的“格式”设置为“</a:t>
            </a:r>
            <a:r>
              <a:rPr lang="en-US" altLang="zh-SG" sz="2400" dirty="0" err="1"/>
              <a:t>yyyy</a:t>
            </a:r>
            <a:r>
              <a:rPr lang="en-US" altLang="zh-SG" sz="2400" dirty="0"/>
              <a:t>-mm-</a:t>
            </a:r>
            <a:r>
              <a:rPr lang="en-US" altLang="zh-SG" sz="2400" dirty="0" err="1"/>
              <a:t>dd</a:t>
            </a:r>
            <a:r>
              <a:rPr lang="zh-CN" altLang="zh-SG" sz="2400" dirty="0"/>
              <a:t>”格式</a:t>
            </a:r>
            <a:r>
              <a:rPr lang="zh-CN" altLang="zh-SG" sz="2400" dirty="0" smtClean="0"/>
              <a:t>。</a:t>
            </a:r>
            <a:endParaRPr lang="en-US" altLang="zh-CN" sz="24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zh-CN" sz="24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zh-SG" sz="2400" dirty="0"/>
              <a:t>例</a:t>
            </a:r>
            <a:r>
              <a:rPr lang="en-US" altLang="zh-SG" sz="2400" dirty="0"/>
              <a:t>2.11  </a:t>
            </a:r>
            <a:r>
              <a:rPr lang="zh-CN" altLang="zh-SG" sz="2400" dirty="0"/>
              <a:t>将订单明细表中“折扣”字段的“字段大小”设置为“单精度型”，“格式”属性设置为“百分比”，小数位数为</a:t>
            </a:r>
            <a:r>
              <a:rPr lang="en-US" altLang="zh-SG" sz="2400" dirty="0"/>
              <a:t>0</a:t>
            </a:r>
            <a:r>
              <a:rPr lang="zh-CN" altLang="zh-SG" sz="2400" dirty="0"/>
              <a:t>。默认值设置为“</a:t>
            </a:r>
            <a:r>
              <a:rPr lang="en-US" altLang="zh-SG" sz="2400" dirty="0"/>
              <a:t>0</a:t>
            </a:r>
            <a:r>
              <a:rPr lang="zh-CN" altLang="zh-SG" sz="2400" dirty="0"/>
              <a:t>”。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zh-CN" altLang="zh-SG" sz="2400" dirty="0"/>
          </a:p>
          <a:p>
            <a:pPr eaLnBrk="1" hangingPunct="1">
              <a:defRPr/>
            </a:pPr>
            <a:endParaRPr lang="zh-CN" altLang="en-US" sz="2800" dirty="0" smtClean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468313" y="0"/>
            <a:ext cx="202723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1600" b="1">
                <a:solidFill>
                  <a:schemeClr val="tx2"/>
                </a:solidFill>
                <a:ea typeface="黑体" pitchFamily="49" charset="-122"/>
              </a:rPr>
              <a:t>2.2.4 </a:t>
            </a:r>
            <a:r>
              <a:rPr lang="zh-CN" altLang="en-US" sz="1600" b="1">
                <a:solidFill>
                  <a:schemeClr val="tx2"/>
                </a:solidFill>
                <a:ea typeface="黑体" pitchFamily="49" charset="-122"/>
              </a:rPr>
              <a:t>设置字段属性</a:t>
            </a:r>
            <a:r>
              <a:rPr lang="zh-CN" altLang="en-US" sz="3600" b="1">
                <a:solidFill>
                  <a:schemeClr val="tx2"/>
                </a:solidFill>
                <a:ea typeface="黑体" pitchFamily="49" charset="-122"/>
              </a:rPr>
              <a:t> </a:t>
            </a:r>
          </a:p>
        </p:txBody>
      </p:sp>
    </p:spTree>
  </p:cSld>
  <p:clrMapOvr>
    <a:masterClrMapping/>
  </p:clrMapOvr>
  <p:transition>
    <p:plus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468313" y="0"/>
            <a:ext cx="202723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1600" b="1">
                <a:solidFill>
                  <a:schemeClr val="tx2"/>
                </a:solidFill>
                <a:ea typeface="黑体" pitchFamily="49" charset="-122"/>
              </a:rPr>
              <a:t>2.2.4 </a:t>
            </a:r>
            <a:r>
              <a:rPr lang="zh-CN" altLang="en-US" sz="1600" b="1">
                <a:solidFill>
                  <a:schemeClr val="tx2"/>
                </a:solidFill>
                <a:ea typeface="黑体" pitchFamily="49" charset="-122"/>
              </a:rPr>
              <a:t>设置字段属性</a:t>
            </a:r>
            <a:r>
              <a:rPr lang="zh-CN" altLang="en-US" sz="3600" b="1">
                <a:solidFill>
                  <a:schemeClr val="tx2"/>
                </a:solidFill>
                <a:ea typeface="黑体" pitchFamily="49" charset="-122"/>
              </a:rPr>
              <a:t> 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3711575" y="765175"/>
            <a:ext cx="4557713" cy="70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zh-CN" altLang="en-US" sz="3200" b="1">
                <a:solidFill>
                  <a:schemeClr val="tx2"/>
                </a:solidFill>
                <a:ea typeface="黑体" pitchFamily="49" charset="-122"/>
              </a:rPr>
              <a:t>四、输入掩码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611188" y="1628775"/>
            <a:ext cx="7993062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4"/>
              </a:buBlip>
              <a:defRPr/>
            </a:pPr>
            <a:r>
              <a:rPr lang="zh-CN" altLang="en-US" sz="2800" b="1" dirty="0">
                <a:ea typeface="黑体" pitchFamily="2" charset="-122"/>
              </a:rPr>
              <a:t>用于设置用户输入字段数据时的格式。对“文本”、“数字”、“日期</a:t>
            </a:r>
            <a:r>
              <a:rPr lang="en-US" altLang="zh-CN" sz="2800" b="1" dirty="0">
                <a:ea typeface="黑体" pitchFamily="2" charset="-122"/>
              </a:rPr>
              <a:t>/</a:t>
            </a:r>
            <a:r>
              <a:rPr lang="zh-CN" altLang="en-US" sz="2800" b="1" dirty="0">
                <a:ea typeface="黑体" pitchFamily="2" charset="-122"/>
              </a:rPr>
              <a:t>时间”和“货币型”字段有效。</a:t>
            </a:r>
            <a:endParaRPr lang="en-US" altLang="zh-CN" sz="2800" b="1" dirty="0"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4"/>
              </a:buBlip>
              <a:defRPr/>
            </a:pPr>
            <a:r>
              <a:rPr lang="zh-CN" altLang="zh-SG" sz="2800" b="1" dirty="0"/>
              <a:t>输入掩码属性所用字符及含义如</a:t>
            </a:r>
            <a:r>
              <a:rPr lang="zh-CN" altLang="en-US" sz="2800" b="1" dirty="0"/>
              <a:t>书中下</a:t>
            </a:r>
            <a:r>
              <a:rPr lang="zh-CN" altLang="zh-SG" sz="2800" b="1" dirty="0"/>
              <a:t>表</a:t>
            </a:r>
            <a:r>
              <a:rPr lang="en-US" altLang="zh-SG" sz="2800" b="1" dirty="0"/>
              <a:t>2.9</a:t>
            </a:r>
            <a:r>
              <a:rPr lang="zh-CN" altLang="zh-SG" sz="2800" b="1" dirty="0"/>
              <a:t>所示。</a:t>
            </a:r>
            <a:endParaRPr lang="en-US" altLang="zh-CN" sz="2800" b="1" dirty="0"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4"/>
              </a:buBlip>
              <a:defRPr/>
            </a:pPr>
            <a:endParaRPr lang="en-US" altLang="zh-CN" sz="2800" b="1" dirty="0">
              <a:ea typeface="黑体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zh-SG" sz="2400" b="1" dirty="0"/>
              <a:t>例</a:t>
            </a:r>
            <a:r>
              <a:rPr lang="en-US" altLang="zh-SG" sz="2400" b="1" dirty="0"/>
              <a:t>2.12  </a:t>
            </a:r>
            <a:r>
              <a:rPr lang="zh-CN" altLang="zh-SG" sz="2400" b="1" dirty="0"/>
              <a:t>为运货商表中“电话”字段设置“输入掩码”，以保证用户只能输入</a:t>
            </a:r>
            <a:r>
              <a:rPr lang="en-US" altLang="zh-SG" sz="2400" b="1" dirty="0"/>
              <a:t>4</a:t>
            </a:r>
            <a:r>
              <a:rPr lang="zh-CN" altLang="zh-SG" sz="2400" b="1" dirty="0"/>
              <a:t>位区号或者</a:t>
            </a:r>
            <a:r>
              <a:rPr lang="en-US" altLang="zh-SG" sz="2400" b="1" dirty="0"/>
              <a:t>3</a:t>
            </a:r>
            <a:r>
              <a:rPr lang="zh-CN" altLang="zh-SG" sz="2400" b="1" dirty="0"/>
              <a:t>位国家代号加</a:t>
            </a:r>
            <a:r>
              <a:rPr lang="en-US" altLang="zh-SG" sz="2400" b="1" dirty="0"/>
              <a:t>1</a:t>
            </a:r>
            <a:r>
              <a:rPr lang="zh-CN" altLang="zh-SG" sz="2400" b="1" dirty="0"/>
              <a:t>个空格和</a:t>
            </a:r>
            <a:r>
              <a:rPr lang="en-US" altLang="zh-SG" sz="2400" b="1" dirty="0"/>
              <a:t>7</a:t>
            </a:r>
            <a:r>
              <a:rPr lang="zh-CN" altLang="zh-SG" sz="2400" b="1" dirty="0"/>
              <a:t>位数字的电话号码，区号或国家代号放在括号内，与电话号码之间用“</a:t>
            </a:r>
            <a:r>
              <a:rPr lang="en-US" altLang="zh-SG" sz="2400" b="1" dirty="0"/>
              <a:t>-</a:t>
            </a:r>
            <a:r>
              <a:rPr lang="zh-CN" altLang="zh-SG" sz="2400" b="1" dirty="0"/>
              <a:t>”分隔。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endParaRPr lang="zh-CN" altLang="en-US" sz="2400" b="1" dirty="0">
              <a:ea typeface="黑体" pitchFamily="2" charset="-122"/>
            </a:endParaRPr>
          </a:p>
        </p:txBody>
      </p:sp>
    </p:spTree>
  </p:cSld>
  <p:clrMapOvr>
    <a:masterClrMapping/>
  </p:clrMapOvr>
  <p:transition>
    <p:plus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/>
      <p:bldP spid="5530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476250"/>
            <a:ext cx="8229600" cy="533400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输入掩码所用字符及含义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68313" y="0"/>
            <a:ext cx="202723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1600" b="1">
                <a:solidFill>
                  <a:schemeClr val="tx2"/>
                </a:solidFill>
                <a:ea typeface="黑体" pitchFamily="49" charset="-122"/>
              </a:rPr>
              <a:t>2.2.4 </a:t>
            </a:r>
            <a:r>
              <a:rPr lang="zh-CN" altLang="en-US" sz="1600" b="1">
                <a:solidFill>
                  <a:schemeClr val="tx2"/>
                </a:solidFill>
                <a:ea typeface="黑体" pitchFamily="49" charset="-122"/>
              </a:rPr>
              <a:t>设置字段属性</a:t>
            </a:r>
            <a:r>
              <a:rPr lang="zh-CN" altLang="en-US" sz="3600" b="1">
                <a:solidFill>
                  <a:schemeClr val="tx2"/>
                </a:solidFill>
                <a:ea typeface="黑体" pitchFamily="49" charset="-122"/>
              </a:rPr>
              <a:t> </a:t>
            </a:r>
          </a:p>
        </p:txBody>
      </p:sp>
      <p:graphicFrame>
        <p:nvGraphicFramePr>
          <p:cNvPr id="57348" name="Group 4"/>
          <p:cNvGraphicFramePr>
            <a:graphicFrameLocks noGrp="1"/>
          </p:cNvGraphicFramePr>
          <p:nvPr>
            <p:ph sz="half" idx="2"/>
          </p:nvPr>
        </p:nvGraphicFramePr>
        <p:xfrm>
          <a:off x="755650" y="981075"/>
          <a:ext cx="8229600" cy="5273671"/>
        </p:xfrm>
        <a:graphic>
          <a:graphicData uri="http://schemas.openxmlformats.org/drawingml/2006/table">
            <a:tbl>
              <a:tblPr/>
              <a:tblGrid>
                <a:gridCol w="1271588"/>
                <a:gridCol w="6958012"/>
              </a:tblGrid>
              <a:tr h="335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字 符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说 明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必须输入数字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(0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9)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可以选择输入数字或空格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#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可以选择输入数据、空格、加号或减号，如果没有输入会存储空格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L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必须输入字母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(A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Z)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?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可以选择输入字母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(A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Z)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，如果没有输入则不存储任何内容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必须输入字母或数字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可以选择输入字母或数字，如果没有输入则不存储任何内容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&amp;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必须输入一个任意的字符或一个空格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可以选择输入一个任意的字符或一个空格，如果没有输入则不存储任何内容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. : 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；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- /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小数点占位符及千位、日期与时间的分隔符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实际的字符将根据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Windows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控制面板中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区域设置属性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的设置而定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&gt;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将所有字符转换为小写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&lt;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将所有字符转换为大写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!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使输入掩码从右到左显示，而不是从左到右显示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\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使接下来的字符以原义字符显示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例如，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\A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只显示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A)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lus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549275"/>
            <a:ext cx="6780213" cy="706438"/>
          </a:xfrm>
        </p:spPr>
        <p:txBody>
          <a:bodyPr/>
          <a:lstStyle/>
          <a:p>
            <a:pPr algn="r" eaLnBrk="1" hangingPunct="1"/>
            <a:r>
              <a:rPr lang="zh-CN" altLang="en-US" sz="3200" smtClean="0"/>
              <a:t>五、有效性规则及有效性文本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47050" cy="4637088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“</a:t>
            </a:r>
            <a:r>
              <a:rPr lang="zh-CN" altLang="en-US" sz="2800" smtClean="0"/>
              <a:t>有效性规则”允许定义一条规则，限制可以接受的内容。利用该属性可以防止非法数据输入到表中 。</a:t>
            </a:r>
          </a:p>
          <a:p>
            <a:pPr eaLnBrk="1" hangingPunct="1"/>
            <a:r>
              <a:rPr lang="zh-CN" altLang="en-US" sz="2800" smtClean="0"/>
              <a:t>“有效性文本”是当输入不满足“有效性规则”时，系统提示的信息 。</a:t>
            </a:r>
            <a:endParaRPr lang="en-US" altLang="zh-CN" sz="2800" smtClean="0"/>
          </a:p>
          <a:p>
            <a:pPr eaLnBrk="1" hangingPunct="1"/>
            <a:r>
              <a:rPr lang="zh-CN" altLang="zh-SG" sz="2800" smtClean="0"/>
              <a:t>常用的运算符</a:t>
            </a:r>
            <a:r>
              <a:rPr lang="zh-CN" altLang="en-US" sz="2800" smtClean="0"/>
              <a:t>参考书中</a:t>
            </a:r>
            <a:r>
              <a:rPr lang="zh-CN" altLang="zh-SG" sz="2800" smtClean="0"/>
              <a:t>表</a:t>
            </a:r>
            <a:r>
              <a:rPr lang="en-US" altLang="zh-SG" sz="2800" smtClean="0"/>
              <a:t>2.10</a:t>
            </a:r>
            <a:r>
              <a:rPr lang="zh-CN" altLang="zh-SG" sz="2800" smtClean="0"/>
              <a:t>。</a:t>
            </a:r>
            <a:endParaRPr lang="zh-CN" altLang="en-US" sz="280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smtClean="0"/>
              <a:t>   例</a:t>
            </a:r>
            <a:r>
              <a:rPr lang="en-US" altLang="zh-CN" sz="2800" smtClean="0"/>
              <a:t>2.13</a:t>
            </a:r>
            <a:r>
              <a:rPr lang="zh-CN" altLang="zh-SG" sz="2800" smtClean="0"/>
              <a:t>设置订单明细表中“折扣”字段的“有效性规则”为“</a:t>
            </a:r>
            <a:r>
              <a:rPr lang="en-US" altLang="zh-SG" sz="2800" smtClean="0"/>
              <a:t>Between 0 And 1</a:t>
            </a:r>
            <a:r>
              <a:rPr lang="zh-CN" altLang="zh-SG" sz="2800" smtClean="0"/>
              <a:t>”；出错的提示信息为：“您必须输入一个</a:t>
            </a:r>
            <a:r>
              <a:rPr lang="en-US" altLang="zh-SG" sz="2800" smtClean="0"/>
              <a:t>1-100</a:t>
            </a:r>
            <a:r>
              <a:rPr lang="zh-CN" altLang="zh-SG" sz="2800" smtClean="0"/>
              <a:t>之间带百分号的值或</a:t>
            </a:r>
            <a:r>
              <a:rPr lang="en-US" altLang="zh-SG" sz="2800" smtClean="0"/>
              <a:t>0-1</a:t>
            </a:r>
            <a:r>
              <a:rPr lang="zh-CN" altLang="zh-SG" sz="2800" smtClean="0"/>
              <a:t>之间的小数。”。 </a:t>
            </a:r>
            <a:endParaRPr lang="zh-CN" altLang="en-US" sz="2800" smtClean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468313" y="0"/>
            <a:ext cx="202723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1600" b="1">
                <a:solidFill>
                  <a:schemeClr val="tx2"/>
                </a:solidFill>
                <a:ea typeface="黑体" pitchFamily="49" charset="-122"/>
              </a:rPr>
              <a:t>2.2.4 </a:t>
            </a:r>
            <a:r>
              <a:rPr lang="zh-CN" altLang="en-US" sz="1600" b="1">
                <a:solidFill>
                  <a:schemeClr val="tx2"/>
                </a:solidFill>
                <a:ea typeface="黑体" pitchFamily="49" charset="-122"/>
              </a:rPr>
              <a:t>设置字段属性</a:t>
            </a:r>
            <a:r>
              <a:rPr lang="zh-CN" altLang="en-US" sz="3600" b="1">
                <a:solidFill>
                  <a:schemeClr val="tx2"/>
                </a:solidFill>
                <a:ea typeface="黑体" pitchFamily="49" charset="-122"/>
              </a:rPr>
              <a:t> </a:t>
            </a:r>
          </a:p>
        </p:txBody>
      </p:sp>
    </p:spTree>
  </p:cSld>
  <p:clrMapOvr>
    <a:masterClrMapping/>
  </p:clrMapOvr>
  <p:transition>
    <p:wedge/>
    <p:sndAc>
      <p:stSnd>
        <p:snd r:embed="rId3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9100"/>
            <a:ext cx="8229600" cy="706438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六、索引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600200"/>
            <a:ext cx="8066087" cy="1757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建立索引的目的有助于快速查找和排序记录 ，它实际上是一种逻辑排序，它并不改变数据表中数据的物理顺序 。对“文本”、“数字”、“货币”或“日期</a:t>
            </a:r>
            <a:r>
              <a:rPr lang="en-US" altLang="zh-CN" sz="2800" smtClean="0"/>
              <a:t>/</a:t>
            </a:r>
            <a:r>
              <a:rPr lang="zh-CN" altLang="en-US" sz="2800" smtClean="0"/>
              <a:t>时间” 型字段有效。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800" smtClean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68313" y="0"/>
            <a:ext cx="202723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1600" b="1">
                <a:solidFill>
                  <a:schemeClr val="tx2"/>
                </a:solidFill>
                <a:ea typeface="黑体" pitchFamily="49" charset="-122"/>
              </a:rPr>
              <a:t>2.2.4 </a:t>
            </a:r>
            <a:r>
              <a:rPr lang="zh-CN" altLang="en-US" sz="1600" b="1">
                <a:solidFill>
                  <a:schemeClr val="tx2"/>
                </a:solidFill>
                <a:ea typeface="黑体" pitchFamily="49" charset="-122"/>
              </a:rPr>
              <a:t>设置字段属性</a:t>
            </a:r>
            <a:r>
              <a:rPr lang="zh-CN" altLang="en-US" sz="3600" b="1">
                <a:solidFill>
                  <a:schemeClr val="tx2"/>
                </a:solidFill>
                <a:ea typeface="黑体" pitchFamily="49" charset="-122"/>
              </a:rPr>
              <a:t> 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1619250" y="3284538"/>
            <a:ext cx="606425" cy="2016125"/>
          </a:xfrm>
          <a:prstGeom prst="rect">
            <a:avLst/>
          </a:prstGeom>
          <a:solidFill>
            <a:srgbClr val="CCFF33"/>
          </a:solidFill>
          <a:ln w="57150" cmpd="thinThick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黑体" pitchFamily="49" charset="-122"/>
              </a:rPr>
              <a:t>索引按功能分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2339975" y="3357563"/>
            <a:ext cx="6169025" cy="514350"/>
          </a:xfrm>
          <a:prstGeom prst="rect">
            <a:avLst/>
          </a:prstGeom>
          <a:solidFill>
            <a:srgbClr val="CCFF33"/>
          </a:solidFill>
          <a:ln w="57150" cmpd="thinThick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黑体" pitchFamily="49" charset="-122"/>
              </a:rPr>
              <a:t>唯一索引（</a:t>
            </a:r>
            <a:r>
              <a:rPr lang="zh-CN" altLang="en-US" sz="2000" b="1">
                <a:ea typeface="黑体" pitchFamily="49" charset="-122"/>
              </a:rPr>
              <a:t>字段中无重复值，一个表中可有多个</a:t>
            </a:r>
            <a:r>
              <a:rPr lang="zh-CN" altLang="en-US" sz="2400" b="1">
                <a:ea typeface="黑体" pitchFamily="49" charset="-122"/>
              </a:rPr>
              <a:t>）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2339975" y="4076700"/>
            <a:ext cx="6680200" cy="514350"/>
          </a:xfrm>
          <a:prstGeom prst="rect">
            <a:avLst/>
          </a:prstGeom>
          <a:solidFill>
            <a:srgbClr val="CCFF33"/>
          </a:solidFill>
          <a:ln w="57150" cmpd="thinThick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黑体" pitchFamily="49" charset="-122"/>
              </a:rPr>
              <a:t>普通索引（</a:t>
            </a:r>
            <a:r>
              <a:rPr lang="zh-CN" altLang="en-US" sz="2000" b="1">
                <a:ea typeface="黑体" pitchFamily="49" charset="-122"/>
              </a:rPr>
              <a:t>字段中允许有重复值，一个表中可有多个</a:t>
            </a:r>
            <a:r>
              <a:rPr lang="zh-CN" altLang="en-US" sz="2400" b="1">
                <a:ea typeface="黑体" pitchFamily="49" charset="-122"/>
              </a:rPr>
              <a:t>）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2339975" y="4772025"/>
            <a:ext cx="5862638" cy="514350"/>
          </a:xfrm>
          <a:prstGeom prst="rect">
            <a:avLst/>
          </a:prstGeom>
          <a:solidFill>
            <a:srgbClr val="CCFF33"/>
          </a:solidFill>
          <a:ln w="57150" cmpd="thinThick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黑体" pitchFamily="49" charset="-122"/>
              </a:rPr>
              <a:t>主索引（</a:t>
            </a:r>
            <a:r>
              <a:rPr lang="zh-CN" altLang="en-US" sz="2000" b="1">
                <a:ea typeface="黑体" pitchFamily="49" charset="-122"/>
              </a:rPr>
              <a:t>字段中无重复值，一个表中只有一个</a:t>
            </a:r>
            <a:r>
              <a:rPr lang="zh-CN" altLang="en-US" sz="2400" b="1">
                <a:ea typeface="黑体" pitchFamily="49" charset="-122"/>
              </a:rPr>
              <a:t>）</a:t>
            </a:r>
          </a:p>
        </p:txBody>
      </p:sp>
    </p:spTree>
  </p:cSld>
  <p:clrMapOvr>
    <a:masterClrMapping/>
  </p:clrMapOvr>
  <p:transition>
    <p:wedge/>
    <p:sndAc>
      <p:stSnd>
        <p:snd r:embed="rId3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 animBg="1"/>
      <p:bldP spid="61446" grpId="0" animBg="1"/>
      <p:bldP spid="61447" grpId="0" animBg="1"/>
      <p:bldP spid="614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76825" y="620713"/>
            <a:ext cx="3249613" cy="706437"/>
          </a:xfrm>
        </p:spPr>
        <p:txBody>
          <a:bodyPr/>
          <a:lstStyle/>
          <a:p>
            <a:pPr algn="r" eaLnBrk="1" hangingPunct="1"/>
            <a:r>
              <a:rPr lang="zh-CN" altLang="en-US" sz="3200" smtClean="0"/>
              <a:t>六、索引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1557338"/>
            <a:ext cx="7561262" cy="370046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1.</a:t>
            </a:r>
            <a:r>
              <a:rPr lang="zh-CN" altLang="en-US" sz="2800" smtClean="0"/>
              <a:t>创建单一索引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smtClean="0"/>
              <a:t>例</a:t>
            </a:r>
            <a:r>
              <a:rPr lang="en-US" altLang="zh-CN" sz="2800" smtClean="0"/>
              <a:t>2.14</a:t>
            </a:r>
            <a:r>
              <a:rPr lang="zh-CN" altLang="zh-SG" sz="2800" smtClean="0"/>
              <a:t>为订单表创建索引，索引字段为“订单</a:t>
            </a:r>
            <a:r>
              <a:rPr lang="en-US" altLang="zh-SG" sz="2800" smtClean="0"/>
              <a:t>ID</a:t>
            </a:r>
            <a:r>
              <a:rPr lang="zh-CN" altLang="zh-SG" sz="2800" smtClean="0"/>
              <a:t>”。</a:t>
            </a:r>
            <a:endParaRPr lang="en-US" altLang="zh-CN" sz="2800" smtClean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800" smtClean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2.</a:t>
            </a:r>
            <a:r>
              <a:rPr lang="zh-CN" altLang="en-US" sz="2800" smtClean="0"/>
              <a:t>创建多字段索引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smtClean="0"/>
              <a:t>例</a:t>
            </a:r>
            <a:r>
              <a:rPr lang="en-US" altLang="zh-CN" sz="2800" smtClean="0"/>
              <a:t>2.15</a:t>
            </a:r>
            <a:r>
              <a:rPr lang="zh-CN" altLang="zh-SG" sz="2800" smtClean="0"/>
              <a:t>为雇员表创建多字段索引，索引字段包括“姓氏”、“名字”和“出生日期”。</a:t>
            </a:r>
            <a:endParaRPr lang="zh-CN" altLang="en-US" sz="2800" smtClean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68313" y="0"/>
            <a:ext cx="202723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1600" b="1">
                <a:solidFill>
                  <a:schemeClr val="tx2"/>
                </a:solidFill>
                <a:ea typeface="黑体" pitchFamily="49" charset="-122"/>
              </a:rPr>
              <a:t>2.2.4 </a:t>
            </a:r>
            <a:r>
              <a:rPr lang="zh-CN" altLang="en-US" sz="1600" b="1">
                <a:solidFill>
                  <a:schemeClr val="tx2"/>
                </a:solidFill>
                <a:ea typeface="黑体" pitchFamily="49" charset="-122"/>
              </a:rPr>
              <a:t>设置字段属性</a:t>
            </a:r>
            <a:r>
              <a:rPr lang="zh-CN" altLang="en-US" sz="3600" b="1">
                <a:solidFill>
                  <a:schemeClr val="tx2"/>
                </a:solidFill>
                <a:ea typeface="黑体" pitchFamily="49" charset="-122"/>
              </a:rPr>
              <a:t> </a:t>
            </a:r>
          </a:p>
        </p:txBody>
      </p:sp>
    </p:spTree>
  </p:cSld>
  <p:clrMapOvr>
    <a:masterClrMapping/>
  </p:clrMapOvr>
  <p:transition>
    <p:wedge/>
    <p:sndAc>
      <p:stSnd>
        <p:snd r:embed="rId3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3348038" y="692150"/>
            <a:ext cx="4464050" cy="6524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 数据库和表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700213"/>
            <a:ext cx="8064500" cy="4608512"/>
          </a:xfrm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ECC370">
                        <a:alpha val="94000"/>
                      </a:srgbClr>
                    </a:gs>
                    <a:gs pos="50000">
                      <a:srgbClr val="E4EAA8">
                        <a:alpha val="41000"/>
                      </a:srgbClr>
                    </a:gs>
                    <a:gs pos="100000">
                      <a:srgbClr val="ECC370">
                        <a:alpha val="94000"/>
                      </a:srgbClr>
                    </a:gs>
                  </a:gsLst>
                  <a:lin ang="0" scaled="1"/>
                </a:gradFill>
              </a14:hiddenFill>
            </a:ext>
          </a:extLst>
        </p:spPr>
        <p:txBody>
          <a:bodyPr/>
          <a:lstStyle/>
          <a:p>
            <a:pPr marL="514350" indent="-514350" eaLnBrk="1" hangingPunct="1">
              <a:buFont typeface="Wingdings" pitchFamily="2" charset="2"/>
              <a:buNone/>
              <a:defRPr/>
            </a:pPr>
            <a:r>
              <a:rPr lang="en-US" altLang="zh-CN" sz="2800" dirty="0" smtClean="0"/>
              <a:t>1.</a:t>
            </a:r>
            <a:r>
              <a:rPr lang="zh-CN" altLang="en-US" sz="2800" dirty="0" smtClean="0"/>
              <a:t>创建数据库： </a:t>
            </a:r>
          </a:p>
          <a:p>
            <a:pPr marL="514350" indent="-514350" eaLnBrk="1" hangingPunct="1">
              <a:buFont typeface="Wingdings" pitchFamily="2" charset="2"/>
              <a:buNone/>
              <a:defRPr/>
            </a:pPr>
            <a:r>
              <a:rPr lang="zh-CN" altLang="en-US" sz="2800" dirty="0" smtClean="0"/>
              <a:t>     创建空数据库、 使用向导创建数据库。 </a:t>
            </a:r>
          </a:p>
          <a:p>
            <a:pPr marL="514350" indent="-514350" eaLnBrk="1" hangingPunct="1">
              <a:buFont typeface="Wingdings" pitchFamily="2" charset="2"/>
              <a:buNone/>
              <a:defRPr/>
            </a:pPr>
            <a:r>
              <a:rPr lang="en-US" altLang="zh-CN" sz="2800" dirty="0" smtClean="0"/>
              <a:t>2. </a:t>
            </a:r>
            <a:r>
              <a:rPr lang="zh-CN" altLang="en-US" sz="2800" dirty="0" smtClean="0"/>
              <a:t>表的建立：</a:t>
            </a:r>
          </a:p>
          <a:p>
            <a:pPr marL="514350" indent="-514350" eaLnBrk="1" hangingPunct="1">
              <a:buFont typeface="Wingdings" pitchFamily="2" charset="2"/>
              <a:buNone/>
              <a:defRPr/>
            </a:pPr>
            <a:r>
              <a:rPr lang="zh-CN" altLang="en-US" sz="2800" dirty="0" smtClean="0">
                <a:sym typeface="Wingdings" pitchFamily="2" charset="2"/>
              </a:rPr>
              <a:t>   </a:t>
            </a:r>
            <a:r>
              <a:rPr lang="en-US" altLang="zh-CN" sz="2800" dirty="0" smtClean="0">
                <a:sym typeface="Wingdings" pitchFamily="2" charset="2"/>
              </a:rPr>
              <a:t>(</a:t>
            </a:r>
            <a:r>
              <a:rPr lang="en-US" altLang="zh-CN" sz="2800" dirty="0" smtClean="0"/>
              <a:t>a)</a:t>
            </a:r>
            <a:r>
              <a:rPr lang="zh-CN" altLang="en-US" sz="2800" dirty="0" smtClean="0"/>
              <a:t>建立表结构：使用向导，使用表设计器，使用数据表。</a:t>
            </a:r>
            <a:r>
              <a:rPr lang="en-US" altLang="zh-CN" sz="2800" dirty="0" smtClean="0"/>
              <a:t>(b) </a:t>
            </a:r>
            <a:r>
              <a:rPr lang="zh-CN" altLang="en-US" sz="2800" dirty="0" smtClean="0"/>
              <a:t>设置字段属性。</a:t>
            </a:r>
          </a:p>
          <a:p>
            <a:pPr marL="514350" indent="-514350" eaLnBrk="1" hangingPunct="1">
              <a:buFont typeface="Wingdings" pitchFamily="2" charset="2"/>
              <a:buNone/>
              <a:defRPr/>
            </a:pPr>
            <a:r>
              <a:rPr lang="zh-CN" altLang="en-US" sz="2800" dirty="0" smtClean="0"/>
              <a:t>   </a:t>
            </a:r>
            <a:r>
              <a:rPr lang="en-US" altLang="zh-CN" sz="2800" dirty="0" smtClean="0"/>
              <a:t>(c) </a:t>
            </a:r>
            <a:r>
              <a:rPr lang="zh-CN" altLang="en-US" sz="2800" dirty="0" smtClean="0"/>
              <a:t>输入数据：直接输入数据，获取外部数据。 </a:t>
            </a:r>
          </a:p>
          <a:p>
            <a:pPr marL="514350" indent="-514350" eaLnBrk="1" hangingPunct="1">
              <a:buFont typeface="Wingdings" pitchFamily="2" charset="2"/>
              <a:buNone/>
              <a:defRPr/>
            </a:pPr>
            <a:r>
              <a:rPr lang="en-US" altLang="zh-CN" sz="2800" dirty="0" smtClean="0"/>
              <a:t>3. </a:t>
            </a:r>
            <a:r>
              <a:rPr lang="zh-CN" altLang="en-US" sz="2800" dirty="0" smtClean="0"/>
              <a:t>表间关系的建立与修改：</a:t>
            </a:r>
          </a:p>
          <a:p>
            <a:pPr marL="514350" indent="-514350" eaLnBrk="1" hangingPunct="1">
              <a:buFont typeface="Wingdings" pitchFamily="2" charset="2"/>
              <a:buNone/>
              <a:defRPr/>
            </a:pPr>
            <a:r>
              <a:rPr lang="en-US" altLang="zh-CN" sz="2800" dirty="0" smtClean="0">
                <a:sym typeface="Wingdings" pitchFamily="2" charset="2"/>
              </a:rPr>
              <a:t>(a)</a:t>
            </a:r>
            <a:r>
              <a:rPr lang="zh-CN" altLang="en-US" sz="2800" dirty="0" smtClean="0"/>
              <a:t>表间关系的概念：一对一，一对多。</a:t>
            </a:r>
          </a:p>
          <a:p>
            <a:pPr marL="514350" indent="-514350" eaLnBrk="1" hangingPunct="1">
              <a:buFont typeface="Wingdings" pitchFamily="2" charset="2"/>
              <a:buNone/>
              <a:defRPr/>
            </a:pPr>
            <a:r>
              <a:rPr lang="en-US" altLang="zh-CN" sz="2800" dirty="0" smtClean="0"/>
              <a:t>(b) </a:t>
            </a:r>
            <a:r>
              <a:rPr lang="zh-CN" altLang="en-US" sz="2800" dirty="0" smtClean="0"/>
              <a:t>建立表间关系。</a:t>
            </a:r>
            <a:r>
              <a:rPr lang="en-US" altLang="zh-CN" sz="2800" dirty="0" smtClean="0"/>
              <a:t>(c)</a:t>
            </a:r>
            <a:r>
              <a:rPr lang="zh-CN" altLang="en-US" sz="2800" dirty="0" smtClean="0"/>
              <a:t>设置参照完整性。 </a:t>
            </a:r>
          </a:p>
        </p:txBody>
      </p:sp>
      <p:grpSp>
        <p:nvGrpSpPr>
          <p:cNvPr id="7174" name="组合 3"/>
          <p:cNvGrpSpPr>
            <a:grpSpLocks/>
          </p:cNvGrpSpPr>
          <p:nvPr/>
        </p:nvGrpSpPr>
        <p:grpSpPr bwMode="auto">
          <a:xfrm>
            <a:off x="285750" y="0"/>
            <a:ext cx="1620838" cy="1839913"/>
            <a:chOff x="285720" y="0"/>
            <a:chExt cx="1620957" cy="1840687"/>
          </a:xfrm>
        </p:grpSpPr>
        <p:pic>
          <p:nvPicPr>
            <p:cNvPr id="7175" name="Picture 7" descr="C:\Documents and Settings\wangfengmei\Local Settings\Temporary Internet Files\Content.IE5\URTQFACP\MC900310662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034" y="0"/>
              <a:ext cx="1185062" cy="1840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6" name="TextBox 5"/>
            <p:cNvSpPr txBox="1">
              <a:spLocks noChangeArrowheads="1"/>
            </p:cNvSpPr>
            <p:nvPr/>
          </p:nvSpPr>
          <p:spPr bwMode="auto">
            <a:xfrm>
              <a:off x="285720" y="928670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rgbClr val="002060"/>
                  </a:solidFill>
                  <a:latin typeface="华文行楷" pitchFamily="2" charset="-122"/>
                  <a:ea typeface="华文行楷" pitchFamily="2" charset="-122"/>
                </a:rPr>
                <a:t>教学重点</a:t>
              </a:r>
            </a:p>
          </p:txBody>
        </p:sp>
      </p:grpSp>
    </p:spTree>
  </p:cSld>
  <p:clrMapOvr>
    <a:masterClrMapping/>
  </p:clrMapOvr>
  <p:transition>
    <p:pull dir="ld"/>
    <p:sndAc>
      <p:stSnd>
        <p:snd r:embed="rId3" name="voltage.wav"/>
      </p:stSnd>
    </p:sndAc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476250"/>
            <a:ext cx="4895850" cy="706438"/>
          </a:xfrm>
        </p:spPr>
        <p:txBody>
          <a:bodyPr/>
          <a:lstStyle/>
          <a:p>
            <a:pPr algn="r" eaLnBrk="1" hangingPunct="1"/>
            <a:r>
              <a:rPr lang="zh-CN" altLang="en-US" sz="3200" smtClean="0"/>
              <a:t>七、其他属性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5550" y="1700213"/>
            <a:ext cx="5481638" cy="36734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1.</a:t>
            </a:r>
            <a:r>
              <a:rPr lang="zh-CN" altLang="en-US" dirty="0" smtClean="0"/>
              <a:t>标题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2.</a:t>
            </a:r>
            <a:r>
              <a:rPr lang="zh-CN" altLang="en-US" dirty="0" smtClean="0"/>
              <a:t>必填字段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3.</a:t>
            </a:r>
            <a:r>
              <a:rPr lang="zh-CN" altLang="en-US" dirty="0" smtClean="0"/>
              <a:t>允许空字符串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4.Unicode</a:t>
            </a:r>
            <a:r>
              <a:rPr lang="zh-CN" altLang="en-US" dirty="0" smtClean="0"/>
              <a:t>压缩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5.</a:t>
            </a:r>
            <a:r>
              <a:rPr lang="zh-CN" altLang="en-US" dirty="0" smtClean="0"/>
              <a:t>输入法模式  </a:t>
            </a:r>
          </a:p>
          <a:p>
            <a:pPr eaLnBrk="1" hangingPunct="1">
              <a:defRPr/>
            </a:pPr>
            <a:endParaRPr lang="en-US" altLang="zh-CN" dirty="0" smtClean="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68313" y="0"/>
            <a:ext cx="202723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1600" b="1">
                <a:solidFill>
                  <a:schemeClr val="tx2"/>
                </a:solidFill>
                <a:ea typeface="黑体" pitchFamily="49" charset="-122"/>
              </a:rPr>
              <a:t>2.2.4 </a:t>
            </a:r>
            <a:r>
              <a:rPr lang="zh-CN" altLang="en-US" sz="1600" b="1">
                <a:solidFill>
                  <a:schemeClr val="tx2"/>
                </a:solidFill>
                <a:ea typeface="黑体" pitchFamily="49" charset="-122"/>
              </a:rPr>
              <a:t>设置字段属性</a:t>
            </a:r>
            <a:r>
              <a:rPr lang="zh-CN" altLang="en-US" sz="3600" b="1">
                <a:solidFill>
                  <a:schemeClr val="tx2"/>
                </a:solidFill>
                <a:ea typeface="黑体" pitchFamily="49" charset="-122"/>
              </a:rPr>
              <a:t> </a:t>
            </a:r>
          </a:p>
        </p:txBody>
      </p:sp>
    </p:spTree>
  </p:cSld>
  <p:clrMapOvr>
    <a:masterClrMapping/>
  </p:clrMapOvr>
  <p:transition>
    <p:wedge/>
    <p:sndAc>
      <p:stSnd>
        <p:snd r:embed="rId3" name="wind.wav"/>
      </p:stSnd>
    </p:sndAc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altLang="zh-CN" smtClean="0"/>
              <a:t>2.2.5 </a:t>
            </a:r>
            <a:r>
              <a:rPr lang="zh-CN" altLang="en-US" smtClean="0"/>
              <a:t>建立表之间的关系 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341438"/>
            <a:ext cx="7715250" cy="4525962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在</a:t>
            </a:r>
            <a:r>
              <a:rPr lang="en-US" altLang="zh-CN" sz="2800" smtClean="0"/>
              <a:t>Access</a:t>
            </a:r>
            <a:r>
              <a:rPr lang="zh-CN" altLang="en-US" sz="2800" smtClean="0"/>
              <a:t>中要想管理和使用好表中的数据，就应建立表与表之间的关系 。</a:t>
            </a:r>
          </a:p>
          <a:p>
            <a:pPr eaLnBrk="1" hangingPunct="1"/>
            <a:r>
              <a:rPr lang="zh-CN" altLang="en-US" sz="2800" smtClean="0"/>
              <a:t>要想建立表间关系，表中必须有主键或索引，且应关闭所有打开的表。</a:t>
            </a:r>
          </a:p>
          <a:p>
            <a:pPr eaLnBrk="1" hangingPunct="1"/>
            <a:r>
              <a:rPr lang="zh-CN" altLang="en-US" sz="2800" smtClean="0"/>
              <a:t>设置主键要求：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smtClean="0"/>
              <a:t>（</a:t>
            </a:r>
            <a:r>
              <a:rPr lang="en-US" altLang="zh-CN" sz="2800" smtClean="0"/>
              <a:t>1</a:t>
            </a:r>
            <a:r>
              <a:rPr lang="zh-CN" altLang="en-US" sz="2800" smtClean="0"/>
              <a:t>）唯一能标识一条记录的字段或字段的组合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smtClean="0"/>
              <a:t>（</a:t>
            </a:r>
            <a:r>
              <a:rPr lang="en-US" altLang="zh-CN" sz="2800" smtClean="0"/>
              <a:t>2</a:t>
            </a:r>
            <a:r>
              <a:rPr lang="zh-CN" altLang="en-US" sz="2800" smtClean="0"/>
              <a:t>）主键字段中不允许有重复数据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smtClean="0"/>
              <a:t>（</a:t>
            </a:r>
            <a:r>
              <a:rPr lang="en-US" altLang="zh-CN" sz="2800" smtClean="0"/>
              <a:t>3</a:t>
            </a:r>
            <a:r>
              <a:rPr lang="zh-CN" altLang="en-US" sz="2800" smtClean="0"/>
              <a:t>）主键字段中不允许有</a:t>
            </a:r>
            <a:r>
              <a:rPr lang="en-US" altLang="zh-CN" sz="2800" smtClean="0"/>
              <a:t>NULL</a:t>
            </a:r>
            <a:r>
              <a:rPr lang="zh-CN" altLang="en-US" sz="2800" smtClean="0"/>
              <a:t>值</a:t>
            </a:r>
            <a:endParaRPr lang="en-US" altLang="zh-CN" sz="280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smtClean="0">
                <a:latin typeface="黑体" pitchFamily="49" charset="-122"/>
              </a:rPr>
              <a:t>例</a:t>
            </a:r>
            <a:r>
              <a:rPr lang="en-US" altLang="zh-CN" sz="2800" smtClean="0">
                <a:latin typeface="黑体" pitchFamily="49" charset="-122"/>
              </a:rPr>
              <a:t>2.17   </a:t>
            </a:r>
            <a:r>
              <a:rPr lang="zh-CN" altLang="zh-SG" sz="2800" smtClean="0"/>
              <a:t> 定义“罗斯文”数据库中</a:t>
            </a:r>
            <a:r>
              <a:rPr lang="en-US" altLang="zh-SG" sz="2800" smtClean="0"/>
              <a:t>8</a:t>
            </a:r>
            <a:r>
              <a:rPr lang="zh-CN" altLang="zh-SG" sz="2800" smtClean="0"/>
              <a:t>个表之间的关系。</a:t>
            </a:r>
            <a:endParaRPr lang="zh-CN" altLang="en-US" sz="2800" smtClean="0">
              <a:latin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80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smtClean="0"/>
              <a:t> 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468313" y="0"/>
            <a:ext cx="25908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1600" b="1">
                <a:solidFill>
                  <a:schemeClr val="tx2"/>
                </a:solidFill>
                <a:ea typeface="黑体" pitchFamily="49" charset="-122"/>
              </a:rPr>
              <a:t>2.2.5 </a:t>
            </a:r>
            <a:r>
              <a:rPr lang="zh-CN" altLang="en-US" sz="1600" b="1">
                <a:solidFill>
                  <a:schemeClr val="tx2"/>
                </a:solidFill>
                <a:ea typeface="黑体" pitchFamily="49" charset="-122"/>
              </a:rPr>
              <a:t>建立表之间的关系</a:t>
            </a:r>
            <a:r>
              <a:rPr lang="zh-CN" altLang="en-US" sz="3600" b="1">
                <a:solidFill>
                  <a:schemeClr val="tx2"/>
                </a:solidFill>
                <a:ea typeface="黑体" pitchFamily="49" charset="-122"/>
              </a:rPr>
              <a:t> </a:t>
            </a:r>
          </a:p>
        </p:txBody>
      </p:sp>
    </p:spTree>
  </p:cSld>
  <p:clrMapOvr>
    <a:masterClrMapping/>
  </p:clrMapOvr>
  <p:transition>
    <p:wedge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2.3 </a:t>
            </a:r>
            <a:r>
              <a:rPr lang="zh-CN" altLang="en-US" smtClean="0"/>
              <a:t>维护表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57338"/>
            <a:ext cx="6913563" cy="3413125"/>
          </a:xfrm>
        </p:spPr>
        <p:txBody>
          <a:bodyPr/>
          <a:lstStyle/>
          <a:p>
            <a:pPr eaLnBrk="1" hangingPunct="1"/>
            <a:r>
              <a:rPr lang="zh-CN" altLang="en-US" smtClean="0"/>
              <a:t>为了使数据库中的表在结构上更加合理，内容更新，使用更有效，就需要经常对表进行维护 。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468313" y="0"/>
            <a:ext cx="12954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1600" b="1">
                <a:solidFill>
                  <a:schemeClr val="tx2"/>
                </a:solidFill>
                <a:ea typeface="黑体" pitchFamily="49" charset="-122"/>
              </a:rPr>
              <a:t>2.3 </a:t>
            </a:r>
            <a:r>
              <a:rPr lang="zh-CN" altLang="en-US" sz="1600" b="1">
                <a:solidFill>
                  <a:schemeClr val="tx2"/>
                </a:solidFill>
                <a:ea typeface="黑体" pitchFamily="49" charset="-122"/>
              </a:rPr>
              <a:t>维护表</a:t>
            </a:r>
            <a:r>
              <a:rPr lang="zh-CN" altLang="en-US" sz="3600" b="1">
                <a:solidFill>
                  <a:schemeClr val="tx2"/>
                </a:solidFill>
                <a:ea typeface="黑体" pitchFamily="49" charset="-122"/>
              </a:rPr>
              <a:t> </a:t>
            </a:r>
          </a:p>
        </p:txBody>
      </p:sp>
    </p:spTree>
  </p:cSld>
  <p:clrMapOvr>
    <a:masterClrMapping/>
  </p:clrMapOvr>
  <p:transition>
    <p:zoom dir="in"/>
    <p:sndAc>
      <p:stSnd>
        <p:snd r:embed="rId3" name="coin.wav"/>
      </p:stSnd>
    </p:sndAc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916238" y="549275"/>
            <a:ext cx="5400675" cy="1143000"/>
          </a:xfrm>
        </p:spPr>
        <p:txBody>
          <a:bodyPr/>
          <a:lstStyle/>
          <a:p>
            <a:pPr algn="r" eaLnBrk="1" hangingPunct="1"/>
            <a:r>
              <a:rPr lang="en-US" altLang="zh-CN" smtClean="0"/>
              <a:t>2.3.1 </a:t>
            </a:r>
            <a:r>
              <a:rPr lang="zh-CN" altLang="en-US" smtClean="0"/>
              <a:t>维护表结构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1413" y="1916113"/>
            <a:ext cx="4608512" cy="341312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1.</a:t>
            </a:r>
            <a:r>
              <a:rPr lang="zh-CN" altLang="en-US" smtClean="0"/>
              <a:t>添加字段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2.</a:t>
            </a:r>
            <a:r>
              <a:rPr lang="zh-CN" altLang="en-US" smtClean="0"/>
              <a:t>删除字段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3.</a:t>
            </a:r>
            <a:r>
              <a:rPr lang="zh-CN" altLang="en-US" smtClean="0"/>
              <a:t>改变字段顺序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4.</a:t>
            </a:r>
            <a:r>
              <a:rPr lang="zh-CN" altLang="en-US" smtClean="0"/>
              <a:t>更改字段数据类型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5.</a:t>
            </a:r>
            <a:r>
              <a:rPr lang="zh-CN" altLang="en-US" smtClean="0"/>
              <a:t>更改字段属性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468313" y="0"/>
            <a:ext cx="22320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1600" b="1"/>
              <a:t>2.3.1 </a:t>
            </a:r>
            <a:r>
              <a:rPr lang="zh-CN" altLang="en-US" sz="1600" b="1"/>
              <a:t>维护表结构 </a:t>
            </a:r>
            <a:endParaRPr lang="zh-CN" altLang="en-US" sz="3600" b="1">
              <a:solidFill>
                <a:schemeClr val="tx2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>
    <p:comb dir="vert"/>
    <p:sndAc>
      <p:stSnd>
        <p:snd r:embed="rId3" name="hammer.wav"/>
      </p:stSnd>
    </p:sndAc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82925" y="908050"/>
            <a:ext cx="4824413" cy="1143000"/>
          </a:xfrm>
        </p:spPr>
        <p:txBody>
          <a:bodyPr/>
          <a:lstStyle/>
          <a:p>
            <a:pPr algn="r" eaLnBrk="1" hangingPunct="1"/>
            <a:r>
              <a:rPr lang="en-US" altLang="zh-CN" smtClean="0"/>
              <a:t>2.3.2 </a:t>
            </a:r>
            <a:r>
              <a:rPr lang="zh-CN" altLang="en-US" smtClean="0"/>
              <a:t>维护表内容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84438" y="2349500"/>
            <a:ext cx="4464050" cy="31242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1.</a:t>
            </a:r>
            <a:r>
              <a:rPr lang="zh-CN" altLang="en-US" dirty="0" smtClean="0"/>
              <a:t>添加记录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2.</a:t>
            </a:r>
            <a:r>
              <a:rPr lang="zh-CN" altLang="en-US" dirty="0" smtClean="0"/>
              <a:t>删除记录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3.</a:t>
            </a:r>
            <a:r>
              <a:rPr lang="zh-CN" altLang="en-US" dirty="0" smtClean="0"/>
              <a:t>修改记录 </a:t>
            </a:r>
          </a:p>
          <a:p>
            <a:pPr eaLnBrk="1" hangingPunct="1">
              <a:defRPr/>
            </a:pPr>
            <a:endParaRPr lang="en-US" altLang="zh-CN" dirty="0" smtClean="0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468313" y="0"/>
            <a:ext cx="259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1600"/>
              <a:t>2.3.1 </a:t>
            </a:r>
            <a:r>
              <a:rPr lang="zh-CN" altLang="en-US" sz="1600"/>
              <a:t>维护表结构 </a:t>
            </a:r>
            <a:endParaRPr lang="zh-CN" altLang="en-US" sz="3600" b="1">
              <a:solidFill>
                <a:schemeClr val="tx2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>
    <p:comb dir="vert"/>
    <p:sndAc>
      <p:stSnd>
        <p:snd r:embed="rId3" name="hammer.wav"/>
      </p:stSnd>
    </p:sndAc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346075"/>
            <a:ext cx="5905500" cy="1143000"/>
          </a:xfrm>
        </p:spPr>
        <p:txBody>
          <a:bodyPr/>
          <a:lstStyle/>
          <a:p>
            <a:pPr algn="r" eaLnBrk="1" hangingPunct="1"/>
            <a:r>
              <a:rPr lang="en-US" altLang="zh-CN" smtClean="0"/>
              <a:t>2.3.3 </a:t>
            </a:r>
            <a:r>
              <a:rPr lang="zh-CN" altLang="en-US" smtClean="0"/>
              <a:t>修饰表的外观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350" y="1484313"/>
            <a:ext cx="7138988" cy="421005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1.</a:t>
            </a:r>
            <a:r>
              <a:rPr lang="zh-CN" altLang="en-US" smtClean="0"/>
              <a:t>数据字体及数据表格式的设定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2.</a:t>
            </a:r>
            <a:r>
              <a:rPr lang="zh-CN" altLang="en-US" smtClean="0"/>
              <a:t>设置行高和列宽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3.</a:t>
            </a:r>
            <a:r>
              <a:rPr lang="zh-CN" altLang="en-US" smtClean="0"/>
              <a:t>改变字段顺序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4.</a:t>
            </a:r>
            <a:r>
              <a:rPr lang="zh-CN" altLang="en-US" smtClean="0"/>
              <a:t>表格样式的设定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5.</a:t>
            </a:r>
            <a:r>
              <a:rPr lang="zh-CN" altLang="en-US" smtClean="0"/>
              <a:t>隐藏列或显示列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6.</a:t>
            </a:r>
            <a:r>
              <a:rPr lang="zh-CN" altLang="en-US" smtClean="0"/>
              <a:t>冻结列 </a:t>
            </a:r>
            <a:endParaRPr lang="en-US" altLang="zh-CN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mtClean="0"/>
              <a:t> </a:t>
            </a:r>
            <a:endParaRPr lang="en-US" altLang="zh-CN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zh-SG" smtClean="0"/>
              <a:t>例</a:t>
            </a:r>
            <a:r>
              <a:rPr lang="en-US" altLang="zh-SG" smtClean="0"/>
              <a:t>2.20  </a:t>
            </a:r>
            <a:r>
              <a:rPr lang="zh-CN" altLang="zh-SG" smtClean="0"/>
              <a:t>冻结订单表中的“订单</a:t>
            </a:r>
            <a:r>
              <a:rPr lang="en-US" altLang="zh-SG" smtClean="0"/>
              <a:t>ID</a:t>
            </a:r>
            <a:r>
              <a:rPr lang="zh-CN" altLang="zh-SG" smtClean="0"/>
              <a:t>”列。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zh-CN" altLang="en-US" smtClean="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468313" y="0"/>
            <a:ext cx="23749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1600"/>
              <a:t>2.3.3 </a:t>
            </a:r>
            <a:r>
              <a:rPr lang="zh-CN" altLang="en-US" sz="1600"/>
              <a:t>修饰表的外观 </a:t>
            </a:r>
            <a:endParaRPr lang="zh-CN" altLang="en-US" sz="3600" b="1">
              <a:solidFill>
                <a:schemeClr val="tx2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>
    <p:comb dir="vert"/>
    <p:sndAc>
      <p:stSnd>
        <p:snd r:embed="rId3" name="hammer.wav"/>
      </p:stSnd>
    </p:sndAc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16238" y="274638"/>
            <a:ext cx="4968875" cy="1143000"/>
          </a:xfrm>
        </p:spPr>
        <p:txBody>
          <a:bodyPr/>
          <a:lstStyle/>
          <a:p>
            <a:pPr algn="r" eaLnBrk="1" hangingPunct="1"/>
            <a:r>
              <a:rPr lang="en-US" altLang="zh-CN" smtClean="0"/>
              <a:t>2.4 </a:t>
            </a:r>
            <a:r>
              <a:rPr lang="zh-CN" altLang="en-US" smtClean="0"/>
              <a:t>操作表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412875"/>
            <a:ext cx="7786687" cy="3455988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SG" smtClean="0"/>
              <a:t>2.4.1 </a:t>
            </a:r>
            <a:r>
              <a:rPr lang="zh-CN" altLang="en-US" smtClean="0"/>
              <a:t>复制、重命名及删除表</a:t>
            </a:r>
            <a:endParaRPr lang="en-US" altLang="zh-CN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zh-SG" sz="2400" smtClean="0"/>
              <a:t>例</a:t>
            </a:r>
            <a:r>
              <a:rPr lang="en-US" altLang="zh-SG" sz="2400" smtClean="0"/>
              <a:t>2.21  </a:t>
            </a:r>
            <a:r>
              <a:rPr lang="zh-CN" altLang="zh-SG" sz="2400" smtClean="0"/>
              <a:t>将雇员表的表结构复制一份，并命名为“雇员备份”表。</a:t>
            </a:r>
            <a:endParaRPr lang="zh-CN" altLang="en-US" sz="240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SG" smtClean="0"/>
              <a:t>2.4.2 </a:t>
            </a:r>
            <a:r>
              <a:rPr lang="zh-CN" altLang="en-US" smtClean="0"/>
              <a:t>查找与替换数据 </a:t>
            </a:r>
            <a:endParaRPr lang="en-US" altLang="zh-CN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zh-SG" sz="2400" smtClean="0"/>
              <a:t>例</a:t>
            </a:r>
            <a:r>
              <a:rPr lang="en-US" altLang="zh-SG" sz="2400" smtClean="0"/>
              <a:t>2.23  </a:t>
            </a:r>
            <a:r>
              <a:rPr lang="zh-CN" altLang="zh-SG" sz="2400" smtClean="0"/>
              <a:t>查找雇员表中“职务”为“销售代表”的所有记录，并将其值改为“销售助理”。</a:t>
            </a:r>
            <a:endParaRPr lang="zh-CN" altLang="en-US" sz="240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SG" smtClean="0"/>
              <a:t>2.4.3 </a:t>
            </a:r>
            <a:r>
              <a:rPr lang="zh-CN" altLang="en-US" smtClean="0"/>
              <a:t>记录排序 </a:t>
            </a:r>
            <a:endParaRPr lang="en-US" altLang="zh-CN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zh-SG" sz="2400" smtClean="0"/>
              <a:t>例</a:t>
            </a:r>
            <a:r>
              <a:rPr lang="en-US" altLang="zh-SG" sz="2400" smtClean="0"/>
              <a:t>2.24  </a:t>
            </a:r>
            <a:r>
              <a:rPr lang="zh-CN" altLang="zh-SG" sz="2400" smtClean="0"/>
              <a:t>在产品表中按“单价”字段升序排序。</a:t>
            </a:r>
            <a:endParaRPr lang="en-US" altLang="zh-CN" sz="240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zh-SG" sz="2400" smtClean="0"/>
              <a:t>例</a:t>
            </a:r>
            <a:r>
              <a:rPr lang="en-US" altLang="zh-SG" sz="2400" smtClean="0"/>
              <a:t>2.25  </a:t>
            </a:r>
            <a:r>
              <a:rPr lang="zh-CN" altLang="zh-SG" sz="2400" smtClean="0"/>
              <a:t>在产品表中按“单价”和“订购量”两个字段升序排序。</a:t>
            </a:r>
            <a:endParaRPr lang="en-US" altLang="zh-CN" sz="240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zh-SG" sz="2400" smtClean="0"/>
              <a:t>例</a:t>
            </a:r>
            <a:r>
              <a:rPr lang="en-US" altLang="zh-SG" sz="2400" smtClean="0"/>
              <a:t>2.26  </a:t>
            </a:r>
            <a:r>
              <a:rPr lang="zh-CN" altLang="zh-SG" sz="2400" smtClean="0"/>
              <a:t>在订单明细表中，使用“高级筛选</a:t>
            </a:r>
            <a:r>
              <a:rPr lang="en-US" altLang="zh-SG" sz="2400" smtClean="0"/>
              <a:t>/</a:t>
            </a:r>
            <a:r>
              <a:rPr lang="zh-CN" altLang="zh-SG" sz="2400" smtClean="0"/>
              <a:t>排序”功能，先按“单价”降序排序，再按“数量”升序排序。</a:t>
            </a:r>
            <a:endParaRPr lang="zh-CN" altLang="en-US" sz="2400" smtClean="0"/>
          </a:p>
          <a:p>
            <a:pPr marL="0" indent="0" eaLnBrk="1" hangingPunct="1">
              <a:buFont typeface="Wingdings" pitchFamily="2" charset="2"/>
              <a:buNone/>
            </a:pPr>
            <a:endParaRPr lang="zh-CN" altLang="en-US" smtClean="0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468313" y="0"/>
            <a:ext cx="259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1600"/>
              <a:t>2.4 </a:t>
            </a:r>
            <a:r>
              <a:rPr lang="zh-CN" altLang="en-US" sz="1600"/>
              <a:t>操作表 </a:t>
            </a:r>
            <a:endParaRPr lang="zh-CN" altLang="en-US" sz="3600" b="1">
              <a:solidFill>
                <a:schemeClr val="tx2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>
    <p:zoom dir="in"/>
    <p:sndAc>
      <p:stSnd>
        <p:snd r:embed="rId3" name="coin.wav"/>
      </p:stSnd>
    </p:sndAc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916238" y="274638"/>
            <a:ext cx="4968875" cy="1143000"/>
          </a:xfrm>
        </p:spPr>
        <p:txBody>
          <a:bodyPr/>
          <a:lstStyle/>
          <a:p>
            <a:pPr algn="r" eaLnBrk="1" hangingPunct="1"/>
            <a:r>
              <a:rPr lang="en-US" altLang="zh-CN" smtClean="0"/>
              <a:t>2.4 </a:t>
            </a:r>
            <a:r>
              <a:rPr lang="zh-CN" altLang="en-US" smtClean="0"/>
              <a:t>操作表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412875"/>
            <a:ext cx="7786687" cy="482441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SG" smtClean="0"/>
              <a:t>2.4.4 </a:t>
            </a:r>
            <a:r>
              <a:rPr lang="zh-CN" altLang="en-US" smtClean="0"/>
              <a:t>筛选记录 </a:t>
            </a:r>
            <a:endParaRPr lang="en-US" altLang="zh-CN" sz="240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zh-SG" sz="2800" smtClean="0"/>
              <a:t>例</a:t>
            </a:r>
            <a:r>
              <a:rPr lang="en-US" altLang="zh-SG" sz="2800" smtClean="0"/>
              <a:t>2.27  </a:t>
            </a:r>
            <a:r>
              <a:rPr lang="zh-CN" altLang="zh-SG" sz="2800" smtClean="0"/>
              <a:t>在供应商表中筛选出来自“北京”的供应商的所有记录。</a:t>
            </a:r>
            <a:endParaRPr lang="en-US" altLang="zh-CN" sz="280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zh-SG" sz="2800" smtClean="0"/>
              <a:t>例</a:t>
            </a:r>
            <a:r>
              <a:rPr lang="en-US" altLang="zh-SG" sz="2800" smtClean="0"/>
              <a:t>2.28  </a:t>
            </a:r>
            <a:r>
              <a:rPr lang="zh-CN" altLang="zh-SG" sz="2800" smtClean="0"/>
              <a:t>在订单表中筛选出</a:t>
            </a:r>
            <a:r>
              <a:rPr lang="en-US" altLang="zh-SG" sz="2800" smtClean="0"/>
              <a:t>8</a:t>
            </a:r>
            <a:r>
              <a:rPr lang="zh-CN" altLang="zh-SG" sz="2800" smtClean="0"/>
              <a:t>号雇员处理的货主是李先生的订单信息。</a:t>
            </a:r>
            <a:endParaRPr lang="en-US" altLang="zh-CN" sz="280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zh-SG" sz="2800" smtClean="0"/>
              <a:t>例</a:t>
            </a:r>
            <a:r>
              <a:rPr lang="en-US" altLang="zh-SG" sz="2800" smtClean="0"/>
              <a:t>2.29  </a:t>
            </a:r>
            <a:r>
              <a:rPr lang="zh-CN" altLang="zh-SG" sz="2800" smtClean="0"/>
              <a:t>在产品表中筛选出库存量小于</a:t>
            </a:r>
            <a:r>
              <a:rPr lang="en-US" altLang="zh-SG" sz="2800" smtClean="0"/>
              <a:t>20</a:t>
            </a:r>
            <a:r>
              <a:rPr lang="zh-CN" altLang="zh-SG" sz="2800" smtClean="0"/>
              <a:t>的记录。</a:t>
            </a:r>
            <a:endParaRPr lang="en-US" altLang="zh-CN" sz="280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zh-SG" sz="2800" smtClean="0"/>
              <a:t>例</a:t>
            </a:r>
            <a:r>
              <a:rPr lang="en-US" altLang="zh-SG" sz="2800" smtClean="0"/>
              <a:t>2.30  </a:t>
            </a:r>
            <a:r>
              <a:rPr lang="zh-CN" altLang="zh-SG" sz="2800" smtClean="0"/>
              <a:t>在订单表中查找</a:t>
            </a:r>
            <a:r>
              <a:rPr lang="en-US" altLang="zh-SG" sz="2800" smtClean="0"/>
              <a:t>1998</a:t>
            </a:r>
            <a:r>
              <a:rPr lang="zh-CN" altLang="zh-SG" sz="2800" smtClean="0"/>
              <a:t>年间订购的订单中运货费用超过</a:t>
            </a:r>
            <a:r>
              <a:rPr lang="en-US" altLang="zh-SG" sz="2800" smtClean="0"/>
              <a:t>150</a:t>
            </a:r>
            <a:r>
              <a:rPr lang="zh-CN" altLang="zh-SG" sz="2800" smtClean="0"/>
              <a:t>元的订单信息，并按“订购日期”降序排序。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zh-CN" altLang="en-US" smtClean="0"/>
          </a:p>
        </p:txBody>
      </p:sp>
      <p:sp>
        <p:nvSpPr>
          <p:cNvPr id="40964" name="矩形 1"/>
          <p:cNvSpPr>
            <a:spLocks noChangeArrowheads="1"/>
          </p:cNvSpPr>
          <p:nvPr/>
        </p:nvSpPr>
        <p:spPr bwMode="auto">
          <a:xfrm>
            <a:off x="611188" y="7938"/>
            <a:ext cx="1327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2.4 </a:t>
            </a:r>
            <a:r>
              <a:rPr lang="zh-CN" altLang="en-US"/>
              <a:t>操作表 </a:t>
            </a:r>
            <a:endParaRPr lang="zh-SG" altLang="en-US"/>
          </a:p>
        </p:txBody>
      </p:sp>
    </p:spTree>
  </p:cSld>
  <p:clrMapOvr>
    <a:masterClrMapping/>
  </p:clrMapOvr>
  <p:transition>
    <p:zoom dir="in"/>
    <p:sndAc>
      <p:stSnd>
        <p:snd r:embed="rId3" name="coin.wav"/>
      </p:stSnd>
    </p:sndAc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916238" y="274638"/>
            <a:ext cx="4968875" cy="1143000"/>
          </a:xfrm>
        </p:spPr>
        <p:txBody>
          <a:bodyPr/>
          <a:lstStyle/>
          <a:p>
            <a:pPr algn="r" eaLnBrk="1" hangingPunct="1"/>
            <a:r>
              <a:rPr lang="zh-CN" altLang="zh-SG" smtClean="0"/>
              <a:t>本章小结</a:t>
            </a:r>
            <a:endParaRPr lang="zh-CN" altLang="en-US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412875"/>
            <a:ext cx="7786687" cy="4824413"/>
          </a:xfrm>
        </p:spPr>
        <p:txBody>
          <a:bodyPr/>
          <a:lstStyle/>
          <a:p>
            <a:pPr>
              <a:defRPr/>
            </a:pPr>
            <a:r>
              <a:rPr lang="en-US" altLang="zh-SG" sz="1800" dirty="0"/>
              <a:t>Access</a:t>
            </a:r>
            <a:r>
              <a:rPr lang="zh-CN" altLang="zh-SG" sz="1800" dirty="0"/>
              <a:t>数据库是以一定的组织方式存储、管理相关数据项的集合，它可以包含有数据对象（表、索引、查询）和应用对象（窗体、报表、数据访问页、宏和</a:t>
            </a:r>
            <a:r>
              <a:rPr lang="en-US" altLang="zh-SG" sz="1800" dirty="0"/>
              <a:t>VBA</a:t>
            </a:r>
            <a:r>
              <a:rPr lang="zh-CN" altLang="zh-SG" sz="1800" dirty="0"/>
              <a:t>代码模块），因此，创建一个完整的</a:t>
            </a:r>
            <a:r>
              <a:rPr lang="en-US" altLang="zh-SG" sz="1800" dirty="0"/>
              <a:t>Access</a:t>
            </a:r>
            <a:r>
              <a:rPr lang="zh-CN" altLang="zh-SG" sz="1800" dirty="0"/>
              <a:t>数据库应用系统并将之存储在一个</a:t>
            </a:r>
            <a:r>
              <a:rPr lang="en-US" altLang="zh-SG" sz="1800" dirty="0"/>
              <a:t>.</a:t>
            </a:r>
            <a:r>
              <a:rPr lang="en-US" altLang="zh-SG" sz="1800" dirty="0" err="1"/>
              <a:t>accdb</a:t>
            </a:r>
            <a:r>
              <a:rPr lang="zh-CN" altLang="zh-SG" sz="1800" dirty="0"/>
              <a:t>文件中，这使得数据库应用的创建和发布都变得更为简单了。</a:t>
            </a:r>
          </a:p>
          <a:p>
            <a:pPr>
              <a:defRPr/>
            </a:pPr>
            <a:r>
              <a:rPr lang="zh-CN" altLang="zh-SG" sz="1800" dirty="0"/>
              <a:t>表是关系数据库管理系统的基本结构，字段是表中包含特定信息主题的元素。在创建表之前，确保表结构设计合理是很重要的，因此，通常要对表进行规范化。根据表结构的设计，可以在</a:t>
            </a:r>
            <a:r>
              <a:rPr lang="en-US" altLang="zh-SG" sz="1800" dirty="0"/>
              <a:t>Access</a:t>
            </a:r>
            <a:r>
              <a:rPr lang="zh-CN" altLang="zh-SG" sz="1800" dirty="0"/>
              <a:t>中创建或修改表结构，设置表中各字段的属性，并输入数据记录。例如，字段长度、格式、有效性规则等常规属性，还可以设置查阅属性。</a:t>
            </a:r>
          </a:p>
          <a:p>
            <a:pPr>
              <a:defRPr/>
            </a:pPr>
            <a:r>
              <a:rPr lang="zh-CN" altLang="zh-SG" sz="1800" dirty="0"/>
              <a:t>向表中输入记录是在表的数据表视图中进行的，如果存在可利用的外部数据源，也可以通过导入数据的方法把其他数据库中的数据转换成</a:t>
            </a:r>
            <a:r>
              <a:rPr lang="en-US" altLang="zh-SG" sz="1800" dirty="0"/>
              <a:t>Access</a:t>
            </a:r>
            <a:r>
              <a:rPr lang="zh-CN" altLang="zh-SG" sz="1800" dirty="0"/>
              <a:t>数据表。通常一个</a:t>
            </a:r>
            <a:r>
              <a:rPr lang="en-US" altLang="zh-SG" sz="1800" dirty="0"/>
              <a:t>Access</a:t>
            </a:r>
            <a:r>
              <a:rPr lang="zh-CN" altLang="zh-SG" sz="1800" dirty="0"/>
              <a:t>数据库中包含多个表，这些表之间通过“关系”互相连接。在“关系”窗口中可以设置表之间的关联。</a:t>
            </a:r>
          </a:p>
          <a:p>
            <a:pPr>
              <a:defRPr/>
            </a:pPr>
            <a:r>
              <a:rPr lang="zh-CN" altLang="zh-SG" sz="1800" dirty="0"/>
              <a:t>在数据表视图中可以进行记录内容的编辑操作，例如，记录的添加、删除、修改；表的外观修饰；对表进行查询、排序、筛选等操作。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zh-CN" altLang="en-US" dirty="0" smtClean="0"/>
          </a:p>
        </p:txBody>
      </p:sp>
      <p:sp>
        <p:nvSpPr>
          <p:cNvPr id="41988" name="矩形 1"/>
          <p:cNvSpPr>
            <a:spLocks noChangeArrowheads="1"/>
          </p:cNvSpPr>
          <p:nvPr/>
        </p:nvSpPr>
        <p:spPr bwMode="auto">
          <a:xfrm>
            <a:off x="611188" y="7938"/>
            <a:ext cx="110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SG"/>
              <a:t>本章小结</a:t>
            </a:r>
            <a:endParaRPr lang="zh-SG" altLang="en-US"/>
          </a:p>
        </p:txBody>
      </p:sp>
    </p:spTree>
  </p:cSld>
  <p:clrMapOvr>
    <a:masterClrMapping/>
  </p:clrMapOvr>
  <p:transition>
    <p:zoom dir="in"/>
    <p:sndAc>
      <p:stSnd>
        <p:snd r:embed="rId3" name="coin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3059113" y="908050"/>
            <a:ext cx="4321175" cy="71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 数据库和表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58888" y="1700213"/>
            <a:ext cx="7600950" cy="4357687"/>
          </a:xfrm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E4EAA8">
                        <a:alpha val="57001"/>
                      </a:srgbClr>
                    </a:gs>
                    <a:gs pos="100000">
                      <a:srgbClr val="ECC370">
                        <a:alpha val="89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4. </a:t>
            </a:r>
            <a:r>
              <a:rPr lang="zh-CN" altLang="en-US" sz="2800" smtClean="0"/>
              <a:t>表的维护：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smtClean="0">
                <a:sym typeface="Wingdings" pitchFamily="2" charset="2"/>
              </a:rPr>
              <a:t>   </a:t>
            </a:r>
            <a:r>
              <a:rPr lang="en-US" altLang="zh-CN" sz="2800" smtClean="0">
                <a:sym typeface="Wingdings" pitchFamily="2" charset="2"/>
              </a:rPr>
              <a:t>(a)</a:t>
            </a:r>
            <a:r>
              <a:rPr lang="zh-CN" altLang="en-US" sz="2800" smtClean="0"/>
              <a:t>修改表结构：添加字段，修改字段，删除字段，重新设置主关键字。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smtClean="0"/>
              <a:t>   </a:t>
            </a:r>
            <a:r>
              <a:rPr lang="en-US" altLang="zh-CN" sz="2800" smtClean="0"/>
              <a:t>(b)</a:t>
            </a:r>
            <a:r>
              <a:rPr lang="zh-CN" altLang="en-US" sz="2800" smtClean="0"/>
              <a:t>编辑表内容：添加记录，修改记录，删除记录，复制记录。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smtClean="0"/>
              <a:t>   </a:t>
            </a:r>
            <a:r>
              <a:rPr lang="en-US" altLang="zh-CN" sz="2800" smtClean="0"/>
              <a:t>(c)</a:t>
            </a:r>
            <a:r>
              <a:rPr lang="zh-CN" altLang="en-US" sz="2800" smtClean="0"/>
              <a:t>调整表外观。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5. </a:t>
            </a:r>
            <a:r>
              <a:rPr lang="zh-CN" altLang="en-US" sz="2800" smtClean="0"/>
              <a:t>表的其他操作</a:t>
            </a:r>
            <a:r>
              <a:rPr lang="en-US" altLang="zh-CN" sz="2800" smtClean="0"/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>
                <a:sym typeface="Wingdings" pitchFamily="2" charset="2"/>
              </a:rPr>
              <a:t>   (a)</a:t>
            </a:r>
            <a:r>
              <a:rPr lang="zh-CN" altLang="en-US" sz="2800" smtClean="0"/>
              <a:t>查找数据 </a:t>
            </a:r>
            <a:r>
              <a:rPr lang="en-US" altLang="zh-CN" sz="2800" smtClean="0"/>
              <a:t>; (b)</a:t>
            </a:r>
            <a:r>
              <a:rPr lang="zh-CN" altLang="en-US" sz="2800" smtClean="0"/>
              <a:t>替换数据</a:t>
            </a:r>
            <a:r>
              <a:rPr lang="en-US" altLang="zh-CN" sz="2800" smtClean="0"/>
              <a:t>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   (c)</a:t>
            </a:r>
            <a:r>
              <a:rPr lang="zh-CN" altLang="en-US" sz="2800" smtClean="0"/>
              <a:t>排序记录</a:t>
            </a:r>
            <a:r>
              <a:rPr lang="en-US" altLang="zh-CN" sz="2800" smtClean="0"/>
              <a:t>; (d)</a:t>
            </a:r>
            <a:r>
              <a:rPr lang="zh-CN" altLang="en-US" sz="2800" smtClean="0"/>
              <a:t>筛选记录</a:t>
            </a:r>
          </a:p>
        </p:txBody>
      </p:sp>
      <p:grpSp>
        <p:nvGrpSpPr>
          <p:cNvPr id="8196" name="组合 3"/>
          <p:cNvGrpSpPr>
            <a:grpSpLocks/>
          </p:cNvGrpSpPr>
          <p:nvPr/>
        </p:nvGrpSpPr>
        <p:grpSpPr bwMode="auto">
          <a:xfrm>
            <a:off x="285750" y="0"/>
            <a:ext cx="1620838" cy="1839913"/>
            <a:chOff x="285720" y="0"/>
            <a:chExt cx="1620957" cy="1840687"/>
          </a:xfrm>
        </p:grpSpPr>
        <p:pic>
          <p:nvPicPr>
            <p:cNvPr id="8197" name="Picture 7" descr="C:\Documents and Settings\wangfengmei\Local Settings\Temporary Internet Files\Content.IE5\URTQFACP\MC900310662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034" y="0"/>
              <a:ext cx="1185062" cy="1840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8" name="TextBox 5"/>
            <p:cNvSpPr txBox="1">
              <a:spLocks noChangeArrowheads="1"/>
            </p:cNvSpPr>
            <p:nvPr/>
          </p:nvSpPr>
          <p:spPr bwMode="auto">
            <a:xfrm>
              <a:off x="285720" y="928670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rgbClr val="002060"/>
                  </a:solidFill>
                  <a:latin typeface="华文行楷" pitchFamily="2" charset="-122"/>
                  <a:ea typeface="华文行楷" pitchFamily="2" charset="-122"/>
                </a:rPr>
                <a:t>教学重点</a:t>
              </a:r>
            </a:p>
          </p:txBody>
        </p:sp>
      </p:grpSp>
    </p:spTree>
  </p:cSld>
  <p:clrMapOvr>
    <a:masterClrMapping/>
  </p:clrMapOvr>
  <p:transition>
    <p:pull dir="ld"/>
    <p:sndAc>
      <p:stSnd>
        <p:snd r:embed="rId3" name="voltage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2.1 </a:t>
            </a:r>
            <a:r>
              <a:rPr lang="zh-CN" altLang="en-US" smtClean="0"/>
              <a:t>创建数据库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6013" y="2060575"/>
            <a:ext cx="7200900" cy="377825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	Access2010</a:t>
            </a:r>
            <a:r>
              <a:rPr lang="zh-CN" altLang="en-US" dirty="0" smtClean="0"/>
              <a:t>提供了两种创建数据库的方法 ：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/>
              <a:t>使用模板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创建一个空白数据库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dirty="0" smtClean="0"/>
          </a:p>
        </p:txBody>
      </p:sp>
    </p:spTree>
  </p:cSld>
  <p:clrMapOvr>
    <a:masterClrMapping/>
  </p:clrMapOvr>
  <p:transition>
    <p:zoom dir="in"/>
    <p:sndAc>
      <p:stSnd>
        <p:snd r:embed="rId3" name="coin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2.1.1   </a:t>
            </a:r>
            <a:r>
              <a:rPr lang="zh-CN" altLang="en-US" smtClean="0">
                <a:solidFill>
                  <a:schemeClr val="tx1"/>
                </a:solidFill>
              </a:rPr>
              <a:t>创建数据库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2133600"/>
            <a:ext cx="7715250" cy="3024188"/>
          </a:xfrm>
        </p:spPr>
        <p:txBody>
          <a:bodyPr/>
          <a:lstStyle/>
          <a:p>
            <a:pPr eaLnBrk="1" hangingPunct="1"/>
            <a:r>
              <a:rPr lang="zh-CN" altLang="en-US" smtClean="0"/>
              <a:t>一、使用模板创建数据库</a:t>
            </a:r>
          </a:p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2.1</a:t>
            </a:r>
            <a:r>
              <a:rPr lang="zh-CN" altLang="zh-SG" smtClean="0"/>
              <a:t>利用系统提供的“罗斯文”模板，快速建立一个“罗斯文”的数据库，并将建好的数据库保存在</a:t>
            </a:r>
            <a:r>
              <a:rPr lang="en-US" altLang="zh-SG" smtClean="0"/>
              <a:t>D</a:t>
            </a:r>
            <a:r>
              <a:rPr lang="zh-CN" altLang="zh-SG" smtClean="0"/>
              <a:t>盘</a:t>
            </a:r>
            <a:r>
              <a:rPr lang="en-US" altLang="zh-SG" smtClean="0"/>
              <a:t>Access</a:t>
            </a:r>
            <a:r>
              <a:rPr lang="zh-CN" altLang="zh-SG" smtClean="0"/>
              <a:t>文件夹中。</a:t>
            </a:r>
            <a:endParaRPr lang="zh-CN" altLang="en-US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11188" y="0"/>
            <a:ext cx="2881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2.1.1   </a:t>
            </a:r>
            <a:r>
              <a:rPr lang="zh-CN" altLang="en-US" b="1"/>
              <a:t>创建数据库</a:t>
            </a:r>
            <a:endParaRPr lang="en-US" altLang="zh-CN" b="1"/>
          </a:p>
        </p:txBody>
      </p:sp>
    </p:spTree>
  </p:cSld>
  <p:clrMapOvr>
    <a:masterClrMapping/>
  </p:clrMapOvr>
  <p:transition>
    <p:cover dir="lu"/>
    <p:sndAc>
      <p:stSnd>
        <p:snd r:embed="rId3" name="pu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810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2.1.1   </a:t>
            </a:r>
            <a:r>
              <a:rPr lang="zh-CN" altLang="en-US" smtClean="0">
                <a:solidFill>
                  <a:schemeClr val="tx1"/>
                </a:solidFill>
              </a:rPr>
              <a:t>创建数据库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2565400"/>
            <a:ext cx="7427912" cy="3560763"/>
          </a:xfrm>
        </p:spPr>
        <p:txBody>
          <a:bodyPr/>
          <a:lstStyle/>
          <a:p>
            <a:pPr eaLnBrk="1" hangingPunct="1"/>
            <a:r>
              <a:rPr lang="zh-CN" altLang="en-US" smtClean="0"/>
              <a:t>二、创建空数据库 </a:t>
            </a:r>
          </a:p>
          <a:p>
            <a:r>
              <a:rPr lang="zh-CN" altLang="en-US" smtClean="0"/>
              <a:t>例</a:t>
            </a:r>
            <a:r>
              <a:rPr lang="en-US" altLang="zh-CN" smtClean="0"/>
              <a:t>2.2</a:t>
            </a:r>
            <a:r>
              <a:rPr lang="zh-CN" altLang="zh-SG" smtClean="0"/>
              <a:t>创建一个名为“罗斯文”的空数据库，并将建好的数据库保存在</a:t>
            </a:r>
            <a:r>
              <a:rPr lang="en-US" altLang="zh-SG" smtClean="0"/>
              <a:t>D</a:t>
            </a:r>
            <a:r>
              <a:rPr lang="zh-CN" altLang="zh-SG" smtClean="0"/>
              <a:t>盘的</a:t>
            </a:r>
            <a:r>
              <a:rPr lang="en-US" altLang="zh-SG" smtClean="0"/>
              <a:t>Access</a:t>
            </a:r>
            <a:r>
              <a:rPr lang="zh-CN" altLang="zh-SG" smtClean="0"/>
              <a:t>文件夹中。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11188" y="0"/>
            <a:ext cx="2881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2.1.1   </a:t>
            </a:r>
            <a:r>
              <a:rPr lang="zh-CN" altLang="en-US" b="1"/>
              <a:t>创建数据库</a:t>
            </a:r>
            <a:endParaRPr lang="en-US" altLang="zh-CN" b="1"/>
          </a:p>
        </p:txBody>
      </p:sp>
    </p:spTree>
  </p:cSld>
  <p:clrMapOvr>
    <a:masterClrMapping/>
  </p:clrMapOvr>
  <p:transition>
    <p:cover dir="lu"/>
    <p:sndAc>
      <p:stSnd>
        <p:snd r:embed="rId3" name="pu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207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2.1.2   </a:t>
            </a:r>
            <a:r>
              <a:rPr lang="zh-CN" altLang="en-US" smtClean="0"/>
              <a:t>数据库的简单操作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600200"/>
            <a:ext cx="7499350" cy="4525963"/>
          </a:xfrm>
        </p:spPr>
        <p:txBody>
          <a:bodyPr/>
          <a:lstStyle/>
          <a:p>
            <a:pPr eaLnBrk="1" hangingPunct="1"/>
            <a:r>
              <a:rPr lang="zh-CN" altLang="en-US" smtClean="0"/>
              <a:t>打开数据库 </a:t>
            </a:r>
          </a:p>
          <a:p>
            <a:pPr eaLnBrk="1" hangingPunct="1"/>
            <a:r>
              <a:rPr lang="zh-CN" altLang="en-US" smtClean="0"/>
              <a:t>关闭数据库 </a:t>
            </a:r>
          </a:p>
          <a:p>
            <a:pPr eaLnBrk="1" hangingPunct="1"/>
            <a:r>
              <a:rPr lang="zh-CN" altLang="en-US" smtClean="0"/>
              <a:t>转换数据库 </a:t>
            </a:r>
          </a:p>
          <a:p>
            <a:pPr eaLnBrk="1" hangingPunct="1"/>
            <a:r>
              <a:rPr lang="zh-CN" altLang="en-US" smtClean="0"/>
              <a:t>设置默认文件夹 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en-US" altLang="zh-CN" smtClean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68313" y="55563"/>
            <a:ext cx="2879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2.1.2   </a:t>
            </a:r>
            <a:r>
              <a:rPr lang="zh-CN" altLang="en-US" b="1"/>
              <a:t>数据库的简单操作</a:t>
            </a:r>
            <a:endParaRPr lang="en-US" altLang="zh-CN" b="1"/>
          </a:p>
        </p:txBody>
      </p:sp>
    </p:spTree>
  </p:cSld>
  <p:clrMapOvr>
    <a:masterClrMapping/>
  </p:clrMapOvr>
  <p:transition>
    <p:cover dir="lu"/>
    <p:sndAc>
      <p:stSnd>
        <p:snd r:embed="rId3" name="pu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2.2   </a:t>
            </a:r>
            <a:r>
              <a:rPr lang="zh-CN" altLang="en-US" smtClean="0"/>
              <a:t>建立数据表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916113"/>
            <a:ext cx="7654925" cy="360045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表是数据记录的集合，是数据库最基本的组成部分。在一个数据库中可以建立多个表，通过表与表之间的联接关系，就可以将存储在不同表中的数据联系起来供用户使用 。</a:t>
            </a:r>
          </a:p>
        </p:txBody>
      </p:sp>
    </p:spTree>
  </p:cSld>
  <p:clrMapOvr>
    <a:masterClrMapping/>
  </p:clrMapOvr>
  <p:transition>
    <p:zoom dir="in"/>
    <p:sndAc>
      <p:stSnd>
        <p:snd r:embed="rId3" name="coin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cess">
  <a:themeElements>
    <a:clrScheme name="Acce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ccess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Access数据库</Template>
  <TotalTime>133</TotalTime>
  <Words>2910</Words>
  <Application>Microsoft Office PowerPoint</Application>
  <PresentationFormat>全屏显示(4:3)</PresentationFormat>
  <Paragraphs>499</Paragraphs>
  <Slides>38</Slides>
  <Notes>38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0" baseType="lpstr">
      <vt:lpstr>Access</vt:lpstr>
      <vt:lpstr>自定义设计方案</vt:lpstr>
      <vt:lpstr>Access数据库 应用技术</vt:lpstr>
      <vt:lpstr>第2章 数据库和表</vt:lpstr>
      <vt:lpstr>第2章 数据库和表 </vt:lpstr>
      <vt:lpstr>第2章 数据库和表 </vt:lpstr>
      <vt:lpstr>2.1 创建数据库</vt:lpstr>
      <vt:lpstr>2.1.1   创建数据库</vt:lpstr>
      <vt:lpstr>2.1.1   创建数据库</vt:lpstr>
      <vt:lpstr>2.1.2   数据库的简单操作</vt:lpstr>
      <vt:lpstr>2.2   建立数据表 </vt:lpstr>
      <vt:lpstr>表的组成 </vt:lpstr>
      <vt:lpstr>2.2.1   表的组成</vt:lpstr>
      <vt:lpstr>PowerPoint 演示文稿</vt:lpstr>
      <vt:lpstr>数据类型续表</vt:lpstr>
      <vt:lpstr>2.2.2 建立表结构 </vt:lpstr>
      <vt:lpstr>PowerPoint 演示文稿</vt:lpstr>
      <vt:lpstr>PowerPoint 演示文稿</vt:lpstr>
      <vt:lpstr>2.2.3   向表中输入数据 </vt:lpstr>
      <vt:lpstr>例2.6  为在数据表视图中打开的类别表中的“图片”字段输入数据如图2.14所示。</vt:lpstr>
      <vt:lpstr>例2.6  为在数据表视图中打开的类别表中的“图片”字段输入数据如图2.14所示。 例2.7  用设计视图创建表方法创建雇员表，雇员表的表结构如表2.5所示。并采用“值列表”的方式，将雇员表中的“尊称”字段设置为“查阅向导”类型。 例2.8  采用“查阅列”的方式，将产品表中的“类别ID”字段设置为“查阅向导”类型。 例2.9  将已经建立好的Excel文件“供应商.xls”导入到“罗斯文”数据库中，数据表的名称为“供应商”。 </vt:lpstr>
      <vt:lpstr>2.2.4 设置字段属性 </vt:lpstr>
      <vt:lpstr>一、字段大小</vt:lpstr>
      <vt:lpstr>二、格式</vt:lpstr>
      <vt:lpstr>PowerPoint 演示文稿</vt:lpstr>
      <vt:lpstr>三、默认值</vt:lpstr>
      <vt:lpstr>PowerPoint 演示文稿</vt:lpstr>
      <vt:lpstr>PowerPoint 演示文稿</vt:lpstr>
      <vt:lpstr>五、有效性规则及有效性文本</vt:lpstr>
      <vt:lpstr>六、索引</vt:lpstr>
      <vt:lpstr>六、索引</vt:lpstr>
      <vt:lpstr>七、其他属性</vt:lpstr>
      <vt:lpstr>2.2.5 建立表之间的关系 </vt:lpstr>
      <vt:lpstr>2.3 维护表</vt:lpstr>
      <vt:lpstr>2.3.1 维护表结构 </vt:lpstr>
      <vt:lpstr>2.3.2 维护表内容</vt:lpstr>
      <vt:lpstr>2.3.3 修饰表的外观 </vt:lpstr>
      <vt:lpstr>2.4 操作表 </vt:lpstr>
      <vt:lpstr>2.4 操作表 </vt:lpstr>
      <vt:lpstr>本章小结</vt:lpstr>
    </vt:vector>
  </TitlesOfParts>
  <Company>gdut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Access数据库 应用技术</dc:title>
  <dc:creator>wfm</dc:creator>
  <cp:lastModifiedBy>lgh</cp:lastModifiedBy>
  <cp:revision>17</cp:revision>
  <dcterms:created xsi:type="dcterms:W3CDTF">2012-01-11T08:07:30Z</dcterms:created>
  <dcterms:modified xsi:type="dcterms:W3CDTF">2015-02-28T14:37:54Z</dcterms:modified>
</cp:coreProperties>
</file>