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Lst>
  <p:notesMasterIdLst>
    <p:notesMasterId r:id="rId63"/>
  </p:notesMasterIdLst>
  <p:sldIdLst>
    <p:sldId id="256" r:id="rId3"/>
    <p:sldId id="257" r:id="rId4"/>
    <p:sldId id="259" r:id="rId5"/>
    <p:sldId id="260" r:id="rId6"/>
    <p:sldId id="258" r:id="rId7"/>
    <p:sldId id="262" r:id="rId8"/>
    <p:sldId id="263" r:id="rId9"/>
    <p:sldId id="264" r:id="rId10"/>
    <p:sldId id="265" r:id="rId11"/>
    <p:sldId id="266" r:id="rId12"/>
    <p:sldId id="267" r:id="rId13"/>
    <p:sldId id="268" r:id="rId14"/>
    <p:sldId id="269" r:id="rId15"/>
    <p:sldId id="301" r:id="rId16"/>
    <p:sldId id="270" r:id="rId17"/>
    <p:sldId id="271" r:id="rId18"/>
    <p:sldId id="272" r:id="rId19"/>
    <p:sldId id="273" r:id="rId20"/>
    <p:sldId id="274" r:id="rId21"/>
    <p:sldId id="275" r:id="rId22"/>
    <p:sldId id="303" r:id="rId23"/>
    <p:sldId id="302" r:id="rId24"/>
    <p:sldId id="276" r:id="rId25"/>
    <p:sldId id="277" r:id="rId26"/>
    <p:sldId id="278" r:id="rId27"/>
    <p:sldId id="304" r:id="rId28"/>
    <p:sldId id="279" r:id="rId29"/>
    <p:sldId id="305" r:id="rId30"/>
    <p:sldId id="280" r:id="rId31"/>
    <p:sldId id="306" r:id="rId32"/>
    <p:sldId id="281" r:id="rId33"/>
    <p:sldId id="283" r:id="rId34"/>
    <p:sldId id="307" r:id="rId35"/>
    <p:sldId id="282" r:id="rId36"/>
    <p:sldId id="308" r:id="rId37"/>
    <p:sldId id="284" r:id="rId38"/>
    <p:sldId id="285" r:id="rId39"/>
    <p:sldId id="287" r:id="rId40"/>
    <p:sldId id="288" r:id="rId41"/>
    <p:sldId id="289" r:id="rId42"/>
    <p:sldId id="290" r:id="rId43"/>
    <p:sldId id="291" r:id="rId44"/>
    <p:sldId id="292" r:id="rId45"/>
    <p:sldId id="293" r:id="rId46"/>
    <p:sldId id="294" r:id="rId47"/>
    <p:sldId id="295" r:id="rId48"/>
    <p:sldId id="296" r:id="rId49"/>
    <p:sldId id="309" r:id="rId50"/>
    <p:sldId id="310" r:id="rId51"/>
    <p:sldId id="297" r:id="rId52"/>
    <p:sldId id="298" r:id="rId53"/>
    <p:sldId id="311" r:id="rId54"/>
    <p:sldId id="300" r:id="rId55"/>
    <p:sldId id="312" r:id="rId56"/>
    <p:sldId id="314" r:id="rId57"/>
    <p:sldId id="313" r:id="rId58"/>
    <p:sldId id="299" r:id="rId59"/>
    <p:sldId id="315" r:id="rId60"/>
    <p:sldId id="316" r:id="rId61"/>
    <p:sldId id="317" r:id="rId6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308" autoAdjust="0"/>
  </p:normalViewPr>
  <p:slideViewPr>
    <p:cSldViewPr>
      <p:cViewPr varScale="1">
        <p:scale>
          <a:sx n="54" d="100"/>
          <a:sy n="54" d="100"/>
        </p:scale>
        <p:origin x="-183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33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A03BD3A-6069-4D4F-8212-72BE70593491}" type="slidenum">
              <a:rPr lang="en-US" altLang="zh-CN"/>
              <a:pPr/>
              <a:t>‹#›</a:t>
            </a:fld>
            <a:endParaRPr lang="en-US" altLang="zh-CN"/>
          </a:p>
        </p:txBody>
      </p:sp>
    </p:spTree>
    <p:extLst>
      <p:ext uri="{BB962C8B-B14F-4D97-AF65-F5344CB8AC3E}">
        <p14:creationId xmlns:p14="http://schemas.microsoft.com/office/powerpoint/2010/main" val="346937069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F882D3-93A3-4937-8B67-D1ED5114B4F8}" type="slidenum">
              <a:rPr lang="en-US" altLang="zh-CN"/>
              <a:pPr/>
              <a:t>2</a:t>
            </a:fld>
            <a:endParaRPr lang="en-US" altLang="zh-CN"/>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p:txBody>
          <a:bodyPr/>
          <a:lstStyle/>
          <a:p>
            <a:r>
              <a:rPr lang="zh-CN" altLang="en-US"/>
              <a:t>查询体现了数据库的设计目的。</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zh-SG" dirty="0" smtClean="0"/>
              <a:t>使用的数据表：雇员表。</a:t>
            </a:r>
            <a:endParaRPr lang="en-US" altLang="zh-CN" dirty="0" smtClean="0"/>
          </a:p>
          <a:p>
            <a:pPr marL="171450" indent="-171450">
              <a:buFont typeface="Arial" panose="020B0604020202020204" pitchFamily="34" charset="0"/>
              <a:buChar char="•"/>
            </a:pPr>
            <a:r>
              <a:rPr lang="zh-CN" altLang="zh-SG" dirty="0" smtClean="0"/>
              <a:t>使用的字段：职务。</a:t>
            </a:r>
          </a:p>
          <a:p>
            <a:pPr marL="171450" indent="-171450">
              <a:buFont typeface="Arial" panose="020B0604020202020204" pitchFamily="34" charset="0"/>
              <a:buChar char="•"/>
            </a:pPr>
            <a:r>
              <a:rPr lang="zh-CN" altLang="zh-SG" dirty="0" smtClean="0"/>
              <a:t>两次双击</a:t>
            </a:r>
            <a:r>
              <a:rPr lang="en-US" altLang="zh-SG" dirty="0" smtClean="0"/>
              <a:t>“</a:t>
            </a:r>
            <a:r>
              <a:rPr lang="zh-CN" altLang="zh-SG" dirty="0" smtClean="0"/>
              <a:t>雇员</a:t>
            </a:r>
            <a:r>
              <a:rPr lang="en-US" altLang="zh-SG" dirty="0" smtClean="0"/>
              <a:t>”</a:t>
            </a:r>
            <a:r>
              <a:rPr lang="zh-CN" altLang="zh-SG" dirty="0" smtClean="0"/>
              <a:t>字段列表中的</a:t>
            </a:r>
            <a:r>
              <a:rPr lang="en-US" altLang="zh-SG" dirty="0" smtClean="0"/>
              <a:t>“</a:t>
            </a:r>
            <a:r>
              <a:rPr lang="zh-CN" altLang="zh-SG" dirty="0" smtClean="0"/>
              <a:t>职务</a:t>
            </a:r>
            <a:r>
              <a:rPr lang="en-US" altLang="zh-SG" dirty="0" smtClean="0"/>
              <a:t>”</a:t>
            </a:r>
            <a:r>
              <a:rPr lang="zh-CN" altLang="zh-SG" dirty="0" smtClean="0"/>
              <a:t>，将该字段连续添加到字段行的第</a:t>
            </a:r>
            <a:r>
              <a:rPr lang="en-US" altLang="zh-SG" dirty="0" smtClean="0"/>
              <a:t>1</a:t>
            </a:r>
            <a:r>
              <a:rPr lang="zh-CN" altLang="zh-SG" dirty="0" smtClean="0"/>
              <a:t>列和第</a:t>
            </a:r>
            <a:r>
              <a:rPr lang="en-US" altLang="zh-SG" dirty="0" smtClean="0"/>
              <a:t>2</a:t>
            </a:r>
            <a:r>
              <a:rPr lang="zh-CN" altLang="zh-SG" dirty="0" smtClean="0"/>
              <a:t>列。选择</a:t>
            </a:r>
            <a:r>
              <a:rPr lang="en-US" altLang="zh-SG" dirty="0" smtClean="0"/>
              <a:t>“</a:t>
            </a:r>
            <a:r>
              <a:rPr lang="zh-CN" altLang="zh-SG" dirty="0" smtClean="0"/>
              <a:t>视图︱总计</a:t>
            </a:r>
            <a:r>
              <a:rPr lang="en-US" altLang="zh-SG" dirty="0" smtClean="0"/>
              <a:t>”</a:t>
            </a:r>
            <a:r>
              <a:rPr lang="zh-CN" altLang="zh-SG" dirty="0" smtClean="0"/>
              <a:t>菜单命令，或单击工具栏上的</a:t>
            </a:r>
            <a:r>
              <a:rPr lang="en-US" altLang="zh-SG" dirty="0" smtClean="0"/>
              <a:t>“</a:t>
            </a:r>
            <a:r>
              <a:rPr lang="zh-CN" altLang="zh-SG" dirty="0" smtClean="0"/>
              <a:t>总计</a:t>
            </a:r>
            <a:r>
              <a:rPr lang="en-US" altLang="zh-SG" dirty="0" smtClean="0"/>
              <a:t>”</a:t>
            </a:r>
            <a:r>
              <a:rPr lang="zh-CN" altLang="zh-SG" dirty="0" smtClean="0"/>
              <a:t>按钮，此时</a:t>
            </a:r>
            <a:r>
              <a:rPr lang="en-US" altLang="zh-SG" dirty="0" smtClean="0"/>
              <a:t>Access</a:t>
            </a:r>
            <a:r>
              <a:rPr lang="zh-CN" altLang="zh-SG" dirty="0" smtClean="0"/>
              <a:t>在设计网格中插入一个</a:t>
            </a:r>
            <a:r>
              <a:rPr lang="en-US" altLang="zh-SG" dirty="0" smtClean="0"/>
              <a:t>“</a:t>
            </a:r>
            <a:r>
              <a:rPr lang="zh-CN" altLang="zh-SG" dirty="0" smtClean="0"/>
              <a:t>总计</a:t>
            </a:r>
            <a:r>
              <a:rPr lang="en-US" altLang="zh-SG" dirty="0" smtClean="0"/>
              <a:t>”</a:t>
            </a:r>
            <a:r>
              <a:rPr lang="zh-CN" altLang="zh-SG" dirty="0" smtClean="0"/>
              <a:t>行。第</a:t>
            </a:r>
            <a:r>
              <a:rPr lang="en-US" altLang="zh-SG" dirty="0" smtClean="0"/>
              <a:t>1</a:t>
            </a:r>
            <a:r>
              <a:rPr lang="zh-CN" altLang="zh-SG" dirty="0" smtClean="0"/>
              <a:t>列</a:t>
            </a:r>
            <a:r>
              <a:rPr lang="en-US" altLang="zh-SG" dirty="0" smtClean="0"/>
              <a:t>“</a:t>
            </a:r>
            <a:r>
              <a:rPr lang="zh-CN" altLang="zh-SG" dirty="0" smtClean="0"/>
              <a:t>职务</a:t>
            </a:r>
            <a:r>
              <a:rPr lang="en-US" altLang="zh-SG" dirty="0" smtClean="0"/>
              <a:t>”</a:t>
            </a:r>
            <a:r>
              <a:rPr lang="zh-CN" altLang="zh-SG" dirty="0" smtClean="0"/>
              <a:t>字段的</a:t>
            </a:r>
            <a:r>
              <a:rPr lang="en-US" altLang="zh-SG" dirty="0" smtClean="0"/>
              <a:t>“</a:t>
            </a:r>
            <a:r>
              <a:rPr lang="zh-CN" altLang="zh-SG" dirty="0" smtClean="0"/>
              <a:t>总计</a:t>
            </a:r>
            <a:r>
              <a:rPr lang="en-US" altLang="zh-SG" dirty="0" smtClean="0"/>
              <a:t>”</a:t>
            </a:r>
            <a:r>
              <a:rPr lang="zh-CN" altLang="zh-SG" dirty="0" smtClean="0"/>
              <a:t>单元格中选择</a:t>
            </a:r>
            <a:r>
              <a:rPr lang="en-US" altLang="zh-SG" dirty="0" smtClean="0"/>
              <a:t>“</a:t>
            </a:r>
            <a:r>
              <a:rPr lang="zh-CN" altLang="zh-SG" dirty="0" smtClean="0"/>
              <a:t>分组（</a:t>
            </a:r>
            <a:r>
              <a:rPr lang="en-US" altLang="zh-SG" dirty="0" smtClean="0"/>
              <a:t>Group By</a:t>
            </a:r>
            <a:r>
              <a:rPr lang="zh-CN" altLang="zh-SG" dirty="0" smtClean="0"/>
              <a:t>）</a:t>
            </a:r>
            <a:r>
              <a:rPr lang="en-US" altLang="zh-SG" dirty="0" smtClean="0"/>
              <a:t>”</a:t>
            </a:r>
            <a:r>
              <a:rPr lang="zh-CN" altLang="zh-SG" dirty="0" smtClean="0"/>
              <a:t>，表示按职称分组，第</a:t>
            </a:r>
            <a:r>
              <a:rPr lang="en-US" altLang="zh-SG" dirty="0" smtClean="0"/>
              <a:t>2</a:t>
            </a:r>
            <a:r>
              <a:rPr lang="zh-CN" altLang="zh-SG" dirty="0" smtClean="0"/>
              <a:t>列</a:t>
            </a:r>
            <a:r>
              <a:rPr lang="en-US" altLang="zh-SG" dirty="0" smtClean="0"/>
              <a:t>“</a:t>
            </a:r>
            <a:r>
              <a:rPr lang="zh-CN" altLang="zh-SG" dirty="0" smtClean="0"/>
              <a:t>职务</a:t>
            </a:r>
            <a:r>
              <a:rPr lang="en-US" altLang="zh-SG" dirty="0" smtClean="0"/>
              <a:t>”</a:t>
            </a:r>
            <a:r>
              <a:rPr lang="zh-CN" altLang="zh-SG" dirty="0" smtClean="0"/>
              <a:t>字段的</a:t>
            </a:r>
            <a:r>
              <a:rPr lang="en-US" altLang="zh-SG" dirty="0" smtClean="0"/>
              <a:t>“</a:t>
            </a:r>
            <a:r>
              <a:rPr lang="zh-CN" altLang="zh-SG" dirty="0" smtClean="0"/>
              <a:t>总计</a:t>
            </a:r>
            <a:r>
              <a:rPr lang="en-US" altLang="zh-SG" dirty="0" smtClean="0"/>
              <a:t>”</a:t>
            </a:r>
            <a:r>
              <a:rPr lang="zh-CN" altLang="zh-SG" dirty="0" smtClean="0"/>
              <a:t>单元格中选择</a:t>
            </a:r>
            <a:r>
              <a:rPr lang="en-US" altLang="zh-SG" dirty="0" smtClean="0"/>
              <a:t>“</a:t>
            </a:r>
            <a:r>
              <a:rPr lang="zh-CN" altLang="zh-SG" dirty="0" smtClean="0"/>
              <a:t>计数</a:t>
            </a:r>
            <a:r>
              <a:rPr lang="en-US" altLang="zh-SG" dirty="0" smtClean="0"/>
              <a:t>”</a:t>
            </a:r>
            <a:r>
              <a:rPr lang="zh-CN" altLang="zh-SG" dirty="0" smtClean="0"/>
              <a:t>，用于统计各类职务的雇员人数，设计结果如图</a:t>
            </a:r>
            <a:r>
              <a:rPr lang="en-US" altLang="zh-SG" dirty="0" smtClean="0"/>
              <a:t>3.38</a:t>
            </a:r>
            <a:r>
              <a:rPr lang="zh-CN" altLang="zh-SG" dirty="0" smtClean="0"/>
              <a:t>所示。</a:t>
            </a:r>
          </a:p>
          <a:p>
            <a:pPr marL="171450" indent="-171450">
              <a:buFont typeface="Arial" panose="020B0604020202020204" pitchFamily="34" charset="0"/>
              <a:buChar char="•"/>
            </a:pPr>
            <a:r>
              <a:rPr lang="zh-CN" altLang="zh-SG" dirty="0" smtClean="0"/>
              <a:t>保存查询，设置查询名称为</a:t>
            </a:r>
            <a:r>
              <a:rPr lang="en-US" altLang="zh-SG" dirty="0" smtClean="0"/>
              <a:t>“</a:t>
            </a:r>
            <a:r>
              <a:rPr lang="zh-CN" altLang="zh-SG" dirty="0" smtClean="0"/>
              <a:t>各类职务的雇员人数</a:t>
            </a:r>
            <a:r>
              <a:rPr lang="en-US" altLang="zh-SG" dirty="0" smtClean="0"/>
              <a:t>”</a:t>
            </a:r>
            <a:r>
              <a:rPr lang="zh-CN" altLang="zh-SG" dirty="0" smtClean="0"/>
              <a:t>，执行查询结果如图</a:t>
            </a:r>
            <a:r>
              <a:rPr lang="en-US" altLang="zh-SG" dirty="0" smtClean="0"/>
              <a:t>3.39</a:t>
            </a:r>
            <a:r>
              <a:rPr lang="zh-CN" altLang="zh-SG" dirty="0" smtClean="0"/>
              <a:t>所示。</a:t>
            </a:r>
          </a:p>
          <a:p>
            <a:endParaRPr lang="zh-SG" altLang="en-US" dirty="0"/>
          </a:p>
        </p:txBody>
      </p:sp>
      <p:sp>
        <p:nvSpPr>
          <p:cNvPr id="4" name="灯片编号占位符 3"/>
          <p:cNvSpPr>
            <a:spLocks noGrp="1"/>
          </p:cNvSpPr>
          <p:nvPr>
            <p:ph type="sldNum" sz="quarter" idx="10"/>
          </p:nvPr>
        </p:nvSpPr>
        <p:spPr/>
        <p:txBody>
          <a:bodyPr/>
          <a:lstStyle/>
          <a:p>
            <a:fld id="{EA03BD3A-6069-4D4F-8212-72BE70593491}" type="slidenum">
              <a:rPr lang="en-US" altLang="zh-CN" smtClean="0"/>
              <a:pPr/>
              <a:t>33</a:t>
            </a:fld>
            <a:endParaRPr lang="en-US" altLang="zh-CN"/>
          </a:p>
        </p:txBody>
      </p:sp>
    </p:spTree>
    <p:extLst>
      <p:ext uri="{BB962C8B-B14F-4D97-AF65-F5344CB8AC3E}">
        <p14:creationId xmlns:p14="http://schemas.microsoft.com/office/powerpoint/2010/main" val="4092172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2ADFE9-BC65-4DB4-9CAD-2D8CD21C19A0}" type="slidenum">
              <a:rPr lang="en-US" altLang="zh-CN"/>
              <a:pPr/>
              <a:t>39</a:t>
            </a:fld>
            <a:endParaRPr lang="en-US" altLang="zh-CN"/>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zh-CN" altLang="en-US"/>
              <a:t>参数：可供参考的数，也叫参变量或变量</a:t>
            </a:r>
          </a:p>
          <a:p>
            <a:r>
              <a:rPr lang="zh-CN" altLang="en-US"/>
              <a:t>如高数中学习的参数方程</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SG" sz="1200" kern="1200" dirty="0" smtClean="0">
                <a:solidFill>
                  <a:schemeClr val="tx1"/>
                </a:solidFill>
                <a:effectLst/>
                <a:latin typeface="Arial" charset="0"/>
                <a:ea typeface="宋体" pitchFamily="2" charset="-122"/>
                <a:cs typeface="+mn-cs"/>
              </a:rPr>
              <a:t>在订单明细表中，同一项产品可以有多张订单。这种产品只显示一次即可，即没有必要多次显示同一产品名称，所以需要加上唯一值的设置（</a:t>
            </a:r>
            <a:r>
              <a:rPr lang="en-US" altLang="zh-SG" sz="1200" kern="1200" dirty="0" smtClean="0">
                <a:solidFill>
                  <a:schemeClr val="tx1"/>
                </a:solidFill>
                <a:effectLst/>
                <a:latin typeface="Arial" charset="0"/>
                <a:ea typeface="宋体" pitchFamily="2" charset="-122"/>
                <a:cs typeface="+mn-cs"/>
              </a:rPr>
              <a:t>DISTINCE</a:t>
            </a:r>
            <a:r>
              <a:rPr lang="zh-CN" altLang="zh-SG" sz="1200" kern="1200" dirty="0" smtClean="0">
                <a:solidFill>
                  <a:schemeClr val="tx1"/>
                </a:solidFill>
                <a:effectLst/>
                <a:latin typeface="Arial" charset="0"/>
                <a:ea typeface="宋体" pitchFamily="2" charset="-122"/>
                <a:cs typeface="+mn-cs"/>
              </a:rPr>
              <a:t>）。</a:t>
            </a:r>
          </a:p>
          <a:p>
            <a:r>
              <a:rPr lang="zh-CN" altLang="zh-SG" sz="1200" kern="1200" dirty="0" smtClean="0">
                <a:solidFill>
                  <a:schemeClr val="tx1"/>
                </a:solidFill>
                <a:effectLst/>
                <a:latin typeface="Arial" charset="0"/>
                <a:ea typeface="宋体" pitchFamily="2" charset="-122"/>
                <a:cs typeface="+mn-cs"/>
              </a:rPr>
              <a:t>如果在查询的设计视图中设置此项，需使用</a:t>
            </a:r>
            <a:r>
              <a:rPr lang="en-US" altLang="zh-SG" sz="1200" kern="1200" dirty="0" smtClean="0">
                <a:solidFill>
                  <a:schemeClr val="tx1"/>
                </a:solidFill>
                <a:effectLst/>
                <a:latin typeface="Arial" charset="0"/>
                <a:ea typeface="宋体" pitchFamily="2" charset="-122"/>
                <a:cs typeface="+mn-cs"/>
              </a:rPr>
              <a:t>“</a:t>
            </a:r>
            <a:r>
              <a:rPr lang="zh-CN" altLang="zh-SG" sz="1200" kern="1200" dirty="0" smtClean="0">
                <a:solidFill>
                  <a:schemeClr val="tx1"/>
                </a:solidFill>
                <a:effectLst/>
                <a:latin typeface="Arial" charset="0"/>
                <a:ea typeface="宋体" pitchFamily="2" charset="-122"/>
                <a:cs typeface="+mn-cs"/>
              </a:rPr>
              <a:t>视图︱属性</a:t>
            </a:r>
            <a:r>
              <a:rPr lang="en-US" altLang="zh-SG" sz="1200" kern="1200" dirty="0" smtClean="0">
                <a:solidFill>
                  <a:schemeClr val="tx1"/>
                </a:solidFill>
                <a:effectLst/>
                <a:latin typeface="Arial" charset="0"/>
                <a:ea typeface="宋体" pitchFamily="2" charset="-122"/>
                <a:cs typeface="+mn-cs"/>
              </a:rPr>
              <a:t>”</a:t>
            </a:r>
            <a:r>
              <a:rPr lang="zh-CN" altLang="zh-SG" sz="1200" kern="1200" dirty="0" smtClean="0">
                <a:solidFill>
                  <a:schemeClr val="tx1"/>
                </a:solidFill>
                <a:effectLst/>
                <a:latin typeface="Arial" charset="0"/>
                <a:ea typeface="宋体" pitchFamily="2" charset="-122"/>
                <a:cs typeface="+mn-cs"/>
              </a:rPr>
              <a:t>菜单命令，在</a:t>
            </a:r>
            <a:r>
              <a:rPr lang="en-US" altLang="zh-SG" sz="1200" kern="1200" dirty="0" smtClean="0">
                <a:solidFill>
                  <a:schemeClr val="tx1"/>
                </a:solidFill>
                <a:effectLst/>
                <a:latin typeface="Arial" charset="0"/>
                <a:ea typeface="宋体" pitchFamily="2" charset="-122"/>
                <a:cs typeface="+mn-cs"/>
              </a:rPr>
              <a:t>“</a:t>
            </a:r>
            <a:r>
              <a:rPr lang="zh-CN" altLang="zh-SG" sz="1200" kern="1200" dirty="0" smtClean="0">
                <a:solidFill>
                  <a:schemeClr val="tx1"/>
                </a:solidFill>
                <a:effectLst/>
                <a:latin typeface="Arial" charset="0"/>
                <a:ea typeface="宋体" pitchFamily="2" charset="-122"/>
                <a:cs typeface="+mn-cs"/>
              </a:rPr>
              <a:t>查询属性</a:t>
            </a:r>
            <a:r>
              <a:rPr lang="en-US" altLang="zh-SG" sz="1200" kern="1200" dirty="0" smtClean="0">
                <a:solidFill>
                  <a:schemeClr val="tx1"/>
                </a:solidFill>
                <a:effectLst/>
                <a:latin typeface="Arial" charset="0"/>
                <a:ea typeface="宋体" pitchFamily="2" charset="-122"/>
                <a:cs typeface="+mn-cs"/>
              </a:rPr>
              <a:t>”</a:t>
            </a:r>
            <a:r>
              <a:rPr lang="zh-CN" altLang="zh-SG" sz="1200" kern="1200" dirty="0" smtClean="0">
                <a:solidFill>
                  <a:schemeClr val="tx1"/>
                </a:solidFill>
                <a:effectLst/>
                <a:latin typeface="Arial" charset="0"/>
                <a:ea typeface="宋体" pitchFamily="2" charset="-122"/>
                <a:cs typeface="+mn-cs"/>
              </a:rPr>
              <a:t>对话框中更改</a:t>
            </a:r>
            <a:r>
              <a:rPr lang="en-US" altLang="zh-SG" sz="1200" kern="1200" dirty="0" smtClean="0">
                <a:solidFill>
                  <a:schemeClr val="tx1"/>
                </a:solidFill>
                <a:effectLst/>
                <a:latin typeface="Arial" charset="0"/>
                <a:ea typeface="宋体" pitchFamily="2" charset="-122"/>
                <a:cs typeface="+mn-cs"/>
              </a:rPr>
              <a:t>“</a:t>
            </a:r>
            <a:r>
              <a:rPr lang="zh-CN" altLang="zh-SG" sz="1200" kern="1200" dirty="0" smtClean="0">
                <a:solidFill>
                  <a:schemeClr val="tx1"/>
                </a:solidFill>
                <a:effectLst/>
                <a:latin typeface="Arial" charset="0"/>
                <a:ea typeface="宋体" pitchFamily="2" charset="-122"/>
                <a:cs typeface="+mn-cs"/>
              </a:rPr>
              <a:t>唯一值</a:t>
            </a:r>
            <a:r>
              <a:rPr lang="en-US" altLang="zh-SG" sz="1200" kern="1200" dirty="0" smtClean="0">
                <a:solidFill>
                  <a:schemeClr val="tx1"/>
                </a:solidFill>
                <a:effectLst/>
                <a:latin typeface="Arial" charset="0"/>
                <a:ea typeface="宋体" pitchFamily="2" charset="-122"/>
                <a:cs typeface="+mn-cs"/>
              </a:rPr>
              <a:t>”</a:t>
            </a:r>
            <a:r>
              <a:rPr lang="zh-CN" altLang="zh-SG" sz="1200" kern="1200" dirty="0" smtClean="0">
                <a:solidFill>
                  <a:schemeClr val="tx1"/>
                </a:solidFill>
                <a:effectLst/>
                <a:latin typeface="Arial" charset="0"/>
                <a:ea typeface="宋体" pitchFamily="2" charset="-122"/>
                <a:cs typeface="+mn-cs"/>
              </a:rPr>
              <a:t>属性为</a:t>
            </a:r>
            <a:r>
              <a:rPr lang="en-US" altLang="zh-SG" sz="1200" kern="1200" dirty="0" smtClean="0">
                <a:solidFill>
                  <a:schemeClr val="tx1"/>
                </a:solidFill>
                <a:effectLst/>
                <a:latin typeface="Arial" charset="0"/>
                <a:ea typeface="宋体" pitchFamily="2" charset="-122"/>
                <a:cs typeface="+mn-cs"/>
              </a:rPr>
              <a:t>“</a:t>
            </a:r>
            <a:r>
              <a:rPr lang="zh-CN" altLang="zh-SG" sz="1200" kern="1200" dirty="0" smtClean="0">
                <a:solidFill>
                  <a:schemeClr val="tx1"/>
                </a:solidFill>
                <a:effectLst/>
                <a:latin typeface="Arial" charset="0"/>
                <a:ea typeface="宋体" pitchFamily="2" charset="-122"/>
                <a:cs typeface="+mn-cs"/>
              </a:rPr>
              <a:t>是</a:t>
            </a:r>
            <a:r>
              <a:rPr lang="en-US" altLang="zh-SG" sz="1200" kern="1200" dirty="0" smtClean="0">
                <a:solidFill>
                  <a:schemeClr val="tx1"/>
                </a:solidFill>
                <a:effectLst/>
                <a:latin typeface="Arial" charset="0"/>
                <a:ea typeface="宋体" pitchFamily="2" charset="-122"/>
                <a:cs typeface="+mn-cs"/>
              </a:rPr>
              <a:t>”</a:t>
            </a:r>
            <a:r>
              <a:rPr lang="zh-CN" altLang="zh-SG" sz="1200" kern="1200" dirty="0" smtClean="0">
                <a:solidFill>
                  <a:schemeClr val="tx1"/>
                </a:solidFill>
                <a:effectLst/>
                <a:latin typeface="Arial" charset="0"/>
                <a:ea typeface="宋体" pitchFamily="2" charset="-122"/>
                <a:cs typeface="+mn-cs"/>
              </a:rPr>
              <a:t>。唯一值改为</a:t>
            </a:r>
            <a:r>
              <a:rPr lang="en-US" altLang="zh-SG" sz="1200" kern="1200" dirty="0" smtClean="0">
                <a:solidFill>
                  <a:schemeClr val="tx1"/>
                </a:solidFill>
                <a:effectLst/>
                <a:latin typeface="Arial" charset="0"/>
                <a:ea typeface="宋体" pitchFamily="2" charset="-122"/>
                <a:cs typeface="+mn-cs"/>
              </a:rPr>
              <a:t>“</a:t>
            </a:r>
            <a:r>
              <a:rPr lang="zh-CN" altLang="zh-SG" sz="1200" kern="1200" dirty="0" smtClean="0">
                <a:solidFill>
                  <a:schemeClr val="tx1"/>
                </a:solidFill>
                <a:effectLst/>
                <a:latin typeface="Arial" charset="0"/>
                <a:ea typeface="宋体" pitchFamily="2" charset="-122"/>
                <a:cs typeface="+mn-cs"/>
              </a:rPr>
              <a:t>是</a:t>
            </a:r>
            <a:r>
              <a:rPr lang="en-US" altLang="zh-SG" sz="1200" kern="1200" dirty="0" smtClean="0">
                <a:solidFill>
                  <a:schemeClr val="tx1"/>
                </a:solidFill>
                <a:effectLst/>
                <a:latin typeface="Arial" charset="0"/>
                <a:ea typeface="宋体" pitchFamily="2" charset="-122"/>
                <a:cs typeface="+mn-cs"/>
              </a:rPr>
              <a:t>”</a:t>
            </a:r>
            <a:r>
              <a:rPr lang="zh-CN" altLang="zh-SG" sz="1200" kern="1200" dirty="0" smtClean="0">
                <a:solidFill>
                  <a:schemeClr val="tx1"/>
                </a:solidFill>
                <a:effectLst/>
                <a:latin typeface="Arial" charset="0"/>
                <a:ea typeface="宋体" pitchFamily="2" charset="-122"/>
                <a:cs typeface="+mn-cs"/>
              </a:rPr>
              <a:t>以后，</a:t>
            </a:r>
            <a:r>
              <a:rPr lang="en-US" altLang="zh-SG" sz="1200" kern="1200" dirty="0" smtClean="0">
                <a:solidFill>
                  <a:schemeClr val="tx1"/>
                </a:solidFill>
                <a:effectLst/>
                <a:latin typeface="Arial" charset="0"/>
                <a:ea typeface="宋体" pitchFamily="2" charset="-122"/>
                <a:cs typeface="+mn-cs"/>
              </a:rPr>
              <a:t>Access</a:t>
            </a:r>
            <a:r>
              <a:rPr lang="zh-CN" altLang="zh-SG" sz="1200" kern="1200" dirty="0" smtClean="0">
                <a:solidFill>
                  <a:schemeClr val="tx1"/>
                </a:solidFill>
                <a:effectLst/>
                <a:latin typeface="Arial" charset="0"/>
                <a:ea typeface="宋体" pitchFamily="2" charset="-122"/>
                <a:cs typeface="+mn-cs"/>
              </a:rPr>
              <a:t>就会自动在</a:t>
            </a:r>
            <a:r>
              <a:rPr lang="en-US" altLang="zh-SG" sz="1200" kern="1200" dirty="0" smtClean="0">
                <a:solidFill>
                  <a:schemeClr val="tx1"/>
                </a:solidFill>
                <a:effectLst/>
                <a:latin typeface="Arial" charset="0"/>
                <a:ea typeface="宋体" pitchFamily="2" charset="-122"/>
                <a:cs typeface="+mn-cs"/>
              </a:rPr>
              <a:t>SQL</a:t>
            </a:r>
            <a:r>
              <a:rPr lang="zh-CN" altLang="zh-SG" sz="1200" kern="1200" dirty="0" smtClean="0">
                <a:solidFill>
                  <a:schemeClr val="tx1"/>
                </a:solidFill>
                <a:effectLst/>
                <a:latin typeface="Arial" charset="0"/>
                <a:ea typeface="宋体" pitchFamily="2" charset="-122"/>
                <a:cs typeface="+mn-cs"/>
              </a:rPr>
              <a:t>视图中加入</a:t>
            </a:r>
            <a:r>
              <a:rPr lang="en-US" altLang="zh-SG" sz="1200" kern="1200" dirty="0" smtClean="0">
                <a:solidFill>
                  <a:schemeClr val="tx1"/>
                </a:solidFill>
                <a:effectLst/>
                <a:latin typeface="Arial" charset="0"/>
                <a:ea typeface="宋体" pitchFamily="2" charset="-122"/>
                <a:cs typeface="+mn-cs"/>
              </a:rPr>
              <a:t>DISTINCT</a:t>
            </a:r>
            <a:r>
              <a:rPr lang="zh-CN" altLang="zh-SG" sz="1200" kern="1200" dirty="0" smtClean="0">
                <a:solidFill>
                  <a:schemeClr val="tx1"/>
                </a:solidFill>
                <a:effectLst/>
                <a:latin typeface="Arial" charset="0"/>
                <a:ea typeface="宋体" pitchFamily="2" charset="-122"/>
                <a:cs typeface="+mn-cs"/>
              </a:rPr>
              <a:t>。</a:t>
            </a:r>
          </a:p>
          <a:p>
            <a:endParaRPr lang="zh-SG" altLang="en-US" dirty="0"/>
          </a:p>
        </p:txBody>
      </p:sp>
      <p:sp>
        <p:nvSpPr>
          <p:cNvPr id="4" name="灯片编号占位符 3"/>
          <p:cNvSpPr>
            <a:spLocks noGrp="1"/>
          </p:cNvSpPr>
          <p:nvPr>
            <p:ph type="sldNum" sz="quarter" idx="10"/>
          </p:nvPr>
        </p:nvSpPr>
        <p:spPr/>
        <p:txBody>
          <a:bodyPr/>
          <a:lstStyle/>
          <a:p>
            <a:fld id="{EA03BD3A-6069-4D4F-8212-72BE70593491}" type="slidenum">
              <a:rPr lang="en-US" altLang="zh-CN" smtClean="0"/>
              <a:pPr/>
              <a:t>56</a:t>
            </a:fld>
            <a:endParaRPr lang="en-US" altLang="zh-CN"/>
          </a:p>
        </p:txBody>
      </p:sp>
    </p:spTree>
    <p:extLst>
      <p:ext uri="{BB962C8B-B14F-4D97-AF65-F5344CB8AC3E}">
        <p14:creationId xmlns:p14="http://schemas.microsoft.com/office/powerpoint/2010/main" val="1304878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7DA186-D602-4CAC-A439-3D0ABC51CA22}" type="slidenum">
              <a:rPr lang="en-US" altLang="zh-CN"/>
              <a:pPr/>
              <a:t>3</a:t>
            </a:fld>
            <a:endParaRPr lang="en-US" altLang="zh-CN"/>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zh-SG" altLang="zh-S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4BBC8E-73DC-4973-9071-7262E50D88F2}" type="slidenum">
              <a:rPr lang="en-US" altLang="zh-CN"/>
              <a:pPr/>
              <a:t>4</a:t>
            </a:fld>
            <a:endParaRPr lang="en-US" altLang="zh-CN"/>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zh-SG" altLang="zh-S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SG" altLang="en-US" dirty="0"/>
          </a:p>
        </p:txBody>
      </p:sp>
      <p:sp>
        <p:nvSpPr>
          <p:cNvPr id="4" name="灯片编号占位符 3"/>
          <p:cNvSpPr>
            <a:spLocks noGrp="1"/>
          </p:cNvSpPr>
          <p:nvPr>
            <p:ph type="sldNum" sz="quarter" idx="10"/>
          </p:nvPr>
        </p:nvSpPr>
        <p:spPr/>
        <p:txBody>
          <a:bodyPr/>
          <a:lstStyle/>
          <a:p>
            <a:fld id="{EA03BD3A-6069-4D4F-8212-72BE70593491}" type="slidenum">
              <a:rPr lang="en-US" altLang="zh-CN" smtClean="0"/>
              <a:pPr/>
              <a:t>14</a:t>
            </a:fld>
            <a:endParaRPr lang="en-US" altLang="zh-CN"/>
          </a:p>
        </p:txBody>
      </p:sp>
    </p:spTree>
    <p:extLst>
      <p:ext uri="{BB962C8B-B14F-4D97-AF65-F5344CB8AC3E}">
        <p14:creationId xmlns:p14="http://schemas.microsoft.com/office/powerpoint/2010/main" val="4056709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SG" altLang="en-US" dirty="0"/>
          </a:p>
        </p:txBody>
      </p:sp>
      <p:sp>
        <p:nvSpPr>
          <p:cNvPr id="4" name="灯片编号占位符 3"/>
          <p:cNvSpPr>
            <a:spLocks noGrp="1"/>
          </p:cNvSpPr>
          <p:nvPr>
            <p:ph type="sldNum" sz="quarter" idx="10"/>
          </p:nvPr>
        </p:nvSpPr>
        <p:spPr/>
        <p:txBody>
          <a:bodyPr/>
          <a:lstStyle/>
          <a:p>
            <a:fld id="{EA03BD3A-6069-4D4F-8212-72BE70593491}" type="slidenum">
              <a:rPr lang="en-US" altLang="zh-CN" smtClean="0"/>
              <a:pPr/>
              <a:t>26</a:t>
            </a:fld>
            <a:endParaRPr lang="en-US" altLang="zh-CN"/>
          </a:p>
        </p:txBody>
      </p:sp>
    </p:spTree>
    <p:extLst>
      <p:ext uri="{BB962C8B-B14F-4D97-AF65-F5344CB8AC3E}">
        <p14:creationId xmlns:p14="http://schemas.microsoft.com/office/powerpoint/2010/main" val="3393961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zh-SG" sz="1200" dirty="0" smtClean="0"/>
              <a:t>使用数据表：产品表、类别表。</a:t>
            </a:r>
          </a:p>
          <a:p>
            <a:pPr marL="171450" indent="-171450">
              <a:buFont typeface="Arial" panose="020B0604020202020204" pitchFamily="34" charset="0"/>
              <a:buChar char="•"/>
            </a:pPr>
            <a:r>
              <a:rPr lang="zh-CN" altLang="zh-SG" sz="1200" dirty="0" smtClean="0"/>
              <a:t>使用的字段：</a:t>
            </a:r>
            <a:r>
              <a:rPr lang="en-US" altLang="zh-SG" sz="1200" dirty="0" smtClean="0"/>
              <a:t>“</a:t>
            </a:r>
            <a:r>
              <a:rPr lang="zh-CN" altLang="zh-SG" sz="1200" dirty="0" smtClean="0"/>
              <a:t>产品</a:t>
            </a:r>
            <a:r>
              <a:rPr lang="en-US" altLang="zh-SG" sz="1200" dirty="0" smtClean="0"/>
              <a:t>.</a:t>
            </a:r>
            <a:r>
              <a:rPr lang="zh-CN" altLang="zh-SG" sz="1200" dirty="0" smtClean="0"/>
              <a:t>产品</a:t>
            </a:r>
            <a:r>
              <a:rPr lang="en-US" altLang="zh-SG" sz="1200" dirty="0" smtClean="0"/>
              <a:t>ID”</a:t>
            </a:r>
            <a:r>
              <a:rPr lang="zh-CN" altLang="zh-SG" sz="1200" dirty="0" smtClean="0"/>
              <a:t>、</a:t>
            </a:r>
            <a:r>
              <a:rPr lang="en-US" altLang="zh-SG" sz="1200" dirty="0" smtClean="0"/>
              <a:t>“</a:t>
            </a:r>
            <a:r>
              <a:rPr lang="zh-CN" altLang="zh-SG" sz="1200" dirty="0" smtClean="0"/>
              <a:t>产品</a:t>
            </a:r>
            <a:r>
              <a:rPr lang="en-US" altLang="zh-SG" sz="1200" dirty="0" smtClean="0"/>
              <a:t>.</a:t>
            </a:r>
            <a:r>
              <a:rPr lang="zh-CN" altLang="zh-SG" sz="1200" dirty="0" smtClean="0"/>
              <a:t>产品名称</a:t>
            </a:r>
            <a:r>
              <a:rPr lang="en-US" altLang="zh-SG" sz="1200" dirty="0" smtClean="0"/>
              <a:t>”</a:t>
            </a:r>
            <a:r>
              <a:rPr lang="zh-CN" altLang="zh-SG" sz="1200" dirty="0" smtClean="0"/>
              <a:t>、</a:t>
            </a:r>
            <a:r>
              <a:rPr lang="en-US" altLang="zh-SG" sz="1200" dirty="0" smtClean="0"/>
              <a:t>“</a:t>
            </a:r>
            <a:r>
              <a:rPr lang="zh-CN" altLang="zh-SG" sz="1200" dirty="0" smtClean="0"/>
              <a:t>产品</a:t>
            </a:r>
            <a:r>
              <a:rPr lang="en-US" altLang="zh-SG" sz="1200" dirty="0" smtClean="0"/>
              <a:t>.</a:t>
            </a:r>
            <a:r>
              <a:rPr lang="zh-CN" altLang="zh-SG" sz="1200" dirty="0" smtClean="0"/>
              <a:t>单价</a:t>
            </a:r>
            <a:r>
              <a:rPr lang="en-US" altLang="zh-SG" sz="1200" dirty="0" smtClean="0"/>
              <a:t>”</a:t>
            </a:r>
            <a:r>
              <a:rPr lang="zh-CN" altLang="zh-SG" sz="1200" dirty="0" smtClean="0"/>
              <a:t>和</a:t>
            </a:r>
            <a:r>
              <a:rPr lang="en-US" altLang="zh-SG" sz="1200" dirty="0" smtClean="0"/>
              <a:t>“</a:t>
            </a:r>
            <a:r>
              <a:rPr lang="zh-CN" altLang="zh-SG" sz="1200" dirty="0" smtClean="0"/>
              <a:t>类别</a:t>
            </a:r>
            <a:r>
              <a:rPr lang="en-US" altLang="zh-SG" sz="1200" dirty="0" smtClean="0"/>
              <a:t>.</a:t>
            </a:r>
            <a:r>
              <a:rPr lang="zh-CN" altLang="zh-SG" sz="1200" dirty="0" smtClean="0"/>
              <a:t>类别名称</a:t>
            </a:r>
            <a:r>
              <a:rPr lang="en-US" altLang="zh-SG" sz="1200" dirty="0" smtClean="0"/>
              <a:t>”</a:t>
            </a:r>
            <a:r>
              <a:rPr lang="zh-CN" altLang="zh-SG" sz="1200" dirty="0" smtClean="0"/>
              <a:t>。</a:t>
            </a:r>
          </a:p>
          <a:p>
            <a:pPr marL="171450" indent="-171450">
              <a:buFont typeface="Arial" panose="020B0604020202020204" pitchFamily="34" charset="0"/>
              <a:buChar char="•"/>
            </a:pPr>
            <a:r>
              <a:rPr lang="zh-CN" altLang="zh-SG" sz="1200" dirty="0" smtClean="0"/>
              <a:t>在</a:t>
            </a:r>
            <a:r>
              <a:rPr lang="en-US" altLang="zh-SG" sz="1200" dirty="0" smtClean="0"/>
              <a:t>“</a:t>
            </a:r>
            <a:r>
              <a:rPr lang="zh-CN" altLang="zh-SG" sz="1200" dirty="0" smtClean="0"/>
              <a:t>类别名称</a:t>
            </a:r>
            <a:r>
              <a:rPr lang="en-US" altLang="zh-SG" sz="1200" dirty="0" smtClean="0"/>
              <a:t>”</a:t>
            </a:r>
            <a:r>
              <a:rPr lang="zh-CN" altLang="zh-SG" sz="1200" dirty="0" smtClean="0"/>
              <a:t>字段的</a:t>
            </a:r>
            <a:r>
              <a:rPr lang="en-US" altLang="zh-SG" sz="1200" dirty="0" smtClean="0"/>
              <a:t>“</a:t>
            </a:r>
            <a:r>
              <a:rPr lang="zh-CN" altLang="zh-SG" sz="1200" dirty="0" smtClean="0"/>
              <a:t>条件</a:t>
            </a:r>
            <a:r>
              <a:rPr lang="en-US" altLang="zh-SG" sz="1200" dirty="0" smtClean="0"/>
              <a:t>”</a:t>
            </a:r>
            <a:r>
              <a:rPr lang="zh-CN" altLang="zh-SG" sz="1200" dirty="0" smtClean="0"/>
              <a:t>行中输入</a:t>
            </a:r>
            <a:r>
              <a:rPr lang="en-US" altLang="zh-SG" sz="1200" dirty="0" smtClean="0"/>
              <a:t>“</a:t>
            </a:r>
            <a:r>
              <a:rPr lang="zh-CN" altLang="zh-SG" sz="1200" dirty="0" smtClean="0"/>
              <a:t>饮料</a:t>
            </a:r>
            <a:r>
              <a:rPr lang="en-US" altLang="zh-SG" sz="1200" dirty="0" smtClean="0"/>
              <a:t>”</a:t>
            </a:r>
            <a:r>
              <a:rPr lang="zh-CN" altLang="zh-SG" sz="1200" dirty="0" smtClean="0"/>
              <a:t>，在</a:t>
            </a:r>
            <a:r>
              <a:rPr lang="en-US" altLang="zh-SG" sz="1200" dirty="0" smtClean="0"/>
              <a:t>“</a:t>
            </a:r>
            <a:r>
              <a:rPr lang="zh-CN" altLang="zh-SG" sz="1200" dirty="0" smtClean="0"/>
              <a:t>单价</a:t>
            </a:r>
            <a:r>
              <a:rPr lang="en-US" altLang="zh-SG" sz="1200" dirty="0" smtClean="0"/>
              <a:t>”</a:t>
            </a:r>
            <a:r>
              <a:rPr lang="zh-CN" altLang="zh-SG" sz="1200" dirty="0" smtClean="0"/>
              <a:t>字段的</a:t>
            </a:r>
            <a:r>
              <a:rPr lang="en-US" altLang="zh-SG" sz="1200" dirty="0" smtClean="0"/>
              <a:t>“</a:t>
            </a:r>
            <a:r>
              <a:rPr lang="zh-CN" altLang="zh-SG" sz="1200" dirty="0" smtClean="0"/>
              <a:t>条件</a:t>
            </a:r>
            <a:r>
              <a:rPr lang="en-US" altLang="zh-SG" sz="1200" dirty="0" smtClean="0"/>
              <a:t>”</a:t>
            </a:r>
            <a:r>
              <a:rPr lang="zh-CN" altLang="zh-SG" sz="1200" dirty="0" smtClean="0"/>
              <a:t>行中输入</a:t>
            </a:r>
            <a:r>
              <a:rPr lang="en-US" altLang="zh-SG" sz="1200" dirty="0" smtClean="0"/>
              <a:t>“&gt;50”,</a:t>
            </a:r>
            <a:r>
              <a:rPr lang="zh-CN" altLang="zh-SG" sz="1200" dirty="0" smtClean="0"/>
              <a:t>由于这两个条件的关系是</a:t>
            </a:r>
            <a:r>
              <a:rPr lang="en-US" altLang="zh-SG" sz="1200" dirty="0" smtClean="0"/>
              <a:t>“</a:t>
            </a:r>
            <a:r>
              <a:rPr lang="zh-CN" altLang="zh-SG" sz="1200" dirty="0" smtClean="0"/>
              <a:t>与关系</a:t>
            </a:r>
            <a:r>
              <a:rPr lang="en-US" altLang="zh-SG" sz="1200" dirty="0" smtClean="0"/>
              <a:t>”</a:t>
            </a:r>
            <a:r>
              <a:rPr lang="zh-CN" altLang="zh-SG" sz="1200" dirty="0" smtClean="0"/>
              <a:t>，所以应将两个条件写在同一行上。在</a:t>
            </a:r>
            <a:r>
              <a:rPr lang="en-US" altLang="zh-SG" sz="1200" dirty="0" smtClean="0"/>
              <a:t>“</a:t>
            </a:r>
            <a:r>
              <a:rPr lang="zh-CN" altLang="zh-SG" sz="1200" dirty="0" smtClean="0"/>
              <a:t>类别名称</a:t>
            </a:r>
            <a:r>
              <a:rPr lang="en-US" altLang="zh-SG" sz="1200" dirty="0" smtClean="0"/>
              <a:t>”</a:t>
            </a:r>
            <a:r>
              <a:rPr lang="zh-CN" altLang="zh-SG" sz="1200" dirty="0" smtClean="0"/>
              <a:t>字段的</a:t>
            </a:r>
            <a:r>
              <a:rPr lang="en-US" altLang="zh-SG" sz="1200" dirty="0" smtClean="0"/>
              <a:t>“</a:t>
            </a:r>
            <a:r>
              <a:rPr lang="zh-CN" altLang="zh-SG" sz="1200" dirty="0" smtClean="0"/>
              <a:t>或</a:t>
            </a:r>
            <a:r>
              <a:rPr lang="en-US" altLang="zh-SG" sz="1200" dirty="0" smtClean="0"/>
              <a:t>”</a:t>
            </a:r>
            <a:r>
              <a:rPr lang="zh-CN" altLang="zh-SG" sz="1200" dirty="0" smtClean="0"/>
              <a:t>行中输入</a:t>
            </a:r>
            <a:r>
              <a:rPr lang="en-US" altLang="zh-SG" sz="1200" dirty="0" smtClean="0"/>
              <a:t>“</a:t>
            </a:r>
            <a:r>
              <a:rPr lang="zh-CN" altLang="zh-SG" sz="1200" dirty="0" smtClean="0"/>
              <a:t>海鲜</a:t>
            </a:r>
            <a:r>
              <a:rPr lang="en-US" altLang="zh-SG" sz="1200" dirty="0" smtClean="0"/>
              <a:t>”</a:t>
            </a:r>
            <a:r>
              <a:rPr lang="zh-CN" altLang="zh-SG" sz="1200" dirty="0" smtClean="0"/>
              <a:t>，在</a:t>
            </a:r>
            <a:r>
              <a:rPr lang="en-US" altLang="zh-SG" sz="1200" dirty="0" smtClean="0"/>
              <a:t>“</a:t>
            </a:r>
            <a:r>
              <a:rPr lang="zh-CN" altLang="zh-SG" sz="1200" dirty="0" smtClean="0"/>
              <a:t>单价</a:t>
            </a:r>
            <a:r>
              <a:rPr lang="en-US" altLang="zh-SG" sz="1200" dirty="0" smtClean="0"/>
              <a:t>”</a:t>
            </a:r>
            <a:r>
              <a:rPr lang="zh-CN" altLang="zh-SG" sz="1200" dirty="0" smtClean="0"/>
              <a:t>字段的</a:t>
            </a:r>
            <a:r>
              <a:rPr lang="en-US" altLang="zh-SG" sz="1200" dirty="0" smtClean="0"/>
              <a:t>“</a:t>
            </a:r>
            <a:r>
              <a:rPr lang="zh-CN" altLang="zh-SG" sz="1200" dirty="0" smtClean="0"/>
              <a:t>或</a:t>
            </a:r>
            <a:r>
              <a:rPr lang="en-US" altLang="zh-SG" sz="1200" dirty="0" smtClean="0"/>
              <a:t>”</a:t>
            </a:r>
            <a:r>
              <a:rPr lang="zh-CN" altLang="zh-SG" sz="1200" dirty="0" smtClean="0"/>
              <a:t>行中输入</a:t>
            </a:r>
            <a:r>
              <a:rPr lang="en-US" altLang="zh-SG" sz="1200" dirty="0" smtClean="0"/>
              <a:t>“&lt;30”,</a:t>
            </a:r>
            <a:r>
              <a:rPr lang="zh-CN" altLang="zh-SG" sz="1200" dirty="0" smtClean="0"/>
              <a:t>由于单价大于</a:t>
            </a:r>
            <a:r>
              <a:rPr lang="en-US" altLang="zh-SG" sz="1200" dirty="0" smtClean="0"/>
              <a:t>50</a:t>
            </a:r>
            <a:r>
              <a:rPr lang="zh-CN" altLang="zh-SG" sz="1200" dirty="0" smtClean="0"/>
              <a:t>元的饮料或者单价小于</a:t>
            </a:r>
            <a:r>
              <a:rPr lang="en-US" altLang="zh-SG" sz="1200" dirty="0" smtClean="0"/>
              <a:t>30</a:t>
            </a:r>
            <a:r>
              <a:rPr lang="zh-CN" altLang="zh-SG" sz="1200" dirty="0" smtClean="0"/>
              <a:t>元的海鲜是</a:t>
            </a:r>
            <a:r>
              <a:rPr lang="en-US" altLang="zh-SG" sz="1200" dirty="0" smtClean="0"/>
              <a:t>“</a:t>
            </a:r>
            <a:r>
              <a:rPr lang="zh-CN" altLang="zh-SG" sz="1200" dirty="0" smtClean="0"/>
              <a:t>或关系</a:t>
            </a:r>
            <a:r>
              <a:rPr lang="en-US" altLang="zh-SG" sz="1200" dirty="0" smtClean="0"/>
              <a:t>”</a:t>
            </a:r>
            <a:r>
              <a:rPr lang="zh-CN" altLang="zh-SG" sz="1200" dirty="0" smtClean="0"/>
              <a:t>，所以应将这两个条件都放在</a:t>
            </a:r>
            <a:r>
              <a:rPr lang="en-US" altLang="zh-SG" sz="1200" dirty="0" smtClean="0"/>
              <a:t>“</a:t>
            </a:r>
            <a:r>
              <a:rPr lang="zh-CN" altLang="zh-SG" sz="1200" dirty="0" smtClean="0"/>
              <a:t>或</a:t>
            </a:r>
            <a:r>
              <a:rPr lang="en-US" altLang="zh-SG" sz="1200" dirty="0" smtClean="0"/>
              <a:t>”</a:t>
            </a:r>
            <a:r>
              <a:rPr lang="zh-CN" altLang="zh-SG" sz="1200" dirty="0" smtClean="0"/>
              <a:t>行，与上两个条件不同行。在</a:t>
            </a:r>
            <a:r>
              <a:rPr lang="en-US" altLang="zh-SG" sz="1200" dirty="0" smtClean="0"/>
              <a:t>“</a:t>
            </a:r>
            <a:r>
              <a:rPr lang="zh-CN" altLang="zh-SG" sz="1200" dirty="0" smtClean="0"/>
              <a:t>产品</a:t>
            </a:r>
            <a:r>
              <a:rPr lang="en-US" altLang="zh-SG" sz="1200" dirty="0" smtClean="0"/>
              <a:t>ID”</a:t>
            </a:r>
            <a:r>
              <a:rPr lang="zh-CN" altLang="zh-SG" sz="1200" dirty="0" smtClean="0"/>
              <a:t>字段的</a:t>
            </a:r>
            <a:r>
              <a:rPr lang="en-US" altLang="zh-SG" sz="1200" dirty="0" smtClean="0"/>
              <a:t>“</a:t>
            </a:r>
            <a:r>
              <a:rPr lang="zh-CN" altLang="zh-SG" sz="1200" dirty="0" smtClean="0"/>
              <a:t>排序</a:t>
            </a:r>
            <a:r>
              <a:rPr lang="en-US" altLang="zh-SG" sz="1200" dirty="0" smtClean="0"/>
              <a:t>”</a:t>
            </a:r>
            <a:r>
              <a:rPr lang="zh-CN" altLang="zh-SG" sz="1200" dirty="0" smtClean="0"/>
              <a:t>行中选择</a:t>
            </a:r>
            <a:r>
              <a:rPr lang="en-US" altLang="zh-SG" sz="1200" dirty="0" smtClean="0"/>
              <a:t>“</a:t>
            </a:r>
            <a:r>
              <a:rPr lang="zh-CN" altLang="zh-SG" sz="1200" dirty="0" smtClean="0"/>
              <a:t>升序</a:t>
            </a:r>
            <a:r>
              <a:rPr lang="en-US" altLang="zh-SG" sz="1200" dirty="0" smtClean="0"/>
              <a:t>”</a:t>
            </a:r>
            <a:r>
              <a:rPr lang="zh-CN" altLang="zh-SG" sz="1200" dirty="0" smtClean="0"/>
              <a:t>，设计视图中的设计结果如图</a:t>
            </a:r>
            <a:r>
              <a:rPr lang="en-US" altLang="zh-SG" sz="1200" dirty="0" smtClean="0"/>
              <a:t>3.30</a:t>
            </a:r>
            <a:r>
              <a:rPr lang="zh-CN" altLang="zh-SG" sz="1200" dirty="0" smtClean="0"/>
              <a:t>所示。</a:t>
            </a:r>
          </a:p>
          <a:p>
            <a:endParaRPr lang="zh-SG" altLang="en-US" dirty="0"/>
          </a:p>
        </p:txBody>
      </p:sp>
      <p:sp>
        <p:nvSpPr>
          <p:cNvPr id="4" name="灯片编号占位符 3"/>
          <p:cNvSpPr>
            <a:spLocks noGrp="1"/>
          </p:cNvSpPr>
          <p:nvPr>
            <p:ph type="sldNum" sz="quarter" idx="10"/>
          </p:nvPr>
        </p:nvSpPr>
        <p:spPr/>
        <p:txBody>
          <a:bodyPr/>
          <a:lstStyle/>
          <a:p>
            <a:fld id="{EA03BD3A-6069-4D4F-8212-72BE70593491}" type="slidenum">
              <a:rPr lang="en-US" altLang="zh-CN" smtClean="0"/>
              <a:pPr/>
              <a:t>27</a:t>
            </a:fld>
            <a:endParaRPr lang="en-US" altLang="zh-CN"/>
          </a:p>
        </p:txBody>
      </p:sp>
    </p:spTree>
    <p:extLst>
      <p:ext uri="{BB962C8B-B14F-4D97-AF65-F5344CB8AC3E}">
        <p14:creationId xmlns:p14="http://schemas.microsoft.com/office/powerpoint/2010/main" val="3393961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zh-SG" sz="1200" dirty="0" smtClean="0"/>
              <a:t>使用数据表：订单明细表、订单表、产品表和雇员表。</a:t>
            </a:r>
          </a:p>
          <a:p>
            <a:pPr marL="171450" indent="-171450">
              <a:buFont typeface="Arial" panose="020B0604020202020204" pitchFamily="34" charset="0"/>
              <a:buChar char="•"/>
            </a:pPr>
            <a:r>
              <a:rPr lang="zh-CN" altLang="zh-SG" sz="1200" dirty="0" smtClean="0"/>
              <a:t>使用字段：订单明细</a:t>
            </a:r>
            <a:r>
              <a:rPr lang="en-US" altLang="zh-SG" sz="1200" dirty="0" smtClean="0"/>
              <a:t>.</a:t>
            </a:r>
            <a:r>
              <a:rPr lang="zh-CN" altLang="zh-SG" sz="1200" dirty="0" smtClean="0"/>
              <a:t>订单</a:t>
            </a:r>
            <a:r>
              <a:rPr lang="en-US" altLang="zh-SG" sz="1200" dirty="0" smtClean="0"/>
              <a:t>ID</a:t>
            </a:r>
            <a:r>
              <a:rPr lang="zh-CN" altLang="zh-SG" sz="1200" dirty="0" smtClean="0"/>
              <a:t>、产品</a:t>
            </a:r>
            <a:r>
              <a:rPr lang="en-US" altLang="zh-SG" sz="1200" dirty="0" smtClean="0"/>
              <a:t>.</a:t>
            </a:r>
            <a:r>
              <a:rPr lang="zh-CN" altLang="zh-SG" sz="1200" dirty="0" smtClean="0"/>
              <a:t>产品名称、订单明细</a:t>
            </a:r>
            <a:r>
              <a:rPr lang="en-US" altLang="zh-SG" sz="1200" dirty="0" smtClean="0"/>
              <a:t>.</a:t>
            </a:r>
            <a:r>
              <a:rPr lang="zh-CN" altLang="zh-SG" sz="1200" dirty="0" smtClean="0"/>
              <a:t>数量、雇员</a:t>
            </a:r>
            <a:r>
              <a:rPr lang="en-US" altLang="zh-SG" sz="1200" dirty="0" smtClean="0"/>
              <a:t>.</a:t>
            </a:r>
            <a:r>
              <a:rPr lang="zh-CN" altLang="zh-SG" sz="1200" dirty="0" smtClean="0"/>
              <a:t>姓名。</a:t>
            </a:r>
          </a:p>
          <a:p>
            <a:pPr marL="171450" indent="-171450">
              <a:buFont typeface="Arial" panose="020B0604020202020204" pitchFamily="34" charset="0"/>
              <a:buChar char="•"/>
            </a:pPr>
            <a:r>
              <a:rPr lang="zh-CN" altLang="zh-SG" sz="1200" dirty="0" smtClean="0"/>
              <a:t>在</a:t>
            </a:r>
            <a:r>
              <a:rPr lang="en-US" altLang="zh-SG" sz="1200" dirty="0" smtClean="0"/>
              <a:t>“</a:t>
            </a:r>
            <a:r>
              <a:rPr lang="zh-CN" altLang="zh-SG" sz="1200" dirty="0" smtClean="0"/>
              <a:t>数量</a:t>
            </a:r>
            <a:r>
              <a:rPr lang="en-US" altLang="zh-SG" sz="1200" dirty="0" smtClean="0"/>
              <a:t>”</a:t>
            </a:r>
            <a:r>
              <a:rPr lang="zh-CN" altLang="zh-SG" sz="1200" dirty="0" smtClean="0"/>
              <a:t>字段的</a:t>
            </a:r>
            <a:r>
              <a:rPr lang="en-US" altLang="zh-SG" sz="1200" dirty="0" smtClean="0"/>
              <a:t>“</a:t>
            </a:r>
            <a:r>
              <a:rPr lang="zh-CN" altLang="zh-SG" sz="1200" dirty="0" smtClean="0"/>
              <a:t>排序</a:t>
            </a:r>
            <a:r>
              <a:rPr lang="en-US" altLang="zh-SG" sz="1200" dirty="0" smtClean="0"/>
              <a:t>”</a:t>
            </a:r>
            <a:r>
              <a:rPr lang="zh-CN" altLang="zh-SG" sz="1200" dirty="0" smtClean="0"/>
              <a:t>行中选择</a:t>
            </a:r>
            <a:r>
              <a:rPr lang="en-US" altLang="zh-SG" sz="1200" dirty="0" smtClean="0"/>
              <a:t>“</a:t>
            </a:r>
            <a:r>
              <a:rPr lang="zh-CN" altLang="zh-SG" sz="1200" dirty="0" smtClean="0"/>
              <a:t>降序</a:t>
            </a:r>
            <a:r>
              <a:rPr lang="en-US" altLang="zh-SG" sz="1200" dirty="0" smtClean="0"/>
              <a:t>”</a:t>
            </a:r>
            <a:r>
              <a:rPr lang="zh-CN" altLang="zh-SG" sz="1200" dirty="0" smtClean="0"/>
              <a:t>，如图</a:t>
            </a:r>
            <a:r>
              <a:rPr lang="en-US" altLang="zh-SG" sz="1200" dirty="0" smtClean="0"/>
              <a:t>3.31</a:t>
            </a:r>
            <a:r>
              <a:rPr lang="zh-CN" altLang="zh-SG" sz="1200" dirty="0" smtClean="0"/>
              <a:t>所示。单击查询显示区空白处，单击工具栏中的</a:t>
            </a:r>
            <a:r>
              <a:rPr lang="en-US" altLang="zh-SG" sz="1200" dirty="0" smtClean="0"/>
              <a:t>“</a:t>
            </a:r>
            <a:r>
              <a:rPr lang="zh-CN" altLang="zh-SG" sz="1200" dirty="0" smtClean="0"/>
              <a:t>属性</a:t>
            </a:r>
            <a:r>
              <a:rPr lang="en-US" altLang="zh-SG" sz="1200" dirty="0" smtClean="0"/>
              <a:t>”</a:t>
            </a:r>
            <a:r>
              <a:rPr lang="zh-CN" altLang="zh-SG" sz="1200" dirty="0" smtClean="0"/>
              <a:t>按钮，弹出</a:t>
            </a:r>
            <a:r>
              <a:rPr lang="en-US" altLang="zh-SG" sz="1200" dirty="0" smtClean="0"/>
              <a:t>“</a:t>
            </a:r>
            <a:r>
              <a:rPr lang="zh-CN" altLang="zh-SG" sz="1200" dirty="0" smtClean="0"/>
              <a:t>查询属性</a:t>
            </a:r>
            <a:r>
              <a:rPr lang="en-US" altLang="zh-SG" sz="1200" dirty="0" smtClean="0"/>
              <a:t>”</a:t>
            </a:r>
            <a:r>
              <a:rPr lang="zh-CN" altLang="zh-SG" sz="1200" dirty="0" smtClean="0"/>
              <a:t>对话框，将上限值设置为</a:t>
            </a:r>
            <a:r>
              <a:rPr lang="en-US" altLang="zh-SG" sz="1200" dirty="0" smtClean="0"/>
              <a:t>10</a:t>
            </a:r>
            <a:r>
              <a:rPr lang="zh-CN" altLang="zh-SG" sz="1200" dirty="0" smtClean="0"/>
              <a:t>，或直接在查询设计工具栏中上限值的组合框中输入</a:t>
            </a:r>
            <a:r>
              <a:rPr lang="en-US" altLang="zh-SG" sz="1200" dirty="0" smtClean="0"/>
              <a:t>10</a:t>
            </a:r>
            <a:r>
              <a:rPr lang="zh-CN" altLang="zh-SG" sz="1200" dirty="0" smtClean="0"/>
              <a:t>，如图</a:t>
            </a:r>
            <a:r>
              <a:rPr lang="en-US" altLang="zh-SG" sz="1200" dirty="0" smtClean="0"/>
              <a:t>3.32</a:t>
            </a:r>
            <a:r>
              <a:rPr lang="zh-CN" altLang="zh-SG" sz="1200" dirty="0" smtClean="0"/>
              <a:t>所示</a:t>
            </a:r>
            <a:endParaRPr lang="zh-SG" altLang="en-US" dirty="0"/>
          </a:p>
        </p:txBody>
      </p:sp>
      <p:sp>
        <p:nvSpPr>
          <p:cNvPr id="4" name="灯片编号占位符 3"/>
          <p:cNvSpPr>
            <a:spLocks noGrp="1"/>
          </p:cNvSpPr>
          <p:nvPr>
            <p:ph type="sldNum" sz="quarter" idx="10"/>
          </p:nvPr>
        </p:nvSpPr>
        <p:spPr/>
        <p:txBody>
          <a:bodyPr/>
          <a:lstStyle/>
          <a:p>
            <a:fld id="{EA03BD3A-6069-4D4F-8212-72BE70593491}" type="slidenum">
              <a:rPr lang="en-US" altLang="zh-CN" smtClean="0"/>
              <a:pPr/>
              <a:t>28</a:t>
            </a:fld>
            <a:endParaRPr lang="en-US" altLang="zh-CN"/>
          </a:p>
        </p:txBody>
      </p:sp>
    </p:spTree>
    <p:extLst>
      <p:ext uri="{BB962C8B-B14F-4D97-AF65-F5344CB8AC3E}">
        <p14:creationId xmlns:p14="http://schemas.microsoft.com/office/powerpoint/2010/main" val="3393961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zh-SG" dirty="0" smtClean="0"/>
              <a:t>使用的数据表：雇员表。</a:t>
            </a:r>
          </a:p>
          <a:p>
            <a:pPr marL="171450" indent="-171450">
              <a:buFont typeface="Arial" panose="020B0604020202020204" pitchFamily="34" charset="0"/>
              <a:buChar char="•"/>
            </a:pPr>
            <a:r>
              <a:rPr lang="zh-CN" altLang="zh-SG" dirty="0" smtClean="0"/>
              <a:t>使用的字段：雇员</a:t>
            </a:r>
            <a:r>
              <a:rPr lang="en-US" altLang="zh-SG" dirty="0" smtClean="0"/>
              <a:t>ID</a:t>
            </a:r>
            <a:r>
              <a:rPr lang="zh-CN" altLang="zh-SG" dirty="0" smtClean="0"/>
              <a:t>、雇员姓名、雇用日期。</a:t>
            </a:r>
          </a:p>
          <a:p>
            <a:pPr marL="171450" indent="-171450">
              <a:buFont typeface="Arial" panose="020B0604020202020204" pitchFamily="34" charset="0"/>
              <a:buChar char="•"/>
            </a:pPr>
            <a:r>
              <a:rPr lang="zh-CN" altLang="zh-SG" dirty="0" smtClean="0"/>
              <a:t>加入所需的字段雇员</a:t>
            </a:r>
            <a:r>
              <a:rPr lang="en-US" altLang="zh-SG" dirty="0" smtClean="0"/>
              <a:t>ID</a:t>
            </a:r>
            <a:r>
              <a:rPr lang="zh-CN" altLang="zh-SG" dirty="0" smtClean="0"/>
              <a:t>、雇员姓名、雇用日期。</a:t>
            </a:r>
          </a:p>
          <a:p>
            <a:pPr marL="171450" indent="-171450">
              <a:buFont typeface="Arial" panose="020B0604020202020204" pitchFamily="34" charset="0"/>
              <a:buChar char="•"/>
            </a:pPr>
            <a:r>
              <a:rPr lang="zh-CN" altLang="zh-SG" dirty="0" smtClean="0"/>
              <a:t>在第</a:t>
            </a:r>
            <a:r>
              <a:rPr lang="en-US" altLang="zh-SG" dirty="0" smtClean="0"/>
              <a:t>3</a:t>
            </a:r>
            <a:r>
              <a:rPr lang="zh-CN" altLang="zh-SG" dirty="0" smtClean="0"/>
              <a:t>列的</a:t>
            </a:r>
            <a:r>
              <a:rPr lang="en-US" altLang="zh-SG" dirty="0" smtClean="0"/>
              <a:t>“</a:t>
            </a:r>
            <a:r>
              <a:rPr lang="zh-CN" altLang="zh-SG" dirty="0" smtClean="0"/>
              <a:t>雇用日期</a:t>
            </a:r>
            <a:r>
              <a:rPr lang="en-US" altLang="zh-SG" dirty="0" smtClean="0"/>
              <a:t>”</a:t>
            </a:r>
            <a:r>
              <a:rPr lang="zh-CN" altLang="zh-SG" dirty="0" smtClean="0"/>
              <a:t>字段的</a:t>
            </a:r>
            <a:r>
              <a:rPr lang="en-US" altLang="zh-SG" dirty="0" smtClean="0"/>
              <a:t>“</a:t>
            </a:r>
            <a:r>
              <a:rPr lang="zh-CN" altLang="zh-SG" dirty="0" smtClean="0"/>
              <a:t>条件</a:t>
            </a:r>
            <a:r>
              <a:rPr lang="en-US" altLang="zh-SG" dirty="0" smtClean="0"/>
              <a:t>”</a:t>
            </a:r>
            <a:r>
              <a:rPr lang="zh-CN" altLang="zh-SG" dirty="0" smtClean="0"/>
              <a:t>行中输入</a:t>
            </a:r>
            <a:r>
              <a:rPr lang="en-US" altLang="zh-SG" dirty="0" smtClean="0"/>
              <a:t>“year([</a:t>
            </a:r>
            <a:r>
              <a:rPr lang="zh-CN" altLang="zh-SG" dirty="0" smtClean="0"/>
              <a:t>雇用日期</a:t>
            </a:r>
            <a:r>
              <a:rPr lang="en-US" altLang="zh-SG" dirty="0" smtClean="0"/>
              <a:t>])=1993”</a:t>
            </a:r>
            <a:r>
              <a:rPr lang="zh-CN" altLang="zh-SG" dirty="0" smtClean="0"/>
              <a:t>。</a:t>
            </a:r>
          </a:p>
          <a:p>
            <a:pPr marL="171450" indent="-171450">
              <a:buFont typeface="Arial" panose="020B0604020202020204" pitchFamily="34" charset="0"/>
              <a:buChar char="•"/>
            </a:pPr>
            <a:r>
              <a:rPr lang="zh-CN" altLang="zh-SG" dirty="0" smtClean="0"/>
              <a:t>在第</a:t>
            </a:r>
            <a:r>
              <a:rPr lang="en-US" altLang="zh-SG" dirty="0" smtClean="0"/>
              <a:t>3</a:t>
            </a:r>
            <a:r>
              <a:rPr lang="zh-CN" altLang="zh-SG" dirty="0" smtClean="0"/>
              <a:t>列</a:t>
            </a:r>
            <a:r>
              <a:rPr lang="en-US" altLang="zh-SG" dirty="0" smtClean="0"/>
              <a:t>“</a:t>
            </a:r>
            <a:r>
              <a:rPr lang="zh-CN" altLang="zh-SG" dirty="0" smtClean="0"/>
              <a:t>雇用日期</a:t>
            </a:r>
            <a:r>
              <a:rPr lang="en-US" altLang="zh-SG" dirty="0" smtClean="0"/>
              <a:t>”</a:t>
            </a:r>
            <a:r>
              <a:rPr lang="zh-CN" altLang="zh-SG" dirty="0" smtClean="0"/>
              <a:t>字段的</a:t>
            </a:r>
            <a:r>
              <a:rPr lang="en-US" altLang="zh-SG" dirty="0" smtClean="0"/>
              <a:t>“</a:t>
            </a:r>
            <a:r>
              <a:rPr lang="zh-CN" altLang="zh-SG" dirty="0" smtClean="0"/>
              <a:t>排序</a:t>
            </a:r>
            <a:r>
              <a:rPr lang="en-US" altLang="zh-SG" dirty="0" smtClean="0"/>
              <a:t>”</a:t>
            </a:r>
            <a:r>
              <a:rPr lang="zh-CN" altLang="zh-SG" dirty="0" smtClean="0"/>
              <a:t>行中选择</a:t>
            </a:r>
            <a:r>
              <a:rPr lang="en-US" altLang="zh-SG" dirty="0" smtClean="0"/>
              <a:t>“</a:t>
            </a:r>
            <a:r>
              <a:rPr lang="zh-CN" altLang="zh-SG" dirty="0" smtClean="0"/>
              <a:t>升序</a:t>
            </a:r>
            <a:r>
              <a:rPr lang="en-US" altLang="zh-SG" dirty="0" smtClean="0"/>
              <a:t>”</a:t>
            </a:r>
            <a:r>
              <a:rPr lang="zh-CN" altLang="zh-SG" dirty="0" smtClean="0"/>
              <a:t>，如图</a:t>
            </a:r>
            <a:r>
              <a:rPr lang="en-US" altLang="zh-SG" dirty="0" smtClean="0"/>
              <a:t>3.33</a:t>
            </a:r>
            <a:r>
              <a:rPr lang="zh-CN" altLang="zh-SG" dirty="0" smtClean="0"/>
              <a:t>所示。</a:t>
            </a:r>
          </a:p>
          <a:p>
            <a:pPr marL="171450" indent="-171450">
              <a:buFont typeface="Arial" panose="020B0604020202020204" pitchFamily="34" charset="0"/>
              <a:buChar char="•"/>
            </a:pPr>
            <a:r>
              <a:rPr lang="en-US" altLang="zh-SG" dirty="0" smtClean="0"/>
              <a:t>year</a:t>
            </a:r>
            <a:r>
              <a:rPr lang="zh-CN" altLang="zh-SG" dirty="0" smtClean="0"/>
              <a:t>函数的功能是返回日期的年份。</a:t>
            </a:r>
          </a:p>
          <a:p>
            <a:endParaRPr lang="zh-CN" altLang="en-US" dirty="0" smtClean="0"/>
          </a:p>
          <a:p>
            <a:endParaRPr lang="zh-SG" altLang="en-US" dirty="0"/>
          </a:p>
        </p:txBody>
      </p:sp>
      <p:sp>
        <p:nvSpPr>
          <p:cNvPr id="4" name="灯片编号占位符 3"/>
          <p:cNvSpPr>
            <a:spLocks noGrp="1"/>
          </p:cNvSpPr>
          <p:nvPr>
            <p:ph type="sldNum" sz="quarter" idx="10"/>
          </p:nvPr>
        </p:nvSpPr>
        <p:spPr/>
        <p:txBody>
          <a:bodyPr/>
          <a:lstStyle/>
          <a:p>
            <a:fld id="{EA03BD3A-6069-4D4F-8212-72BE70593491}" type="slidenum">
              <a:rPr lang="en-US" altLang="zh-CN" smtClean="0"/>
              <a:pPr/>
              <a:t>29</a:t>
            </a:fld>
            <a:endParaRPr lang="en-US" altLang="zh-CN"/>
          </a:p>
        </p:txBody>
      </p:sp>
    </p:spTree>
    <p:extLst>
      <p:ext uri="{BB962C8B-B14F-4D97-AF65-F5344CB8AC3E}">
        <p14:creationId xmlns:p14="http://schemas.microsoft.com/office/powerpoint/2010/main" val="2945394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SG" sz="1200" kern="1200" dirty="0" smtClean="0">
                <a:solidFill>
                  <a:schemeClr val="tx1"/>
                </a:solidFill>
                <a:effectLst/>
                <a:latin typeface="Arial" charset="0"/>
                <a:ea typeface="宋体" pitchFamily="2" charset="-122"/>
                <a:cs typeface="+mn-cs"/>
              </a:rPr>
              <a:t>使用的数据表：雇员表。</a:t>
            </a:r>
          </a:p>
          <a:p>
            <a:r>
              <a:rPr lang="zh-CN" altLang="zh-SG" sz="1200" kern="1200" dirty="0" smtClean="0">
                <a:solidFill>
                  <a:schemeClr val="tx1"/>
                </a:solidFill>
                <a:effectLst/>
                <a:latin typeface="Arial" charset="0"/>
                <a:ea typeface="宋体" pitchFamily="2" charset="-122"/>
                <a:cs typeface="+mn-cs"/>
              </a:rPr>
              <a:t>使用的字段：雇员</a:t>
            </a:r>
            <a:r>
              <a:rPr lang="en-US" altLang="zh-SG" sz="1200" kern="1200" dirty="0" smtClean="0">
                <a:solidFill>
                  <a:schemeClr val="tx1"/>
                </a:solidFill>
                <a:effectLst/>
                <a:latin typeface="Arial" charset="0"/>
                <a:ea typeface="宋体" pitchFamily="2" charset="-122"/>
                <a:cs typeface="+mn-cs"/>
              </a:rPr>
              <a:t>ID</a:t>
            </a:r>
            <a:r>
              <a:rPr lang="zh-CN" altLang="zh-SG" sz="1200" kern="1200" dirty="0" smtClean="0">
                <a:solidFill>
                  <a:schemeClr val="tx1"/>
                </a:solidFill>
                <a:effectLst/>
                <a:latin typeface="Arial" charset="0"/>
                <a:ea typeface="宋体" pitchFamily="2" charset="-122"/>
                <a:cs typeface="+mn-cs"/>
              </a:rPr>
              <a:t>，姓名、出生日期。</a:t>
            </a:r>
          </a:p>
          <a:p>
            <a:r>
              <a:rPr lang="zh-CN" altLang="zh-SG" sz="1200" kern="1200" dirty="0" smtClean="0">
                <a:solidFill>
                  <a:schemeClr val="tx1"/>
                </a:solidFill>
                <a:effectLst/>
                <a:latin typeface="Arial" charset="0"/>
                <a:ea typeface="宋体" pitchFamily="2" charset="-122"/>
                <a:cs typeface="+mn-cs"/>
              </a:rPr>
              <a:t>加入所需的字段：雇员</a:t>
            </a:r>
            <a:r>
              <a:rPr lang="en-US" altLang="zh-SG" sz="1200" kern="1200" dirty="0" smtClean="0">
                <a:solidFill>
                  <a:schemeClr val="tx1"/>
                </a:solidFill>
                <a:effectLst/>
                <a:latin typeface="Arial" charset="0"/>
                <a:ea typeface="宋体" pitchFamily="2" charset="-122"/>
                <a:cs typeface="+mn-cs"/>
              </a:rPr>
              <a:t>ID</a:t>
            </a:r>
            <a:r>
              <a:rPr lang="zh-CN" altLang="zh-SG" sz="1200" kern="1200" dirty="0" smtClean="0">
                <a:solidFill>
                  <a:schemeClr val="tx1"/>
                </a:solidFill>
                <a:effectLst/>
                <a:latin typeface="Arial" charset="0"/>
                <a:ea typeface="宋体" pitchFamily="2" charset="-122"/>
                <a:cs typeface="+mn-cs"/>
              </a:rPr>
              <a:t>，姓名、出生日期，在第</a:t>
            </a:r>
            <a:r>
              <a:rPr lang="en-US" altLang="zh-SG" sz="1200" kern="1200" dirty="0" smtClean="0">
                <a:solidFill>
                  <a:schemeClr val="tx1"/>
                </a:solidFill>
                <a:effectLst/>
                <a:latin typeface="Arial" charset="0"/>
                <a:ea typeface="宋体" pitchFamily="2" charset="-122"/>
                <a:cs typeface="+mn-cs"/>
              </a:rPr>
              <a:t>4</a:t>
            </a:r>
            <a:r>
              <a:rPr lang="zh-CN" altLang="zh-SG" sz="1200" kern="1200" dirty="0" smtClean="0">
                <a:solidFill>
                  <a:schemeClr val="tx1"/>
                </a:solidFill>
                <a:effectLst/>
                <a:latin typeface="Arial" charset="0"/>
                <a:ea typeface="宋体" pitchFamily="2" charset="-122"/>
                <a:cs typeface="+mn-cs"/>
              </a:rPr>
              <a:t>列</a:t>
            </a:r>
            <a:r>
              <a:rPr lang="en-US" altLang="zh-SG" sz="1200" kern="1200" dirty="0" smtClean="0">
                <a:solidFill>
                  <a:schemeClr val="tx1"/>
                </a:solidFill>
                <a:effectLst/>
                <a:latin typeface="Arial" charset="0"/>
                <a:ea typeface="宋体" pitchFamily="2" charset="-122"/>
                <a:cs typeface="+mn-cs"/>
              </a:rPr>
              <a:t>“</a:t>
            </a:r>
            <a:r>
              <a:rPr lang="zh-CN" altLang="zh-SG" sz="1200" kern="1200" dirty="0" smtClean="0">
                <a:solidFill>
                  <a:schemeClr val="tx1"/>
                </a:solidFill>
                <a:effectLst/>
                <a:latin typeface="Arial" charset="0"/>
                <a:ea typeface="宋体" pitchFamily="2" charset="-122"/>
                <a:cs typeface="+mn-cs"/>
              </a:rPr>
              <a:t>字段</a:t>
            </a:r>
            <a:r>
              <a:rPr lang="en-US" altLang="zh-SG" sz="1200" kern="1200" dirty="0" smtClean="0">
                <a:solidFill>
                  <a:schemeClr val="tx1"/>
                </a:solidFill>
                <a:effectLst/>
                <a:latin typeface="Arial" charset="0"/>
                <a:ea typeface="宋体" pitchFamily="2" charset="-122"/>
                <a:cs typeface="+mn-cs"/>
              </a:rPr>
              <a:t>”</a:t>
            </a:r>
            <a:r>
              <a:rPr lang="zh-CN" altLang="zh-SG" sz="1200" kern="1200" dirty="0" smtClean="0">
                <a:solidFill>
                  <a:schemeClr val="tx1"/>
                </a:solidFill>
                <a:effectLst/>
                <a:latin typeface="Arial" charset="0"/>
                <a:ea typeface="宋体" pitchFamily="2" charset="-122"/>
                <a:cs typeface="+mn-cs"/>
              </a:rPr>
              <a:t>单元格中创建一个新字段，输入</a:t>
            </a:r>
            <a:r>
              <a:rPr lang="en-US" altLang="zh-SG" sz="1200" kern="1200" dirty="0" smtClean="0">
                <a:solidFill>
                  <a:schemeClr val="tx1"/>
                </a:solidFill>
                <a:effectLst/>
                <a:latin typeface="Arial" charset="0"/>
                <a:ea typeface="宋体" pitchFamily="2" charset="-122"/>
                <a:cs typeface="+mn-cs"/>
              </a:rPr>
              <a:t>“</a:t>
            </a:r>
            <a:r>
              <a:rPr lang="zh-CN" altLang="zh-SG" sz="1200" kern="1200" dirty="0" smtClean="0">
                <a:solidFill>
                  <a:schemeClr val="tx1"/>
                </a:solidFill>
                <a:effectLst/>
                <a:latin typeface="Arial" charset="0"/>
                <a:ea typeface="宋体" pitchFamily="2" charset="-122"/>
                <a:cs typeface="+mn-cs"/>
              </a:rPr>
              <a:t>年龄</a:t>
            </a:r>
            <a:r>
              <a:rPr lang="en-US" altLang="zh-SG" sz="1200" kern="1200" dirty="0" smtClean="0">
                <a:solidFill>
                  <a:schemeClr val="tx1"/>
                </a:solidFill>
                <a:effectLst/>
                <a:latin typeface="Arial" charset="0"/>
                <a:ea typeface="宋体" pitchFamily="2" charset="-122"/>
                <a:cs typeface="+mn-cs"/>
              </a:rPr>
              <a:t>: Year(Now())-Year([</a:t>
            </a:r>
            <a:r>
              <a:rPr lang="zh-CN" altLang="zh-SG" sz="1200" kern="1200" dirty="0" smtClean="0">
                <a:solidFill>
                  <a:schemeClr val="tx1"/>
                </a:solidFill>
                <a:effectLst/>
                <a:latin typeface="Arial" charset="0"/>
                <a:ea typeface="宋体" pitchFamily="2" charset="-122"/>
                <a:cs typeface="+mn-cs"/>
              </a:rPr>
              <a:t>出生日期</a:t>
            </a:r>
            <a:r>
              <a:rPr lang="en-US" altLang="zh-SG" sz="1200" kern="1200" dirty="0" smtClean="0">
                <a:solidFill>
                  <a:schemeClr val="tx1"/>
                </a:solidFill>
                <a:effectLst/>
                <a:latin typeface="Arial" charset="0"/>
                <a:ea typeface="宋体" pitchFamily="2" charset="-122"/>
                <a:cs typeface="+mn-cs"/>
              </a:rPr>
              <a:t>])”</a:t>
            </a:r>
            <a:r>
              <a:rPr lang="zh-CN" altLang="zh-SG" sz="1200" kern="1200" dirty="0" smtClean="0">
                <a:solidFill>
                  <a:schemeClr val="tx1"/>
                </a:solidFill>
                <a:effectLst/>
                <a:latin typeface="Arial" charset="0"/>
                <a:ea typeface="宋体" pitchFamily="2" charset="-122"/>
                <a:cs typeface="+mn-cs"/>
              </a:rPr>
              <a:t>。</a:t>
            </a:r>
          </a:p>
          <a:p>
            <a:r>
              <a:rPr lang="zh-CN" altLang="zh-SG" sz="1200" kern="1200" dirty="0" smtClean="0">
                <a:solidFill>
                  <a:schemeClr val="tx1"/>
                </a:solidFill>
                <a:effectLst/>
                <a:latin typeface="Arial" charset="0"/>
                <a:ea typeface="宋体" pitchFamily="2" charset="-122"/>
                <a:cs typeface="+mn-cs"/>
              </a:rPr>
              <a:t>在第</a:t>
            </a:r>
            <a:r>
              <a:rPr lang="en-US" altLang="zh-SG" sz="1200" kern="1200" dirty="0" smtClean="0">
                <a:solidFill>
                  <a:schemeClr val="tx1"/>
                </a:solidFill>
                <a:effectLst/>
                <a:latin typeface="Arial" charset="0"/>
                <a:ea typeface="宋体" pitchFamily="2" charset="-122"/>
                <a:cs typeface="+mn-cs"/>
              </a:rPr>
              <a:t>4</a:t>
            </a:r>
            <a:r>
              <a:rPr lang="zh-CN" altLang="zh-SG" sz="1200" kern="1200" dirty="0" smtClean="0">
                <a:solidFill>
                  <a:schemeClr val="tx1"/>
                </a:solidFill>
                <a:effectLst/>
                <a:latin typeface="Arial" charset="0"/>
                <a:ea typeface="宋体" pitchFamily="2" charset="-122"/>
                <a:cs typeface="+mn-cs"/>
              </a:rPr>
              <a:t>列字段的</a:t>
            </a:r>
            <a:r>
              <a:rPr lang="en-US" altLang="zh-SG" sz="1200" kern="1200" dirty="0" smtClean="0">
                <a:solidFill>
                  <a:schemeClr val="tx1"/>
                </a:solidFill>
                <a:effectLst/>
                <a:latin typeface="Arial" charset="0"/>
                <a:ea typeface="宋体" pitchFamily="2" charset="-122"/>
                <a:cs typeface="+mn-cs"/>
              </a:rPr>
              <a:t>“</a:t>
            </a:r>
            <a:r>
              <a:rPr lang="zh-CN" altLang="zh-SG" sz="1200" kern="1200" dirty="0" smtClean="0">
                <a:solidFill>
                  <a:schemeClr val="tx1"/>
                </a:solidFill>
                <a:effectLst/>
                <a:latin typeface="Arial" charset="0"/>
                <a:ea typeface="宋体" pitchFamily="2" charset="-122"/>
                <a:cs typeface="+mn-cs"/>
              </a:rPr>
              <a:t>排序</a:t>
            </a:r>
            <a:r>
              <a:rPr lang="en-US" altLang="zh-SG" sz="1200" kern="1200" dirty="0" smtClean="0">
                <a:solidFill>
                  <a:schemeClr val="tx1"/>
                </a:solidFill>
                <a:effectLst/>
                <a:latin typeface="Arial" charset="0"/>
                <a:ea typeface="宋体" pitchFamily="2" charset="-122"/>
                <a:cs typeface="+mn-cs"/>
              </a:rPr>
              <a:t>”</a:t>
            </a:r>
            <a:r>
              <a:rPr lang="zh-CN" altLang="zh-SG" sz="1200" kern="1200" dirty="0" smtClean="0">
                <a:solidFill>
                  <a:schemeClr val="tx1"/>
                </a:solidFill>
                <a:effectLst/>
                <a:latin typeface="Arial" charset="0"/>
                <a:ea typeface="宋体" pitchFamily="2" charset="-122"/>
                <a:cs typeface="+mn-cs"/>
              </a:rPr>
              <a:t>行中选择</a:t>
            </a:r>
            <a:r>
              <a:rPr lang="en-US" altLang="zh-SG" sz="1200" kern="1200" dirty="0" smtClean="0">
                <a:solidFill>
                  <a:schemeClr val="tx1"/>
                </a:solidFill>
                <a:effectLst/>
                <a:latin typeface="Arial" charset="0"/>
                <a:ea typeface="宋体" pitchFamily="2" charset="-122"/>
                <a:cs typeface="+mn-cs"/>
              </a:rPr>
              <a:t>“</a:t>
            </a:r>
            <a:r>
              <a:rPr lang="zh-CN" altLang="zh-SG" sz="1200" kern="1200" dirty="0" smtClean="0">
                <a:solidFill>
                  <a:schemeClr val="tx1"/>
                </a:solidFill>
                <a:effectLst/>
                <a:latin typeface="Arial" charset="0"/>
                <a:ea typeface="宋体" pitchFamily="2" charset="-122"/>
                <a:cs typeface="+mn-cs"/>
              </a:rPr>
              <a:t>升序</a:t>
            </a:r>
            <a:r>
              <a:rPr lang="en-US" altLang="zh-SG" sz="1200" kern="1200" dirty="0" smtClean="0">
                <a:solidFill>
                  <a:schemeClr val="tx1"/>
                </a:solidFill>
                <a:effectLst/>
                <a:latin typeface="Arial" charset="0"/>
                <a:ea typeface="宋体" pitchFamily="2" charset="-122"/>
                <a:cs typeface="+mn-cs"/>
              </a:rPr>
              <a:t>”</a:t>
            </a:r>
            <a:r>
              <a:rPr lang="zh-CN" altLang="zh-SG" sz="1200" kern="1200" dirty="0" smtClean="0">
                <a:solidFill>
                  <a:schemeClr val="tx1"/>
                </a:solidFill>
                <a:effectLst/>
                <a:latin typeface="Arial" charset="0"/>
                <a:ea typeface="宋体" pitchFamily="2" charset="-122"/>
                <a:cs typeface="+mn-cs"/>
              </a:rPr>
              <a:t>，如图</a:t>
            </a:r>
            <a:r>
              <a:rPr lang="en-US" altLang="zh-SG" sz="1200" kern="1200" dirty="0" smtClean="0">
                <a:solidFill>
                  <a:schemeClr val="tx1"/>
                </a:solidFill>
                <a:effectLst/>
                <a:latin typeface="Arial" charset="0"/>
                <a:ea typeface="宋体" pitchFamily="2" charset="-122"/>
                <a:cs typeface="+mn-cs"/>
              </a:rPr>
              <a:t>3.34</a:t>
            </a:r>
            <a:r>
              <a:rPr lang="zh-CN" altLang="zh-SG" sz="1200" kern="1200" dirty="0" smtClean="0">
                <a:solidFill>
                  <a:schemeClr val="tx1"/>
                </a:solidFill>
                <a:effectLst/>
                <a:latin typeface="Arial" charset="0"/>
                <a:ea typeface="宋体" pitchFamily="2" charset="-122"/>
                <a:cs typeface="+mn-cs"/>
              </a:rPr>
              <a:t>所示。</a:t>
            </a:r>
            <a:endParaRPr lang="en-US" altLang="zh-CN" sz="1200" kern="1200" dirty="0" smtClean="0">
              <a:solidFill>
                <a:schemeClr val="tx1"/>
              </a:solidFill>
              <a:effectLst/>
              <a:latin typeface="Arial" charset="0"/>
              <a:ea typeface="宋体" pitchFamily="2" charset="-122"/>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zh-SG" sz="1200" kern="1200" dirty="0" smtClean="0">
                <a:solidFill>
                  <a:schemeClr val="tx1"/>
                </a:solidFill>
                <a:effectLst/>
                <a:latin typeface="Arial" charset="0"/>
                <a:ea typeface="宋体" pitchFamily="2" charset="-122"/>
                <a:cs typeface="+mn-cs"/>
              </a:rPr>
              <a:t>在图</a:t>
            </a:r>
            <a:r>
              <a:rPr lang="en-US" altLang="zh-SG" sz="1200" kern="1200" dirty="0" smtClean="0">
                <a:solidFill>
                  <a:schemeClr val="tx1"/>
                </a:solidFill>
                <a:effectLst/>
                <a:latin typeface="Arial" charset="0"/>
                <a:ea typeface="宋体" pitchFamily="2" charset="-122"/>
                <a:cs typeface="+mn-cs"/>
              </a:rPr>
              <a:t>3.34</a:t>
            </a:r>
            <a:r>
              <a:rPr lang="zh-CN" altLang="zh-SG" sz="1200" kern="1200" dirty="0" smtClean="0">
                <a:solidFill>
                  <a:schemeClr val="tx1"/>
                </a:solidFill>
                <a:effectLst/>
                <a:latin typeface="Arial" charset="0"/>
                <a:ea typeface="宋体" pitchFamily="2" charset="-122"/>
                <a:cs typeface="+mn-cs"/>
              </a:rPr>
              <a:t>中，在第</a:t>
            </a:r>
            <a:r>
              <a:rPr lang="en-US" altLang="zh-SG" sz="1200" kern="1200" dirty="0" smtClean="0">
                <a:solidFill>
                  <a:schemeClr val="tx1"/>
                </a:solidFill>
                <a:effectLst/>
                <a:latin typeface="Arial" charset="0"/>
                <a:ea typeface="宋体" pitchFamily="2" charset="-122"/>
                <a:cs typeface="+mn-cs"/>
              </a:rPr>
              <a:t>4</a:t>
            </a:r>
            <a:r>
              <a:rPr lang="zh-CN" altLang="zh-SG" sz="1200" kern="1200" dirty="0" smtClean="0">
                <a:solidFill>
                  <a:schemeClr val="tx1"/>
                </a:solidFill>
                <a:effectLst/>
                <a:latin typeface="Arial" charset="0"/>
                <a:ea typeface="宋体" pitchFamily="2" charset="-122"/>
                <a:cs typeface="+mn-cs"/>
              </a:rPr>
              <a:t>列</a:t>
            </a:r>
            <a:r>
              <a:rPr lang="en-US" altLang="zh-SG" sz="1200" kern="1200" dirty="0" smtClean="0">
                <a:solidFill>
                  <a:schemeClr val="tx1"/>
                </a:solidFill>
                <a:effectLst/>
                <a:latin typeface="Arial" charset="0"/>
                <a:ea typeface="宋体" pitchFamily="2" charset="-122"/>
                <a:cs typeface="+mn-cs"/>
              </a:rPr>
              <a:t>“</a:t>
            </a:r>
            <a:r>
              <a:rPr lang="zh-CN" altLang="zh-SG" sz="1200" kern="1200" dirty="0" smtClean="0">
                <a:solidFill>
                  <a:schemeClr val="tx1"/>
                </a:solidFill>
                <a:effectLst/>
                <a:latin typeface="Arial" charset="0"/>
                <a:ea typeface="宋体" pitchFamily="2" charset="-122"/>
                <a:cs typeface="+mn-cs"/>
              </a:rPr>
              <a:t>字段</a:t>
            </a:r>
            <a:r>
              <a:rPr lang="en-US" altLang="zh-SG" sz="1200" kern="1200" dirty="0" smtClean="0">
                <a:solidFill>
                  <a:schemeClr val="tx1"/>
                </a:solidFill>
                <a:effectLst/>
                <a:latin typeface="Arial" charset="0"/>
                <a:ea typeface="宋体" pitchFamily="2" charset="-122"/>
                <a:cs typeface="+mn-cs"/>
              </a:rPr>
              <a:t>”</a:t>
            </a:r>
            <a:r>
              <a:rPr lang="zh-CN" altLang="zh-SG" sz="1200" kern="1200" dirty="0" smtClean="0">
                <a:solidFill>
                  <a:schemeClr val="tx1"/>
                </a:solidFill>
                <a:effectLst/>
                <a:latin typeface="Arial" charset="0"/>
                <a:ea typeface="宋体" pitchFamily="2" charset="-122"/>
                <a:cs typeface="+mn-cs"/>
              </a:rPr>
              <a:t>单元格中输入了</a:t>
            </a:r>
            <a:r>
              <a:rPr lang="en-US" altLang="zh-SG" sz="1200" kern="1200" dirty="0" smtClean="0">
                <a:solidFill>
                  <a:schemeClr val="tx1"/>
                </a:solidFill>
                <a:effectLst/>
                <a:latin typeface="Arial" charset="0"/>
                <a:ea typeface="宋体" pitchFamily="2" charset="-122"/>
                <a:cs typeface="+mn-cs"/>
              </a:rPr>
              <a:t>“</a:t>
            </a:r>
            <a:r>
              <a:rPr lang="zh-CN" altLang="zh-SG" sz="1200" kern="1200" dirty="0" smtClean="0">
                <a:solidFill>
                  <a:schemeClr val="tx1"/>
                </a:solidFill>
                <a:effectLst/>
                <a:latin typeface="Arial" charset="0"/>
                <a:ea typeface="宋体" pitchFamily="2" charset="-122"/>
                <a:cs typeface="+mn-cs"/>
              </a:rPr>
              <a:t>年龄</a:t>
            </a:r>
            <a:r>
              <a:rPr lang="en-US" altLang="zh-SG" sz="1200" kern="1200" dirty="0" smtClean="0">
                <a:solidFill>
                  <a:schemeClr val="tx1"/>
                </a:solidFill>
                <a:effectLst/>
                <a:latin typeface="Arial" charset="0"/>
                <a:ea typeface="宋体" pitchFamily="2" charset="-122"/>
                <a:cs typeface="+mn-cs"/>
              </a:rPr>
              <a:t>: Year(Now())-Year([</a:t>
            </a:r>
            <a:r>
              <a:rPr lang="zh-CN" altLang="zh-SG" sz="1200" kern="1200" dirty="0" smtClean="0">
                <a:solidFill>
                  <a:schemeClr val="tx1"/>
                </a:solidFill>
                <a:effectLst/>
                <a:latin typeface="Arial" charset="0"/>
                <a:ea typeface="宋体" pitchFamily="2" charset="-122"/>
                <a:cs typeface="+mn-cs"/>
              </a:rPr>
              <a:t>出生日期</a:t>
            </a:r>
            <a:r>
              <a:rPr lang="en-US" altLang="zh-SG" sz="1200" kern="1200" dirty="0" smtClean="0">
                <a:solidFill>
                  <a:schemeClr val="tx1"/>
                </a:solidFill>
                <a:effectLst/>
                <a:latin typeface="Arial" charset="0"/>
                <a:ea typeface="宋体" pitchFamily="2" charset="-122"/>
                <a:cs typeface="+mn-cs"/>
              </a:rPr>
              <a:t>])”</a:t>
            </a:r>
            <a:r>
              <a:rPr lang="zh-CN" altLang="zh-SG" sz="1200" kern="1200" dirty="0" smtClean="0">
                <a:solidFill>
                  <a:schemeClr val="tx1"/>
                </a:solidFill>
                <a:effectLst/>
                <a:latin typeface="Arial" charset="0"/>
                <a:ea typeface="宋体" pitchFamily="2" charset="-122"/>
                <a:cs typeface="+mn-cs"/>
              </a:rPr>
              <a:t>，表示第</a:t>
            </a:r>
            <a:r>
              <a:rPr lang="en-US" altLang="zh-SG" sz="1200" kern="1200" dirty="0" smtClean="0">
                <a:solidFill>
                  <a:schemeClr val="tx1"/>
                </a:solidFill>
                <a:effectLst/>
                <a:latin typeface="Arial" charset="0"/>
                <a:ea typeface="宋体" pitchFamily="2" charset="-122"/>
                <a:cs typeface="+mn-cs"/>
              </a:rPr>
              <a:t>4</a:t>
            </a:r>
            <a:r>
              <a:rPr lang="zh-CN" altLang="zh-SG" sz="1200" kern="1200" dirty="0" smtClean="0">
                <a:solidFill>
                  <a:schemeClr val="tx1"/>
                </a:solidFill>
                <a:effectLst/>
                <a:latin typeface="Arial" charset="0"/>
                <a:ea typeface="宋体" pitchFamily="2" charset="-122"/>
                <a:cs typeface="+mn-cs"/>
              </a:rPr>
              <a:t>列的标题</a:t>
            </a:r>
            <a:r>
              <a:rPr lang="en-US" altLang="zh-SG" sz="1200" kern="1200" dirty="0" smtClean="0">
                <a:solidFill>
                  <a:schemeClr val="tx1"/>
                </a:solidFill>
                <a:effectLst/>
                <a:latin typeface="Arial" charset="0"/>
                <a:ea typeface="宋体" pitchFamily="2" charset="-122"/>
                <a:cs typeface="+mn-cs"/>
              </a:rPr>
              <a:t>“</a:t>
            </a:r>
            <a:r>
              <a:rPr lang="zh-CN" altLang="zh-SG" sz="1200" kern="1200" dirty="0" smtClean="0">
                <a:solidFill>
                  <a:schemeClr val="tx1"/>
                </a:solidFill>
                <a:effectLst/>
                <a:latin typeface="Arial" charset="0"/>
                <a:ea typeface="宋体" pitchFamily="2" charset="-122"/>
                <a:cs typeface="+mn-cs"/>
              </a:rPr>
              <a:t>年龄</a:t>
            </a:r>
            <a:r>
              <a:rPr lang="en-US" altLang="zh-SG" sz="1200" kern="1200" dirty="0" smtClean="0">
                <a:solidFill>
                  <a:schemeClr val="tx1"/>
                </a:solidFill>
                <a:effectLst/>
                <a:latin typeface="Arial" charset="0"/>
                <a:ea typeface="宋体" pitchFamily="2" charset="-122"/>
                <a:cs typeface="+mn-cs"/>
              </a:rPr>
              <a:t>”</a:t>
            </a:r>
            <a:r>
              <a:rPr lang="zh-CN" altLang="zh-SG" sz="1200" kern="1200" dirty="0" smtClean="0">
                <a:solidFill>
                  <a:schemeClr val="tx1"/>
                </a:solidFill>
                <a:effectLst/>
                <a:latin typeface="Arial" charset="0"/>
                <a:ea typeface="宋体" pitchFamily="2" charset="-122"/>
                <a:cs typeface="+mn-cs"/>
              </a:rPr>
              <a:t>（当然也可以取其他的名字，如岁数），该字段的数据来源是通过</a:t>
            </a:r>
            <a:r>
              <a:rPr lang="en-US" altLang="zh-SG" sz="1200" kern="1200" dirty="0" smtClean="0">
                <a:solidFill>
                  <a:schemeClr val="tx1"/>
                </a:solidFill>
                <a:effectLst/>
                <a:latin typeface="Arial" charset="0"/>
                <a:ea typeface="宋体" pitchFamily="2" charset="-122"/>
                <a:cs typeface="+mn-cs"/>
              </a:rPr>
              <a:t>Year(Now())-Year([</a:t>
            </a:r>
            <a:r>
              <a:rPr lang="zh-CN" altLang="zh-SG" sz="1200" kern="1200" dirty="0" smtClean="0">
                <a:solidFill>
                  <a:schemeClr val="tx1"/>
                </a:solidFill>
                <a:effectLst/>
                <a:latin typeface="Arial" charset="0"/>
                <a:ea typeface="宋体" pitchFamily="2" charset="-122"/>
                <a:cs typeface="+mn-cs"/>
              </a:rPr>
              <a:t>出生日期</a:t>
            </a:r>
            <a:r>
              <a:rPr lang="en-US" altLang="zh-SG" sz="1200" kern="1200" dirty="0" smtClean="0">
                <a:solidFill>
                  <a:schemeClr val="tx1"/>
                </a:solidFill>
                <a:effectLst/>
                <a:latin typeface="Arial" charset="0"/>
                <a:ea typeface="宋体" pitchFamily="2" charset="-122"/>
                <a:cs typeface="+mn-cs"/>
              </a:rPr>
              <a:t>])</a:t>
            </a:r>
            <a:r>
              <a:rPr lang="zh-CN" altLang="zh-SG" sz="1200" kern="1200" dirty="0" smtClean="0">
                <a:solidFill>
                  <a:schemeClr val="tx1"/>
                </a:solidFill>
                <a:effectLst/>
                <a:latin typeface="Arial" charset="0"/>
                <a:ea typeface="宋体" pitchFamily="2" charset="-122"/>
                <a:cs typeface="+mn-cs"/>
              </a:rPr>
              <a:t>计算得到的，也就是用目前年份</a:t>
            </a:r>
            <a:r>
              <a:rPr lang="en-US" altLang="zh-SG" sz="1200" kern="1200" dirty="0" smtClean="0">
                <a:solidFill>
                  <a:schemeClr val="tx1"/>
                </a:solidFill>
                <a:effectLst/>
                <a:latin typeface="Arial" charset="0"/>
                <a:ea typeface="宋体" pitchFamily="2" charset="-122"/>
                <a:cs typeface="+mn-cs"/>
              </a:rPr>
              <a:t>Year(Now())</a:t>
            </a:r>
            <a:r>
              <a:rPr lang="zh-CN" altLang="zh-SG" sz="1200" kern="1200" dirty="0" smtClean="0">
                <a:solidFill>
                  <a:schemeClr val="tx1"/>
                </a:solidFill>
                <a:effectLst/>
                <a:latin typeface="Arial" charset="0"/>
                <a:ea typeface="宋体" pitchFamily="2" charset="-122"/>
                <a:cs typeface="+mn-cs"/>
              </a:rPr>
              <a:t>减去出生日期字段的年份</a:t>
            </a:r>
            <a:r>
              <a:rPr lang="en-US" altLang="zh-SG" sz="1200" kern="1200" dirty="0" smtClean="0">
                <a:solidFill>
                  <a:schemeClr val="tx1"/>
                </a:solidFill>
                <a:effectLst/>
                <a:latin typeface="Arial" charset="0"/>
                <a:ea typeface="宋体" pitchFamily="2" charset="-122"/>
                <a:cs typeface="+mn-cs"/>
              </a:rPr>
              <a:t>Year([</a:t>
            </a:r>
            <a:r>
              <a:rPr lang="zh-CN" altLang="zh-SG" sz="1200" kern="1200" dirty="0" smtClean="0">
                <a:solidFill>
                  <a:schemeClr val="tx1"/>
                </a:solidFill>
                <a:effectLst/>
                <a:latin typeface="Arial" charset="0"/>
                <a:ea typeface="宋体" pitchFamily="2" charset="-122"/>
                <a:cs typeface="+mn-cs"/>
              </a:rPr>
              <a:t>出生日期</a:t>
            </a:r>
            <a:r>
              <a:rPr lang="en-US" altLang="zh-SG" sz="1200" kern="1200" dirty="0" smtClean="0">
                <a:solidFill>
                  <a:schemeClr val="tx1"/>
                </a:solidFill>
                <a:effectLst/>
                <a:latin typeface="Arial" charset="0"/>
                <a:ea typeface="宋体" pitchFamily="2" charset="-122"/>
                <a:cs typeface="+mn-cs"/>
              </a:rPr>
              <a:t>])</a:t>
            </a:r>
            <a:r>
              <a:rPr lang="zh-CN" altLang="zh-SG" sz="1200" kern="1200" dirty="0" smtClean="0">
                <a:solidFill>
                  <a:schemeClr val="tx1"/>
                </a:solidFill>
                <a:effectLst/>
                <a:latin typeface="Arial" charset="0"/>
                <a:ea typeface="宋体" pitchFamily="2" charset="-122"/>
                <a:cs typeface="+mn-cs"/>
              </a:rPr>
              <a:t>得到</a:t>
            </a:r>
            <a:r>
              <a:rPr lang="en-US" altLang="zh-SG" sz="1200" kern="1200" dirty="0" smtClean="0">
                <a:solidFill>
                  <a:schemeClr val="tx1"/>
                </a:solidFill>
                <a:effectLst/>
                <a:latin typeface="Arial" charset="0"/>
                <a:ea typeface="宋体" pitchFamily="2" charset="-122"/>
                <a:cs typeface="+mn-cs"/>
              </a:rPr>
              <a:t>“</a:t>
            </a:r>
            <a:r>
              <a:rPr lang="zh-CN" altLang="zh-SG" sz="1200" kern="1200" dirty="0" smtClean="0">
                <a:solidFill>
                  <a:schemeClr val="tx1"/>
                </a:solidFill>
                <a:effectLst/>
                <a:latin typeface="Arial" charset="0"/>
                <a:ea typeface="宋体" pitchFamily="2" charset="-122"/>
                <a:cs typeface="+mn-cs"/>
              </a:rPr>
              <a:t>年龄</a:t>
            </a:r>
            <a:r>
              <a:rPr lang="en-US" altLang="zh-SG" sz="1200" kern="1200" dirty="0" smtClean="0">
                <a:solidFill>
                  <a:schemeClr val="tx1"/>
                </a:solidFill>
                <a:effectLst/>
                <a:latin typeface="Arial" charset="0"/>
                <a:ea typeface="宋体" pitchFamily="2" charset="-122"/>
                <a:cs typeface="+mn-cs"/>
              </a:rPr>
              <a:t>”</a:t>
            </a:r>
            <a:r>
              <a:rPr lang="zh-CN" altLang="zh-SG" sz="1200" kern="1200" dirty="0" smtClean="0">
                <a:solidFill>
                  <a:schemeClr val="tx1"/>
                </a:solidFill>
                <a:effectLst/>
                <a:latin typeface="Arial" charset="0"/>
                <a:ea typeface="宋体" pitchFamily="2" charset="-122"/>
                <a:cs typeface="+mn-cs"/>
              </a:rPr>
              <a:t>字段的数据。</a:t>
            </a:r>
          </a:p>
          <a:p>
            <a:endParaRPr lang="zh-SG" altLang="en-US" dirty="0"/>
          </a:p>
        </p:txBody>
      </p:sp>
      <p:sp>
        <p:nvSpPr>
          <p:cNvPr id="4" name="灯片编号占位符 3"/>
          <p:cNvSpPr>
            <a:spLocks noGrp="1"/>
          </p:cNvSpPr>
          <p:nvPr>
            <p:ph type="sldNum" sz="quarter" idx="10"/>
          </p:nvPr>
        </p:nvSpPr>
        <p:spPr/>
        <p:txBody>
          <a:bodyPr/>
          <a:lstStyle/>
          <a:p>
            <a:fld id="{EA03BD3A-6069-4D4F-8212-72BE70593491}" type="slidenum">
              <a:rPr lang="en-US" altLang="zh-CN" smtClean="0"/>
              <a:pPr/>
              <a:t>30</a:t>
            </a:fld>
            <a:endParaRPr lang="en-US" altLang="zh-CN"/>
          </a:p>
        </p:txBody>
      </p:sp>
    </p:spTree>
    <p:extLst>
      <p:ext uri="{BB962C8B-B14F-4D97-AF65-F5344CB8AC3E}">
        <p14:creationId xmlns:p14="http://schemas.microsoft.com/office/powerpoint/2010/main" val="29453947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68313" y="1125538"/>
            <a:ext cx="4606925" cy="1470025"/>
          </a:xfrm>
        </p:spPr>
        <p:txBody>
          <a:bodyPr/>
          <a:lstStyle>
            <a:lvl1pPr>
              <a:defRPr sz="4000" b="0"/>
            </a:lvl1pPr>
          </a:lstStyle>
          <a:p>
            <a:pPr lvl="0"/>
            <a:r>
              <a:rPr lang="zh-CN" altLang="en-US" noProof="0" smtClean="0"/>
              <a:t>单击此处编辑母版标题样式</a:t>
            </a:r>
          </a:p>
        </p:txBody>
      </p:sp>
      <p:sp>
        <p:nvSpPr>
          <p:cNvPr id="5123" name="Rectangle 3"/>
          <p:cNvSpPr>
            <a:spLocks noGrp="1" noChangeArrowheads="1"/>
          </p:cNvSpPr>
          <p:nvPr>
            <p:ph type="subTitle" idx="1"/>
          </p:nvPr>
        </p:nvSpPr>
        <p:spPr>
          <a:xfrm>
            <a:off x="2771775" y="3429000"/>
            <a:ext cx="4424363" cy="1752600"/>
          </a:xfrm>
        </p:spPr>
        <p:txBody>
          <a:bodyPr/>
          <a:lstStyle>
            <a:lvl1pPr marL="0" indent="0" algn="ctr">
              <a:buFont typeface="Wingdings" pitchFamily="2" charset="2"/>
              <a:buNone/>
              <a:defRPr b="0"/>
            </a:lvl1pPr>
          </a:lstStyle>
          <a:p>
            <a:pPr lvl="0"/>
            <a:r>
              <a:rPr lang="zh-CN" altLang="en-US" noProof="0" smtClean="0"/>
              <a:t>单击此处编辑母版副标题样式</a:t>
            </a:r>
          </a:p>
        </p:txBody>
      </p:sp>
      <p:sp>
        <p:nvSpPr>
          <p:cNvPr id="5124" name="Rectangle 4"/>
          <p:cNvSpPr>
            <a:spLocks noGrp="1" noChangeArrowheads="1"/>
          </p:cNvSpPr>
          <p:nvPr>
            <p:ph type="sldNum" sz="quarter" idx="4"/>
          </p:nvPr>
        </p:nvSpPr>
        <p:spPr bwMode="auto">
          <a:xfrm>
            <a:off x="8558213" y="6381750"/>
            <a:ext cx="585787"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CB27F1A6-C144-4DF3-B153-67C10967D70A}" type="slidenum">
              <a:rPr lang="en-US" altLang="zh-CN"/>
              <a:pPr/>
              <a:t>‹#›</a:t>
            </a:fld>
            <a:endParaRPr lang="en-US" altLang="zh-CN"/>
          </a:p>
        </p:txBody>
      </p:sp>
      <p:pic>
        <p:nvPicPr>
          <p:cNvPr id="5125" name="Picture 5" descr="12vmn42430-3096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0"/>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E:\LGH_WORK\1U1教学课件-朗科\1U1教学_朗科\201503课件\Access2010课件\2015Access2010课件\海大图标.gif"/>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967" y="1"/>
            <a:ext cx="720610" cy="6946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SG"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Tree>
    <p:extLst>
      <p:ext uri="{BB962C8B-B14F-4D97-AF65-F5344CB8AC3E}">
        <p14:creationId xmlns:p14="http://schemas.microsoft.com/office/powerpoint/2010/main" val="525613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SG"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Tree>
    <p:extLst>
      <p:ext uri="{BB962C8B-B14F-4D97-AF65-F5344CB8AC3E}">
        <p14:creationId xmlns:p14="http://schemas.microsoft.com/office/powerpoint/2010/main" val="1196956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SG"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SG" altLang="en-US"/>
          </a:p>
        </p:txBody>
      </p:sp>
    </p:spTree>
    <p:extLst>
      <p:ext uri="{BB962C8B-B14F-4D97-AF65-F5344CB8AC3E}">
        <p14:creationId xmlns:p14="http://schemas.microsoft.com/office/powerpoint/2010/main" val="3445340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SG"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Tree>
    <p:extLst>
      <p:ext uri="{BB962C8B-B14F-4D97-AF65-F5344CB8AC3E}">
        <p14:creationId xmlns:p14="http://schemas.microsoft.com/office/powerpoint/2010/main" val="140670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SG"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445823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SG" altLang="en-US"/>
          </a:p>
        </p:txBody>
      </p:sp>
      <p:sp>
        <p:nvSpPr>
          <p:cNvPr id="3" name="内容占位符 2"/>
          <p:cNvSpPr>
            <a:spLocks noGrp="1"/>
          </p:cNvSpPr>
          <p:nvPr>
            <p:ph sz="half" idx="1"/>
          </p:nvPr>
        </p:nvSpPr>
        <p:spPr>
          <a:xfrm>
            <a:off x="971550" y="1600200"/>
            <a:ext cx="37814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
        <p:nvSpPr>
          <p:cNvPr id="4" name="内容占位符 3"/>
          <p:cNvSpPr>
            <a:spLocks noGrp="1"/>
          </p:cNvSpPr>
          <p:nvPr>
            <p:ph sz="half" idx="2"/>
          </p:nvPr>
        </p:nvSpPr>
        <p:spPr>
          <a:xfrm>
            <a:off x="4905375" y="1600200"/>
            <a:ext cx="37814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Tree>
    <p:extLst>
      <p:ext uri="{BB962C8B-B14F-4D97-AF65-F5344CB8AC3E}">
        <p14:creationId xmlns:p14="http://schemas.microsoft.com/office/powerpoint/2010/main" val="131825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SG"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Tree>
    <p:extLst>
      <p:ext uri="{BB962C8B-B14F-4D97-AF65-F5344CB8AC3E}">
        <p14:creationId xmlns:p14="http://schemas.microsoft.com/office/powerpoint/2010/main" val="982938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SG" altLang="en-US"/>
          </a:p>
        </p:txBody>
      </p:sp>
    </p:spTree>
    <p:extLst>
      <p:ext uri="{BB962C8B-B14F-4D97-AF65-F5344CB8AC3E}">
        <p14:creationId xmlns:p14="http://schemas.microsoft.com/office/powerpoint/2010/main" val="21950309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03163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SG"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149246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SG"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Tree>
    <p:extLst>
      <p:ext uri="{BB962C8B-B14F-4D97-AF65-F5344CB8AC3E}">
        <p14:creationId xmlns:p14="http://schemas.microsoft.com/office/powerpoint/2010/main" val="21822600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SG"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SG"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625644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SG"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Tree>
    <p:extLst>
      <p:ext uri="{BB962C8B-B14F-4D97-AF65-F5344CB8AC3E}">
        <p14:creationId xmlns:p14="http://schemas.microsoft.com/office/powerpoint/2010/main" val="6855170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7988" y="274638"/>
            <a:ext cx="1928812" cy="5851525"/>
          </a:xfrm>
        </p:spPr>
        <p:txBody>
          <a:bodyPr vert="eaVert"/>
          <a:lstStyle/>
          <a:p>
            <a:r>
              <a:rPr lang="zh-CN" altLang="en-US" smtClean="0"/>
              <a:t>单击此处编辑母版标题样式</a:t>
            </a:r>
            <a:endParaRPr lang="zh-SG" altLang="en-US"/>
          </a:p>
        </p:txBody>
      </p:sp>
      <p:sp>
        <p:nvSpPr>
          <p:cNvPr id="3" name="竖排文字占位符 2"/>
          <p:cNvSpPr>
            <a:spLocks noGrp="1"/>
          </p:cNvSpPr>
          <p:nvPr>
            <p:ph type="body" orient="vert" idx="1"/>
          </p:nvPr>
        </p:nvSpPr>
        <p:spPr>
          <a:xfrm>
            <a:off x="971550" y="274638"/>
            <a:ext cx="5634038"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Tree>
    <p:extLst>
      <p:ext uri="{BB962C8B-B14F-4D97-AF65-F5344CB8AC3E}">
        <p14:creationId xmlns:p14="http://schemas.microsoft.com/office/powerpoint/2010/main" val="30065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SG"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063389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SG" altLang="en-US"/>
          </a:p>
        </p:txBody>
      </p:sp>
      <p:sp>
        <p:nvSpPr>
          <p:cNvPr id="3" name="内容占位符 2"/>
          <p:cNvSpPr>
            <a:spLocks noGrp="1"/>
          </p:cNvSpPr>
          <p:nvPr>
            <p:ph sz="half" idx="1"/>
          </p:nvPr>
        </p:nvSpPr>
        <p:spPr>
          <a:xfrm>
            <a:off x="468313" y="1600200"/>
            <a:ext cx="40322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
        <p:nvSpPr>
          <p:cNvPr id="4" name="内容占位符 3"/>
          <p:cNvSpPr>
            <a:spLocks noGrp="1"/>
          </p:cNvSpPr>
          <p:nvPr>
            <p:ph sz="half" idx="2"/>
          </p:nvPr>
        </p:nvSpPr>
        <p:spPr>
          <a:xfrm>
            <a:off x="4652963" y="1600200"/>
            <a:ext cx="403383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Tree>
    <p:extLst>
      <p:ext uri="{BB962C8B-B14F-4D97-AF65-F5344CB8AC3E}">
        <p14:creationId xmlns:p14="http://schemas.microsoft.com/office/powerpoint/2010/main" val="2621231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SG"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Tree>
    <p:extLst>
      <p:ext uri="{BB962C8B-B14F-4D97-AF65-F5344CB8AC3E}">
        <p14:creationId xmlns:p14="http://schemas.microsoft.com/office/powerpoint/2010/main" val="2327284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SG" altLang="en-US"/>
          </a:p>
        </p:txBody>
      </p:sp>
    </p:spTree>
    <p:extLst>
      <p:ext uri="{BB962C8B-B14F-4D97-AF65-F5344CB8AC3E}">
        <p14:creationId xmlns:p14="http://schemas.microsoft.com/office/powerpoint/2010/main" val="234344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041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SG"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856245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SG"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SG"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684026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6.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7.gif"/><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gi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Rectangle 3"/>
          <p:cNvSpPr>
            <a:spLocks noGrp="1" noChangeArrowheads="1"/>
          </p:cNvSpPr>
          <p:nvPr>
            <p:ph type="body" idx="1"/>
          </p:nvPr>
        </p:nvSpPr>
        <p:spPr bwMode="auto">
          <a:xfrm>
            <a:off x="468313" y="1600200"/>
            <a:ext cx="821848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4101" name="Picture 5" descr="1291DCF050-1505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56600" y="6070600"/>
            <a:ext cx="787400" cy="7874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E:\LGH_WORK\1U1教学课件-朗科\1U1教学_朗科\201503课件\Access2010课件\2015Access2010课件\海大图标.gif"/>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5496" y="-27383"/>
            <a:ext cx="648072" cy="62471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rtl="0" fontAlgn="base">
        <a:spcBef>
          <a:spcPct val="0"/>
        </a:spcBef>
        <a:spcAft>
          <a:spcPct val="0"/>
        </a:spcAft>
        <a:defRPr sz="3600" b="1">
          <a:solidFill>
            <a:srgbClr val="000000"/>
          </a:solidFill>
          <a:latin typeface="+mj-lt"/>
          <a:ea typeface="+mj-ea"/>
          <a:cs typeface="+mj-cs"/>
        </a:defRPr>
      </a:lvl1pPr>
      <a:lvl2pPr algn="ctr" rtl="0" fontAlgn="base">
        <a:spcBef>
          <a:spcPct val="0"/>
        </a:spcBef>
        <a:spcAft>
          <a:spcPct val="0"/>
        </a:spcAft>
        <a:defRPr sz="3600" b="1">
          <a:solidFill>
            <a:srgbClr val="000000"/>
          </a:solidFill>
          <a:latin typeface="Arial" charset="0"/>
          <a:ea typeface="黑体" pitchFamily="2" charset="-122"/>
        </a:defRPr>
      </a:lvl2pPr>
      <a:lvl3pPr algn="ctr" rtl="0" fontAlgn="base">
        <a:spcBef>
          <a:spcPct val="0"/>
        </a:spcBef>
        <a:spcAft>
          <a:spcPct val="0"/>
        </a:spcAft>
        <a:defRPr sz="3600" b="1">
          <a:solidFill>
            <a:srgbClr val="000000"/>
          </a:solidFill>
          <a:latin typeface="Arial" charset="0"/>
          <a:ea typeface="黑体" pitchFamily="2" charset="-122"/>
        </a:defRPr>
      </a:lvl3pPr>
      <a:lvl4pPr algn="ctr" rtl="0" fontAlgn="base">
        <a:spcBef>
          <a:spcPct val="0"/>
        </a:spcBef>
        <a:spcAft>
          <a:spcPct val="0"/>
        </a:spcAft>
        <a:defRPr sz="3600" b="1">
          <a:solidFill>
            <a:srgbClr val="000000"/>
          </a:solidFill>
          <a:latin typeface="Arial" charset="0"/>
          <a:ea typeface="黑体" pitchFamily="2" charset="-122"/>
        </a:defRPr>
      </a:lvl4pPr>
      <a:lvl5pPr algn="ctr" rtl="0" fontAlgn="base">
        <a:spcBef>
          <a:spcPct val="0"/>
        </a:spcBef>
        <a:spcAft>
          <a:spcPct val="0"/>
        </a:spcAft>
        <a:defRPr sz="3600" b="1">
          <a:solidFill>
            <a:srgbClr val="000000"/>
          </a:solidFill>
          <a:latin typeface="Arial" charset="0"/>
          <a:ea typeface="黑体" pitchFamily="2" charset="-122"/>
        </a:defRPr>
      </a:lvl5pPr>
      <a:lvl6pPr marL="457200" algn="ctr" rtl="0" fontAlgn="base">
        <a:spcBef>
          <a:spcPct val="0"/>
        </a:spcBef>
        <a:spcAft>
          <a:spcPct val="0"/>
        </a:spcAft>
        <a:defRPr sz="3600" b="1">
          <a:solidFill>
            <a:srgbClr val="000000"/>
          </a:solidFill>
          <a:latin typeface="Arial" charset="0"/>
          <a:ea typeface="黑体" pitchFamily="2" charset="-122"/>
        </a:defRPr>
      </a:lvl6pPr>
      <a:lvl7pPr marL="914400" algn="ctr" rtl="0" fontAlgn="base">
        <a:spcBef>
          <a:spcPct val="0"/>
        </a:spcBef>
        <a:spcAft>
          <a:spcPct val="0"/>
        </a:spcAft>
        <a:defRPr sz="3600" b="1">
          <a:solidFill>
            <a:srgbClr val="000000"/>
          </a:solidFill>
          <a:latin typeface="Arial" charset="0"/>
          <a:ea typeface="黑体" pitchFamily="2" charset="-122"/>
        </a:defRPr>
      </a:lvl7pPr>
      <a:lvl8pPr marL="1371600" algn="ctr" rtl="0" fontAlgn="base">
        <a:spcBef>
          <a:spcPct val="0"/>
        </a:spcBef>
        <a:spcAft>
          <a:spcPct val="0"/>
        </a:spcAft>
        <a:defRPr sz="3600" b="1">
          <a:solidFill>
            <a:srgbClr val="000000"/>
          </a:solidFill>
          <a:latin typeface="Arial" charset="0"/>
          <a:ea typeface="黑体" pitchFamily="2" charset="-122"/>
        </a:defRPr>
      </a:lvl8pPr>
      <a:lvl9pPr marL="1828800" algn="ctr" rtl="0" fontAlgn="base">
        <a:spcBef>
          <a:spcPct val="0"/>
        </a:spcBef>
        <a:spcAft>
          <a:spcPct val="0"/>
        </a:spcAft>
        <a:defRPr sz="3600" b="1">
          <a:solidFill>
            <a:srgbClr val="000000"/>
          </a:solidFill>
          <a:latin typeface="Arial" charset="0"/>
          <a:ea typeface="黑体" pitchFamily="2" charset="-122"/>
        </a:defRPr>
      </a:lvl9pPr>
    </p:titleStyle>
    <p:bodyStyle>
      <a:lvl1pPr marL="342900" indent="-342900" algn="l" rtl="0" fontAlgn="base">
        <a:spcBef>
          <a:spcPct val="20000"/>
        </a:spcBef>
        <a:spcAft>
          <a:spcPct val="0"/>
        </a:spcAft>
        <a:buClr>
          <a:srgbClr val="008000"/>
        </a:buClr>
        <a:buSzPct val="110000"/>
        <a:buFont typeface="Wingdings" pitchFamily="2" charset="2"/>
        <a:buChar char=""/>
        <a:defRPr sz="3200" b="1">
          <a:solidFill>
            <a:srgbClr val="000000"/>
          </a:solidFill>
          <a:latin typeface="+mn-lt"/>
          <a:ea typeface="+mn-ea"/>
          <a:cs typeface="+mn-cs"/>
        </a:defRPr>
      </a:lvl1pPr>
      <a:lvl2pPr marL="742950" indent="-285750" algn="l" rtl="0" fontAlgn="base">
        <a:spcBef>
          <a:spcPct val="20000"/>
        </a:spcBef>
        <a:spcAft>
          <a:spcPct val="0"/>
        </a:spcAft>
        <a:buClr>
          <a:srgbClr val="008000"/>
        </a:buClr>
        <a:buSzPct val="110000"/>
        <a:buFont typeface="Wingdings" pitchFamily="2" charset="2"/>
        <a:buChar char=""/>
        <a:defRPr sz="3000">
          <a:solidFill>
            <a:schemeClr val="tx1"/>
          </a:solidFill>
          <a:latin typeface="+mn-lt"/>
          <a:ea typeface="+mn-ea"/>
        </a:defRPr>
      </a:lvl2pPr>
      <a:lvl3pPr marL="1143000" indent="-228600" algn="l" rtl="0" fontAlgn="base">
        <a:spcBef>
          <a:spcPct val="20000"/>
        </a:spcBef>
        <a:spcAft>
          <a:spcPct val="0"/>
        </a:spcAft>
        <a:buClr>
          <a:srgbClr val="33CC33"/>
        </a:buClr>
        <a:buChar char="•"/>
        <a:defRPr sz="2400">
          <a:solidFill>
            <a:schemeClr val="tx1"/>
          </a:solidFill>
          <a:latin typeface="+mn-lt"/>
          <a:ea typeface="宋体" pitchFamily="2" charset="-122"/>
        </a:defRPr>
      </a:lvl3pPr>
      <a:lvl4pPr marL="1600200" indent="-228600" algn="l" rtl="0" fontAlgn="base">
        <a:spcBef>
          <a:spcPct val="20000"/>
        </a:spcBef>
        <a:spcAft>
          <a:spcPct val="0"/>
        </a:spcAft>
        <a:buClr>
          <a:srgbClr val="009900"/>
        </a:buClr>
        <a:buChar char="–"/>
        <a:defRPr sz="2000">
          <a:solidFill>
            <a:schemeClr val="tx1"/>
          </a:solidFill>
          <a:latin typeface="+mn-lt"/>
          <a:ea typeface="宋体" pitchFamily="2" charset="-122"/>
        </a:defRPr>
      </a:lvl4pPr>
      <a:lvl5pPr marL="2057400" indent="-228600" algn="l" rtl="0" fontAlgn="base">
        <a:spcBef>
          <a:spcPct val="20000"/>
        </a:spcBef>
        <a:spcAft>
          <a:spcPct val="0"/>
        </a:spcAft>
        <a:buClr>
          <a:srgbClr val="009900"/>
        </a:buClr>
        <a:buChar char="»"/>
        <a:defRPr sz="2000">
          <a:solidFill>
            <a:schemeClr val="tx1"/>
          </a:solidFill>
          <a:latin typeface="+mn-lt"/>
          <a:ea typeface="宋体" pitchFamily="2" charset="-122"/>
        </a:defRPr>
      </a:lvl5pPr>
      <a:lvl6pPr marL="2514600" indent="-228600" algn="l" rtl="0" fontAlgn="base">
        <a:spcBef>
          <a:spcPct val="20000"/>
        </a:spcBef>
        <a:spcAft>
          <a:spcPct val="0"/>
        </a:spcAft>
        <a:buClr>
          <a:srgbClr val="009900"/>
        </a:buClr>
        <a:buChar char="»"/>
        <a:defRPr sz="2000">
          <a:solidFill>
            <a:schemeClr val="tx1"/>
          </a:solidFill>
          <a:latin typeface="+mn-lt"/>
          <a:ea typeface="宋体" pitchFamily="2" charset="-122"/>
        </a:defRPr>
      </a:lvl6pPr>
      <a:lvl7pPr marL="2971800" indent="-228600" algn="l" rtl="0" fontAlgn="base">
        <a:spcBef>
          <a:spcPct val="20000"/>
        </a:spcBef>
        <a:spcAft>
          <a:spcPct val="0"/>
        </a:spcAft>
        <a:buClr>
          <a:srgbClr val="009900"/>
        </a:buClr>
        <a:buChar char="»"/>
        <a:defRPr sz="2000">
          <a:solidFill>
            <a:schemeClr val="tx1"/>
          </a:solidFill>
          <a:latin typeface="+mn-lt"/>
          <a:ea typeface="宋体" pitchFamily="2" charset="-122"/>
        </a:defRPr>
      </a:lvl7pPr>
      <a:lvl8pPr marL="3429000" indent="-228600" algn="l" rtl="0" fontAlgn="base">
        <a:spcBef>
          <a:spcPct val="20000"/>
        </a:spcBef>
        <a:spcAft>
          <a:spcPct val="0"/>
        </a:spcAft>
        <a:buClr>
          <a:srgbClr val="009900"/>
        </a:buClr>
        <a:buChar char="»"/>
        <a:defRPr sz="2000">
          <a:solidFill>
            <a:schemeClr val="tx1"/>
          </a:solidFill>
          <a:latin typeface="+mn-lt"/>
          <a:ea typeface="宋体" pitchFamily="2" charset="-122"/>
        </a:defRPr>
      </a:lvl8pPr>
      <a:lvl9pPr marL="3886200" indent="-228600" algn="l" rtl="0" fontAlgn="base">
        <a:spcBef>
          <a:spcPct val="20000"/>
        </a:spcBef>
        <a:spcAft>
          <a:spcPct val="0"/>
        </a:spcAft>
        <a:buClr>
          <a:srgbClr val="009900"/>
        </a:buClr>
        <a:buChar char="»"/>
        <a:defRPr sz="2000">
          <a:solidFill>
            <a:schemeClr val="tx1"/>
          </a:solidFill>
          <a:latin typeface="+mn-lt"/>
          <a:ea typeface="宋体" pitchFamily="2" charset="-122"/>
        </a:defRPr>
      </a:lvl9pPr>
    </p:bodyStyle>
    <p:otherStyle>
      <a:defPPr>
        <a:defRPr lang="zh-S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2" descr="截图0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147" name="Rectangle 3"/>
          <p:cNvSpPr>
            <a:spLocks noGrp="1" noChangeArrowheads="1"/>
          </p:cNvSpPr>
          <p:nvPr>
            <p:ph type="title"/>
          </p:nvPr>
        </p:nvSpPr>
        <p:spPr bwMode="auto">
          <a:xfrm>
            <a:off x="1116013" y="274638"/>
            <a:ext cx="75707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6148" name="Rectangle 4"/>
          <p:cNvSpPr>
            <a:spLocks noGrp="1" noChangeArrowheads="1"/>
          </p:cNvSpPr>
          <p:nvPr>
            <p:ph type="body" idx="1"/>
          </p:nvPr>
        </p:nvSpPr>
        <p:spPr bwMode="auto">
          <a:xfrm>
            <a:off x="971550" y="1600200"/>
            <a:ext cx="771525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6150" name="Picture 6" descr="1291DCF050-1505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56600" y="6070600"/>
            <a:ext cx="787400" cy="7874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E:\LGH_WORK\1U1教学课件-朗科\1U1教学_朗科\201503课件\Access2010课件\2015Access2010课件\海大图标.gif"/>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63501" y="0"/>
            <a:ext cx="743486" cy="62068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txStyles>
    <p:titleStyle>
      <a:lvl1pPr algn="ctr" rtl="0" fontAlgn="base">
        <a:spcBef>
          <a:spcPct val="0"/>
        </a:spcBef>
        <a:spcAft>
          <a:spcPct val="0"/>
        </a:spcAft>
        <a:defRPr sz="3600" b="1">
          <a:solidFill>
            <a:schemeClr val="tx2"/>
          </a:solidFill>
          <a:latin typeface="+mj-lt"/>
          <a:ea typeface="+mj-ea"/>
          <a:cs typeface="+mj-cs"/>
        </a:defRPr>
      </a:lvl1pPr>
      <a:lvl2pPr algn="ctr" rtl="0" fontAlgn="base">
        <a:spcBef>
          <a:spcPct val="0"/>
        </a:spcBef>
        <a:spcAft>
          <a:spcPct val="0"/>
        </a:spcAft>
        <a:defRPr sz="3600" b="1">
          <a:solidFill>
            <a:schemeClr val="tx2"/>
          </a:solidFill>
          <a:latin typeface="Arial" charset="0"/>
          <a:ea typeface="黑体" pitchFamily="2" charset="-122"/>
        </a:defRPr>
      </a:lvl2pPr>
      <a:lvl3pPr algn="ctr" rtl="0" fontAlgn="base">
        <a:spcBef>
          <a:spcPct val="0"/>
        </a:spcBef>
        <a:spcAft>
          <a:spcPct val="0"/>
        </a:spcAft>
        <a:defRPr sz="3600" b="1">
          <a:solidFill>
            <a:schemeClr val="tx2"/>
          </a:solidFill>
          <a:latin typeface="Arial" charset="0"/>
          <a:ea typeface="黑体" pitchFamily="2" charset="-122"/>
        </a:defRPr>
      </a:lvl3pPr>
      <a:lvl4pPr algn="ctr" rtl="0" fontAlgn="base">
        <a:spcBef>
          <a:spcPct val="0"/>
        </a:spcBef>
        <a:spcAft>
          <a:spcPct val="0"/>
        </a:spcAft>
        <a:defRPr sz="3600" b="1">
          <a:solidFill>
            <a:schemeClr val="tx2"/>
          </a:solidFill>
          <a:latin typeface="Arial" charset="0"/>
          <a:ea typeface="黑体" pitchFamily="2" charset="-122"/>
        </a:defRPr>
      </a:lvl4pPr>
      <a:lvl5pPr algn="ctr" rtl="0" fontAlgn="base">
        <a:spcBef>
          <a:spcPct val="0"/>
        </a:spcBef>
        <a:spcAft>
          <a:spcPct val="0"/>
        </a:spcAft>
        <a:defRPr sz="3600" b="1">
          <a:solidFill>
            <a:schemeClr val="tx2"/>
          </a:solidFill>
          <a:latin typeface="Arial" charset="0"/>
          <a:ea typeface="黑体" pitchFamily="2" charset="-122"/>
        </a:defRPr>
      </a:lvl5pPr>
      <a:lvl6pPr marL="457200" algn="ctr" rtl="0" fontAlgn="base">
        <a:spcBef>
          <a:spcPct val="0"/>
        </a:spcBef>
        <a:spcAft>
          <a:spcPct val="0"/>
        </a:spcAft>
        <a:defRPr sz="3600" b="1">
          <a:solidFill>
            <a:schemeClr val="tx2"/>
          </a:solidFill>
          <a:latin typeface="Arial" charset="0"/>
          <a:ea typeface="黑体" pitchFamily="2" charset="-122"/>
        </a:defRPr>
      </a:lvl6pPr>
      <a:lvl7pPr marL="914400" algn="ctr" rtl="0" fontAlgn="base">
        <a:spcBef>
          <a:spcPct val="0"/>
        </a:spcBef>
        <a:spcAft>
          <a:spcPct val="0"/>
        </a:spcAft>
        <a:defRPr sz="3600" b="1">
          <a:solidFill>
            <a:schemeClr val="tx2"/>
          </a:solidFill>
          <a:latin typeface="Arial" charset="0"/>
          <a:ea typeface="黑体" pitchFamily="2" charset="-122"/>
        </a:defRPr>
      </a:lvl7pPr>
      <a:lvl8pPr marL="1371600" algn="ctr" rtl="0" fontAlgn="base">
        <a:spcBef>
          <a:spcPct val="0"/>
        </a:spcBef>
        <a:spcAft>
          <a:spcPct val="0"/>
        </a:spcAft>
        <a:defRPr sz="3600" b="1">
          <a:solidFill>
            <a:schemeClr val="tx2"/>
          </a:solidFill>
          <a:latin typeface="Arial" charset="0"/>
          <a:ea typeface="黑体" pitchFamily="2" charset="-122"/>
        </a:defRPr>
      </a:lvl8pPr>
      <a:lvl9pPr marL="1828800" algn="ctr" rtl="0" fontAlgn="base">
        <a:spcBef>
          <a:spcPct val="0"/>
        </a:spcBef>
        <a:spcAft>
          <a:spcPct val="0"/>
        </a:spcAft>
        <a:defRPr sz="3600" b="1">
          <a:solidFill>
            <a:schemeClr val="tx2"/>
          </a:solidFill>
          <a:latin typeface="Arial" charset="0"/>
          <a:ea typeface="黑体" pitchFamily="2" charset="-122"/>
        </a:defRPr>
      </a:lvl9pPr>
    </p:titleStyle>
    <p:bodyStyle>
      <a:lvl1pPr marL="342900" indent="-342900" algn="l" rtl="0" fontAlgn="base">
        <a:spcBef>
          <a:spcPct val="20000"/>
        </a:spcBef>
        <a:spcAft>
          <a:spcPct val="0"/>
        </a:spcAft>
        <a:buClr>
          <a:schemeClr val="accent2"/>
        </a:buClr>
        <a:buFont typeface="Wingdings" pitchFamily="2" charset="2"/>
        <a:buBlip>
          <a:blip r:embed="rId16"/>
        </a:buBlip>
        <a:defRPr sz="3200" b="1">
          <a:solidFill>
            <a:schemeClr val="tx1"/>
          </a:solidFill>
          <a:latin typeface="+mn-lt"/>
          <a:ea typeface="+mn-ea"/>
          <a:cs typeface="+mn-cs"/>
        </a:defRPr>
      </a:lvl1pPr>
      <a:lvl2pPr marL="742950" indent="-285750" algn="l" rtl="0" fontAlgn="base">
        <a:spcBef>
          <a:spcPct val="20000"/>
        </a:spcBef>
        <a:spcAft>
          <a:spcPct val="0"/>
        </a:spcAft>
        <a:buClr>
          <a:schemeClr val="accent2"/>
        </a:buClr>
        <a:buFont typeface="Wingdings" pitchFamily="2" charset="2"/>
        <a:buBlip>
          <a:blip r:embed="rId16"/>
        </a:buBlip>
        <a:defRPr sz="3000" b="1">
          <a:solidFill>
            <a:schemeClr val="tx1"/>
          </a:solidFill>
          <a:latin typeface="+mn-lt"/>
          <a:ea typeface="+mn-ea"/>
        </a:defRPr>
      </a:lvl2pPr>
      <a:lvl3pPr marL="1143000" indent="-228600" algn="l" rtl="0" fontAlgn="base">
        <a:spcBef>
          <a:spcPct val="20000"/>
        </a:spcBef>
        <a:spcAft>
          <a:spcPct val="0"/>
        </a:spcAft>
        <a:buBlip>
          <a:blip r:embed="rId16"/>
        </a:buBlip>
        <a:defRPr sz="2400">
          <a:solidFill>
            <a:schemeClr val="tx1"/>
          </a:solidFill>
          <a:latin typeface="+mn-lt"/>
          <a:ea typeface="宋体" pitchFamily="2" charset="-122"/>
        </a:defRPr>
      </a:lvl3pPr>
      <a:lvl4pPr marL="1600200" indent="-228600" algn="l" rtl="0" fontAlgn="base">
        <a:spcBef>
          <a:spcPct val="20000"/>
        </a:spcBef>
        <a:spcAft>
          <a:spcPct val="0"/>
        </a:spcAft>
        <a:buBlip>
          <a:blip r:embed="rId16"/>
        </a:buBlip>
        <a:defRPr sz="2000">
          <a:solidFill>
            <a:schemeClr val="tx1"/>
          </a:solidFill>
          <a:latin typeface="+mn-lt"/>
          <a:ea typeface="宋体" pitchFamily="2" charset="-122"/>
        </a:defRPr>
      </a:lvl4pPr>
      <a:lvl5pPr marL="2057400" indent="-228600" algn="l" rtl="0" fontAlgn="base">
        <a:spcBef>
          <a:spcPct val="20000"/>
        </a:spcBef>
        <a:spcAft>
          <a:spcPct val="0"/>
        </a:spcAft>
        <a:buBlip>
          <a:blip r:embed="rId16"/>
        </a:buBlip>
        <a:defRPr sz="2000">
          <a:solidFill>
            <a:schemeClr val="tx1"/>
          </a:solidFill>
          <a:latin typeface="+mn-lt"/>
          <a:ea typeface="宋体" pitchFamily="2" charset="-122"/>
        </a:defRPr>
      </a:lvl5pPr>
      <a:lvl6pPr marL="2514600" indent="-228600" algn="l" rtl="0" fontAlgn="base">
        <a:spcBef>
          <a:spcPct val="20000"/>
        </a:spcBef>
        <a:spcAft>
          <a:spcPct val="0"/>
        </a:spcAft>
        <a:buBlip>
          <a:blip r:embed="rId16"/>
        </a:buBlip>
        <a:defRPr sz="2000">
          <a:solidFill>
            <a:schemeClr val="tx1"/>
          </a:solidFill>
          <a:latin typeface="+mn-lt"/>
          <a:ea typeface="宋体" pitchFamily="2" charset="-122"/>
        </a:defRPr>
      </a:lvl6pPr>
      <a:lvl7pPr marL="2971800" indent="-228600" algn="l" rtl="0" fontAlgn="base">
        <a:spcBef>
          <a:spcPct val="20000"/>
        </a:spcBef>
        <a:spcAft>
          <a:spcPct val="0"/>
        </a:spcAft>
        <a:buBlip>
          <a:blip r:embed="rId16"/>
        </a:buBlip>
        <a:defRPr sz="2000">
          <a:solidFill>
            <a:schemeClr val="tx1"/>
          </a:solidFill>
          <a:latin typeface="+mn-lt"/>
          <a:ea typeface="宋体" pitchFamily="2" charset="-122"/>
        </a:defRPr>
      </a:lvl7pPr>
      <a:lvl8pPr marL="3429000" indent="-228600" algn="l" rtl="0" fontAlgn="base">
        <a:spcBef>
          <a:spcPct val="20000"/>
        </a:spcBef>
        <a:spcAft>
          <a:spcPct val="0"/>
        </a:spcAft>
        <a:buBlip>
          <a:blip r:embed="rId16"/>
        </a:buBlip>
        <a:defRPr sz="2000">
          <a:solidFill>
            <a:schemeClr val="tx1"/>
          </a:solidFill>
          <a:latin typeface="+mn-lt"/>
          <a:ea typeface="宋体" pitchFamily="2" charset="-122"/>
        </a:defRPr>
      </a:lvl8pPr>
      <a:lvl9pPr marL="3886200" indent="-228600" algn="l" rtl="0" fontAlgn="base">
        <a:spcBef>
          <a:spcPct val="20000"/>
        </a:spcBef>
        <a:spcAft>
          <a:spcPct val="0"/>
        </a:spcAft>
        <a:buBlip>
          <a:blip r:embed="rId16"/>
        </a:buBlip>
        <a:defRPr sz="2000">
          <a:solidFill>
            <a:schemeClr val="tx1"/>
          </a:solidFill>
          <a:latin typeface="+mn-lt"/>
          <a:ea typeface="宋体" pitchFamily="2" charset="-122"/>
        </a:defRPr>
      </a:lvl9pPr>
    </p:bodyStyle>
    <p:otherStyle>
      <a:defPPr>
        <a:defRPr lang="zh-S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8.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8.wmf"/></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zh-CN" sz="4400" b="1" dirty="0" smtClean="0">
                <a:latin typeface="黑体" pitchFamily="2" charset="-122"/>
              </a:rPr>
              <a:t>Access2010</a:t>
            </a:r>
            <a:r>
              <a:rPr lang="zh-CN" altLang="en-US" sz="4400" b="1" dirty="0" smtClean="0">
                <a:latin typeface="黑体" pitchFamily="2" charset="-122"/>
              </a:rPr>
              <a:t>数据库应用技术</a:t>
            </a:r>
            <a:endParaRPr lang="zh-CN" altLang="en-US" sz="4400" b="1" dirty="0">
              <a:latin typeface="黑体" pitchFamily="2" charset="-122"/>
            </a:endParaRPr>
          </a:p>
        </p:txBody>
      </p:sp>
      <p:sp>
        <p:nvSpPr>
          <p:cNvPr id="2051" name="Rectangle 3"/>
          <p:cNvSpPr>
            <a:spLocks noGrp="1" noChangeArrowheads="1"/>
          </p:cNvSpPr>
          <p:nvPr>
            <p:ph type="subTitle" idx="1"/>
          </p:nvPr>
        </p:nvSpPr>
        <p:spPr/>
        <p:txBody>
          <a:bodyPr/>
          <a:lstStyle/>
          <a:p>
            <a:pPr algn="l">
              <a:lnSpc>
                <a:spcPct val="80000"/>
              </a:lnSpc>
            </a:pPr>
            <a:r>
              <a:rPr lang="zh-CN" altLang="en-US" sz="2800" b="1" dirty="0"/>
              <a:t>授课教师</a:t>
            </a:r>
            <a:r>
              <a:rPr lang="zh-CN" altLang="en-US" sz="2800" b="1" dirty="0" smtClean="0"/>
              <a:t>：</a:t>
            </a:r>
            <a:endParaRPr lang="zh-CN" altLang="en-US" sz="2800" b="1" dirty="0"/>
          </a:p>
          <a:p>
            <a:pPr algn="l">
              <a:lnSpc>
                <a:spcPct val="80000"/>
              </a:lnSpc>
            </a:pPr>
            <a:r>
              <a:rPr lang="zh-CN" altLang="en-US" sz="2800" b="1" dirty="0"/>
              <a:t>联系电话</a:t>
            </a:r>
            <a:r>
              <a:rPr lang="zh-CN" altLang="en-US" sz="2800" b="1" dirty="0" smtClean="0"/>
              <a:t>：</a:t>
            </a:r>
            <a:endParaRPr lang="en-US" altLang="zh-CN" sz="2800" b="1" dirty="0" smtClean="0"/>
          </a:p>
          <a:p>
            <a:pPr algn="l">
              <a:lnSpc>
                <a:spcPct val="80000"/>
              </a:lnSpc>
            </a:pPr>
            <a:r>
              <a:rPr lang="en-US" altLang="zh-CN" sz="2800" b="1" dirty="0" smtClean="0"/>
              <a:t>E-Mail</a:t>
            </a:r>
            <a:r>
              <a:rPr lang="zh-CN" altLang="en-US" sz="2800" b="1" dirty="0" smtClean="0"/>
              <a:t>：</a:t>
            </a:r>
            <a:r>
              <a:rPr lang="en-US" altLang="zh-CN" sz="2800" b="1" dirty="0" smtClean="0"/>
              <a:t>@163.com</a:t>
            </a:r>
            <a:endParaRPr lang="en-US" altLang="zh-CN" sz="2800" b="1" dirty="0"/>
          </a:p>
          <a:p>
            <a:pPr>
              <a:lnSpc>
                <a:spcPct val="80000"/>
              </a:lnSpc>
            </a:pPr>
            <a:endParaRPr lang="en-US" altLang="zh-CN" sz="2800" dirty="0"/>
          </a:p>
        </p:txBody>
      </p:sp>
      <p:pic>
        <p:nvPicPr>
          <p:cNvPr id="1026" name="Picture 2" descr="E:\LGH_WORK\1U1教学课件-朗科\1U1教学_朗科\201503课件\Access2010课件\2015Access2010课件\海大图标.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8" y="21370"/>
            <a:ext cx="1057275" cy="1019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627784" y="274638"/>
            <a:ext cx="5544616" cy="1143000"/>
          </a:xfrm>
        </p:spPr>
        <p:txBody>
          <a:bodyPr/>
          <a:lstStyle/>
          <a:p>
            <a:pPr algn="r"/>
            <a:r>
              <a:rPr lang="en-US" altLang="zh-CN" dirty="0"/>
              <a:t>3.2 </a:t>
            </a:r>
            <a:r>
              <a:rPr lang="zh-CN" altLang="en-US" dirty="0"/>
              <a:t>使用向导创建查询</a:t>
            </a:r>
          </a:p>
        </p:txBody>
      </p:sp>
      <p:sp>
        <p:nvSpPr>
          <p:cNvPr id="27651" name="Rectangle 3"/>
          <p:cNvSpPr>
            <a:spLocks noGrp="1" noChangeArrowheads="1"/>
          </p:cNvSpPr>
          <p:nvPr>
            <p:ph type="body" idx="1"/>
          </p:nvPr>
        </p:nvSpPr>
        <p:spPr>
          <a:xfrm>
            <a:off x="971550" y="1600201"/>
            <a:ext cx="7715250" cy="1396752"/>
          </a:xfrm>
        </p:spPr>
        <p:txBody>
          <a:bodyPr/>
          <a:lstStyle/>
          <a:p>
            <a:r>
              <a:rPr lang="en-US" altLang="zh-CN" dirty="0"/>
              <a:t>Access</a:t>
            </a:r>
            <a:r>
              <a:rPr lang="zh-CN" altLang="en-US" dirty="0"/>
              <a:t>提供了</a:t>
            </a:r>
            <a:r>
              <a:rPr lang="en-US" altLang="zh-CN" dirty="0"/>
              <a:t>2</a:t>
            </a:r>
            <a:r>
              <a:rPr lang="zh-CN" altLang="en-US" dirty="0"/>
              <a:t>种创建查询的方法：</a:t>
            </a:r>
          </a:p>
          <a:p>
            <a:pPr marL="0" indent="0">
              <a:buNone/>
            </a:pPr>
            <a:r>
              <a:rPr lang="en-US" altLang="zh-CN" dirty="0" smtClean="0"/>
              <a:t>	</a:t>
            </a:r>
            <a:r>
              <a:rPr lang="zh-CN" altLang="en-US" dirty="0" smtClean="0"/>
              <a:t>一是查询向导，</a:t>
            </a:r>
            <a:r>
              <a:rPr lang="zh-CN" altLang="en-US" dirty="0"/>
              <a:t>二是设计</a:t>
            </a:r>
            <a:r>
              <a:rPr lang="zh-CN" altLang="en-US" dirty="0" smtClean="0"/>
              <a:t>视图</a:t>
            </a:r>
            <a:endParaRPr lang="en-US" altLang="zh-CN" dirty="0" smtClean="0"/>
          </a:p>
          <a:p>
            <a:r>
              <a:rPr lang="zh-CN" altLang="en-US" dirty="0" smtClean="0"/>
              <a:t>查询向导</a:t>
            </a:r>
            <a:r>
              <a:rPr lang="en-US" altLang="zh-SG" dirty="0"/>
              <a:t>“</a:t>
            </a:r>
            <a:r>
              <a:rPr lang="zh-CN" altLang="zh-SG" dirty="0"/>
              <a:t>新建查询</a:t>
            </a:r>
            <a:r>
              <a:rPr lang="en-US" altLang="zh-SG" dirty="0"/>
              <a:t>”</a:t>
            </a:r>
            <a:r>
              <a:rPr lang="zh-CN" altLang="zh-SG" dirty="0" smtClean="0"/>
              <a:t>对话框</a:t>
            </a:r>
            <a:r>
              <a:rPr lang="zh-CN" altLang="en-US" dirty="0" smtClean="0"/>
              <a:t>如下：</a:t>
            </a:r>
            <a:endParaRPr lang="zh-CN" altLang="en-US" dirty="0"/>
          </a:p>
        </p:txBody>
      </p:sp>
      <p:pic>
        <p:nvPicPr>
          <p:cNvPr id="276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5321" y="3645024"/>
            <a:ext cx="5688632"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259633" y="548680"/>
            <a:ext cx="7128792" cy="1143000"/>
          </a:xfrm>
        </p:spPr>
        <p:txBody>
          <a:bodyPr/>
          <a:lstStyle/>
          <a:p>
            <a:pPr algn="r"/>
            <a:r>
              <a:rPr lang="zh-CN" altLang="en-US" dirty="0" smtClean="0"/>
              <a:t>使用</a:t>
            </a:r>
            <a:r>
              <a:rPr lang="zh-CN" altLang="en-US" dirty="0">
                <a:solidFill>
                  <a:srgbClr val="CC0099"/>
                </a:solidFill>
              </a:rPr>
              <a:t>简单查询向导</a:t>
            </a:r>
            <a:r>
              <a:rPr lang="zh-CN" altLang="en-US" dirty="0"/>
              <a:t>创建查询 </a:t>
            </a:r>
          </a:p>
        </p:txBody>
      </p:sp>
      <p:sp>
        <p:nvSpPr>
          <p:cNvPr id="28675" name="Rectangle 3"/>
          <p:cNvSpPr>
            <a:spLocks noGrp="1" noChangeArrowheads="1"/>
          </p:cNvSpPr>
          <p:nvPr>
            <p:ph type="body" idx="1"/>
          </p:nvPr>
        </p:nvSpPr>
        <p:spPr/>
        <p:txBody>
          <a:bodyPr/>
          <a:lstStyle/>
          <a:p>
            <a:r>
              <a:rPr lang="zh-CN" altLang="en-US" dirty="0"/>
              <a:t>优：简单易行</a:t>
            </a:r>
          </a:p>
          <a:p>
            <a:r>
              <a:rPr lang="zh-CN" altLang="en-US" dirty="0"/>
              <a:t>劣：不能设置查询</a:t>
            </a:r>
            <a:r>
              <a:rPr lang="zh-CN" altLang="en-US" dirty="0" smtClean="0"/>
              <a:t>条件</a:t>
            </a:r>
            <a:endParaRPr lang="en-US" altLang="zh-CN" dirty="0" smtClean="0"/>
          </a:p>
          <a:p>
            <a:pPr marL="0" indent="0">
              <a:buNone/>
            </a:pPr>
            <a:r>
              <a:rPr lang="en-US" altLang="zh-CN" dirty="0" smtClean="0"/>
              <a:t>	</a:t>
            </a:r>
            <a:r>
              <a:rPr lang="zh-CN" altLang="en-US" dirty="0" smtClean="0"/>
              <a:t>单一数据源查询</a:t>
            </a:r>
            <a:endParaRPr lang="en-US" altLang="zh-CN" dirty="0" smtClean="0"/>
          </a:p>
          <a:p>
            <a:pPr marL="0" indent="0">
              <a:buNone/>
            </a:pPr>
            <a:r>
              <a:rPr lang="zh-CN" altLang="zh-SG" dirty="0" smtClean="0"/>
              <a:t>一</a:t>
            </a:r>
            <a:r>
              <a:rPr lang="zh-CN" altLang="zh-SG" dirty="0"/>
              <a:t>、创建基于一个数据源的</a:t>
            </a:r>
            <a:r>
              <a:rPr lang="zh-CN" altLang="zh-SG" dirty="0" smtClean="0"/>
              <a:t>查询</a:t>
            </a:r>
            <a:r>
              <a:rPr lang="en-US" altLang="zh-CN" dirty="0" smtClean="0"/>
              <a:t>	</a:t>
            </a:r>
          </a:p>
          <a:p>
            <a:pPr marL="0" indent="0">
              <a:buNone/>
            </a:pPr>
            <a:endParaRPr lang="zh-CN" altLang="en-US" dirty="0"/>
          </a:p>
          <a:p>
            <a:pPr marL="0" indent="0">
              <a:buNone/>
            </a:pPr>
            <a:r>
              <a:rPr lang="zh-CN" altLang="zh-SG" dirty="0"/>
              <a:t>例</a:t>
            </a:r>
            <a:r>
              <a:rPr lang="en-US" altLang="zh-SG" dirty="0"/>
              <a:t>3.1  </a:t>
            </a:r>
            <a:r>
              <a:rPr lang="zh-CN" altLang="zh-SG" dirty="0"/>
              <a:t>使用简单查询向导，在</a:t>
            </a:r>
            <a:r>
              <a:rPr lang="en-US" altLang="zh-SG" dirty="0"/>
              <a:t>“</a:t>
            </a:r>
            <a:r>
              <a:rPr lang="zh-CN" altLang="zh-SG" dirty="0"/>
              <a:t>罗斯文</a:t>
            </a:r>
            <a:r>
              <a:rPr lang="en-US" altLang="zh-SG" dirty="0"/>
              <a:t>”</a:t>
            </a:r>
            <a:r>
              <a:rPr lang="zh-CN" altLang="zh-SG" dirty="0"/>
              <a:t>数据库中查找雇员表中记录，并显示</a:t>
            </a:r>
            <a:r>
              <a:rPr lang="en-US" altLang="zh-SG" dirty="0"/>
              <a:t>“</a:t>
            </a:r>
            <a:r>
              <a:rPr lang="zh-CN" altLang="zh-SG" dirty="0"/>
              <a:t>姓名</a:t>
            </a:r>
            <a:r>
              <a:rPr lang="en-US" altLang="zh-SG" dirty="0"/>
              <a:t>”</a:t>
            </a:r>
            <a:r>
              <a:rPr lang="zh-CN" altLang="zh-SG" dirty="0"/>
              <a:t>、</a:t>
            </a:r>
            <a:r>
              <a:rPr lang="en-US" altLang="zh-SG" dirty="0"/>
              <a:t>“</a:t>
            </a:r>
            <a:r>
              <a:rPr lang="zh-CN" altLang="zh-SG" dirty="0"/>
              <a:t>职务</a:t>
            </a:r>
            <a:r>
              <a:rPr lang="en-US" altLang="zh-SG" dirty="0"/>
              <a:t>”</a:t>
            </a:r>
            <a:r>
              <a:rPr lang="zh-CN" altLang="zh-SG" dirty="0"/>
              <a:t>、</a:t>
            </a:r>
            <a:r>
              <a:rPr lang="en-US" altLang="zh-SG" dirty="0"/>
              <a:t>“</a:t>
            </a:r>
            <a:r>
              <a:rPr lang="zh-CN" altLang="zh-SG" dirty="0"/>
              <a:t>雇用日期</a:t>
            </a:r>
            <a:r>
              <a:rPr lang="en-US" altLang="zh-SG" dirty="0"/>
              <a:t>”</a:t>
            </a:r>
            <a:r>
              <a:rPr lang="zh-CN" altLang="zh-SG" dirty="0"/>
              <a:t>、</a:t>
            </a:r>
            <a:r>
              <a:rPr lang="en-US" altLang="zh-SG" dirty="0"/>
              <a:t>“</a:t>
            </a:r>
            <a:r>
              <a:rPr lang="zh-CN" altLang="zh-SG" dirty="0"/>
              <a:t>地址</a:t>
            </a:r>
            <a:r>
              <a:rPr lang="en-US" altLang="zh-SG" dirty="0"/>
              <a:t>”4</a:t>
            </a:r>
            <a:r>
              <a:rPr lang="zh-CN" altLang="zh-SG" dirty="0"/>
              <a:t>个字段。</a:t>
            </a:r>
          </a:p>
        </p:txBody>
      </p:sp>
      <p:sp>
        <p:nvSpPr>
          <p:cNvPr id="2" name="矩形 1"/>
          <p:cNvSpPr/>
          <p:nvPr/>
        </p:nvSpPr>
        <p:spPr>
          <a:xfrm>
            <a:off x="539552" y="0"/>
            <a:ext cx="3595856" cy="369332"/>
          </a:xfrm>
          <a:prstGeom prst="rect">
            <a:avLst/>
          </a:prstGeom>
        </p:spPr>
        <p:txBody>
          <a:bodyPr wrap="none">
            <a:spAutoFit/>
          </a:bodyPr>
          <a:lstStyle/>
          <a:p>
            <a:r>
              <a:rPr lang="en-US" altLang="zh-CN" b="1" dirty="0" smtClean="0"/>
              <a:t>3.2.1 </a:t>
            </a:r>
            <a:r>
              <a:rPr lang="zh-CN" altLang="en-US" b="1" dirty="0" smtClean="0"/>
              <a:t>使用简单查询向导创建查询 </a:t>
            </a:r>
            <a:endParaRPr lang="zh-SG" altLang="en-U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971550" y="1600201"/>
            <a:ext cx="7715250" cy="4061048"/>
          </a:xfrm>
        </p:spPr>
        <p:txBody>
          <a:bodyPr/>
          <a:lstStyle/>
          <a:p>
            <a:pPr marL="0" indent="0">
              <a:buNone/>
            </a:pPr>
            <a:r>
              <a:rPr lang="zh-CN" altLang="en-US" dirty="0"/>
              <a:t>二、多数据源</a:t>
            </a:r>
            <a:r>
              <a:rPr lang="zh-CN" altLang="en-US" dirty="0" smtClean="0"/>
              <a:t>查询</a:t>
            </a:r>
            <a:endParaRPr lang="en-US" altLang="zh-CN" dirty="0" smtClean="0"/>
          </a:p>
          <a:p>
            <a:pPr marL="0" indent="0">
              <a:buNone/>
            </a:pPr>
            <a:endParaRPr lang="zh-CN" altLang="en-US" dirty="0"/>
          </a:p>
          <a:p>
            <a:pPr>
              <a:buNone/>
            </a:pPr>
            <a:r>
              <a:rPr lang="zh-CN" altLang="zh-SG" dirty="0"/>
              <a:t>例</a:t>
            </a:r>
            <a:r>
              <a:rPr lang="en-US" altLang="zh-SG" dirty="0"/>
              <a:t>3.2  </a:t>
            </a:r>
            <a:r>
              <a:rPr lang="zh-CN" altLang="zh-SG" dirty="0"/>
              <a:t>使用简单查询向导，在</a:t>
            </a:r>
            <a:r>
              <a:rPr lang="en-US" altLang="zh-SG" dirty="0"/>
              <a:t>“</a:t>
            </a:r>
            <a:r>
              <a:rPr lang="zh-CN" altLang="zh-SG" dirty="0"/>
              <a:t>罗斯文</a:t>
            </a:r>
            <a:r>
              <a:rPr lang="en-US" altLang="zh-SG" dirty="0"/>
              <a:t>”</a:t>
            </a:r>
            <a:r>
              <a:rPr lang="zh-CN" altLang="zh-SG" dirty="0"/>
              <a:t>数据库中查找每项产品的产品名称、单价、库存量、类别名称。</a:t>
            </a:r>
          </a:p>
          <a:p>
            <a:pPr>
              <a:buFont typeface="Wingdings" pitchFamily="2" charset="2"/>
              <a:buNone/>
            </a:pPr>
            <a:endParaRPr lang="zh-CN" altLang="en-US" dirty="0"/>
          </a:p>
        </p:txBody>
      </p:sp>
      <p:sp>
        <p:nvSpPr>
          <p:cNvPr id="4" name="矩形 3"/>
          <p:cNvSpPr/>
          <p:nvPr/>
        </p:nvSpPr>
        <p:spPr>
          <a:xfrm>
            <a:off x="539552" y="0"/>
            <a:ext cx="3595856" cy="369332"/>
          </a:xfrm>
          <a:prstGeom prst="rect">
            <a:avLst/>
          </a:prstGeom>
        </p:spPr>
        <p:txBody>
          <a:bodyPr wrap="none">
            <a:spAutoFit/>
          </a:bodyPr>
          <a:lstStyle/>
          <a:p>
            <a:r>
              <a:rPr lang="en-US" altLang="zh-CN" b="1" dirty="0" smtClean="0"/>
              <a:t>3.2.1 </a:t>
            </a:r>
            <a:r>
              <a:rPr lang="zh-CN" altLang="en-US" b="1" dirty="0" smtClean="0"/>
              <a:t>使用简单查询向导创建查询 </a:t>
            </a:r>
            <a:endParaRPr lang="zh-SG" altLang="en-U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290538" y="620688"/>
            <a:ext cx="7570787" cy="1143000"/>
          </a:xfrm>
        </p:spPr>
        <p:txBody>
          <a:bodyPr/>
          <a:lstStyle/>
          <a:p>
            <a:pPr algn="r"/>
            <a:r>
              <a:rPr lang="zh-CN" altLang="en-US" dirty="0" smtClean="0"/>
              <a:t>使用</a:t>
            </a:r>
            <a:r>
              <a:rPr lang="zh-CN" altLang="en-US" dirty="0">
                <a:solidFill>
                  <a:srgbClr val="CC0099"/>
                </a:solidFill>
              </a:rPr>
              <a:t>交叉表查询向导</a:t>
            </a:r>
            <a:r>
              <a:rPr lang="zh-CN" altLang="en-US" dirty="0"/>
              <a:t>创建查询 </a:t>
            </a:r>
          </a:p>
        </p:txBody>
      </p:sp>
      <p:sp>
        <p:nvSpPr>
          <p:cNvPr id="30723" name="Rectangle 3"/>
          <p:cNvSpPr>
            <a:spLocks noGrp="1" noChangeArrowheads="1"/>
          </p:cNvSpPr>
          <p:nvPr>
            <p:ph type="body" idx="1"/>
          </p:nvPr>
        </p:nvSpPr>
        <p:spPr>
          <a:xfrm>
            <a:off x="971600" y="1916832"/>
            <a:ext cx="7715250" cy="3917032"/>
          </a:xfrm>
        </p:spPr>
        <p:txBody>
          <a:bodyPr/>
          <a:lstStyle/>
          <a:p>
            <a:r>
              <a:rPr lang="zh-CN" altLang="zh-SG" sz="2800" dirty="0"/>
              <a:t>交叉表查询以水平和垂直方式对记录进行分组，并计算和重构数据，使查询后生成的数据显示得更清晰，结构更紧凑、合理</a:t>
            </a:r>
            <a:r>
              <a:rPr lang="zh-CN" altLang="zh-SG" sz="2800" dirty="0" smtClean="0"/>
              <a:t>。</a:t>
            </a:r>
            <a:endParaRPr lang="en-US" altLang="zh-CN" sz="2800" dirty="0" smtClean="0"/>
          </a:p>
          <a:p>
            <a:r>
              <a:rPr lang="zh-CN" altLang="zh-SG" sz="2800" dirty="0" smtClean="0"/>
              <a:t>交叉</a:t>
            </a:r>
            <a:r>
              <a:rPr lang="zh-CN" altLang="zh-SG" sz="2800" dirty="0"/>
              <a:t>表查询还可以对数据进行汇总、计算及求平均值等操作</a:t>
            </a:r>
            <a:r>
              <a:rPr lang="zh-CN" altLang="zh-SG" sz="2800" dirty="0" smtClean="0"/>
              <a:t>。</a:t>
            </a:r>
            <a:endParaRPr lang="en-US" altLang="zh-CN" sz="2800" dirty="0" smtClean="0"/>
          </a:p>
          <a:p>
            <a:r>
              <a:rPr lang="zh-CN" altLang="en-US" sz="2800" dirty="0" smtClean="0"/>
              <a:t>优</a:t>
            </a:r>
            <a:r>
              <a:rPr lang="zh-CN" altLang="en-US" sz="2800" dirty="0"/>
              <a:t>：更清晰合理地显示查询结果。</a:t>
            </a:r>
          </a:p>
          <a:p>
            <a:r>
              <a:rPr lang="zh-CN" altLang="en-US" sz="2800" dirty="0"/>
              <a:t>劣：数据源必须来自于一个表</a:t>
            </a:r>
            <a:r>
              <a:rPr lang="zh-CN" altLang="en-US" sz="2800" dirty="0">
                <a:solidFill>
                  <a:srgbClr val="CC0099"/>
                </a:solidFill>
              </a:rPr>
              <a:t>或查询</a:t>
            </a:r>
            <a:r>
              <a:rPr lang="zh-CN" altLang="en-US" sz="2800" dirty="0" smtClean="0"/>
              <a:t>。</a:t>
            </a:r>
            <a:endParaRPr lang="zh-CN" altLang="en-US" sz="2800" dirty="0"/>
          </a:p>
        </p:txBody>
      </p:sp>
      <p:sp>
        <p:nvSpPr>
          <p:cNvPr id="5" name="矩形 4"/>
          <p:cNvSpPr/>
          <p:nvPr/>
        </p:nvSpPr>
        <p:spPr>
          <a:xfrm>
            <a:off x="539552" y="0"/>
            <a:ext cx="3826689" cy="369332"/>
          </a:xfrm>
          <a:prstGeom prst="rect">
            <a:avLst/>
          </a:prstGeom>
        </p:spPr>
        <p:txBody>
          <a:bodyPr wrap="none">
            <a:spAutoFit/>
          </a:bodyPr>
          <a:lstStyle/>
          <a:p>
            <a:r>
              <a:rPr lang="en-US" altLang="zh-CN" b="1" dirty="0" smtClean="0"/>
              <a:t>3.2.2 </a:t>
            </a:r>
            <a:r>
              <a:rPr lang="zh-CN" altLang="en-US" b="1" dirty="0" smtClean="0"/>
              <a:t>使用</a:t>
            </a:r>
            <a:r>
              <a:rPr lang="zh-CN" altLang="en-US" b="1" dirty="0" smtClean="0">
                <a:solidFill>
                  <a:srgbClr val="CC0099"/>
                </a:solidFill>
              </a:rPr>
              <a:t>交叉表查询向导</a:t>
            </a:r>
            <a:r>
              <a:rPr lang="zh-CN" altLang="en-US" b="1" dirty="0" smtClean="0"/>
              <a:t>创建查询 </a:t>
            </a:r>
            <a:endParaRPr lang="zh-SG" altLang="en-US"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290538" y="620688"/>
            <a:ext cx="7570787" cy="1143000"/>
          </a:xfrm>
        </p:spPr>
        <p:txBody>
          <a:bodyPr/>
          <a:lstStyle/>
          <a:p>
            <a:pPr algn="r"/>
            <a:r>
              <a:rPr lang="zh-CN" altLang="en-US" dirty="0" smtClean="0"/>
              <a:t>使用</a:t>
            </a:r>
            <a:r>
              <a:rPr lang="zh-CN" altLang="en-US" dirty="0">
                <a:solidFill>
                  <a:srgbClr val="CC0099"/>
                </a:solidFill>
              </a:rPr>
              <a:t>交叉表查询向导</a:t>
            </a:r>
            <a:r>
              <a:rPr lang="zh-CN" altLang="en-US" dirty="0"/>
              <a:t>创建查询 </a:t>
            </a:r>
          </a:p>
        </p:txBody>
      </p:sp>
      <p:sp>
        <p:nvSpPr>
          <p:cNvPr id="30723" name="Rectangle 3"/>
          <p:cNvSpPr>
            <a:spLocks noGrp="1" noChangeArrowheads="1"/>
          </p:cNvSpPr>
          <p:nvPr>
            <p:ph type="body" idx="1"/>
          </p:nvPr>
        </p:nvSpPr>
        <p:spPr>
          <a:xfrm>
            <a:off x="971550" y="1600200"/>
            <a:ext cx="7715250" cy="1540768"/>
          </a:xfrm>
        </p:spPr>
        <p:txBody>
          <a:bodyPr/>
          <a:lstStyle/>
          <a:p>
            <a:pPr marL="0" indent="0">
              <a:buNone/>
            </a:pPr>
            <a:r>
              <a:rPr lang="zh-CN" altLang="zh-SG" sz="2800" dirty="0"/>
              <a:t>例</a:t>
            </a:r>
            <a:r>
              <a:rPr lang="en-US" altLang="zh-SG" sz="2800" dirty="0"/>
              <a:t>3.3  </a:t>
            </a:r>
            <a:r>
              <a:rPr lang="zh-CN" altLang="zh-SG" sz="2800" dirty="0"/>
              <a:t>创建一个交叉表查询，按每类产品的类别和供应商的不同分别统计的库存数。查询结果如图</a:t>
            </a:r>
            <a:r>
              <a:rPr lang="en-US" altLang="zh-SG" sz="2800" dirty="0"/>
              <a:t>3.8</a:t>
            </a:r>
            <a:r>
              <a:rPr lang="zh-CN" altLang="zh-SG" sz="2800" dirty="0"/>
              <a:t>所示。</a:t>
            </a:r>
          </a:p>
        </p:txBody>
      </p:sp>
      <p:sp>
        <p:nvSpPr>
          <p:cNvPr id="5" name="矩形 4"/>
          <p:cNvSpPr/>
          <p:nvPr/>
        </p:nvSpPr>
        <p:spPr>
          <a:xfrm>
            <a:off x="539552" y="0"/>
            <a:ext cx="3826689" cy="369332"/>
          </a:xfrm>
          <a:prstGeom prst="rect">
            <a:avLst/>
          </a:prstGeom>
        </p:spPr>
        <p:txBody>
          <a:bodyPr wrap="none">
            <a:spAutoFit/>
          </a:bodyPr>
          <a:lstStyle/>
          <a:p>
            <a:r>
              <a:rPr lang="en-US" altLang="zh-CN" b="1" dirty="0" smtClean="0"/>
              <a:t>3.2.2 </a:t>
            </a:r>
            <a:r>
              <a:rPr lang="zh-CN" altLang="en-US" b="1" dirty="0" smtClean="0"/>
              <a:t>使用</a:t>
            </a:r>
            <a:r>
              <a:rPr lang="zh-CN" altLang="en-US" b="1" dirty="0" smtClean="0">
                <a:solidFill>
                  <a:srgbClr val="CC0099"/>
                </a:solidFill>
              </a:rPr>
              <a:t>交叉表查询向导</a:t>
            </a:r>
            <a:r>
              <a:rPr lang="zh-CN" altLang="en-US" b="1" dirty="0" smtClean="0"/>
              <a:t>创建查询 </a:t>
            </a:r>
            <a:endParaRPr lang="zh-SG" altLang="en-US" b="1" dirty="0"/>
          </a:p>
        </p:txBody>
      </p:sp>
      <p:pic>
        <p:nvPicPr>
          <p:cNvPr id="716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153000"/>
            <a:ext cx="7272808" cy="267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31692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barn(inHorizontal)">
                                      <p:cBhvr>
                                        <p:cTn id="7" dur="500"/>
                                        <p:tgtEl>
                                          <p:spTgt spid="307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79388" y="549275"/>
            <a:ext cx="4043362" cy="1012825"/>
          </a:xfrm>
        </p:spPr>
        <p:txBody>
          <a:bodyPr/>
          <a:lstStyle/>
          <a:p>
            <a:pPr>
              <a:buFontTx/>
              <a:buBlip>
                <a:blip r:embed="rId2"/>
              </a:buBlip>
            </a:pPr>
            <a:r>
              <a:rPr lang="zh-CN" altLang="en-US" sz="2800"/>
              <a:t>交叉表查询创建要点</a:t>
            </a:r>
          </a:p>
        </p:txBody>
      </p:sp>
      <p:sp>
        <p:nvSpPr>
          <p:cNvPr id="31747" name="Rectangle 3"/>
          <p:cNvSpPr>
            <a:spLocks noGrp="1" noChangeArrowheads="1"/>
          </p:cNvSpPr>
          <p:nvPr>
            <p:ph type="body" idx="1"/>
          </p:nvPr>
        </p:nvSpPr>
        <p:spPr/>
        <p:txBody>
          <a:bodyPr/>
          <a:lstStyle/>
          <a:p>
            <a:r>
              <a:rPr lang="zh-CN" altLang="en-US"/>
              <a:t>在创建交叉表查询时，需要指定</a:t>
            </a:r>
            <a:r>
              <a:rPr lang="en-US" altLang="zh-CN"/>
              <a:t>3</a:t>
            </a:r>
            <a:r>
              <a:rPr lang="zh-CN" altLang="en-US"/>
              <a:t>种字段 ：</a:t>
            </a:r>
          </a:p>
          <a:p>
            <a:endParaRPr lang="en-US" altLang="zh-CN"/>
          </a:p>
        </p:txBody>
      </p:sp>
      <p:sp>
        <p:nvSpPr>
          <p:cNvPr id="31748" name="Text Box 4"/>
          <p:cNvSpPr txBox="1">
            <a:spLocks noChangeArrowheads="1"/>
          </p:cNvSpPr>
          <p:nvPr/>
        </p:nvSpPr>
        <p:spPr bwMode="auto">
          <a:xfrm>
            <a:off x="331788" y="2482850"/>
            <a:ext cx="2730500" cy="576263"/>
          </a:xfrm>
          <a:prstGeom prst="rect">
            <a:avLst/>
          </a:prstGeom>
          <a:solidFill>
            <a:schemeClr val="bg1"/>
          </a:solidFill>
          <a:ln w="57150" cmpd="thinThick">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latin typeface="黑体" pitchFamily="2" charset="-122"/>
                <a:ea typeface="黑体" pitchFamily="2" charset="-122"/>
              </a:rPr>
              <a:t>一是左端行标题</a:t>
            </a:r>
          </a:p>
        </p:txBody>
      </p:sp>
      <p:sp>
        <p:nvSpPr>
          <p:cNvPr id="31749" name="Text Box 5"/>
          <p:cNvSpPr txBox="1">
            <a:spLocks noChangeArrowheads="1"/>
          </p:cNvSpPr>
          <p:nvPr/>
        </p:nvSpPr>
        <p:spPr bwMode="auto">
          <a:xfrm>
            <a:off x="3348038" y="2492375"/>
            <a:ext cx="5556250" cy="557213"/>
          </a:xfrm>
          <a:prstGeom prst="rect">
            <a:avLst/>
          </a:prstGeom>
          <a:solidFill>
            <a:schemeClr val="bg1">
              <a:alpha val="86000"/>
            </a:schemeClr>
          </a:solidFill>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latin typeface="黑体" pitchFamily="2" charset="-122"/>
                <a:ea typeface="黑体" pitchFamily="2" charset="-122"/>
              </a:rPr>
              <a:t>某一字段相关数据值放入指定行中</a:t>
            </a:r>
          </a:p>
        </p:txBody>
      </p:sp>
      <p:sp>
        <p:nvSpPr>
          <p:cNvPr id="31750" name="Text Box 6"/>
          <p:cNvSpPr txBox="1">
            <a:spLocks noChangeArrowheads="1"/>
          </p:cNvSpPr>
          <p:nvPr/>
        </p:nvSpPr>
        <p:spPr bwMode="auto">
          <a:xfrm>
            <a:off x="331788" y="3235325"/>
            <a:ext cx="2730500" cy="576263"/>
          </a:xfrm>
          <a:prstGeom prst="rect">
            <a:avLst/>
          </a:prstGeom>
          <a:solidFill>
            <a:schemeClr val="bg1"/>
          </a:solidFill>
          <a:ln w="57150" cmpd="thinThick">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latin typeface="黑体" pitchFamily="2" charset="-122"/>
                <a:ea typeface="黑体" pitchFamily="2" charset="-122"/>
              </a:rPr>
              <a:t>二是顶端列标题</a:t>
            </a:r>
          </a:p>
        </p:txBody>
      </p:sp>
      <p:sp>
        <p:nvSpPr>
          <p:cNvPr id="31751" name="Text Box 7"/>
          <p:cNvSpPr txBox="1">
            <a:spLocks noChangeArrowheads="1"/>
          </p:cNvSpPr>
          <p:nvPr/>
        </p:nvSpPr>
        <p:spPr bwMode="auto">
          <a:xfrm>
            <a:off x="3348038" y="3270250"/>
            <a:ext cx="5556250" cy="557213"/>
          </a:xfrm>
          <a:prstGeom prst="rect">
            <a:avLst/>
          </a:prstGeom>
          <a:solidFill>
            <a:schemeClr val="bg1">
              <a:alpha val="86000"/>
            </a:schemeClr>
          </a:solidFill>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latin typeface="黑体" pitchFamily="2" charset="-122"/>
                <a:ea typeface="黑体" pitchFamily="2" charset="-122"/>
              </a:rPr>
              <a:t>某一字段相关数据值放入指定列中</a:t>
            </a:r>
          </a:p>
        </p:txBody>
      </p:sp>
      <p:sp>
        <p:nvSpPr>
          <p:cNvPr id="31752" name="Text Box 8"/>
          <p:cNvSpPr txBox="1">
            <a:spLocks noChangeArrowheads="1"/>
          </p:cNvSpPr>
          <p:nvPr/>
        </p:nvSpPr>
        <p:spPr bwMode="auto">
          <a:xfrm>
            <a:off x="331788" y="3989388"/>
            <a:ext cx="3797300" cy="576262"/>
          </a:xfrm>
          <a:prstGeom prst="rect">
            <a:avLst/>
          </a:prstGeom>
          <a:solidFill>
            <a:schemeClr val="bg1"/>
          </a:solidFill>
          <a:ln w="57150" cmpd="thinThick">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latin typeface="黑体" pitchFamily="2" charset="-122"/>
                <a:ea typeface="黑体" pitchFamily="2" charset="-122"/>
              </a:rPr>
              <a:t>三是行与列交叉位置上</a:t>
            </a:r>
          </a:p>
        </p:txBody>
      </p:sp>
      <p:sp>
        <p:nvSpPr>
          <p:cNvPr id="31753" name="Text Box 9"/>
          <p:cNvSpPr txBox="1">
            <a:spLocks noChangeArrowheads="1"/>
          </p:cNvSpPr>
          <p:nvPr/>
        </p:nvSpPr>
        <p:spPr bwMode="auto">
          <a:xfrm>
            <a:off x="4330700" y="3957638"/>
            <a:ext cx="4311650" cy="984250"/>
          </a:xfrm>
          <a:prstGeom prst="rect">
            <a:avLst/>
          </a:prstGeom>
          <a:solidFill>
            <a:schemeClr val="bg1">
              <a:alpha val="86000"/>
            </a:schemeClr>
          </a:solidFill>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latin typeface="黑体" pitchFamily="2" charset="-122"/>
                <a:ea typeface="黑体" pitchFamily="2" charset="-122"/>
              </a:rPr>
              <a:t>为该字段指定一个总计项</a:t>
            </a:r>
          </a:p>
          <a:p>
            <a:r>
              <a:rPr lang="zh-CN" altLang="en-US" sz="2800">
                <a:latin typeface="黑体" pitchFamily="2" charset="-122"/>
                <a:ea typeface="黑体" pitchFamily="2" charset="-122"/>
              </a:rPr>
              <a:t>如总计、平均值、计数等 </a:t>
            </a:r>
          </a:p>
        </p:txBody>
      </p:sp>
      <p:sp>
        <p:nvSpPr>
          <p:cNvPr id="31754" name="AutoShape 10"/>
          <p:cNvSpPr>
            <a:spLocks noChangeArrowheads="1"/>
          </p:cNvSpPr>
          <p:nvPr/>
        </p:nvSpPr>
        <p:spPr bwMode="auto">
          <a:xfrm>
            <a:off x="2987675" y="2636838"/>
            <a:ext cx="504825" cy="287337"/>
          </a:xfrm>
          <a:prstGeom prst="chevron">
            <a:avLst>
              <a:gd name="adj" fmla="val 43923"/>
            </a:avLst>
          </a:prstGeom>
          <a:gradFill rotWithShape="1">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sp>
        <p:nvSpPr>
          <p:cNvPr id="31755" name="AutoShape 11"/>
          <p:cNvSpPr>
            <a:spLocks noChangeArrowheads="1"/>
          </p:cNvSpPr>
          <p:nvPr/>
        </p:nvSpPr>
        <p:spPr bwMode="auto">
          <a:xfrm>
            <a:off x="2987675" y="3406775"/>
            <a:ext cx="504825" cy="287338"/>
          </a:xfrm>
          <a:prstGeom prst="chevron">
            <a:avLst>
              <a:gd name="adj" fmla="val 43923"/>
            </a:avLst>
          </a:prstGeom>
          <a:gradFill rotWithShape="1">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sp>
        <p:nvSpPr>
          <p:cNvPr id="31756" name="AutoShape 12"/>
          <p:cNvSpPr>
            <a:spLocks noChangeArrowheads="1"/>
          </p:cNvSpPr>
          <p:nvPr/>
        </p:nvSpPr>
        <p:spPr bwMode="auto">
          <a:xfrm>
            <a:off x="3922713" y="4149725"/>
            <a:ext cx="504825" cy="287338"/>
          </a:xfrm>
          <a:prstGeom prst="chevron">
            <a:avLst>
              <a:gd name="adj" fmla="val 43923"/>
            </a:avLst>
          </a:prstGeom>
          <a:gradFill rotWithShape="1">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sp>
        <p:nvSpPr>
          <p:cNvPr id="31757" name="AutoShape 13">
            <a:hlinkClick r:id="rId3" action="ppaction://hlinksldjump"/>
          </p:cNvPr>
          <p:cNvSpPr>
            <a:spLocks noChangeArrowheads="1"/>
          </p:cNvSpPr>
          <p:nvPr/>
        </p:nvSpPr>
        <p:spPr bwMode="auto">
          <a:xfrm>
            <a:off x="8027988" y="6021388"/>
            <a:ext cx="1116012" cy="836612"/>
          </a:xfrm>
          <a:prstGeom prst="star8">
            <a:avLst>
              <a:gd name="adj" fmla="val 382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设计视图</a:t>
            </a:r>
          </a:p>
          <a:p>
            <a:pPr algn="ctr"/>
            <a:r>
              <a:rPr lang="zh-CN" altLang="en-US"/>
              <a:t>创建</a:t>
            </a:r>
          </a:p>
        </p:txBody>
      </p:sp>
      <p:sp>
        <p:nvSpPr>
          <p:cNvPr id="14" name="矩形 13"/>
          <p:cNvSpPr/>
          <p:nvPr/>
        </p:nvSpPr>
        <p:spPr>
          <a:xfrm>
            <a:off x="539552" y="0"/>
            <a:ext cx="3595856" cy="369332"/>
          </a:xfrm>
          <a:prstGeom prst="rect">
            <a:avLst/>
          </a:prstGeom>
        </p:spPr>
        <p:txBody>
          <a:bodyPr wrap="none">
            <a:spAutoFit/>
          </a:bodyPr>
          <a:lstStyle/>
          <a:p>
            <a:r>
              <a:rPr lang="en-US" altLang="zh-CN" b="1" dirty="0" smtClean="0"/>
              <a:t>3.2.1 </a:t>
            </a:r>
            <a:r>
              <a:rPr lang="zh-CN" altLang="en-US" b="1" dirty="0" smtClean="0"/>
              <a:t>使用简单查询向导创建查询 </a:t>
            </a:r>
            <a:endParaRPr lang="zh-SG"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754"/>
                                        </p:tgtEl>
                                        <p:attrNameLst>
                                          <p:attrName>style.visibility</p:attrName>
                                        </p:attrNameLst>
                                      </p:cBhvr>
                                      <p:to>
                                        <p:strVal val="visible"/>
                                      </p:to>
                                    </p:set>
                                    <p:animEffect transition="in" filter="wipe(left)">
                                      <p:cBhvr>
                                        <p:cTn id="7" dur="500"/>
                                        <p:tgtEl>
                                          <p:spTgt spid="3175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755"/>
                                        </p:tgtEl>
                                        <p:attrNameLst>
                                          <p:attrName>style.visibility</p:attrName>
                                        </p:attrNameLst>
                                      </p:cBhvr>
                                      <p:to>
                                        <p:strVal val="visible"/>
                                      </p:to>
                                    </p:set>
                                    <p:animEffect transition="in" filter="wipe(left)">
                                      <p:cBhvr>
                                        <p:cTn id="11" dur="500"/>
                                        <p:tgtEl>
                                          <p:spTgt spid="31755"/>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1756"/>
                                        </p:tgtEl>
                                        <p:attrNameLst>
                                          <p:attrName>style.visibility</p:attrName>
                                        </p:attrNameLst>
                                      </p:cBhvr>
                                      <p:to>
                                        <p:strVal val="visible"/>
                                      </p:to>
                                    </p:set>
                                    <p:animEffect transition="in" filter="wipe(left)">
                                      <p:cBhvr>
                                        <p:cTn id="15" dur="500"/>
                                        <p:tgtEl>
                                          <p:spTgt spid="31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4" grpId="0" animBg="1"/>
      <p:bldP spid="31755" grpId="0" animBg="1"/>
      <p:bldP spid="3175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042511" y="1052736"/>
            <a:ext cx="7570787" cy="1143000"/>
          </a:xfrm>
        </p:spPr>
        <p:txBody>
          <a:bodyPr/>
          <a:lstStyle/>
          <a:p>
            <a:r>
              <a:rPr lang="en-US" altLang="zh-CN" sz="3200" dirty="0"/>
              <a:t>3.2.3 </a:t>
            </a:r>
            <a:r>
              <a:rPr lang="zh-CN" altLang="en-US" sz="3200" dirty="0"/>
              <a:t>使用查找重复项查询向导创建查询 </a:t>
            </a:r>
          </a:p>
        </p:txBody>
      </p:sp>
      <p:sp>
        <p:nvSpPr>
          <p:cNvPr id="32771" name="Rectangle 3"/>
          <p:cNvSpPr>
            <a:spLocks noGrp="1" noChangeArrowheads="1"/>
          </p:cNvSpPr>
          <p:nvPr>
            <p:ph type="body" idx="1"/>
          </p:nvPr>
        </p:nvSpPr>
        <p:spPr>
          <a:xfrm>
            <a:off x="971550" y="2420888"/>
            <a:ext cx="7715250" cy="3705275"/>
          </a:xfrm>
        </p:spPr>
        <p:txBody>
          <a:bodyPr/>
          <a:lstStyle/>
          <a:p>
            <a:r>
              <a:rPr lang="zh-CN" altLang="en-US" dirty="0"/>
              <a:t>用于统计某些具有相同字段值的记录的计数。</a:t>
            </a:r>
          </a:p>
          <a:p>
            <a:pPr marL="0" indent="0">
              <a:buNone/>
            </a:pPr>
            <a:r>
              <a:rPr lang="zh-CN" altLang="en-US" dirty="0"/>
              <a:t>例</a:t>
            </a:r>
            <a:r>
              <a:rPr lang="en-US" altLang="zh-CN" dirty="0"/>
              <a:t>3.4   </a:t>
            </a:r>
            <a:r>
              <a:rPr lang="zh-CN" altLang="en-US" dirty="0"/>
              <a:t>使用“查找重复项查询向导”</a:t>
            </a:r>
            <a:r>
              <a:rPr lang="zh-CN" altLang="en-US" dirty="0" smtClean="0"/>
              <a:t>，</a:t>
            </a:r>
            <a:r>
              <a:rPr lang="zh-CN" altLang="zh-SG" dirty="0"/>
              <a:t>在</a:t>
            </a:r>
            <a:r>
              <a:rPr lang="en-US" altLang="zh-SG" dirty="0"/>
              <a:t>“</a:t>
            </a:r>
            <a:r>
              <a:rPr lang="zh-CN" altLang="zh-SG" dirty="0"/>
              <a:t>罗斯文</a:t>
            </a:r>
            <a:r>
              <a:rPr lang="en-US" altLang="zh-SG" dirty="0"/>
              <a:t>”</a:t>
            </a:r>
            <a:r>
              <a:rPr lang="zh-CN" altLang="zh-SG" dirty="0"/>
              <a:t>中完成对雇员表中相同职务雇员的</a:t>
            </a:r>
            <a:r>
              <a:rPr lang="zh-CN" altLang="en-US" dirty="0" smtClean="0"/>
              <a:t>人数</a:t>
            </a:r>
            <a:r>
              <a:rPr lang="zh-CN" altLang="en-US" dirty="0"/>
              <a:t>的统计查询。 </a:t>
            </a:r>
          </a:p>
        </p:txBody>
      </p:sp>
      <p:sp>
        <p:nvSpPr>
          <p:cNvPr id="4" name="矩形 3"/>
          <p:cNvSpPr/>
          <p:nvPr/>
        </p:nvSpPr>
        <p:spPr>
          <a:xfrm>
            <a:off x="539552" y="0"/>
            <a:ext cx="4288353" cy="369332"/>
          </a:xfrm>
          <a:prstGeom prst="rect">
            <a:avLst/>
          </a:prstGeom>
        </p:spPr>
        <p:txBody>
          <a:bodyPr wrap="none">
            <a:spAutoFit/>
          </a:bodyPr>
          <a:lstStyle/>
          <a:p>
            <a:r>
              <a:rPr lang="en-US" altLang="zh-CN" b="1" dirty="0" smtClean="0"/>
              <a:t>3.2.3 </a:t>
            </a:r>
            <a:r>
              <a:rPr lang="zh-CN" altLang="en-US" b="1" dirty="0" smtClean="0"/>
              <a:t>使用查找重复项查询向导创建查询 </a:t>
            </a:r>
            <a:endParaRPr lang="zh-SG" altLang="en-US"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755576" y="1340768"/>
            <a:ext cx="7859712" cy="1143000"/>
          </a:xfrm>
        </p:spPr>
        <p:txBody>
          <a:bodyPr/>
          <a:lstStyle/>
          <a:p>
            <a:r>
              <a:rPr lang="en-US" altLang="zh-CN" sz="3200" dirty="0"/>
              <a:t>3.2.4 </a:t>
            </a:r>
            <a:r>
              <a:rPr lang="zh-CN" altLang="en-US" sz="3200" dirty="0"/>
              <a:t>使用查找不匹配项查询向导创建查询 </a:t>
            </a:r>
          </a:p>
        </p:txBody>
      </p:sp>
      <p:sp>
        <p:nvSpPr>
          <p:cNvPr id="33795" name="Rectangle 3"/>
          <p:cNvSpPr>
            <a:spLocks noGrp="1" noChangeArrowheads="1"/>
          </p:cNvSpPr>
          <p:nvPr>
            <p:ph type="body" idx="1"/>
          </p:nvPr>
        </p:nvSpPr>
        <p:spPr>
          <a:xfrm>
            <a:off x="1187624" y="2996952"/>
            <a:ext cx="6912768" cy="2549525"/>
          </a:xfrm>
        </p:spPr>
        <p:txBody>
          <a:bodyPr/>
          <a:lstStyle/>
          <a:p>
            <a:r>
              <a:rPr lang="zh-CN" altLang="en-US" dirty="0"/>
              <a:t>可以在一个表中查找在另一个表中没有相关记录的记录 。</a:t>
            </a:r>
          </a:p>
          <a:p>
            <a:r>
              <a:rPr lang="zh-CN" altLang="zh-SG" dirty="0"/>
              <a:t>例</a:t>
            </a:r>
            <a:r>
              <a:rPr lang="en-US" altLang="zh-SG" dirty="0"/>
              <a:t>3.5  </a:t>
            </a:r>
            <a:r>
              <a:rPr lang="zh-CN" altLang="zh-SG" dirty="0"/>
              <a:t>使用</a:t>
            </a:r>
            <a:r>
              <a:rPr lang="en-US" altLang="zh-SG" dirty="0"/>
              <a:t>“</a:t>
            </a:r>
            <a:r>
              <a:rPr lang="zh-CN" altLang="zh-SG" dirty="0"/>
              <a:t>查找不匹配项查询向导</a:t>
            </a:r>
            <a:r>
              <a:rPr lang="en-US" altLang="zh-SG" dirty="0"/>
              <a:t>”</a:t>
            </a:r>
            <a:r>
              <a:rPr lang="zh-CN" altLang="zh-SG" dirty="0"/>
              <a:t>，在</a:t>
            </a:r>
            <a:r>
              <a:rPr lang="en-US" altLang="zh-SG" dirty="0"/>
              <a:t>“</a:t>
            </a:r>
            <a:r>
              <a:rPr lang="zh-CN" altLang="zh-SG" dirty="0"/>
              <a:t>罗斯文</a:t>
            </a:r>
            <a:r>
              <a:rPr lang="en-US" altLang="zh-SG" dirty="0"/>
              <a:t>”</a:t>
            </a:r>
            <a:r>
              <a:rPr lang="zh-CN" altLang="zh-SG" dirty="0"/>
              <a:t>数据库中查找目前没有订单的客户。</a:t>
            </a:r>
          </a:p>
          <a:p>
            <a:pPr>
              <a:buFont typeface="Wingdings" pitchFamily="2" charset="2"/>
              <a:buNone/>
            </a:pPr>
            <a:endParaRPr lang="en-US" altLang="zh-CN" dirty="0"/>
          </a:p>
        </p:txBody>
      </p:sp>
      <p:sp>
        <p:nvSpPr>
          <p:cNvPr id="4" name="矩形 3"/>
          <p:cNvSpPr/>
          <p:nvPr/>
        </p:nvSpPr>
        <p:spPr>
          <a:xfrm>
            <a:off x="539552" y="0"/>
            <a:ext cx="4519186" cy="369332"/>
          </a:xfrm>
          <a:prstGeom prst="rect">
            <a:avLst/>
          </a:prstGeom>
        </p:spPr>
        <p:txBody>
          <a:bodyPr wrap="none">
            <a:spAutoFit/>
          </a:bodyPr>
          <a:lstStyle/>
          <a:p>
            <a:r>
              <a:rPr lang="en-US" altLang="zh-CN" b="1" dirty="0" smtClean="0"/>
              <a:t>3.2.4 </a:t>
            </a:r>
            <a:r>
              <a:rPr lang="zh-CN" altLang="en-US" b="1" dirty="0" smtClean="0"/>
              <a:t>使用查找不匹配项查询向导创建查询 </a:t>
            </a:r>
            <a:endParaRPr lang="zh-SG" altLang="en-US"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a:t>3.3 </a:t>
            </a:r>
            <a:r>
              <a:rPr lang="zh-CN" altLang="en-US"/>
              <a:t>使用设计视图创建查询 </a:t>
            </a:r>
          </a:p>
        </p:txBody>
      </p:sp>
      <p:sp>
        <p:nvSpPr>
          <p:cNvPr id="34819" name="Rectangle 3"/>
          <p:cNvSpPr>
            <a:spLocks noGrp="1" noChangeArrowheads="1"/>
          </p:cNvSpPr>
          <p:nvPr>
            <p:ph type="body" idx="1"/>
          </p:nvPr>
        </p:nvSpPr>
        <p:spPr/>
        <p:txBody>
          <a:bodyPr/>
          <a:lstStyle/>
          <a:p>
            <a:r>
              <a:rPr lang="zh-CN" altLang="en-US" dirty="0"/>
              <a:t>解决了使用向导创建查询的局限。使用查询设计器，既可以创建如选择查询之类的简单查询，也可以创建像参数查询之类的复杂查询</a:t>
            </a:r>
            <a:r>
              <a:rPr lang="zh-CN" altLang="en-US" dirty="0" smtClean="0"/>
              <a:t>。</a:t>
            </a:r>
            <a:endParaRPr lang="en-US" altLang="zh-CN" dirty="0" smtClean="0"/>
          </a:p>
          <a:p>
            <a:r>
              <a:rPr lang="zh-CN" altLang="zh-SG" dirty="0"/>
              <a:t>使用查询设计视图不仅可以自行设置查询条件，创建基于单表或多表的不同选择查询，还可以对已有的查询进行修改。</a:t>
            </a:r>
            <a:r>
              <a:rPr lang="zh-CN" altLang="en-US" dirty="0" smtClean="0"/>
              <a:t> </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931586" y="548680"/>
            <a:ext cx="6060388" cy="1143000"/>
          </a:xfrm>
        </p:spPr>
        <p:txBody>
          <a:bodyPr/>
          <a:lstStyle/>
          <a:p>
            <a:pPr algn="r"/>
            <a:r>
              <a:rPr lang="en-US" altLang="zh-CN" dirty="0"/>
              <a:t>3.3.1 </a:t>
            </a:r>
            <a:r>
              <a:rPr lang="zh-CN" altLang="en-US" dirty="0"/>
              <a:t>认识查询设计视图 </a:t>
            </a:r>
          </a:p>
        </p:txBody>
      </p:sp>
      <p:sp>
        <p:nvSpPr>
          <p:cNvPr id="35845" name="Rectangle 5"/>
          <p:cNvSpPr>
            <a:spLocks noChangeArrowheads="1"/>
          </p:cNvSpPr>
          <p:nvPr/>
        </p:nvSpPr>
        <p:spPr bwMode="auto">
          <a:xfrm>
            <a:off x="7236296" y="3495547"/>
            <a:ext cx="146359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2400" b="1" dirty="0">
                <a:latin typeface="黑体" pitchFamily="2" charset="-122"/>
                <a:ea typeface="黑体" pitchFamily="2" charset="-122"/>
              </a:rPr>
              <a:t>查询显示</a:t>
            </a:r>
            <a:r>
              <a:rPr lang="zh-CN" altLang="en-US" sz="2400" b="1" dirty="0" smtClean="0">
                <a:latin typeface="黑体" pitchFamily="2" charset="-122"/>
                <a:ea typeface="黑体" pitchFamily="2" charset="-122"/>
              </a:rPr>
              <a:t>区，包含</a:t>
            </a:r>
            <a:r>
              <a:rPr lang="zh-CN" altLang="en-US" sz="2400" b="1" dirty="0">
                <a:latin typeface="黑体" pitchFamily="2" charset="-122"/>
                <a:ea typeface="黑体" pitchFamily="2" charset="-122"/>
              </a:rPr>
              <a:t>所有的数据源</a:t>
            </a:r>
            <a:r>
              <a:rPr lang="en-US" altLang="zh-CN" sz="2400" b="1" dirty="0">
                <a:latin typeface="黑体" pitchFamily="2" charset="-122"/>
                <a:ea typeface="黑体" pitchFamily="2" charset="-122"/>
              </a:rPr>
              <a:t>(</a:t>
            </a:r>
            <a:r>
              <a:rPr lang="zh-CN" altLang="en-US" sz="2400" b="1" dirty="0">
                <a:latin typeface="黑体" pitchFamily="2" charset="-122"/>
                <a:ea typeface="黑体" pitchFamily="2" charset="-122"/>
              </a:rPr>
              <a:t>表或查询</a:t>
            </a:r>
            <a:r>
              <a:rPr lang="en-US" altLang="zh-CN" sz="2400" b="1" dirty="0">
                <a:latin typeface="黑体" pitchFamily="2" charset="-122"/>
                <a:ea typeface="黑体" pitchFamily="2" charset="-122"/>
              </a:rPr>
              <a:t>)  </a:t>
            </a:r>
          </a:p>
        </p:txBody>
      </p:sp>
      <p:sp>
        <p:nvSpPr>
          <p:cNvPr id="35846" name="Rectangle 6"/>
          <p:cNvSpPr>
            <a:spLocks noChangeArrowheads="1"/>
          </p:cNvSpPr>
          <p:nvPr/>
        </p:nvSpPr>
        <p:spPr bwMode="auto">
          <a:xfrm>
            <a:off x="4356100" y="4032250"/>
            <a:ext cx="1870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latin typeface="黑体" pitchFamily="2" charset="-122"/>
                <a:ea typeface="黑体" pitchFamily="2" charset="-122"/>
              </a:rPr>
              <a:t>查询设计区 </a:t>
            </a:r>
          </a:p>
        </p:txBody>
      </p:sp>
      <p:pic>
        <p:nvPicPr>
          <p:cNvPr id="6" name="图片 5"/>
          <p:cNvPicPr/>
          <p:nvPr/>
        </p:nvPicPr>
        <p:blipFill>
          <a:blip r:embed="rId2"/>
          <a:stretch>
            <a:fillRect/>
          </a:stretch>
        </p:blipFill>
        <p:spPr>
          <a:xfrm>
            <a:off x="2267744" y="4032249"/>
            <a:ext cx="4636568" cy="2611427"/>
          </a:xfrm>
          <a:prstGeom prst="rect">
            <a:avLst/>
          </a:prstGeom>
        </p:spPr>
      </p:pic>
      <p:cxnSp>
        <p:nvCxnSpPr>
          <p:cNvPr id="3" name="直接连接符 2"/>
          <p:cNvCxnSpPr/>
          <p:nvPr/>
        </p:nvCxnSpPr>
        <p:spPr bwMode="auto">
          <a:xfrm flipV="1">
            <a:off x="6226175" y="4260850"/>
            <a:ext cx="1008112" cy="51229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矩形 8"/>
          <p:cNvSpPr/>
          <p:nvPr/>
        </p:nvSpPr>
        <p:spPr>
          <a:xfrm>
            <a:off x="539552" y="0"/>
            <a:ext cx="2672526" cy="369332"/>
          </a:xfrm>
          <a:prstGeom prst="rect">
            <a:avLst/>
          </a:prstGeom>
        </p:spPr>
        <p:txBody>
          <a:bodyPr wrap="none">
            <a:spAutoFit/>
          </a:bodyPr>
          <a:lstStyle/>
          <a:p>
            <a:r>
              <a:rPr lang="en-US" altLang="zh-CN" b="1" dirty="0" smtClean="0"/>
              <a:t>3.3.1 </a:t>
            </a:r>
            <a:r>
              <a:rPr lang="zh-CN" altLang="en-US" b="1" dirty="0" smtClean="0"/>
              <a:t>认识查询设计视图 </a:t>
            </a:r>
            <a:endParaRPr lang="zh-SG" altLang="en-US" b="1" dirty="0"/>
          </a:p>
        </p:txBody>
      </p:sp>
      <p:sp>
        <p:nvSpPr>
          <p:cNvPr id="4" name="矩形 3"/>
          <p:cNvSpPr/>
          <p:nvPr/>
        </p:nvSpPr>
        <p:spPr>
          <a:xfrm>
            <a:off x="827584" y="1556792"/>
            <a:ext cx="6696744" cy="1938992"/>
          </a:xfrm>
          <a:prstGeom prst="rect">
            <a:avLst/>
          </a:prstGeom>
        </p:spPr>
        <p:txBody>
          <a:bodyPr wrap="square">
            <a:spAutoFit/>
          </a:bodyPr>
          <a:lstStyle/>
          <a:p>
            <a:r>
              <a:rPr lang="zh-CN" altLang="en-US" sz="2400" b="1" dirty="0" smtClean="0"/>
              <a:t>查询设计视图的窗口分为上下两部分，如图</a:t>
            </a:r>
            <a:r>
              <a:rPr lang="en-US" altLang="zh-CN" sz="2400" b="1" dirty="0" smtClean="0"/>
              <a:t>3.21</a:t>
            </a:r>
            <a:r>
              <a:rPr lang="zh-CN" altLang="en-US" sz="2400" b="1" dirty="0" smtClean="0"/>
              <a:t>所示，上半部分是查询显示区，包含所有的数据源（表或查询）；下半部分是查询设计区，由设计网格组成，用来指定具体的查询字段、查询条件等。</a:t>
            </a:r>
            <a:endParaRPr lang="zh-SG"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5845"/>
                                        </p:tgtEl>
                                        <p:attrNameLst>
                                          <p:attrName>style.visibility</p:attrName>
                                        </p:attrNameLst>
                                      </p:cBhvr>
                                      <p:to>
                                        <p:strVal val="visible"/>
                                      </p:to>
                                    </p:set>
                                    <p:animEffect transition="in" filter="barn(outVertical)">
                                      <p:cBhvr>
                                        <p:cTn id="7" dur="500"/>
                                        <p:tgtEl>
                                          <p:spTgt spid="35845"/>
                                        </p:tgtEl>
                                      </p:cBhvr>
                                    </p:animEffect>
                                  </p:childTnLst>
                                </p:cTn>
                              </p:par>
                            </p:childTnLst>
                          </p:cTn>
                        </p:par>
                        <p:par>
                          <p:cTn id="8" fill="hold" nodeType="afterGroup">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35846"/>
                                        </p:tgtEl>
                                        <p:attrNameLst>
                                          <p:attrName>style.visibility</p:attrName>
                                        </p:attrNameLst>
                                      </p:cBhvr>
                                      <p:to>
                                        <p:strVal val="visible"/>
                                      </p:to>
                                    </p:set>
                                    <p:animEffect transition="in" filter="barn(outVertical)">
                                      <p:cBhvr>
                                        <p:cTn id="11" dur="500"/>
                                        <p:tgtEl>
                                          <p:spTgt spid="35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p:bldP spid="3584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67544" y="476672"/>
            <a:ext cx="8229600" cy="1143000"/>
          </a:xfrm>
        </p:spPr>
        <p:txBody>
          <a:bodyPr/>
          <a:lstStyle/>
          <a:p>
            <a:r>
              <a:rPr lang="zh-CN" altLang="en-US" dirty="0"/>
              <a:t>第</a:t>
            </a:r>
            <a:r>
              <a:rPr lang="en-US" altLang="zh-CN" dirty="0"/>
              <a:t>3</a:t>
            </a:r>
            <a:r>
              <a:rPr lang="zh-CN" altLang="en-US" dirty="0"/>
              <a:t>章 查询</a:t>
            </a:r>
          </a:p>
        </p:txBody>
      </p:sp>
      <p:sp>
        <p:nvSpPr>
          <p:cNvPr id="9220" name="Rectangle 4"/>
          <p:cNvSpPr>
            <a:spLocks noGrp="1" noChangeArrowheads="1"/>
          </p:cNvSpPr>
          <p:nvPr>
            <p:ph type="body" sz="half" idx="1"/>
          </p:nvPr>
        </p:nvSpPr>
        <p:spPr>
          <a:xfrm>
            <a:off x="899592" y="1772816"/>
            <a:ext cx="4896023" cy="1728217"/>
          </a:xfrm>
        </p:spPr>
        <p:txBody>
          <a:bodyPr/>
          <a:lstStyle/>
          <a:p>
            <a:pPr marL="0" indent="0">
              <a:buNone/>
            </a:pPr>
            <a:r>
              <a:rPr lang="en-US" altLang="zh-CN" dirty="0"/>
              <a:t>3.1 </a:t>
            </a:r>
            <a:r>
              <a:rPr lang="zh-CN" altLang="en-US" dirty="0"/>
              <a:t>查询概述 </a:t>
            </a:r>
          </a:p>
          <a:p>
            <a:pPr marL="0" indent="0">
              <a:buNone/>
            </a:pPr>
            <a:r>
              <a:rPr lang="en-US" altLang="zh-CN" dirty="0"/>
              <a:t>3.2 </a:t>
            </a:r>
            <a:r>
              <a:rPr lang="zh-CN" altLang="en-US" dirty="0"/>
              <a:t>使用向导创建查询 </a:t>
            </a:r>
          </a:p>
          <a:p>
            <a:pPr marL="0" indent="0">
              <a:buNone/>
            </a:pPr>
            <a:r>
              <a:rPr lang="en-US" altLang="zh-CN" dirty="0"/>
              <a:t>3.3 </a:t>
            </a:r>
            <a:r>
              <a:rPr lang="zh-CN" altLang="en-US" dirty="0"/>
              <a:t>使用设计视图创建 查询 </a:t>
            </a:r>
          </a:p>
        </p:txBody>
      </p:sp>
      <p:sp>
        <p:nvSpPr>
          <p:cNvPr id="9221" name="Rectangle 5"/>
          <p:cNvSpPr>
            <a:spLocks noGrp="1" noChangeArrowheads="1"/>
          </p:cNvSpPr>
          <p:nvPr>
            <p:ph type="body" sz="half" idx="2"/>
          </p:nvPr>
        </p:nvSpPr>
        <p:spPr>
          <a:xfrm>
            <a:off x="3491880" y="3789040"/>
            <a:ext cx="3457575" cy="1728440"/>
          </a:xfrm>
        </p:spPr>
        <p:txBody>
          <a:bodyPr/>
          <a:lstStyle/>
          <a:p>
            <a:pPr marL="0" indent="0">
              <a:buNone/>
            </a:pPr>
            <a:r>
              <a:rPr lang="en-US" altLang="zh-CN" dirty="0"/>
              <a:t>3.4 </a:t>
            </a:r>
            <a:r>
              <a:rPr lang="zh-CN" altLang="en-US" dirty="0"/>
              <a:t>创建参数查询 </a:t>
            </a:r>
          </a:p>
          <a:p>
            <a:pPr marL="0" indent="0">
              <a:buNone/>
            </a:pPr>
            <a:r>
              <a:rPr lang="en-US" altLang="zh-CN" dirty="0"/>
              <a:t>3.5 </a:t>
            </a:r>
            <a:r>
              <a:rPr lang="zh-CN" altLang="en-US" dirty="0"/>
              <a:t>创建操作查询 </a:t>
            </a:r>
          </a:p>
          <a:p>
            <a:pPr marL="0" indent="0">
              <a:buNone/>
            </a:pPr>
            <a:r>
              <a:rPr lang="en-US" altLang="zh-CN" dirty="0"/>
              <a:t>3.6 SQL</a:t>
            </a:r>
            <a:r>
              <a:rPr lang="zh-CN" altLang="en-US" dirty="0"/>
              <a:t>查询 </a:t>
            </a:r>
          </a:p>
        </p:txBody>
      </p:sp>
      <p:pic>
        <p:nvPicPr>
          <p:cNvPr id="2050" name="Picture 2" descr="E:\LGH_WORK\1U1教学课件-朗科\1U1教学_朗科\201503课件\Access2010课件\2015Access2010课件\海大图标.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
            <a:ext cx="899592" cy="8671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99592" y="1052736"/>
            <a:ext cx="5987008" cy="4824536"/>
          </a:xfrm>
        </p:spPr>
        <p:txBody>
          <a:bodyPr/>
          <a:lstStyle/>
          <a:p>
            <a:pPr algn="l"/>
            <a:r>
              <a:rPr lang="zh-CN" altLang="zh-SG" dirty="0"/>
              <a:t>一、查询网格中的</a:t>
            </a:r>
            <a:r>
              <a:rPr lang="zh-CN" altLang="zh-SG" dirty="0" smtClean="0"/>
              <a:t>组件</a:t>
            </a:r>
            <a:r>
              <a:rPr lang="en-US" altLang="zh-CN" dirty="0" smtClean="0"/>
              <a:t/>
            </a:r>
            <a:br>
              <a:rPr lang="en-US" altLang="zh-CN" dirty="0" smtClean="0"/>
            </a:br>
            <a:r>
              <a:rPr lang="en-US" altLang="zh-CN" dirty="0" smtClean="0"/>
              <a:t>	1.</a:t>
            </a:r>
            <a:r>
              <a:rPr lang="zh-CN" altLang="zh-SG" dirty="0" smtClean="0"/>
              <a:t>字段</a:t>
            </a:r>
            <a:r>
              <a:rPr lang="zh-CN" altLang="zh-SG" dirty="0"/>
              <a:t/>
            </a:r>
            <a:br>
              <a:rPr lang="zh-CN" altLang="zh-SG" dirty="0"/>
            </a:br>
            <a:r>
              <a:rPr lang="en-US" altLang="zh-CN" dirty="0" smtClean="0"/>
              <a:t>	2.</a:t>
            </a:r>
            <a:r>
              <a:rPr lang="zh-CN" altLang="zh-SG" dirty="0" smtClean="0"/>
              <a:t>表</a:t>
            </a:r>
            <a:r>
              <a:rPr lang="zh-CN" altLang="zh-SG" dirty="0"/>
              <a:t/>
            </a:r>
            <a:br>
              <a:rPr lang="zh-CN" altLang="zh-SG" dirty="0"/>
            </a:br>
            <a:r>
              <a:rPr lang="en-US" altLang="zh-CN" dirty="0" smtClean="0"/>
              <a:t>	3.</a:t>
            </a:r>
            <a:r>
              <a:rPr lang="zh-CN" altLang="zh-SG" dirty="0" smtClean="0"/>
              <a:t>排序</a:t>
            </a:r>
            <a:r>
              <a:rPr lang="zh-CN" altLang="zh-SG" dirty="0"/>
              <a:t/>
            </a:r>
            <a:br>
              <a:rPr lang="zh-CN" altLang="zh-SG" dirty="0"/>
            </a:br>
            <a:r>
              <a:rPr lang="en-US" altLang="zh-CN" dirty="0" smtClean="0"/>
              <a:t>	4.</a:t>
            </a:r>
            <a:r>
              <a:rPr lang="zh-CN" altLang="zh-SG" dirty="0" smtClean="0"/>
              <a:t>显示</a:t>
            </a:r>
            <a:r>
              <a:rPr lang="zh-CN" altLang="zh-SG" dirty="0"/>
              <a:t/>
            </a:r>
            <a:br>
              <a:rPr lang="zh-CN" altLang="zh-SG" dirty="0"/>
            </a:br>
            <a:r>
              <a:rPr lang="en-US" altLang="zh-CN" dirty="0" smtClean="0"/>
              <a:t>	5.</a:t>
            </a:r>
            <a:r>
              <a:rPr lang="zh-CN" altLang="zh-SG" dirty="0" smtClean="0"/>
              <a:t>条件</a:t>
            </a:r>
            <a:r>
              <a:rPr lang="zh-CN" altLang="zh-SG" dirty="0"/>
              <a:t/>
            </a:r>
            <a:br>
              <a:rPr lang="zh-CN" altLang="zh-SG" dirty="0"/>
            </a:br>
            <a:r>
              <a:rPr lang="en-US" altLang="zh-CN" dirty="0" smtClean="0"/>
              <a:t>	6.</a:t>
            </a:r>
            <a:r>
              <a:rPr lang="zh-CN" altLang="zh-SG" dirty="0" smtClean="0"/>
              <a:t>或</a:t>
            </a:r>
            <a:r>
              <a:rPr lang="zh-CN" altLang="zh-SG" dirty="0"/>
              <a:t/>
            </a:r>
            <a:br>
              <a:rPr lang="zh-CN" altLang="zh-SG" dirty="0"/>
            </a:br>
            <a:endParaRPr lang="zh-CN" altLang="zh-SG" dirty="0"/>
          </a:p>
        </p:txBody>
      </p:sp>
      <p:sp>
        <p:nvSpPr>
          <p:cNvPr id="4" name="矩形 3"/>
          <p:cNvSpPr/>
          <p:nvPr/>
        </p:nvSpPr>
        <p:spPr>
          <a:xfrm>
            <a:off x="539552" y="0"/>
            <a:ext cx="2672526" cy="369332"/>
          </a:xfrm>
          <a:prstGeom prst="rect">
            <a:avLst/>
          </a:prstGeom>
        </p:spPr>
        <p:txBody>
          <a:bodyPr wrap="none">
            <a:spAutoFit/>
          </a:bodyPr>
          <a:lstStyle/>
          <a:p>
            <a:r>
              <a:rPr lang="en-US" altLang="zh-CN" b="1" dirty="0" smtClean="0"/>
              <a:t>3.3.1 </a:t>
            </a:r>
            <a:r>
              <a:rPr lang="zh-CN" altLang="en-US" b="1" dirty="0" smtClean="0"/>
              <a:t>认识查询设计视图 </a:t>
            </a:r>
            <a:endParaRPr lang="zh-SG" altLang="en-US"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99592" y="1052736"/>
            <a:ext cx="5987008" cy="1143000"/>
          </a:xfrm>
        </p:spPr>
        <p:txBody>
          <a:bodyPr/>
          <a:lstStyle/>
          <a:p>
            <a:pPr algn="l"/>
            <a:r>
              <a:rPr lang="zh-CN" altLang="en-US" dirty="0" smtClean="0"/>
              <a:t>二、查询</a:t>
            </a:r>
            <a:r>
              <a:rPr lang="zh-CN" altLang="en-US" dirty="0"/>
              <a:t>设计工具栏 </a:t>
            </a:r>
          </a:p>
        </p:txBody>
      </p:sp>
      <p:pic>
        <p:nvPicPr>
          <p:cNvPr id="36868" name="Picture 4" descr="3-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965" y="2636912"/>
            <a:ext cx="8532813" cy="298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539552" y="0"/>
            <a:ext cx="2672526" cy="369332"/>
          </a:xfrm>
          <a:prstGeom prst="rect">
            <a:avLst/>
          </a:prstGeom>
        </p:spPr>
        <p:txBody>
          <a:bodyPr wrap="none">
            <a:spAutoFit/>
          </a:bodyPr>
          <a:lstStyle/>
          <a:p>
            <a:r>
              <a:rPr lang="en-US" altLang="zh-CN" b="1" dirty="0" smtClean="0"/>
              <a:t>3.3.1 </a:t>
            </a:r>
            <a:r>
              <a:rPr lang="zh-CN" altLang="en-US" b="1" dirty="0" smtClean="0"/>
              <a:t>认识查询设计视图 </a:t>
            </a:r>
            <a:endParaRPr lang="zh-SG" altLang="en-US" b="1" dirty="0"/>
          </a:p>
        </p:txBody>
      </p:sp>
    </p:spTree>
    <p:extLst>
      <p:ext uri="{BB962C8B-B14F-4D97-AF65-F5344CB8AC3E}">
        <p14:creationId xmlns:p14="http://schemas.microsoft.com/office/powerpoint/2010/main" val="24441621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99591" y="1052736"/>
            <a:ext cx="7488833" cy="2376264"/>
          </a:xfrm>
        </p:spPr>
        <p:txBody>
          <a:bodyPr/>
          <a:lstStyle/>
          <a:p>
            <a:pPr algn="l"/>
            <a:r>
              <a:rPr lang="zh-CN" altLang="zh-SG" dirty="0"/>
              <a:t>三、显示表</a:t>
            </a:r>
            <a:r>
              <a:rPr lang="zh-CN" altLang="zh-SG" dirty="0" smtClean="0"/>
              <a:t>对话框</a:t>
            </a:r>
            <a:r>
              <a:rPr lang="en-US" altLang="zh-CN" dirty="0" smtClean="0"/>
              <a:t/>
            </a:r>
            <a:br>
              <a:rPr lang="en-US" altLang="zh-CN" dirty="0" smtClean="0"/>
            </a:br>
            <a:r>
              <a:rPr lang="en-US" altLang="zh-CN" dirty="0" smtClean="0"/>
              <a:t>	</a:t>
            </a:r>
            <a:r>
              <a:rPr lang="zh-CN" altLang="zh-SG" sz="2800" dirty="0" smtClean="0"/>
              <a:t>在</a:t>
            </a:r>
            <a:r>
              <a:rPr lang="zh-CN" altLang="zh-SG" sz="2800" dirty="0"/>
              <a:t>数据库窗口中双击</a:t>
            </a:r>
            <a:r>
              <a:rPr lang="en-US" altLang="zh-SG" sz="2800" dirty="0"/>
              <a:t>“</a:t>
            </a:r>
            <a:r>
              <a:rPr lang="zh-CN" altLang="zh-SG" sz="2800" dirty="0"/>
              <a:t>在设计视图中创建查询</a:t>
            </a:r>
            <a:r>
              <a:rPr lang="en-US" altLang="zh-SG" sz="2800" dirty="0"/>
              <a:t>”</a:t>
            </a:r>
            <a:r>
              <a:rPr lang="zh-CN" altLang="zh-SG" sz="2800" dirty="0"/>
              <a:t>选项时，系统打开查询设计视图的同时，会弹出</a:t>
            </a:r>
            <a:r>
              <a:rPr lang="en-US" altLang="zh-SG" sz="2800" dirty="0"/>
              <a:t>“</a:t>
            </a:r>
            <a:r>
              <a:rPr lang="zh-CN" altLang="zh-SG" sz="2800" dirty="0"/>
              <a:t>显示表</a:t>
            </a:r>
            <a:r>
              <a:rPr lang="en-US" altLang="zh-SG" sz="2800" dirty="0"/>
              <a:t>”</a:t>
            </a:r>
            <a:r>
              <a:rPr lang="zh-CN" altLang="zh-SG" sz="2800" dirty="0"/>
              <a:t>对话框，列出当前数据库中能够为查询提供原始数据的所有的表和查询，</a:t>
            </a:r>
            <a:r>
              <a:rPr lang="zh-CN" altLang="zh-SG" sz="2800" dirty="0" smtClean="0"/>
              <a:t>如</a:t>
            </a:r>
            <a:r>
              <a:rPr lang="zh-CN" altLang="en-US" sz="2800" dirty="0" smtClean="0"/>
              <a:t>下</a:t>
            </a:r>
            <a:r>
              <a:rPr lang="zh-CN" altLang="zh-SG" sz="2800" dirty="0" smtClean="0"/>
              <a:t>图</a:t>
            </a:r>
            <a:r>
              <a:rPr lang="en-US" altLang="zh-SG" sz="2800" dirty="0"/>
              <a:t>3.23</a:t>
            </a:r>
            <a:r>
              <a:rPr lang="zh-CN" altLang="zh-SG" sz="2800" dirty="0"/>
              <a:t>所示</a:t>
            </a:r>
          </a:p>
        </p:txBody>
      </p:sp>
      <p:sp>
        <p:nvSpPr>
          <p:cNvPr id="4" name="矩形 3"/>
          <p:cNvSpPr/>
          <p:nvPr/>
        </p:nvSpPr>
        <p:spPr>
          <a:xfrm>
            <a:off x="539552" y="0"/>
            <a:ext cx="2672526" cy="369332"/>
          </a:xfrm>
          <a:prstGeom prst="rect">
            <a:avLst/>
          </a:prstGeom>
        </p:spPr>
        <p:txBody>
          <a:bodyPr wrap="none">
            <a:spAutoFit/>
          </a:bodyPr>
          <a:lstStyle/>
          <a:p>
            <a:r>
              <a:rPr lang="en-US" altLang="zh-CN" b="1" dirty="0" smtClean="0"/>
              <a:t>3.3.1 </a:t>
            </a:r>
            <a:r>
              <a:rPr lang="zh-CN" altLang="en-US" b="1" dirty="0" smtClean="0"/>
              <a:t>认识查询设计视图 </a:t>
            </a:r>
            <a:endParaRPr lang="zh-SG" altLang="en-US" b="1" dirty="0"/>
          </a:p>
        </p:txBody>
      </p:sp>
      <p:pic>
        <p:nvPicPr>
          <p:cNvPr id="727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7494" y="4005064"/>
            <a:ext cx="4671746"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75534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043608" y="1196752"/>
            <a:ext cx="7570787" cy="1143000"/>
          </a:xfrm>
        </p:spPr>
        <p:txBody>
          <a:bodyPr/>
          <a:lstStyle/>
          <a:p>
            <a:pPr algn="r"/>
            <a:r>
              <a:rPr lang="en-US" altLang="zh-CN" dirty="0"/>
              <a:t>3.3.2 </a:t>
            </a:r>
            <a:r>
              <a:rPr lang="zh-CN" altLang="en-US" dirty="0"/>
              <a:t>创建不带条件的查询 </a:t>
            </a:r>
          </a:p>
        </p:txBody>
      </p:sp>
      <p:sp>
        <p:nvSpPr>
          <p:cNvPr id="37891" name="Rectangle 3"/>
          <p:cNvSpPr>
            <a:spLocks noGrp="1" noChangeArrowheads="1"/>
          </p:cNvSpPr>
          <p:nvPr>
            <p:ph type="body" idx="1"/>
          </p:nvPr>
        </p:nvSpPr>
        <p:spPr>
          <a:xfrm>
            <a:off x="971600" y="2852936"/>
            <a:ext cx="7834313" cy="3167806"/>
          </a:xfrm>
        </p:spPr>
        <p:txBody>
          <a:bodyPr/>
          <a:lstStyle/>
          <a:p>
            <a:r>
              <a:rPr lang="zh-CN" altLang="zh-SG" dirty="0"/>
              <a:t>例</a:t>
            </a:r>
            <a:r>
              <a:rPr lang="en-US" altLang="zh-SG" dirty="0"/>
              <a:t>3.6  </a:t>
            </a:r>
            <a:r>
              <a:rPr lang="zh-CN" altLang="zh-SG" dirty="0"/>
              <a:t>在</a:t>
            </a:r>
            <a:r>
              <a:rPr lang="en-US" altLang="zh-SG" dirty="0"/>
              <a:t>“</a:t>
            </a:r>
            <a:r>
              <a:rPr lang="zh-CN" altLang="zh-SG" dirty="0"/>
              <a:t>罗斯文</a:t>
            </a:r>
            <a:r>
              <a:rPr lang="en-US" altLang="zh-SG" dirty="0"/>
              <a:t>”</a:t>
            </a:r>
            <a:r>
              <a:rPr lang="zh-CN" altLang="zh-SG" dirty="0"/>
              <a:t>数据库中查询各项产品的产品名称、供应商（公司名称）、类别名称。查询的结果保存到</a:t>
            </a:r>
            <a:r>
              <a:rPr lang="en-US" altLang="zh-SG" dirty="0"/>
              <a:t>“</a:t>
            </a:r>
            <a:r>
              <a:rPr lang="zh-CN" altLang="zh-SG" dirty="0"/>
              <a:t>产品供应商和类别</a:t>
            </a:r>
            <a:r>
              <a:rPr lang="en-US" altLang="zh-SG" dirty="0"/>
              <a:t>”</a:t>
            </a:r>
            <a:r>
              <a:rPr lang="zh-CN" altLang="zh-SG" dirty="0"/>
              <a:t>中。</a:t>
            </a:r>
          </a:p>
        </p:txBody>
      </p:sp>
      <p:sp>
        <p:nvSpPr>
          <p:cNvPr id="4" name="矩形 3"/>
          <p:cNvSpPr/>
          <p:nvPr/>
        </p:nvSpPr>
        <p:spPr>
          <a:xfrm>
            <a:off x="539552" y="0"/>
            <a:ext cx="2903359" cy="369332"/>
          </a:xfrm>
          <a:prstGeom prst="rect">
            <a:avLst/>
          </a:prstGeom>
        </p:spPr>
        <p:txBody>
          <a:bodyPr wrap="none">
            <a:spAutoFit/>
          </a:bodyPr>
          <a:lstStyle/>
          <a:p>
            <a:r>
              <a:rPr lang="en-US" altLang="zh-CN" b="1" dirty="0" smtClean="0"/>
              <a:t>3.3.2 </a:t>
            </a:r>
            <a:r>
              <a:rPr lang="zh-CN" altLang="en-US" b="1" dirty="0" smtClean="0"/>
              <a:t>创建不带条件的查询 </a:t>
            </a:r>
            <a:endParaRPr lang="zh-SG" altLang="en-US"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339752" y="274638"/>
            <a:ext cx="6347048" cy="1143000"/>
          </a:xfrm>
        </p:spPr>
        <p:txBody>
          <a:bodyPr/>
          <a:lstStyle/>
          <a:p>
            <a:r>
              <a:rPr lang="en-US" altLang="zh-CN" dirty="0"/>
              <a:t>3.3.3 </a:t>
            </a:r>
            <a:r>
              <a:rPr lang="zh-CN" altLang="en-US" dirty="0"/>
              <a:t>创建带条件的查询 </a:t>
            </a:r>
          </a:p>
        </p:txBody>
      </p:sp>
      <p:sp>
        <p:nvSpPr>
          <p:cNvPr id="38915" name="Rectangle 3"/>
          <p:cNvSpPr>
            <a:spLocks noGrp="1" noChangeArrowheads="1"/>
          </p:cNvSpPr>
          <p:nvPr>
            <p:ph type="body" idx="1"/>
          </p:nvPr>
        </p:nvSpPr>
        <p:spPr>
          <a:xfrm>
            <a:off x="1454150" y="1600200"/>
            <a:ext cx="7232650" cy="4525963"/>
          </a:xfrm>
        </p:spPr>
        <p:txBody>
          <a:bodyPr/>
          <a:lstStyle/>
          <a:p>
            <a:r>
              <a:rPr lang="zh-CN" altLang="en-US" dirty="0"/>
              <a:t>查询条件 ：是</a:t>
            </a:r>
            <a:r>
              <a:rPr lang="zh-CN" altLang="en-US" dirty="0">
                <a:solidFill>
                  <a:srgbClr val="CC0099"/>
                </a:solidFill>
              </a:rPr>
              <a:t>运算符、常量、字段值、函数以及字段名和属性</a:t>
            </a:r>
            <a:r>
              <a:rPr lang="zh-CN" altLang="en-US" dirty="0"/>
              <a:t>等的任意组合，能够计算出一个结果。 </a:t>
            </a:r>
          </a:p>
          <a:p>
            <a:pPr>
              <a:buFont typeface="Wingdings" pitchFamily="2" charset="2"/>
              <a:buBlip>
                <a:blip r:embed="rId2"/>
              </a:buBlip>
            </a:pPr>
            <a:r>
              <a:rPr lang="zh-CN" altLang="en-US" dirty="0">
                <a:solidFill>
                  <a:srgbClr val="CC0099"/>
                </a:solidFill>
              </a:rPr>
              <a:t>运算符</a:t>
            </a:r>
            <a:r>
              <a:rPr lang="zh-CN" altLang="en-US" dirty="0"/>
              <a:t>，是构成查询条件的基本元素 ，</a:t>
            </a:r>
            <a:r>
              <a:rPr lang="en-US" altLang="zh-CN" dirty="0"/>
              <a:t>Access</a:t>
            </a:r>
            <a:r>
              <a:rPr lang="zh-CN" altLang="en-US" dirty="0"/>
              <a:t>提供了关系运算符、逻辑运算符和特殊运算符</a:t>
            </a:r>
            <a:r>
              <a:rPr lang="en-US" altLang="zh-CN" dirty="0"/>
              <a:t>3</a:t>
            </a:r>
            <a:r>
              <a:rPr lang="zh-CN" altLang="en-US" dirty="0"/>
              <a:t>种</a:t>
            </a:r>
            <a:r>
              <a:rPr lang="zh-CN" altLang="en-US" dirty="0" smtClean="0"/>
              <a:t>。</a:t>
            </a:r>
            <a:endParaRPr lang="en-US" altLang="zh-CN" dirty="0" smtClean="0"/>
          </a:p>
          <a:p>
            <a:pPr>
              <a:buNone/>
            </a:pPr>
            <a:r>
              <a:rPr lang="zh-CN" altLang="en-US" dirty="0" smtClean="0"/>
              <a:t>例</a:t>
            </a:r>
            <a:r>
              <a:rPr lang="en-US" altLang="zh-CN" dirty="0" smtClean="0"/>
              <a:t>-1</a:t>
            </a:r>
            <a:r>
              <a:rPr lang="zh-CN" altLang="en-US" dirty="0"/>
              <a:t>：查询成绩小于</a:t>
            </a:r>
            <a:r>
              <a:rPr lang="en-US" altLang="zh-CN" dirty="0"/>
              <a:t>60</a:t>
            </a:r>
            <a:r>
              <a:rPr lang="zh-CN" altLang="en-US" dirty="0"/>
              <a:t>分的记录</a:t>
            </a:r>
          </a:p>
          <a:p>
            <a:pPr>
              <a:buNone/>
            </a:pPr>
            <a:r>
              <a:rPr lang="zh-CN" altLang="en-US" dirty="0" smtClean="0"/>
              <a:t>例</a:t>
            </a:r>
            <a:r>
              <a:rPr lang="en-US" altLang="zh-CN" dirty="0" smtClean="0"/>
              <a:t>-2</a:t>
            </a:r>
            <a:r>
              <a:rPr lang="zh-CN" altLang="en-US" dirty="0"/>
              <a:t>：查询成绩在</a:t>
            </a:r>
            <a:r>
              <a:rPr lang="en-US" altLang="zh-CN" dirty="0"/>
              <a:t>80</a:t>
            </a:r>
            <a:r>
              <a:rPr lang="zh-CN" altLang="en-US" dirty="0"/>
              <a:t>～</a:t>
            </a:r>
            <a:r>
              <a:rPr lang="en-US" altLang="zh-CN" dirty="0"/>
              <a:t>90</a:t>
            </a:r>
            <a:r>
              <a:rPr lang="zh-CN" altLang="en-US" dirty="0"/>
              <a:t>分之间的记录</a:t>
            </a:r>
          </a:p>
          <a:p>
            <a:pPr marL="0" indent="0">
              <a:buNone/>
            </a:pPr>
            <a:endParaRPr lang="zh-CN" altLang="en-US" dirty="0"/>
          </a:p>
        </p:txBody>
      </p:sp>
      <p:sp>
        <p:nvSpPr>
          <p:cNvPr id="4" name="矩形 3"/>
          <p:cNvSpPr/>
          <p:nvPr/>
        </p:nvSpPr>
        <p:spPr>
          <a:xfrm>
            <a:off x="539552" y="0"/>
            <a:ext cx="2672526" cy="369332"/>
          </a:xfrm>
          <a:prstGeom prst="rect">
            <a:avLst/>
          </a:prstGeom>
        </p:spPr>
        <p:txBody>
          <a:bodyPr wrap="none">
            <a:spAutoFit/>
          </a:bodyPr>
          <a:lstStyle/>
          <a:p>
            <a:r>
              <a:rPr lang="en-US" altLang="zh-CN" b="1" dirty="0" smtClean="0"/>
              <a:t>3.3.3 </a:t>
            </a:r>
            <a:r>
              <a:rPr lang="zh-CN" altLang="en-US" b="1" dirty="0" smtClean="0"/>
              <a:t>创建带条件的查询</a:t>
            </a:r>
            <a:endParaRPr lang="zh-SG"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animEffect transition="in" filter="wedge">
                                      <p:cBhvr>
                                        <p:cTn id="7" dur="2000"/>
                                        <p:tgtEl>
                                          <p:spTgt spid="389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38915">
                                            <p:txEl>
                                              <p:pRg st="2" end="2"/>
                                            </p:txEl>
                                          </p:spTgt>
                                        </p:tgtEl>
                                        <p:attrNameLst>
                                          <p:attrName>style.visibility</p:attrName>
                                        </p:attrNameLst>
                                      </p:cBhvr>
                                      <p:to>
                                        <p:strVal val="visible"/>
                                      </p:to>
                                    </p:set>
                                    <p:animEffect transition="in" filter="wedge">
                                      <p:cBhvr>
                                        <p:cTn id="12" dur="2000"/>
                                        <p:tgtEl>
                                          <p:spTgt spid="389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38915">
                                            <p:txEl>
                                              <p:pRg st="3" end="3"/>
                                            </p:txEl>
                                          </p:spTgt>
                                        </p:tgtEl>
                                        <p:attrNameLst>
                                          <p:attrName>style.visibility</p:attrName>
                                        </p:attrNameLst>
                                      </p:cBhvr>
                                      <p:to>
                                        <p:strVal val="visible"/>
                                      </p:to>
                                    </p:set>
                                    <p:animEffect transition="in" filter="wedge">
                                      <p:cBhvr>
                                        <p:cTn id="17" dur="2000"/>
                                        <p:tgtEl>
                                          <p:spTgt spid="389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1476375" y="620712"/>
            <a:ext cx="7200900" cy="5256559"/>
          </a:xfrm>
        </p:spPr>
        <p:txBody>
          <a:bodyPr/>
          <a:lstStyle/>
          <a:p>
            <a:pPr>
              <a:buFont typeface="Wingdings" pitchFamily="2" charset="2"/>
              <a:buBlip>
                <a:blip r:embed="rId2"/>
              </a:buBlip>
            </a:pPr>
            <a:r>
              <a:rPr lang="zh-CN" altLang="en-US" dirty="0">
                <a:solidFill>
                  <a:srgbClr val="CC0099"/>
                </a:solidFill>
              </a:rPr>
              <a:t>函数</a:t>
            </a:r>
            <a:r>
              <a:rPr lang="zh-CN" altLang="en-US" dirty="0"/>
              <a:t>，包括算术函数、字符函数、日期</a:t>
            </a:r>
            <a:r>
              <a:rPr lang="en-US" altLang="zh-CN" dirty="0"/>
              <a:t>/</a:t>
            </a:r>
            <a:r>
              <a:rPr lang="zh-CN" altLang="en-US" dirty="0"/>
              <a:t>时间函数和统计函数等，其使用参看附录</a:t>
            </a:r>
            <a:r>
              <a:rPr lang="en-US" altLang="zh-CN" dirty="0"/>
              <a:t>A</a:t>
            </a:r>
            <a:r>
              <a:rPr lang="zh-CN" altLang="en-US" dirty="0" smtClean="0"/>
              <a:t>。</a:t>
            </a:r>
            <a:endParaRPr lang="en-US" altLang="zh-CN" dirty="0" smtClean="0"/>
          </a:p>
          <a:p>
            <a:pPr>
              <a:buNone/>
            </a:pPr>
            <a:r>
              <a:rPr lang="zh-CN" altLang="en-US" dirty="0" smtClean="0"/>
              <a:t>例</a:t>
            </a:r>
            <a:r>
              <a:rPr lang="en-US" altLang="zh-CN" dirty="0" smtClean="0"/>
              <a:t>-3</a:t>
            </a:r>
            <a:r>
              <a:rPr lang="zh-CN" altLang="en-US" dirty="0"/>
              <a:t>：查询</a:t>
            </a:r>
            <a:r>
              <a:rPr lang="en-US" altLang="zh-CN" dirty="0"/>
              <a:t>2010</a:t>
            </a:r>
            <a:r>
              <a:rPr lang="zh-CN" altLang="en-US" dirty="0"/>
              <a:t>年参加工作的教师</a:t>
            </a:r>
          </a:p>
          <a:p>
            <a:pPr>
              <a:buNone/>
            </a:pPr>
            <a:r>
              <a:rPr lang="zh-CN" altLang="en-US" dirty="0" smtClean="0"/>
              <a:t>例</a:t>
            </a:r>
            <a:r>
              <a:rPr lang="en-US" altLang="zh-CN" dirty="0" smtClean="0"/>
              <a:t>-4</a:t>
            </a:r>
            <a:r>
              <a:rPr lang="zh-CN" altLang="en-US" dirty="0"/>
              <a:t>：查询</a:t>
            </a:r>
            <a:r>
              <a:rPr lang="en-US" altLang="zh-CN" dirty="0"/>
              <a:t>7</a:t>
            </a:r>
            <a:r>
              <a:rPr lang="zh-CN" altLang="en-US" dirty="0"/>
              <a:t>月份参加工作的教师</a:t>
            </a:r>
            <a:endParaRPr lang="zh-CN" altLang="en-US" dirty="0">
              <a:solidFill>
                <a:srgbClr val="CC0099"/>
              </a:solidFill>
            </a:endParaRPr>
          </a:p>
          <a:p>
            <a:pPr>
              <a:buFont typeface="Wingdings" pitchFamily="2" charset="2"/>
              <a:buBlip>
                <a:blip r:embed="rId2"/>
              </a:buBlip>
            </a:pPr>
            <a:endParaRPr lang="zh-CN" altLang="en-US" dirty="0"/>
          </a:p>
          <a:p>
            <a:pPr>
              <a:buFont typeface="Wingdings" pitchFamily="2" charset="2"/>
              <a:buBlip>
                <a:blip r:embed="rId2"/>
              </a:buBlip>
            </a:pPr>
            <a:r>
              <a:rPr lang="zh-CN" altLang="en-US" dirty="0" smtClean="0">
                <a:solidFill>
                  <a:srgbClr val="CC0099"/>
                </a:solidFill>
              </a:rPr>
              <a:t>常量</a:t>
            </a:r>
            <a:r>
              <a:rPr lang="zh-CN" altLang="en-US" dirty="0"/>
              <a:t>如数值和文本或字段，与运算符或函数共同使用作为查询条件。</a:t>
            </a:r>
          </a:p>
          <a:p>
            <a:pPr>
              <a:buFont typeface="Wingdings" pitchFamily="2" charset="2"/>
              <a:buBlip>
                <a:blip r:embed="rId2"/>
              </a:buBlip>
            </a:pPr>
            <a:r>
              <a:rPr lang="zh-CN" altLang="en-US" dirty="0">
                <a:solidFill>
                  <a:srgbClr val="CC0099"/>
                </a:solidFill>
              </a:rPr>
              <a:t>空值或空字符串</a:t>
            </a:r>
            <a:r>
              <a:rPr lang="zh-CN" altLang="en-US" dirty="0"/>
              <a:t>，表示为</a:t>
            </a:r>
            <a:r>
              <a:rPr lang="en-US" altLang="zh-CN" dirty="0">
                <a:solidFill>
                  <a:srgbClr val="CC0099"/>
                </a:solidFill>
              </a:rPr>
              <a:t>Null</a:t>
            </a:r>
            <a:r>
              <a:rPr lang="zh-CN" altLang="en-US" dirty="0"/>
              <a:t>，</a:t>
            </a:r>
            <a:r>
              <a:rPr lang="zh-CN" altLang="en-US" dirty="0" smtClean="0">
                <a:solidFill>
                  <a:srgbClr val="CC0099"/>
                </a:solidFill>
              </a:rPr>
              <a:t>“”</a:t>
            </a:r>
            <a:endParaRPr lang="en-US" altLang="zh-CN" dirty="0" smtClean="0">
              <a:solidFill>
                <a:srgbClr val="CC0099"/>
              </a:solidFill>
            </a:endParaRPr>
          </a:p>
          <a:p>
            <a:pPr marL="0" indent="0">
              <a:buNone/>
            </a:pPr>
            <a:endParaRPr lang="en-US" altLang="zh-CN" dirty="0" smtClean="0"/>
          </a:p>
          <a:p>
            <a:pPr marL="0" indent="0">
              <a:buNone/>
            </a:pPr>
            <a:endParaRPr lang="zh-CN" altLang="en-US" dirty="0">
              <a:solidFill>
                <a:srgbClr val="CC0099"/>
              </a:solidFill>
            </a:endParaRPr>
          </a:p>
          <a:p>
            <a:pPr>
              <a:buFont typeface="Wingdings" pitchFamily="2" charset="2"/>
              <a:buNone/>
            </a:pPr>
            <a:endParaRPr lang="en-US" altLang="zh-CN" dirty="0"/>
          </a:p>
        </p:txBody>
      </p:sp>
      <p:sp>
        <p:nvSpPr>
          <p:cNvPr id="3" name="矩形 2"/>
          <p:cNvSpPr/>
          <p:nvPr/>
        </p:nvSpPr>
        <p:spPr>
          <a:xfrm>
            <a:off x="539552" y="0"/>
            <a:ext cx="2672526" cy="369332"/>
          </a:xfrm>
          <a:prstGeom prst="rect">
            <a:avLst/>
          </a:prstGeom>
        </p:spPr>
        <p:txBody>
          <a:bodyPr wrap="none">
            <a:spAutoFit/>
          </a:bodyPr>
          <a:lstStyle/>
          <a:p>
            <a:r>
              <a:rPr lang="en-US" altLang="zh-CN" b="1" dirty="0" smtClean="0"/>
              <a:t>3.3.3 </a:t>
            </a:r>
            <a:r>
              <a:rPr lang="zh-CN" altLang="en-US" b="1" dirty="0" smtClean="0"/>
              <a:t>创建带条件的查询 </a:t>
            </a:r>
            <a:endParaRPr lang="zh-SG"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9939">
                                            <p:txEl>
                                              <p:pRg st="4" end="4"/>
                                            </p:txEl>
                                          </p:spTgt>
                                        </p:tgtEl>
                                        <p:attrNameLst>
                                          <p:attrName>style.visibility</p:attrName>
                                        </p:attrNameLst>
                                      </p:cBhvr>
                                      <p:to>
                                        <p:strVal val="visible"/>
                                      </p:to>
                                    </p:set>
                                    <p:animEffect transition="in" filter="slide(fromBottom)">
                                      <p:cBhvr>
                                        <p:cTn id="7" dur="500"/>
                                        <p:tgtEl>
                                          <p:spTgt spid="39939">
                                            <p:txEl>
                                              <p:pRg st="4" end="4"/>
                                            </p:txEl>
                                          </p:spTgt>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39939">
                                            <p:txEl>
                                              <p:pRg st="5" end="5"/>
                                            </p:txEl>
                                          </p:spTgt>
                                        </p:tgtEl>
                                        <p:attrNameLst>
                                          <p:attrName>style.visibility</p:attrName>
                                        </p:attrNameLst>
                                      </p:cBhvr>
                                      <p:to>
                                        <p:strVal val="visible"/>
                                      </p:to>
                                    </p:set>
                                    <p:animEffect transition="in" filter="slide(fromBottom)">
                                      <p:cBhvr>
                                        <p:cTn id="11" dur="500"/>
                                        <p:tgtEl>
                                          <p:spTgt spid="399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1331913" y="1700807"/>
            <a:ext cx="7427912" cy="3744317"/>
          </a:xfrm>
        </p:spPr>
        <p:txBody>
          <a:bodyPr/>
          <a:lstStyle/>
          <a:p>
            <a:pPr marL="0" indent="0">
              <a:buNone/>
            </a:pPr>
            <a:r>
              <a:rPr lang="zh-CN" altLang="zh-SG" sz="2800" dirty="0" smtClean="0"/>
              <a:t>例</a:t>
            </a:r>
            <a:r>
              <a:rPr lang="en-US" altLang="zh-SG" sz="2800" dirty="0" smtClean="0"/>
              <a:t>3.7  </a:t>
            </a:r>
            <a:r>
              <a:rPr lang="zh-CN" altLang="zh-SG" sz="2800" dirty="0" smtClean="0"/>
              <a:t>查找</a:t>
            </a:r>
            <a:r>
              <a:rPr lang="en-US" altLang="zh-SG" sz="2800" dirty="0" smtClean="0"/>
              <a:t>1968</a:t>
            </a:r>
            <a:r>
              <a:rPr lang="zh-CN" altLang="zh-SG" sz="2800" dirty="0" smtClean="0"/>
              <a:t>年出生且职务是销售代表的雇员，并显示</a:t>
            </a:r>
            <a:r>
              <a:rPr lang="en-US" altLang="zh-SG" sz="2800" dirty="0" smtClean="0"/>
              <a:t>“</a:t>
            </a:r>
            <a:r>
              <a:rPr lang="zh-CN" altLang="zh-SG" sz="2800" dirty="0" smtClean="0"/>
              <a:t>雇员</a:t>
            </a:r>
            <a:r>
              <a:rPr lang="en-US" altLang="zh-SG" sz="2800" dirty="0" smtClean="0"/>
              <a:t>ID”</a:t>
            </a:r>
            <a:r>
              <a:rPr lang="zh-CN" altLang="zh-SG" sz="2800" dirty="0" smtClean="0"/>
              <a:t>、</a:t>
            </a:r>
            <a:r>
              <a:rPr lang="en-US" altLang="zh-SG" sz="2800" dirty="0" smtClean="0"/>
              <a:t>“</a:t>
            </a:r>
            <a:r>
              <a:rPr lang="zh-CN" altLang="zh-SG" sz="2800" dirty="0" smtClean="0"/>
              <a:t>姓名</a:t>
            </a:r>
            <a:r>
              <a:rPr lang="en-US" altLang="zh-SG" sz="2800" dirty="0" smtClean="0"/>
              <a:t>”</a:t>
            </a:r>
            <a:r>
              <a:rPr lang="zh-CN" altLang="zh-SG" sz="2800" dirty="0" smtClean="0"/>
              <a:t>、</a:t>
            </a:r>
            <a:r>
              <a:rPr lang="en-US" altLang="zh-SG" sz="2800" dirty="0" smtClean="0"/>
              <a:t>“</a:t>
            </a:r>
            <a:r>
              <a:rPr lang="zh-CN" altLang="zh-SG" sz="2800" dirty="0" smtClean="0"/>
              <a:t>职务</a:t>
            </a:r>
            <a:r>
              <a:rPr lang="en-US" altLang="zh-SG" sz="2800" dirty="0" smtClean="0"/>
              <a:t>”</a:t>
            </a:r>
            <a:r>
              <a:rPr lang="zh-CN" altLang="zh-SG" sz="2800" dirty="0" smtClean="0"/>
              <a:t>和</a:t>
            </a:r>
            <a:r>
              <a:rPr lang="en-US" altLang="zh-SG" sz="2800" dirty="0" smtClean="0"/>
              <a:t>“</a:t>
            </a:r>
            <a:r>
              <a:rPr lang="zh-CN" altLang="zh-SG" sz="2800" dirty="0" smtClean="0"/>
              <a:t>出生日期</a:t>
            </a:r>
            <a:r>
              <a:rPr lang="en-US" altLang="zh-SG" sz="2800" dirty="0" smtClean="0"/>
              <a:t>”</a:t>
            </a:r>
            <a:r>
              <a:rPr lang="zh-CN" altLang="zh-SG" sz="2800" dirty="0" smtClean="0"/>
              <a:t>字段。</a:t>
            </a:r>
          </a:p>
          <a:p>
            <a:pPr marL="0" indent="0">
              <a:buNone/>
            </a:pPr>
            <a:r>
              <a:rPr lang="zh-CN" altLang="zh-SG" sz="2800" dirty="0" smtClean="0"/>
              <a:t>例</a:t>
            </a:r>
            <a:r>
              <a:rPr lang="en-US" altLang="zh-SG" sz="2800" dirty="0"/>
              <a:t>3.8  </a:t>
            </a:r>
            <a:r>
              <a:rPr lang="zh-CN" altLang="zh-SG" sz="2800" dirty="0"/>
              <a:t>查找姓李或姓张的雇员经手的订单所订产品的名称和数量</a:t>
            </a:r>
            <a:r>
              <a:rPr lang="zh-CN" altLang="zh-SG" sz="2800" dirty="0" smtClean="0"/>
              <a:t>。</a:t>
            </a:r>
            <a:endParaRPr lang="zh-CN" altLang="zh-SG" sz="2800" dirty="0"/>
          </a:p>
        </p:txBody>
      </p:sp>
      <p:sp>
        <p:nvSpPr>
          <p:cNvPr id="3" name="矩形 2"/>
          <p:cNvSpPr/>
          <p:nvPr/>
        </p:nvSpPr>
        <p:spPr>
          <a:xfrm>
            <a:off x="539552" y="0"/>
            <a:ext cx="2672526" cy="369332"/>
          </a:xfrm>
          <a:prstGeom prst="rect">
            <a:avLst/>
          </a:prstGeom>
        </p:spPr>
        <p:txBody>
          <a:bodyPr wrap="none">
            <a:spAutoFit/>
          </a:bodyPr>
          <a:lstStyle/>
          <a:p>
            <a:r>
              <a:rPr lang="en-US" altLang="zh-CN" b="1" dirty="0" smtClean="0"/>
              <a:t>3.3.3 </a:t>
            </a:r>
            <a:r>
              <a:rPr lang="zh-CN" altLang="en-US" b="1" dirty="0" smtClean="0"/>
              <a:t>创建带条件的查询 </a:t>
            </a:r>
            <a:endParaRPr lang="zh-SG" altLang="en-US" b="1" dirty="0"/>
          </a:p>
        </p:txBody>
      </p:sp>
    </p:spTree>
    <p:extLst>
      <p:ext uri="{BB962C8B-B14F-4D97-AF65-F5344CB8AC3E}">
        <p14:creationId xmlns:p14="http://schemas.microsoft.com/office/powerpoint/2010/main" val="398784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slide(fromBottom)">
                                      <p:cBhvr>
                                        <p:cTn id="7" dur="500"/>
                                        <p:tgtEl>
                                          <p:spTgt spid="41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slide(fromBottom)">
                                      <p:cBhvr>
                                        <p:cTn id="12" dur="500"/>
                                        <p:tgtEl>
                                          <p:spTgt spid="419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1331913" y="620713"/>
            <a:ext cx="7427912" cy="4824412"/>
          </a:xfrm>
        </p:spPr>
        <p:txBody>
          <a:bodyPr/>
          <a:lstStyle/>
          <a:p>
            <a:pPr marL="0" indent="0">
              <a:buNone/>
            </a:pPr>
            <a:r>
              <a:rPr lang="zh-CN" altLang="zh-SG" sz="2800" dirty="0" smtClean="0"/>
              <a:t>例</a:t>
            </a:r>
            <a:r>
              <a:rPr lang="en-US" altLang="zh-SG" sz="2800" dirty="0"/>
              <a:t>3.9  </a:t>
            </a:r>
            <a:r>
              <a:rPr lang="zh-CN" altLang="zh-SG" sz="2800" dirty="0"/>
              <a:t>查找产品单价小于</a:t>
            </a:r>
            <a:r>
              <a:rPr lang="en-US" altLang="zh-SG" sz="2800" dirty="0"/>
              <a:t>50</a:t>
            </a:r>
            <a:r>
              <a:rPr lang="zh-CN" altLang="zh-SG" sz="2800" dirty="0"/>
              <a:t>元的饮料，或单价大于</a:t>
            </a:r>
            <a:r>
              <a:rPr lang="en-US" altLang="zh-SG" sz="2800" dirty="0"/>
              <a:t>30</a:t>
            </a:r>
            <a:r>
              <a:rPr lang="zh-CN" altLang="zh-SG" sz="2800" dirty="0"/>
              <a:t>元的海鲜，查询的结果按</a:t>
            </a:r>
            <a:r>
              <a:rPr lang="en-US" altLang="zh-SG" sz="2800" dirty="0"/>
              <a:t>“</a:t>
            </a:r>
            <a:r>
              <a:rPr lang="zh-CN" altLang="zh-SG" sz="2800" dirty="0"/>
              <a:t>产品</a:t>
            </a:r>
            <a:r>
              <a:rPr lang="en-US" altLang="zh-SG" sz="2800" dirty="0"/>
              <a:t>ID”</a:t>
            </a:r>
            <a:r>
              <a:rPr lang="zh-CN" altLang="zh-SG" sz="2800" dirty="0"/>
              <a:t>字段升序排序，显示</a:t>
            </a:r>
            <a:r>
              <a:rPr lang="en-US" altLang="zh-SG" sz="2800" dirty="0"/>
              <a:t>“</a:t>
            </a:r>
            <a:r>
              <a:rPr lang="zh-CN" altLang="zh-SG" sz="2800" dirty="0"/>
              <a:t>产品</a:t>
            </a:r>
            <a:r>
              <a:rPr lang="en-US" altLang="zh-SG" sz="2800" dirty="0"/>
              <a:t>ID”</a:t>
            </a:r>
            <a:r>
              <a:rPr lang="zh-CN" altLang="zh-SG" sz="2800" dirty="0"/>
              <a:t>、</a:t>
            </a:r>
            <a:r>
              <a:rPr lang="en-US" altLang="zh-SG" sz="2800" dirty="0"/>
              <a:t>“</a:t>
            </a:r>
            <a:r>
              <a:rPr lang="zh-CN" altLang="zh-SG" sz="2800" dirty="0"/>
              <a:t>产品名称</a:t>
            </a:r>
            <a:r>
              <a:rPr lang="en-US" altLang="zh-SG" sz="2800" dirty="0"/>
              <a:t>”</a:t>
            </a:r>
            <a:r>
              <a:rPr lang="zh-CN" altLang="zh-SG" sz="2800" dirty="0"/>
              <a:t>、</a:t>
            </a:r>
            <a:r>
              <a:rPr lang="en-US" altLang="zh-SG" sz="2800" dirty="0"/>
              <a:t>“</a:t>
            </a:r>
            <a:r>
              <a:rPr lang="zh-CN" altLang="zh-SG" sz="2800" dirty="0"/>
              <a:t>单价</a:t>
            </a:r>
            <a:r>
              <a:rPr lang="en-US" altLang="zh-SG" sz="2800" dirty="0"/>
              <a:t>”</a:t>
            </a:r>
            <a:r>
              <a:rPr lang="zh-CN" altLang="zh-SG" sz="2800" dirty="0"/>
              <a:t>和</a:t>
            </a:r>
            <a:r>
              <a:rPr lang="en-US" altLang="zh-SG" sz="2800" dirty="0"/>
              <a:t>“</a:t>
            </a:r>
            <a:r>
              <a:rPr lang="zh-CN" altLang="zh-SG" sz="2800" dirty="0"/>
              <a:t>类别名称</a:t>
            </a:r>
            <a:r>
              <a:rPr lang="en-US" altLang="zh-SG" sz="2800" dirty="0"/>
              <a:t>”</a:t>
            </a:r>
            <a:r>
              <a:rPr lang="zh-CN" altLang="zh-SG" sz="2800" dirty="0" smtClean="0"/>
              <a:t>。</a:t>
            </a:r>
            <a:endParaRPr lang="zh-CN" altLang="zh-SG" sz="2800" dirty="0"/>
          </a:p>
        </p:txBody>
      </p:sp>
      <p:sp>
        <p:nvSpPr>
          <p:cNvPr id="3" name="矩形 2"/>
          <p:cNvSpPr/>
          <p:nvPr/>
        </p:nvSpPr>
        <p:spPr>
          <a:xfrm>
            <a:off x="539552" y="0"/>
            <a:ext cx="2672526" cy="369332"/>
          </a:xfrm>
          <a:prstGeom prst="rect">
            <a:avLst/>
          </a:prstGeom>
        </p:spPr>
        <p:txBody>
          <a:bodyPr wrap="none">
            <a:spAutoFit/>
          </a:bodyPr>
          <a:lstStyle/>
          <a:p>
            <a:r>
              <a:rPr lang="en-US" altLang="zh-CN" b="1" dirty="0" smtClean="0"/>
              <a:t>3.3.3 </a:t>
            </a:r>
            <a:r>
              <a:rPr lang="zh-CN" altLang="en-US" b="1" dirty="0" smtClean="0"/>
              <a:t>创建带条件的查询 </a:t>
            </a:r>
            <a:endParaRPr lang="zh-SG"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slide(fromBottom)">
                                      <p:cBhvr>
                                        <p:cTn id="7" dur="500"/>
                                        <p:tgtEl>
                                          <p:spTgt spid="419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1331640" y="1268760"/>
            <a:ext cx="7428185" cy="4896543"/>
          </a:xfrm>
        </p:spPr>
        <p:txBody>
          <a:bodyPr/>
          <a:lstStyle/>
          <a:p>
            <a:pPr marL="0" indent="0">
              <a:buNone/>
            </a:pPr>
            <a:r>
              <a:rPr lang="zh-CN" altLang="zh-SG" sz="2800" dirty="0" smtClean="0"/>
              <a:t>例</a:t>
            </a:r>
            <a:r>
              <a:rPr lang="en-US" altLang="zh-SG" sz="2800" dirty="0"/>
              <a:t>3.10  </a:t>
            </a:r>
            <a:r>
              <a:rPr lang="zh-CN" altLang="zh-SG" sz="2800" dirty="0"/>
              <a:t>查询出订单所订产品数量前</a:t>
            </a:r>
            <a:r>
              <a:rPr lang="en-US" altLang="zh-SG" sz="2800" dirty="0"/>
              <a:t>10</a:t>
            </a:r>
            <a:r>
              <a:rPr lang="zh-CN" altLang="zh-SG" sz="2800" dirty="0"/>
              <a:t>名的订单号、产品名称、订单经手雇员</a:t>
            </a:r>
            <a:r>
              <a:rPr lang="zh-CN" altLang="zh-SG" sz="2800" dirty="0" smtClean="0"/>
              <a:t>。</a:t>
            </a:r>
            <a:endParaRPr lang="en-US" altLang="zh-CN" sz="2800" dirty="0" smtClean="0"/>
          </a:p>
          <a:p>
            <a:pPr marL="171450" indent="-171450">
              <a:buFont typeface="Arial" panose="020B0604020202020204" pitchFamily="34" charset="0"/>
              <a:buChar char="•"/>
            </a:pPr>
            <a:r>
              <a:rPr lang="zh-CN" altLang="zh-SG" sz="2800" dirty="0" smtClean="0"/>
              <a:t>使用数据表：订单明细表、订单表、产品表和雇员表。</a:t>
            </a:r>
          </a:p>
          <a:p>
            <a:pPr marL="171450" indent="-171450">
              <a:buFont typeface="Arial" panose="020B0604020202020204" pitchFamily="34" charset="0"/>
              <a:buChar char="•"/>
            </a:pPr>
            <a:r>
              <a:rPr lang="zh-CN" altLang="zh-SG" sz="2800" dirty="0" smtClean="0"/>
              <a:t>使用字段：订单明细</a:t>
            </a:r>
            <a:r>
              <a:rPr lang="en-US" altLang="zh-SG" sz="2800" dirty="0" smtClean="0"/>
              <a:t>.</a:t>
            </a:r>
            <a:r>
              <a:rPr lang="zh-CN" altLang="zh-SG" sz="2800" dirty="0" smtClean="0"/>
              <a:t>订单</a:t>
            </a:r>
            <a:r>
              <a:rPr lang="en-US" altLang="zh-SG" sz="2800" dirty="0" smtClean="0"/>
              <a:t>ID</a:t>
            </a:r>
            <a:r>
              <a:rPr lang="zh-CN" altLang="zh-SG" sz="2800" dirty="0" smtClean="0"/>
              <a:t>、产品</a:t>
            </a:r>
            <a:r>
              <a:rPr lang="en-US" altLang="zh-SG" sz="2800" dirty="0" smtClean="0"/>
              <a:t>.</a:t>
            </a:r>
            <a:r>
              <a:rPr lang="zh-CN" altLang="zh-SG" sz="2800" dirty="0" smtClean="0"/>
              <a:t>产品名称、订单明细</a:t>
            </a:r>
            <a:r>
              <a:rPr lang="en-US" altLang="zh-SG" sz="2800" dirty="0" smtClean="0"/>
              <a:t>.</a:t>
            </a:r>
            <a:r>
              <a:rPr lang="zh-CN" altLang="zh-SG" sz="2800" dirty="0" smtClean="0"/>
              <a:t>数量、雇员</a:t>
            </a:r>
            <a:r>
              <a:rPr lang="en-US" altLang="zh-SG" sz="2800" dirty="0" smtClean="0"/>
              <a:t>.</a:t>
            </a:r>
            <a:r>
              <a:rPr lang="zh-CN" altLang="zh-SG" sz="2800" dirty="0" smtClean="0"/>
              <a:t>姓名</a:t>
            </a:r>
            <a:endParaRPr lang="zh-CN" altLang="zh-SG" sz="2800" dirty="0"/>
          </a:p>
          <a:p>
            <a:pPr marL="0" indent="0">
              <a:buNone/>
            </a:pPr>
            <a:endParaRPr lang="zh-CN" altLang="zh-SG" sz="2800" dirty="0"/>
          </a:p>
        </p:txBody>
      </p:sp>
      <p:sp>
        <p:nvSpPr>
          <p:cNvPr id="3" name="矩形 2"/>
          <p:cNvSpPr/>
          <p:nvPr/>
        </p:nvSpPr>
        <p:spPr>
          <a:xfrm>
            <a:off x="539552" y="0"/>
            <a:ext cx="2672526" cy="369332"/>
          </a:xfrm>
          <a:prstGeom prst="rect">
            <a:avLst/>
          </a:prstGeom>
        </p:spPr>
        <p:txBody>
          <a:bodyPr wrap="none">
            <a:spAutoFit/>
          </a:bodyPr>
          <a:lstStyle/>
          <a:p>
            <a:r>
              <a:rPr lang="en-US" altLang="zh-CN" b="1" dirty="0" smtClean="0"/>
              <a:t>3.3.3 </a:t>
            </a:r>
            <a:r>
              <a:rPr lang="zh-CN" altLang="en-US" b="1" dirty="0" smtClean="0"/>
              <a:t>创建带条件的查询 </a:t>
            </a:r>
            <a:endParaRPr lang="zh-SG" altLang="en-US" b="1" dirty="0"/>
          </a:p>
        </p:txBody>
      </p:sp>
    </p:spTree>
    <p:extLst>
      <p:ext uri="{BB962C8B-B14F-4D97-AF65-F5344CB8AC3E}">
        <p14:creationId xmlns:p14="http://schemas.microsoft.com/office/powerpoint/2010/main" val="1039775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331640" y="836712"/>
            <a:ext cx="6768752" cy="1143000"/>
          </a:xfrm>
        </p:spPr>
        <p:txBody>
          <a:bodyPr/>
          <a:lstStyle/>
          <a:p>
            <a:pPr algn="r"/>
            <a:r>
              <a:rPr lang="en-US" altLang="zh-CN" dirty="0"/>
              <a:t>3.3.4 </a:t>
            </a:r>
            <a:r>
              <a:rPr lang="zh-CN" altLang="en-US" dirty="0"/>
              <a:t>查询中函数的使用 </a:t>
            </a:r>
          </a:p>
        </p:txBody>
      </p:sp>
      <p:sp>
        <p:nvSpPr>
          <p:cNvPr id="43011" name="Rectangle 3"/>
          <p:cNvSpPr>
            <a:spLocks noGrp="1" noChangeArrowheads="1"/>
          </p:cNvSpPr>
          <p:nvPr>
            <p:ph type="body" idx="1"/>
          </p:nvPr>
        </p:nvSpPr>
        <p:spPr>
          <a:xfrm>
            <a:off x="899592" y="2060848"/>
            <a:ext cx="7715250" cy="4464495"/>
          </a:xfrm>
        </p:spPr>
        <p:txBody>
          <a:bodyPr/>
          <a:lstStyle/>
          <a:p>
            <a:pPr marL="0" indent="0">
              <a:buNone/>
            </a:pPr>
            <a:r>
              <a:rPr lang="zh-CN" altLang="zh-SG" dirty="0"/>
              <a:t>例</a:t>
            </a:r>
            <a:r>
              <a:rPr lang="en-US" altLang="zh-SG" dirty="0"/>
              <a:t>3.11  </a:t>
            </a:r>
            <a:r>
              <a:rPr lang="zh-CN" altLang="zh-SG" dirty="0"/>
              <a:t>查看</a:t>
            </a:r>
            <a:r>
              <a:rPr lang="en-US" altLang="zh-SG" dirty="0"/>
              <a:t>1993</a:t>
            </a:r>
            <a:r>
              <a:rPr lang="zh-CN" altLang="zh-SG" dirty="0"/>
              <a:t>年雇用的雇员，查询结果按</a:t>
            </a:r>
            <a:r>
              <a:rPr lang="en-US" altLang="zh-SG" dirty="0"/>
              <a:t>“</a:t>
            </a:r>
            <a:r>
              <a:rPr lang="zh-CN" altLang="zh-SG" dirty="0"/>
              <a:t>雇用日期</a:t>
            </a:r>
            <a:r>
              <a:rPr lang="en-US" altLang="zh-SG" dirty="0"/>
              <a:t>”</a:t>
            </a:r>
            <a:r>
              <a:rPr lang="zh-CN" altLang="zh-SG" dirty="0"/>
              <a:t>的升序排序</a:t>
            </a:r>
            <a:r>
              <a:rPr lang="zh-CN" altLang="zh-SG" dirty="0" smtClean="0"/>
              <a:t>。</a:t>
            </a:r>
            <a:endParaRPr lang="en-US" altLang="zh-CN" dirty="0" smtClean="0"/>
          </a:p>
          <a:p>
            <a:pPr marL="171450" indent="-171450">
              <a:buFont typeface="Arial" panose="020B0604020202020204" pitchFamily="34" charset="0"/>
              <a:buChar char="•"/>
            </a:pPr>
            <a:r>
              <a:rPr lang="zh-CN" altLang="zh-SG" dirty="0" smtClean="0"/>
              <a:t>使用的数据表：雇员表。</a:t>
            </a:r>
          </a:p>
          <a:p>
            <a:pPr marL="171450" indent="-171450">
              <a:buFont typeface="Arial" panose="020B0604020202020204" pitchFamily="34" charset="0"/>
              <a:buChar char="•"/>
            </a:pPr>
            <a:r>
              <a:rPr lang="zh-CN" altLang="zh-SG" dirty="0" smtClean="0"/>
              <a:t>使用的字段：雇员</a:t>
            </a:r>
            <a:r>
              <a:rPr lang="en-US" altLang="zh-SG" dirty="0" smtClean="0"/>
              <a:t>ID</a:t>
            </a:r>
            <a:r>
              <a:rPr lang="zh-CN" altLang="zh-SG" dirty="0" smtClean="0"/>
              <a:t>、雇员姓名、雇用日期。</a:t>
            </a:r>
          </a:p>
          <a:p>
            <a:pPr marL="171450" indent="-171450">
              <a:buFont typeface="Arial" panose="020B0604020202020204" pitchFamily="34" charset="0"/>
              <a:buChar char="•"/>
            </a:pPr>
            <a:r>
              <a:rPr lang="zh-CN" altLang="zh-SG" dirty="0" smtClean="0"/>
              <a:t>加入所需的字段雇员</a:t>
            </a:r>
            <a:r>
              <a:rPr lang="en-US" altLang="zh-SG" dirty="0" smtClean="0"/>
              <a:t>ID</a:t>
            </a:r>
            <a:r>
              <a:rPr lang="zh-CN" altLang="zh-SG" dirty="0" smtClean="0"/>
              <a:t>、雇员姓名、雇用日期。</a:t>
            </a:r>
          </a:p>
          <a:p>
            <a:pPr marL="0" indent="0">
              <a:buNone/>
            </a:pPr>
            <a:endParaRPr lang="en-US" altLang="zh-CN" dirty="0" smtClean="0"/>
          </a:p>
          <a:p>
            <a:pPr marL="0" indent="0">
              <a:buNone/>
            </a:pPr>
            <a:endParaRPr lang="zh-CN" altLang="zh-SG" dirty="0"/>
          </a:p>
        </p:txBody>
      </p:sp>
      <p:sp>
        <p:nvSpPr>
          <p:cNvPr id="4" name="矩形 3"/>
          <p:cNvSpPr/>
          <p:nvPr/>
        </p:nvSpPr>
        <p:spPr>
          <a:xfrm>
            <a:off x="539552" y="0"/>
            <a:ext cx="2672526" cy="369332"/>
          </a:xfrm>
          <a:prstGeom prst="rect">
            <a:avLst/>
          </a:prstGeom>
        </p:spPr>
        <p:txBody>
          <a:bodyPr wrap="none">
            <a:spAutoFit/>
          </a:bodyPr>
          <a:lstStyle/>
          <a:p>
            <a:r>
              <a:rPr lang="en-US" altLang="zh-CN" b="1" dirty="0" smtClean="0"/>
              <a:t>3.3.4 </a:t>
            </a:r>
            <a:r>
              <a:rPr lang="zh-CN" altLang="en-US" b="1" dirty="0" smtClean="0"/>
              <a:t>查询中函数的使用 </a:t>
            </a:r>
            <a:endParaRPr lang="zh-SG" alt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type="title"/>
          </p:nvPr>
        </p:nvSpPr>
        <p:spPr/>
        <p:txBody>
          <a:bodyPr/>
          <a:lstStyle/>
          <a:p>
            <a:pPr>
              <a:lnSpc>
                <a:spcPct val="90000"/>
              </a:lnSpc>
            </a:pPr>
            <a:r>
              <a:rPr lang="zh-CN" altLang="en-US"/>
              <a:t>第</a:t>
            </a:r>
            <a:r>
              <a:rPr lang="en-US" altLang="zh-CN"/>
              <a:t>3</a:t>
            </a:r>
            <a:r>
              <a:rPr lang="zh-CN" altLang="en-US"/>
              <a:t>章 查询 </a:t>
            </a:r>
          </a:p>
        </p:txBody>
      </p:sp>
      <p:sp>
        <p:nvSpPr>
          <p:cNvPr id="15363" name="Rectangle 3"/>
          <p:cNvSpPr>
            <a:spLocks noGrp="1" noChangeArrowheads="1"/>
          </p:cNvSpPr>
          <p:nvPr>
            <p:ph type="body" sz="half" idx="1"/>
          </p:nvPr>
        </p:nvSpPr>
        <p:spPr>
          <a:xfrm>
            <a:off x="1187450" y="1916113"/>
            <a:ext cx="4032250" cy="4525962"/>
          </a:xfrm>
          <a:noFill/>
          <a:ln/>
          <a:extLst>
            <a:ext uri="{909E8E84-426E-40DD-AFC4-6F175D3DCCD1}">
              <a14:hiddenFill xmlns:a14="http://schemas.microsoft.com/office/drawing/2010/main">
                <a:gradFill rotWithShape="1">
                  <a:gsLst>
                    <a:gs pos="0">
                      <a:srgbClr val="ECC370">
                        <a:alpha val="94000"/>
                      </a:srgbClr>
                    </a:gs>
                    <a:gs pos="50000">
                      <a:srgbClr val="E4EAA8">
                        <a:alpha val="41000"/>
                      </a:srgbClr>
                    </a:gs>
                    <a:gs pos="100000">
                      <a:srgbClr val="ECC370">
                        <a:alpha val="94000"/>
                      </a:srgbClr>
                    </a:gs>
                  </a:gsLst>
                  <a:lin ang="0" scaled="1"/>
                </a:gradFill>
              </a14:hiddenFill>
            </a:ext>
          </a:extLst>
        </p:spPr>
        <p:txBody>
          <a:bodyPr/>
          <a:lstStyle/>
          <a:p>
            <a:pPr marL="609600" indent="-609600">
              <a:buFont typeface="Wingdings" pitchFamily="2" charset="2"/>
              <a:buNone/>
            </a:pPr>
            <a:r>
              <a:rPr lang="en-US" altLang="zh-CN">
                <a:solidFill>
                  <a:schemeClr val="accent2"/>
                </a:solidFill>
              </a:rPr>
              <a:t>1. </a:t>
            </a:r>
            <a:r>
              <a:rPr lang="zh-CN" altLang="en-US">
                <a:solidFill>
                  <a:schemeClr val="accent2"/>
                </a:solidFill>
              </a:rPr>
              <a:t>查询分类：</a:t>
            </a:r>
          </a:p>
          <a:p>
            <a:pPr marL="609600" indent="-609600">
              <a:buFont typeface="Wingdings" pitchFamily="2" charset="2"/>
              <a:buNone/>
            </a:pPr>
            <a:r>
              <a:rPr lang="zh-CN" altLang="en-US"/>
              <a:t>  </a:t>
            </a:r>
            <a:r>
              <a:rPr lang="en-US" altLang="zh-CN"/>
              <a:t>a.</a:t>
            </a:r>
            <a:r>
              <a:rPr lang="zh-CN" altLang="en-US"/>
              <a:t>选择查询</a:t>
            </a:r>
            <a:r>
              <a:rPr lang="en-US" altLang="zh-CN"/>
              <a:t>;</a:t>
            </a:r>
          </a:p>
          <a:p>
            <a:pPr marL="609600" indent="-609600">
              <a:buFont typeface="Wingdings" pitchFamily="2" charset="2"/>
              <a:buNone/>
            </a:pPr>
            <a:r>
              <a:rPr lang="en-US" altLang="zh-CN"/>
              <a:t>  b.</a:t>
            </a:r>
            <a:r>
              <a:rPr lang="zh-CN" altLang="en-US"/>
              <a:t>参数查询</a:t>
            </a:r>
            <a:r>
              <a:rPr lang="en-US" altLang="zh-CN"/>
              <a:t>; </a:t>
            </a:r>
          </a:p>
          <a:p>
            <a:pPr marL="609600" indent="-609600">
              <a:buFont typeface="Wingdings" pitchFamily="2" charset="2"/>
              <a:buNone/>
            </a:pPr>
            <a:r>
              <a:rPr lang="en-US" altLang="zh-CN"/>
              <a:t>  c.</a:t>
            </a:r>
            <a:r>
              <a:rPr lang="zh-CN" altLang="en-US"/>
              <a:t>交叉查询</a:t>
            </a:r>
            <a:r>
              <a:rPr lang="en-US" altLang="zh-CN"/>
              <a:t>;</a:t>
            </a:r>
          </a:p>
          <a:p>
            <a:pPr marL="609600" indent="-609600">
              <a:buFont typeface="Wingdings" pitchFamily="2" charset="2"/>
              <a:buNone/>
            </a:pPr>
            <a:r>
              <a:rPr lang="en-US" altLang="zh-CN"/>
              <a:t>  d.</a:t>
            </a:r>
            <a:r>
              <a:rPr lang="zh-CN" altLang="en-US"/>
              <a:t>操作查询</a:t>
            </a:r>
            <a:r>
              <a:rPr lang="en-US" altLang="zh-CN"/>
              <a:t>; </a:t>
            </a:r>
          </a:p>
          <a:p>
            <a:pPr marL="609600" indent="-609600">
              <a:buFont typeface="Wingdings" pitchFamily="2" charset="2"/>
              <a:buNone/>
            </a:pPr>
            <a:r>
              <a:rPr lang="en-US" altLang="zh-CN"/>
              <a:t>  e.SQL</a:t>
            </a:r>
            <a:r>
              <a:rPr lang="zh-CN" altLang="en-US"/>
              <a:t>查询</a:t>
            </a:r>
          </a:p>
        </p:txBody>
      </p:sp>
      <p:sp>
        <p:nvSpPr>
          <p:cNvPr id="12295" name="Rectangle 7"/>
          <p:cNvSpPr>
            <a:spLocks noGrp="1" noChangeArrowheads="1"/>
          </p:cNvSpPr>
          <p:nvPr>
            <p:ph type="body" sz="half" idx="2"/>
          </p:nvPr>
        </p:nvSpPr>
        <p:spPr>
          <a:xfrm>
            <a:off x="4643438" y="1916113"/>
            <a:ext cx="4033837" cy="4525962"/>
          </a:xfrm>
        </p:spPr>
        <p:txBody>
          <a:bodyPr/>
          <a:lstStyle/>
          <a:p>
            <a:pPr>
              <a:buFont typeface="Wingdings" pitchFamily="2" charset="2"/>
              <a:buNone/>
            </a:pPr>
            <a:r>
              <a:rPr lang="en-US" altLang="zh-CN">
                <a:solidFill>
                  <a:schemeClr val="accent2"/>
                </a:solidFill>
              </a:rPr>
              <a:t>2. </a:t>
            </a:r>
            <a:r>
              <a:rPr lang="zh-CN" altLang="en-US">
                <a:solidFill>
                  <a:schemeClr val="accent2"/>
                </a:solidFill>
              </a:rPr>
              <a:t>查询准则</a:t>
            </a:r>
          </a:p>
          <a:p>
            <a:pPr>
              <a:buFont typeface="Wingdings" pitchFamily="2" charset="2"/>
              <a:buNone/>
            </a:pPr>
            <a:r>
              <a:rPr lang="zh-CN" altLang="en-US"/>
              <a:t>  </a:t>
            </a:r>
            <a:r>
              <a:rPr lang="en-US" altLang="zh-CN"/>
              <a:t>a.</a:t>
            </a:r>
            <a:r>
              <a:rPr lang="zh-CN" altLang="en-US"/>
              <a:t>运算符</a:t>
            </a:r>
            <a:r>
              <a:rPr lang="en-US" altLang="zh-CN"/>
              <a:t>; </a:t>
            </a:r>
          </a:p>
          <a:p>
            <a:pPr>
              <a:buFont typeface="Wingdings" pitchFamily="2" charset="2"/>
              <a:buNone/>
            </a:pPr>
            <a:r>
              <a:rPr lang="en-US" altLang="zh-CN"/>
              <a:t>  b.</a:t>
            </a:r>
            <a:r>
              <a:rPr lang="zh-CN" altLang="en-US"/>
              <a:t>函数</a:t>
            </a:r>
            <a:r>
              <a:rPr lang="en-US" altLang="zh-CN"/>
              <a:t>; </a:t>
            </a:r>
          </a:p>
          <a:p>
            <a:pPr>
              <a:buFont typeface="Wingdings" pitchFamily="2" charset="2"/>
              <a:buNone/>
            </a:pPr>
            <a:r>
              <a:rPr lang="en-US" altLang="zh-CN"/>
              <a:t>  c.</a:t>
            </a:r>
            <a:r>
              <a:rPr lang="zh-CN" altLang="en-US"/>
              <a:t>表达式</a:t>
            </a:r>
          </a:p>
          <a:p>
            <a:endParaRPr lang="en-US" altLang="zh-CN"/>
          </a:p>
        </p:txBody>
      </p:sp>
      <p:grpSp>
        <p:nvGrpSpPr>
          <p:cNvPr id="12292" name="组合 3"/>
          <p:cNvGrpSpPr>
            <a:grpSpLocks/>
          </p:cNvGrpSpPr>
          <p:nvPr/>
        </p:nvGrpSpPr>
        <p:grpSpPr bwMode="auto">
          <a:xfrm>
            <a:off x="285750" y="0"/>
            <a:ext cx="1620838" cy="1839913"/>
            <a:chOff x="285720" y="0"/>
            <a:chExt cx="1620957" cy="1840687"/>
          </a:xfrm>
        </p:grpSpPr>
        <p:pic>
          <p:nvPicPr>
            <p:cNvPr id="12293" name="Picture 7" descr="C:\Documents and Settings\wangfengmei\Local Settings\Temporary Internet Files\Content.IE5\URTQFACP\MC90031066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034" y="0"/>
              <a:ext cx="1185062" cy="184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TextBox 5"/>
            <p:cNvSpPr txBox="1">
              <a:spLocks noChangeArrowheads="1"/>
            </p:cNvSpPr>
            <p:nvPr/>
          </p:nvSpPr>
          <p:spPr bwMode="auto">
            <a:xfrm>
              <a:off x="285720" y="928670"/>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r>
                <a:rPr lang="zh-CN" altLang="en-US" sz="2800">
                  <a:solidFill>
                    <a:srgbClr val="002060"/>
                  </a:solidFill>
                  <a:latin typeface="华文行楷" pitchFamily="2" charset="-122"/>
                  <a:ea typeface="华文行楷" pitchFamily="2" charset="-122"/>
                </a:rPr>
                <a:t>教学重点</a:t>
              </a:r>
            </a:p>
          </p:txBody>
        </p:sp>
      </p:grpSp>
    </p:spTree>
  </p:cSld>
  <p:clrMapOvr>
    <a:masterClrMapping/>
  </p:clrMapOvr>
  <p:transition>
    <p:pull dir="ld"/>
    <p:sndAc>
      <p:stSnd>
        <p:snd r:embed="rId3" name="voltage.wav"/>
      </p:stSnd>
    </p:sndAc>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331640" y="836712"/>
            <a:ext cx="6768752" cy="1143000"/>
          </a:xfrm>
        </p:spPr>
        <p:txBody>
          <a:bodyPr/>
          <a:lstStyle/>
          <a:p>
            <a:pPr algn="r"/>
            <a:r>
              <a:rPr lang="en-US" altLang="zh-CN" dirty="0"/>
              <a:t>3.3.4 </a:t>
            </a:r>
            <a:r>
              <a:rPr lang="zh-CN" altLang="en-US" dirty="0"/>
              <a:t>查询中函数的使用 </a:t>
            </a:r>
          </a:p>
        </p:txBody>
      </p:sp>
      <p:sp>
        <p:nvSpPr>
          <p:cNvPr id="43011" name="Rectangle 3"/>
          <p:cNvSpPr>
            <a:spLocks noGrp="1" noChangeArrowheads="1"/>
          </p:cNvSpPr>
          <p:nvPr>
            <p:ph type="body" idx="1"/>
          </p:nvPr>
        </p:nvSpPr>
        <p:spPr>
          <a:xfrm>
            <a:off x="899592" y="2636913"/>
            <a:ext cx="7715250" cy="3024336"/>
          </a:xfrm>
        </p:spPr>
        <p:txBody>
          <a:bodyPr/>
          <a:lstStyle/>
          <a:p>
            <a:pPr marL="0" indent="0">
              <a:buNone/>
            </a:pPr>
            <a:r>
              <a:rPr lang="zh-CN" altLang="zh-SG" dirty="0"/>
              <a:t>例</a:t>
            </a:r>
            <a:r>
              <a:rPr lang="en-US" altLang="zh-SG" dirty="0"/>
              <a:t>3.12  </a:t>
            </a:r>
            <a:r>
              <a:rPr lang="zh-CN" altLang="zh-SG" dirty="0"/>
              <a:t>查看雇员表中每个雇员的年龄，结果按</a:t>
            </a:r>
            <a:r>
              <a:rPr lang="en-US" altLang="zh-SG" dirty="0"/>
              <a:t>“</a:t>
            </a:r>
            <a:r>
              <a:rPr lang="zh-CN" altLang="zh-SG" dirty="0"/>
              <a:t>年龄</a:t>
            </a:r>
            <a:r>
              <a:rPr lang="en-US" altLang="zh-SG" dirty="0"/>
              <a:t>”</a:t>
            </a:r>
            <a:r>
              <a:rPr lang="zh-CN" altLang="zh-SG" dirty="0"/>
              <a:t>的升序排序</a:t>
            </a:r>
            <a:r>
              <a:rPr lang="zh-CN" altLang="zh-SG" dirty="0" smtClean="0"/>
              <a:t>。</a:t>
            </a:r>
            <a:endParaRPr lang="en-US" altLang="zh-CN" dirty="0" smtClean="0"/>
          </a:p>
          <a:p>
            <a:r>
              <a:rPr lang="zh-CN" altLang="zh-SG" dirty="0"/>
              <a:t>使用的数据表：雇员表。</a:t>
            </a:r>
          </a:p>
          <a:p>
            <a:r>
              <a:rPr lang="zh-CN" altLang="zh-SG" dirty="0"/>
              <a:t>使用的字段：雇员</a:t>
            </a:r>
            <a:r>
              <a:rPr lang="en-US" altLang="zh-SG" dirty="0"/>
              <a:t>ID</a:t>
            </a:r>
            <a:r>
              <a:rPr lang="zh-CN" altLang="zh-SG" dirty="0"/>
              <a:t>，姓名、出生日期</a:t>
            </a:r>
            <a:r>
              <a:rPr lang="zh-CN" altLang="zh-SG" dirty="0" smtClean="0"/>
              <a:t>。</a:t>
            </a:r>
            <a:endParaRPr lang="zh-CN" altLang="zh-SG" dirty="0"/>
          </a:p>
        </p:txBody>
      </p:sp>
      <p:sp>
        <p:nvSpPr>
          <p:cNvPr id="4" name="矩形 3"/>
          <p:cNvSpPr/>
          <p:nvPr/>
        </p:nvSpPr>
        <p:spPr>
          <a:xfrm>
            <a:off x="539552" y="0"/>
            <a:ext cx="2672526" cy="369332"/>
          </a:xfrm>
          <a:prstGeom prst="rect">
            <a:avLst/>
          </a:prstGeom>
        </p:spPr>
        <p:txBody>
          <a:bodyPr wrap="none">
            <a:spAutoFit/>
          </a:bodyPr>
          <a:lstStyle/>
          <a:p>
            <a:r>
              <a:rPr lang="en-US" altLang="zh-CN" b="1" dirty="0" smtClean="0"/>
              <a:t>3.3.4 </a:t>
            </a:r>
            <a:r>
              <a:rPr lang="zh-CN" altLang="en-US" b="1" dirty="0" smtClean="0"/>
              <a:t>查询中函数的使用 </a:t>
            </a:r>
            <a:endParaRPr lang="zh-SG" altLang="en-US" b="1" dirty="0"/>
          </a:p>
        </p:txBody>
      </p:sp>
    </p:spTree>
    <p:extLst>
      <p:ext uri="{BB962C8B-B14F-4D97-AF65-F5344CB8AC3E}">
        <p14:creationId xmlns:p14="http://schemas.microsoft.com/office/powerpoint/2010/main" val="7579330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915816" y="274638"/>
            <a:ext cx="5770984" cy="1143000"/>
          </a:xfrm>
        </p:spPr>
        <p:txBody>
          <a:bodyPr/>
          <a:lstStyle/>
          <a:p>
            <a:pPr algn="r"/>
            <a:r>
              <a:rPr lang="en-US" altLang="zh-CN" dirty="0"/>
              <a:t>3.3.5 </a:t>
            </a:r>
            <a:r>
              <a:rPr lang="zh-CN" altLang="en-US" dirty="0"/>
              <a:t>在查询中进行计算 </a:t>
            </a:r>
          </a:p>
        </p:txBody>
      </p:sp>
      <p:sp>
        <p:nvSpPr>
          <p:cNvPr id="44035" name="Rectangle 3"/>
          <p:cNvSpPr>
            <a:spLocks noGrp="1" noChangeArrowheads="1"/>
          </p:cNvSpPr>
          <p:nvPr>
            <p:ph type="body" idx="1"/>
          </p:nvPr>
        </p:nvSpPr>
        <p:spPr>
          <a:xfrm>
            <a:off x="971550" y="1600200"/>
            <a:ext cx="7715250" cy="2549525"/>
          </a:xfrm>
        </p:spPr>
        <p:txBody>
          <a:bodyPr/>
          <a:lstStyle/>
          <a:p>
            <a:pPr marL="357188" indent="-357188"/>
            <a:r>
              <a:rPr lang="zh-CN" altLang="en-US"/>
              <a:t>常用的计算方法有求和、计数、求最大</a:t>
            </a:r>
            <a:r>
              <a:rPr lang="en-US" altLang="zh-CN"/>
              <a:t>/</a:t>
            </a:r>
            <a:r>
              <a:rPr lang="zh-CN" altLang="en-US"/>
              <a:t>最小值、求平均数及表达式等 。</a:t>
            </a:r>
          </a:p>
          <a:p>
            <a:pPr marL="357188" indent="-357188"/>
            <a:endParaRPr lang="zh-CN" altLang="en-US"/>
          </a:p>
          <a:p>
            <a:pPr marL="357188" indent="-357188"/>
            <a:r>
              <a:rPr lang="zh-CN" altLang="en-US"/>
              <a:t>方式：预定义计算 、自定义计算 </a:t>
            </a:r>
          </a:p>
        </p:txBody>
      </p:sp>
      <p:sp>
        <p:nvSpPr>
          <p:cNvPr id="4" name="矩形 3"/>
          <p:cNvSpPr/>
          <p:nvPr/>
        </p:nvSpPr>
        <p:spPr>
          <a:xfrm>
            <a:off x="539552" y="0"/>
            <a:ext cx="2672526" cy="369332"/>
          </a:xfrm>
          <a:prstGeom prst="rect">
            <a:avLst/>
          </a:prstGeom>
        </p:spPr>
        <p:txBody>
          <a:bodyPr wrap="none">
            <a:spAutoFit/>
          </a:bodyPr>
          <a:lstStyle/>
          <a:p>
            <a:r>
              <a:rPr lang="en-US" altLang="zh-CN" b="1" dirty="0" smtClean="0"/>
              <a:t>3.3.5 </a:t>
            </a:r>
            <a:r>
              <a:rPr lang="zh-CN" altLang="en-US" b="1" dirty="0" smtClean="0"/>
              <a:t>在查询中进行计算</a:t>
            </a:r>
            <a:endParaRPr lang="zh-SG"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4035">
                                            <p:txEl>
                                              <p:pRg st="2" end="2"/>
                                            </p:txEl>
                                          </p:spTgt>
                                        </p:tgtEl>
                                        <p:attrNameLst>
                                          <p:attrName>style.visibility</p:attrName>
                                        </p:attrNameLst>
                                      </p:cBhvr>
                                      <p:to>
                                        <p:strVal val="visible"/>
                                      </p:to>
                                    </p:set>
                                    <p:animEffect transition="in" filter="wipe(down)">
                                      <p:cBhvr>
                                        <p:cTn id="7" dur="500"/>
                                        <p:tgtEl>
                                          <p:spTgt spid="440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body" idx="1"/>
          </p:nvPr>
        </p:nvSpPr>
        <p:spPr>
          <a:xfrm>
            <a:off x="1042988" y="549275"/>
            <a:ext cx="7715250" cy="4525963"/>
          </a:xfrm>
        </p:spPr>
        <p:txBody>
          <a:bodyPr/>
          <a:lstStyle/>
          <a:p>
            <a:pPr marL="0" indent="0">
              <a:buFont typeface="Wingdings" pitchFamily="2" charset="2"/>
              <a:buNone/>
            </a:pPr>
            <a:r>
              <a:rPr lang="zh-CN" altLang="en-US">
                <a:solidFill>
                  <a:srgbClr val="CC0099"/>
                </a:solidFill>
              </a:rPr>
              <a:t>注意：</a:t>
            </a:r>
            <a:r>
              <a:rPr lang="zh-CN" altLang="en-US"/>
              <a:t/>
            </a:r>
            <a:br>
              <a:rPr lang="zh-CN" altLang="en-US"/>
            </a:br>
            <a:r>
              <a:rPr lang="zh-CN" altLang="en-US"/>
              <a:t>（</a:t>
            </a:r>
            <a:r>
              <a:rPr lang="en-US" altLang="zh-CN"/>
              <a:t>1</a:t>
            </a:r>
            <a:r>
              <a:rPr lang="zh-CN" altLang="en-US"/>
              <a:t>）计算字段是在查询中定义的字段；</a:t>
            </a:r>
          </a:p>
          <a:p>
            <a:pPr marL="0" indent="0">
              <a:buFont typeface="Wingdings" pitchFamily="2" charset="2"/>
              <a:buNone/>
            </a:pPr>
            <a:r>
              <a:rPr lang="zh-CN" altLang="en-US"/>
              <a:t>（</a:t>
            </a:r>
            <a:r>
              <a:rPr lang="en-US" altLang="zh-CN"/>
              <a:t>2</a:t>
            </a:r>
            <a:r>
              <a:rPr lang="zh-CN" altLang="en-US"/>
              <a:t>）查询显示表达式的结果而非显示存 储的数据，即计算结果并不存储在基础表中 ；</a:t>
            </a:r>
          </a:p>
          <a:p>
            <a:pPr marL="0" indent="0">
              <a:buFont typeface="Wingdings" pitchFamily="2" charset="2"/>
              <a:buNone/>
            </a:pPr>
            <a:r>
              <a:rPr lang="zh-CN" altLang="en-US"/>
              <a:t>（</a:t>
            </a:r>
            <a:r>
              <a:rPr lang="en-US" altLang="zh-CN"/>
              <a:t>3</a:t>
            </a:r>
            <a:r>
              <a:rPr lang="zh-CN" altLang="en-US"/>
              <a:t>）每次执行查询时都将重新进行计算，即不能手动更新查询的计算结果 。 </a:t>
            </a:r>
          </a:p>
          <a:p>
            <a:pPr marL="0" indent="0">
              <a:buFont typeface="Wingdings" pitchFamily="2" charset="2"/>
              <a:buNone/>
            </a:pPr>
            <a:endParaRPr lang="en-US" altLang="zh-CN"/>
          </a:p>
        </p:txBody>
      </p:sp>
      <p:sp>
        <p:nvSpPr>
          <p:cNvPr id="3" name="矩形 2"/>
          <p:cNvSpPr/>
          <p:nvPr/>
        </p:nvSpPr>
        <p:spPr>
          <a:xfrm>
            <a:off x="539552" y="0"/>
            <a:ext cx="2672526" cy="369332"/>
          </a:xfrm>
          <a:prstGeom prst="rect">
            <a:avLst/>
          </a:prstGeom>
        </p:spPr>
        <p:txBody>
          <a:bodyPr wrap="none">
            <a:spAutoFit/>
          </a:bodyPr>
          <a:lstStyle/>
          <a:p>
            <a:r>
              <a:rPr lang="en-US" altLang="zh-CN" b="1" dirty="0" smtClean="0"/>
              <a:t>3.3.5 </a:t>
            </a:r>
            <a:r>
              <a:rPr lang="zh-CN" altLang="en-US" b="1" dirty="0" smtClean="0"/>
              <a:t>在查询中进行计算</a:t>
            </a:r>
            <a:endParaRPr lang="zh-SG" altLang="en-US"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idx="1"/>
          </p:nvPr>
        </p:nvSpPr>
        <p:spPr>
          <a:xfrm>
            <a:off x="971550" y="1988841"/>
            <a:ext cx="7715250" cy="3672408"/>
          </a:xfrm>
        </p:spPr>
        <p:txBody>
          <a:bodyPr/>
          <a:lstStyle/>
          <a:p>
            <a:pPr marL="0" indent="0">
              <a:buNone/>
            </a:pPr>
            <a:r>
              <a:rPr lang="zh-CN" altLang="zh-SG" dirty="0"/>
              <a:t>例</a:t>
            </a:r>
            <a:r>
              <a:rPr lang="en-US" altLang="zh-SG" dirty="0"/>
              <a:t>3.13  </a:t>
            </a:r>
            <a:r>
              <a:rPr lang="zh-CN" altLang="zh-SG" dirty="0"/>
              <a:t>统计职务是销售代表的雇员人数</a:t>
            </a:r>
            <a:r>
              <a:rPr lang="zh-CN" altLang="zh-SG" dirty="0" smtClean="0"/>
              <a:t>。</a:t>
            </a:r>
            <a:endParaRPr lang="en-US" altLang="zh-CN" dirty="0" smtClean="0"/>
          </a:p>
          <a:p>
            <a:pPr marL="0" indent="0">
              <a:buNone/>
            </a:pPr>
            <a:r>
              <a:rPr lang="zh-CN" altLang="zh-SG" dirty="0"/>
              <a:t>例</a:t>
            </a:r>
            <a:r>
              <a:rPr lang="en-US" altLang="zh-SG" dirty="0"/>
              <a:t>3.14  </a:t>
            </a:r>
            <a:r>
              <a:rPr lang="zh-CN" altLang="zh-SG" dirty="0"/>
              <a:t>统计各类职务的雇员人数。</a:t>
            </a:r>
          </a:p>
          <a:p>
            <a:r>
              <a:rPr lang="zh-CN" altLang="zh-SG" dirty="0"/>
              <a:t>使用的数据表：雇员表</a:t>
            </a:r>
            <a:r>
              <a:rPr lang="zh-CN" altLang="zh-SG" dirty="0" smtClean="0"/>
              <a:t>。</a:t>
            </a:r>
            <a:endParaRPr lang="en-US" altLang="zh-CN" dirty="0" smtClean="0"/>
          </a:p>
          <a:p>
            <a:r>
              <a:rPr lang="zh-CN" altLang="zh-SG" dirty="0"/>
              <a:t>使用的字段：职务。</a:t>
            </a:r>
          </a:p>
          <a:p>
            <a:pPr marL="0" indent="0">
              <a:buNone/>
            </a:pPr>
            <a:endParaRPr lang="en-US" altLang="zh-CN" dirty="0"/>
          </a:p>
        </p:txBody>
      </p:sp>
      <p:sp>
        <p:nvSpPr>
          <p:cNvPr id="4" name="矩形 3"/>
          <p:cNvSpPr/>
          <p:nvPr/>
        </p:nvSpPr>
        <p:spPr>
          <a:xfrm>
            <a:off x="539552" y="0"/>
            <a:ext cx="2672526" cy="369332"/>
          </a:xfrm>
          <a:prstGeom prst="rect">
            <a:avLst/>
          </a:prstGeom>
        </p:spPr>
        <p:txBody>
          <a:bodyPr wrap="none">
            <a:spAutoFit/>
          </a:bodyPr>
          <a:lstStyle/>
          <a:p>
            <a:r>
              <a:rPr lang="en-US" altLang="zh-CN" b="1" dirty="0" smtClean="0"/>
              <a:t>3.3.5 </a:t>
            </a:r>
            <a:r>
              <a:rPr lang="zh-CN" altLang="en-US" b="1" dirty="0" smtClean="0"/>
              <a:t>在查询中进行计算</a:t>
            </a:r>
            <a:endParaRPr lang="zh-SG" altLang="en-US" b="1" dirty="0"/>
          </a:p>
        </p:txBody>
      </p:sp>
    </p:spTree>
    <p:extLst>
      <p:ext uri="{BB962C8B-B14F-4D97-AF65-F5344CB8AC3E}">
        <p14:creationId xmlns:p14="http://schemas.microsoft.com/office/powerpoint/2010/main" val="15142074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idx="1"/>
          </p:nvPr>
        </p:nvSpPr>
        <p:spPr>
          <a:xfrm>
            <a:off x="971550" y="980728"/>
            <a:ext cx="7715250" cy="5145435"/>
          </a:xfrm>
        </p:spPr>
        <p:txBody>
          <a:bodyPr/>
          <a:lstStyle/>
          <a:p>
            <a:pPr marL="0" indent="0">
              <a:buNone/>
            </a:pPr>
            <a:r>
              <a:rPr lang="zh-CN" altLang="zh-SG" dirty="0"/>
              <a:t>例</a:t>
            </a:r>
            <a:r>
              <a:rPr lang="en-US" altLang="zh-SG" dirty="0"/>
              <a:t>3.15  </a:t>
            </a:r>
            <a:r>
              <a:rPr lang="zh-CN" altLang="zh-SG" dirty="0"/>
              <a:t>分别统计各个类别产品的库存总量</a:t>
            </a:r>
            <a:r>
              <a:rPr lang="zh-CN" altLang="zh-SG" dirty="0" smtClean="0"/>
              <a:t>。</a:t>
            </a:r>
            <a:endParaRPr lang="en-US" altLang="zh-CN" dirty="0" smtClean="0"/>
          </a:p>
          <a:p>
            <a:r>
              <a:rPr lang="zh-CN" altLang="zh-SG" dirty="0"/>
              <a:t>使用的数据表：产品表、类别。</a:t>
            </a:r>
          </a:p>
          <a:p>
            <a:r>
              <a:rPr lang="zh-CN" altLang="zh-SG" dirty="0"/>
              <a:t>使用的字段：类别</a:t>
            </a:r>
            <a:r>
              <a:rPr lang="en-US" altLang="zh-SG" dirty="0"/>
              <a:t>.</a:t>
            </a:r>
            <a:r>
              <a:rPr lang="zh-CN" altLang="zh-SG" dirty="0"/>
              <a:t>类别名称、产品</a:t>
            </a:r>
            <a:r>
              <a:rPr lang="en-US" altLang="zh-SG" dirty="0"/>
              <a:t>.</a:t>
            </a:r>
            <a:r>
              <a:rPr lang="zh-CN" altLang="zh-SG" dirty="0"/>
              <a:t>库存量。</a:t>
            </a:r>
          </a:p>
          <a:p>
            <a:r>
              <a:rPr lang="zh-CN" altLang="zh-SG" dirty="0"/>
              <a:t>单击工具栏上的</a:t>
            </a:r>
            <a:r>
              <a:rPr lang="en-US" altLang="zh-SG" dirty="0"/>
              <a:t>“</a:t>
            </a:r>
            <a:r>
              <a:rPr lang="zh-CN" altLang="zh-SG" dirty="0"/>
              <a:t>总计</a:t>
            </a:r>
            <a:r>
              <a:rPr lang="en-US" altLang="zh-SG" dirty="0"/>
              <a:t>”</a:t>
            </a:r>
            <a:r>
              <a:rPr lang="zh-CN" altLang="zh-SG" dirty="0"/>
              <a:t>按钮，分别从数据源中添加</a:t>
            </a:r>
            <a:r>
              <a:rPr lang="en-US" altLang="zh-SG" dirty="0"/>
              <a:t>“</a:t>
            </a:r>
            <a:r>
              <a:rPr lang="zh-CN" altLang="zh-SG" dirty="0"/>
              <a:t>类别名称</a:t>
            </a:r>
            <a:r>
              <a:rPr lang="en-US" altLang="zh-SG" dirty="0"/>
              <a:t>”</a:t>
            </a:r>
            <a:r>
              <a:rPr lang="zh-CN" altLang="zh-SG" dirty="0"/>
              <a:t>、</a:t>
            </a:r>
            <a:r>
              <a:rPr lang="en-US" altLang="zh-SG" dirty="0"/>
              <a:t>“</a:t>
            </a:r>
            <a:r>
              <a:rPr lang="zh-CN" altLang="zh-SG" dirty="0"/>
              <a:t>库存量</a:t>
            </a:r>
            <a:r>
              <a:rPr lang="en-US" altLang="zh-SG" dirty="0"/>
              <a:t>”</a:t>
            </a:r>
            <a:r>
              <a:rPr lang="zh-CN" altLang="zh-SG" dirty="0"/>
              <a:t>字段至设计网格中，并为</a:t>
            </a:r>
            <a:r>
              <a:rPr lang="en-US" altLang="zh-SG" dirty="0"/>
              <a:t>“</a:t>
            </a:r>
            <a:r>
              <a:rPr lang="zh-CN" altLang="zh-SG" dirty="0"/>
              <a:t>类别名称</a:t>
            </a:r>
            <a:r>
              <a:rPr lang="en-US" altLang="zh-SG" dirty="0"/>
              <a:t>”</a:t>
            </a:r>
            <a:r>
              <a:rPr lang="zh-CN" altLang="zh-SG" dirty="0"/>
              <a:t>字段对应的</a:t>
            </a:r>
            <a:r>
              <a:rPr lang="en-US" altLang="zh-SG" dirty="0"/>
              <a:t>“</a:t>
            </a:r>
            <a:r>
              <a:rPr lang="zh-CN" altLang="zh-SG" dirty="0"/>
              <a:t>总计</a:t>
            </a:r>
            <a:r>
              <a:rPr lang="en-US" altLang="zh-SG" dirty="0"/>
              <a:t>”</a:t>
            </a:r>
            <a:r>
              <a:rPr lang="zh-CN" altLang="zh-SG" dirty="0"/>
              <a:t>单元格选择</a:t>
            </a:r>
            <a:r>
              <a:rPr lang="en-US" altLang="zh-SG" dirty="0"/>
              <a:t>“</a:t>
            </a:r>
            <a:r>
              <a:rPr lang="zh-CN" altLang="zh-SG" dirty="0"/>
              <a:t>分组（</a:t>
            </a:r>
            <a:r>
              <a:rPr lang="en-US" altLang="zh-SG" dirty="0"/>
              <a:t>Group By</a:t>
            </a:r>
            <a:r>
              <a:rPr lang="zh-CN" altLang="zh-SG" dirty="0"/>
              <a:t>）</a:t>
            </a:r>
            <a:r>
              <a:rPr lang="en-US" altLang="zh-SG" dirty="0"/>
              <a:t>”</a:t>
            </a:r>
            <a:r>
              <a:rPr lang="zh-CN" altLang="zh-SG" dirty="0"/>
              <a:t>选项。</a:t>
            </a:r>
            <a:r>
              <a:rPr lang="en-US" altLang="zh-SG" dirty="0"/>
              <a:t>“</a:t>
            </a:r>
            <a:r>
              <a:rPr lang="zh-CN" altLang="zh-SG" dirty="0"/>
              <a:t>库存量</a:t>
            </a:r>
            <a:r>
              <a:rPr lang="en-US" altLang="zh-SG" dirty="0"/>
              <a:t>”</a:t>
            </a:r>
            <a:r>
              <a:rPr lang="zh-CN" altLang="zh-SG" dirty="0"/>
              <a:t>字段对应的</a:t>
            </a:r>
            <a:r>
              <a:rPr lang="en-US" altLang="zh-SG" dirty="0"/>
              <a:t>“</a:t>
            </a:r>
            <a:r>
              <a:rPr lang="zh-CN" altLang="zh-SG" dirty="0"/>
              <a:t>总计</a:t>
            </a:r>
            <a:r>
              <a:rPr lang="en-US" altLang="zh-SG" dirty="0"/>
              <a:t>”</a:t>
            </a:r>
            <a:r>
              <a:rPr lang="zh-CN" altLang="zh-SG" dirty="0"/>
              <a:t>单元格选择</a:t>
            </a:r>
            <a:r>
              <a:rPr lang="en-US" altLang="zh-SG" dirty="0"/>
              <a:t>“</a:t>
            </a:r>
            <a:r>
              <a:rPr lang="zh-CN" altLang="zh-SG" dirty="0"/>
              <a:t>计数</a:t>
            </a:r>
            <a:r>
              <a:rPr lang="en-US" altLang="zh-SG" dirty="0"/>
              <a:t>”</a:t>
            </a:r>
            <a:r>
              <a:rPr lang="zh-CN" altLang="zh-SG" dirty="0"/>
              <a:t>选项</a:t>
            </a:r>
            <a:r>
              <a:rPr lang="zh-CN" altLang="zh-SG" dirty="0" smtClean="0"/>
              <a:t>。</a:t>
            </a:r>
            <a:endParaRPr lang="en-US" altLang="zh-CN" dirty="0" smtClean="0"/>
          </a:p>
          <a:p>
            <a:endParaRPr lang="zh-CN" altLang="zh-SG" dirty="0"/>
          </a:p>
          <a:p>
            <a:endParaRPr lang="en-US" altLang="zh-CN" dirty="0"/>
          </a:p>
        </p:txBody>
      </p:sp>
      <p:sp>
        <p:nvSpPr>
          <p:cNvPr id="4" name="矩形 3"/>
          <p:cNvSpPr/>
          <p:nvPr/>
        </p:nvSpPr>
        <p:spPr>
          <a:xfrm>
            <a:off x="539552" y="0"/>
            <a:ext cx="2672526" cy="369332"/>
          </a:xfrm>
          <a:prstGeom prst="rect">
            <a:avLst/>
          </a:prstGeom>
        </p:spPr>
        <p:txBody>
          <a:bodyPr wrap="none">
            <a:spAutoFit/>
          </a:bodyPr>
          <a:lstStyle/>
          <a:p>
            <a:r>
              <a:rPr lang="en-US" altLang="zh-CN" b="1" dirty="0" smtClean="0"/>
              <a:t>3.3.5 </a:t>
            </a:r>
            <a:r>
              <a:rPr lang="zh-CN" altLang="en-US" b="1" dirty="0" smtClean="0"/>
              <a:t>在查询中进行计算</a:t>
            </a:r>
            <a:endParaRPr lang="zh-SG" altLang="en-US" b="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idx="1"/>
          </p:nvPr>
        </p:nvSpPr>
        <p:spPr>
          <a:xfrm>
            <a:off x="1331640" y="2204864"/>
            <a:ext cx="7355160" cy="3921299"/>
          </a:xfrm>
        </p:spPr>
        <p:txBody>
          <a:bodyPr/>
          <a:lstStyle/>
          <a:p>
            <a:r>
              <a:rPr lang="zh-CN" altLang="en-US" dirty="0" smtClean="0"/>
              <a:t>例</a:t>
            </a:r>
            <a:r>
              <a:rPr lang="en-US" altLang="zh-CN" dirty="0" smtClean="0"/>
              <a:t>  </a:t>
            </a:r>
            <a:r>
              <a:rPr lang="zh-CN" altLang="en-US" dirty="0"/>
              <a:t>分别统计各个专业各门课程的平均成绩，要求最终显示的平均成绩保留至整数。</a:t>
            </a:r>
          </a:p>
          <a:p>
            <a:endParaRPr lang="en-US" altLang="zh-CN" dirty="0"/>
          </a:p>
        </p:txBody>
      </p:sp>
      <p:sp>
        <p:nvSpPr>
          <p:cNvPr id="4" name="矩形 3"/>
          <p:cNvSpPr/>
          <p:nvPr/>
        </p:nvSpPr>
        <p:spPr>
          <a:xfrm>
            <a:off x="539552" y="0"/>
            <a:ext cx="2672526" cy="369332"/>
          </a:xfrm>
          <a:prstGeom prst="rect">
            <a:avLst/>
          </a:prstGeom>
        </p:spPr>
        <p:txBody>
          <a:bodyPr wrap="none">
            <a:spAutoFit/>
          </a:bodyPr>
          <a:lstStyle/>
          <a:p>
            <a:r>
              <a:rPr lang="en-US" altLang="zh-CN" b="1" dirty="0" smtClean="0"/>
              <a:t>3.3.5 </a:t>
            </a:r>
            <a:r>
              <a:rPr lang="zh-CN" altLang="en-US" b="1" dirty="0" smtClean="0"/>
              <a:t>在查询中进行计算</a:t>
            </a:r>
            <a:endParaRPr lang="zh-SG" altLang="en-US" b="1" dirty="0"/>
          </a:p>
        </p:txBody>
      </p:sp>
    </p:spTree>
    <p:extLst>
      <p:ext uri="{BB962C8B-B14F-4D97-AF65-F5344CB8AC3E}">
        <p14:creationId xmlns:p14="http://schemas.microsoft.com/office/powerpoint/2010/main" val="6145824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627784" y="274638"/>
            <a:ext cx="6059016" cy="1143000"/>
          </a:xfrm>
        </p:spPr>
        <p:txBody>
          <a:bodyPr/>
          <a:lstStyle/>
          <a:p>
            <a:pPr algn="r"/>
            <a:r>
              <a:rPr lang="en-US" altLang="zh-CN" dirty="0"/>
              <a:t>3.3.6 </a:t>
            </a:r>
            <a:r>
              <a:rPr lang="zh-CN" altLang="en-US" dirty="0"/>
              <a:t>交叉表查询 </a:t>
            </a:r>
          </a:p>
        </p:txBody>
      </p:sp>
      <p:sp>
        <p:nvSpPr>
          <p:cNvPr id="47107" name="Rectangle 3"/>
          <p:cNvSpPr>
            <a:spLocks noGrp="1" noChangeArrowheads="1"/>
          </p:cNvSpPr>
          <p:nvPr>
            <p:ph type="body" idx="1"/>
          </p:nvPr>
        </p:nvSpPr>
        <p:spPr/>
        <p:txBody>
          <a:bodyPr/>
          <a:lstStyle/>
          <a:p>
            <a:pPr marL="0" indent="0">
              <a:buNone/>
            </a:pPr>
            <a:r>
              <a:rPr lang="zh-CN" altLang="zh-SG" dirty="0"/>
              <a:t>例</a:t>
            </a:r>
            <a:r>
              <a:rPr lang="en-US" altLang="zh-SG" dirty="0"/>
              <a:t>3.16  </a:t>
            </a:r>
            <a:r>
              <a:rPr lang="zh-CN" altLang="zh-SG" dirty="0"/>
              <a:t>使用设计视图创建交叉表查询，统计不同供应商供应的各类产品的库存量</a:t>
            </a:r>
            <a:r>
              <a:rPr lang="zh-CN" altLang="zh-SG" dirty="0" smtClean="0"/>
              <a:t>。</a:t>
            </a:r>
            <a:endParaRPr lang="en-US" altLang="zh-CN" dirty="0" smtClean="0"/>
          </a:p>
          <a:p>
            <a:r>
              <a:rPr lang="zh-CN" altLang="zh-SG" sz="2400" dirty="0"/>
              <a:t>在这个例子中查询所需数据来自于类别表、供应商表和产品表，使用</a:t>
            </a:r>
            <a:r>
              <a:rPr lang="en-US" altLang="zh-SG" sz="2400" dirty="0"/>
              <a:t>“</a:t>
            </a:r>
            <a:r>
              <a:rPr lang="zh-CN" altLang="zh-SG" sz="2400" dirty="0"/>
              <a:t>查询向导</a:t>
            </a:r>
            <a:r>
              <a:rPr lang="en-US" altLang="zh-SG" sz="2400" dirty="0"/>
              <a:t>”</a:t>
            </a:r>
            <a:r>
              <a:rPr lang="zh-CN" altLang="zh-SG" sz="2400" dirty="0"/>
              <a:t>创建交叉表查询需要先将所需的数据放在一个表或查询里，然后才能创建此查询，这样做显然有些麻烦。事实上，可以使用查询设计视图来创建交叉表查询</a:t>
            </a:r>
            <a:r>
              <a:rPr lang="zh-CN" altLang="zh-SG" sz="2400" dirty="0" smtClean="0"/>
              <a:t>。</a:t>
            </a:r>
            <a:endParaRPr lang="zh-CN" altLang="zh-SG" sz="2400" dirty="0"/>
          </a:p>
          <a:p>
            <a:r>
              <a:rPr lang="zh-CN" altLang="en-US" sz="2400" dirty="0" smtClean="0"/>
              <a:t>注意</a:t>
            </a:r>
            <a:r>
              <a:rPr lang="zh-CN" altLang="en-US" sz="2400" dirty="0"/>
              <a:t>：</a:t>
            </a:r>
          </a:p>
          <a:p>
            <a:pPr>
              <a:buFont typeface="Wingdings" pitchFamily="2" charset="2"/>
              <a:buBlip>
                <a:blip r:embed="rId2"/>
              </a:buBlip>
            </a:pPr>
            <a:r>
              <a:rPr lang="zh-CN" altLang="en-US" sz="2400" dirty="0"/>
              <a:t>一个交叉查询中只能有一个字段作为列标题；</a:t>
            </a:r>
          </a:p>
          <a:p>
            <a:pPr>
              <a:buFont typeface="Wingdings" pitchFamily="2" charset="2"/>
              <a:buBlip>
                <a:blip r:embed="rId2"/>
              </a:buBlip>
            </a:pPr>
            <a:r>
              <a:rPr lang="zh-CN" altLang="en-US" sz="2400" dirty="0"/>
              <a:t>可以指定至多</a:t>
            </a:r>
            <a:r>
              <a:rPr lang="en-US" altLang="zh-CN" sz="2400" dirty="0"/>
              <a:t>3</a:t>
            </a:r>
            <a:r>
              <a:rPr lang="zh-CN" altLang="en-US" sz="2400" dirty="0"/>
              <a:t>个字段作为行标题</a:t>
            </a:r>
          </a:p>
          <a:p>
            <a:pPr>
              <a:buFont typeface="Wingdings" pitchFamily="2" charset="2"/>
              <a:buBlip>
                <a:blip r:embed="rId2"/>
              </a:buBlip>
            </a:pPr>
            <a:r>
              <a:rPr lang="zh-CN" altLang="en-US" sz="2400" dirty="0"/>
              <a:t>“值”的字段也只能有一个，且其类型通常为“数字” </a:t>
            </a:r>
          </a:p>
        </p:txBody>
      </p:sp>
      <p:sp>
        <p:nvSpPr>
          <p:cNvPr id="47108" name="AutoShape 4">
            <a:hlinkClick r:id="rId3" action="ppaction://hlinksldjump"/>
          </p:cNvPr>
          <p:cNvSpPr>
            <a:spLocks noChangeArrowheads="1"/>
          </p:cNvSpPr>
          <p:nvPr/>
        </p:nvSpPr>
        <p:spPr bwMode="auto">
          <a:xfrm>
            <a:off x="7812088" y="5805488"/>
            <a:ext cx="1331912" cy="1052512"/>
          </a:xfrm>
          <a:prstGeom prst="star8">
            <a:avLst>
              <a:gd name="adj" fmla="val 382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三个要点</a:t>
            </a:r>
          </a:p>
        </p:txBody>
      </p:sp>
      <p:sp>
        <p:nvSpPr>
          <p:cNvPr id="5" name="矩形 4"/>
          <p:cNvSpPr/>
          <p:nvPr/>
        </p:nvSpPr>
        <p:spPr>
          <a:xfrm>
            <a:off x="539552" y="0"/>
            <a:ext cx="1980029" cy="369332"/>
          </a:xfrm>
          <a:prstGeom prst="rect">
            <a:avLst/>
          </a:prstGeom>
        </p:spPr>
        <p:txBody>
          <a:bodyPr wrap="none">
            <a:spAutoFit/>
          </a:bodyPr>
          <a:lstStyle/>
          <a:p>
            <a:r>
              <a:rPr lang="en-US" altLang="zh-CN" b="1" dirty="0" smtClean="0"/>
              <a:t>3.3.6 </a:t>
            </a:r>
            <a:r>
              <a:rPr lang="zh-CN" altLang="en-US" b="1" dirty="0" smtClean="0"/>
              <a:t>交叉表查询</a:t>
            </a:r>
            <a:endParaRPr lang="zh-SG"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barn(inVertical)">
                                      <p:cBhvr>
                                        <p:cTn id="7" dur="500"/>
                                        <p:tgtEl>
                                          <p:spTgt spid="47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barn(inVertical)">
                                      <p:cBhvr>
                                        <p:cTn id="12" dur="500"/>
                                        <p:tgtEl>
                                          <p:spTgt spid="471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Effect transition="in" filter="barn(inVertical)">
                                      <p:cBhvr>
                                        <p:cTn id="17" dur="500"/>
                                        <p:tgtEl>
                                          <p:spTgt spid="47107">
                                            <p:txEl>
                                              <p:pRg st="2" end="2"/>
                                            </p:txEl>
                                          </p:spTgt>
                                        </p:tgtEl>
                                      </p:cBhvr>
                                    </p:animEffect>
                                  </p:childTnLst>
                                </p:cTn>
                              </p:par>
                            </p:childTnLst>
                          </p:cTn>
                        </p:par>
                        <p:par>
                          <p:cTn id="18" fill="hold" nodeType="afterGroup">
                            <p:stCondLst>
                              <p:cond delay="500"/>
                            </p:stCondLst>
                            <p:childTnLst>
                              <p:par>
                                <p:cTn id="19" presetID="16" presetClass="entr" presetSubtype="21" fill="hold" nodeType="afterEffect">
                                  <p:stCondLst>
                                    <p:cond delay="0"/>
                                  </p:stCondLst>
                                  <p:childTnLst>
                                    <p:set>
                                      <p:cBhvr>
                                        <p:cTn id="20" dur="1" fill="hold">
                                          <p:stCondLst>
                                            <p:cond delay="0"/>
                                          </p:stCondLst>
                                        </p:cTn>
                                        <p:tgtEl>
                                          <p:spTgt spid="47107">
                                            <p:txEl>
                                              <p:pRg st="3" end="3"/>
                                            </p:txEl>
                                          </p:spTgt>
                                        </p:tgtEl>
                                        <p:attrNameLst>
                                          <p:attrName>style.visibility</p:attrName>
                                        </p:attrNameLst>
                                      </p:cBhvr>
                                      <p:to>
                                        <p:strVal val="visible"/>
                                      </p:to>
                                    </p:set>
                                    <p:animEffect transition="in" filter="barn(inVertical)">
                                      <p:cBhvr>
                                        <p:cTn id="21" dur="500"/>
                                        <p:tgtEl>
                                          <p:spTgt spid="47107">
                                            <p:txEl>
                                              <p:pRg st="3" end="3"/>
                                            </p:txEl>
                                          </p:spTgt>
                                        </p:tgtEl>
                                      </p:cBhvr>
                                    </p:animEffect>
                                  </p:childTnLst>
                                </p:cTn>
                              </p:par>
                            </p:childTnLst>
                          </p:cTn>
                        </p:par>
                        <p:par>
                          <p:cTn id="22" fill="hold" nodeType="afterGroup">
                            <p:stCondLst>
                              <p:cond delay="1000"/>
                            </p:stCondLst>
                            <p:childTnLst>
                              <p:par>
                                <p:cTn id="23" presetID="16" presetClass="entr" presetSubtype="21" fill="hold" nodeType="afterEffect">
                                  <p:stCondLst>
                                    <p:cond delay="0"/>
                                  </p:stCondLst>
                                  <p:childTnLst>
                                    <p:set>
                                      <p:cBhvr>
                                        <p:cTn id="24" dur="1" fill="hold">
                                          <p:stCondLst>
                                            <p:cond delay="0"/>
                                          </p:stCondLst>
                                        </p:cTn>
                                        <p:tgtEl>
                                          <p:spTgt spid="47107">
                                            <p:txEl>
                                              <p:pRg st="4" end="4"/>
                                            </p:txEl>
                                          </p:spTgt>
                                        </p:tgtEl>
                                        <p:attrNameLst>
                                          <p:attrName>style.visibility</p:attrName>
                                        </p:attrNameLst>
                                      </p:cBhvr>
                                      <p:to>
                                        <p:strVal val="visible"/>
                                      </p:to>
                                    </p:set>
                                    <p:animEffect transition="in" filter="barn(inVertical)">
                                      <p:cBhvr>
                                        <p:cTn id="25" dur="500"/>
                                        <p:tgtEl>
                                          <p:spTgt spid="47107">
                                            <p:txEl>
                                              <p:pRg st="4" end="4"/>
                                            </p:txEl>
                                          </p:spTgt>
                                        </p:tgtEl>
                                      </p:cBhvr>
                                    </p:animEffect>
                                  </p:childTnLst>
                                </p:cTn>
                              </p:par>
                            </p:childTnLst>
                          </p:cTn>
                        </p:par>
                        <p:par>
                          <p:cTn id="26" fill="hold" nodeType="afterGroup">
                            <p:stCondLst>
                              <p:cond delay="1500"/>
                            </p:stCondLst>
                            <p:childTnLst>
                              <p:par>
                                <p:cTn id="27" presetID="16" presetClass="entr" presetSubtype="21" fill="hold" nodeType="afterEffect">
                                  <p:stCondLst>
                                    <p:cond delay="0"/>
                                  </p:stCondLst>
                                  <p:childTnLst>
                                    <p:set>
                                      <p:cBhvr>
                                        <p:cTn id="28" dur="1" fill="hold">
                                          <p:stCondLst>
                                            <p:cond delay="0"/>
                                          </p:stCondLst>
                                        </p:cTn>
                                        <p:tgtEl>
                                          <p:spTgt spid="47107">
                                            <p:txEl>
                                              <p:pRg st="5" end="5"/>
                                            </p:txEl>
                                          </p:spTgt>
                                        </p:tgtEl>
                                        <p:attrNameLst>
                                          <p:attrName>style.visibility</p:attrName>
                                        </p:attrNameLst>
                                      </p:cBhvr>
                                      <p:to>
                                        <p:strVal val="visible"/>
                                      </p:to>
                                    </p:set>
                                    <p:animEffect transition="in" filter="barn(inVertical)">
                                      <p:cBhvr>
                                        <p:cTn id="29" dur="500"/>
                                        <p:tgtEl>
                                          <p:spTgt spid="471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411760" y="908720"/>
            <a:ext cx="5842992" cy="1143000"/>
          </a:xfrm>
        </p:spPr>
        <p:txBody>
          <a:bodyPr/>
          <a:lstStyle/>
          <a:p>
            <a:pPr algn="r"/>
            <a:r>
              <a:rPr lang="en-US" altLang="zh-CN" dirty="0"/>
              <a:t>3.4 </a:t>
            </a:r>
            <a:r>
              <a:rPr lang="zh-CN" altLang="en-US" dirty="0"/>
              <a:t>创建参数查询 </a:t>
            </a:r>
          </a:p>
        </p:txBody>
      </p:sp>
      <p:sp>
        <p:nvSpPr>
          <p:cNvPr id="48131" name="Rectangle 3"/>
          <p:cNvSpPr>
            <a:spLocks noGrp="1" noChangeArrowheads="1"/>
          </p:cNvSpPr>
          <p:nvPr>
            <p:ph type="body" idx="1"/>
          </p:nvPr>
        </p:nvSpPr>
        <p:spPr>
          <a:xfrm>
            <a:off x="755576" y="2636912"/>
            <a:ext cx="7715250" cy="3556992"/>
          </a:xfrm>
        </p:spPr>
        <p:txBody>
          <a:bodyPr/>
          <a:lstStyle/>
          <a:p>
            <a:r>
              <a:rPr lang="zh-CN" altLang="en-US" dirty="0"/>
              <a:t>参数查询是一种可以重复使用的查询，每次使用时都可以改变其准则。每当运行一个参数查询时，</a:t>
            </a:r>
            <a:r>
              <a:rPr lang="en-US" altLang="zh-CN" dirty="0"/>
              <a:t>Access 2003</a:t>
            </a:r>
            <a:r>
              <a:rPr lang="zh-CN" altLang="en-US" dirty="0"/>
              <a:t>都会显示一个对话框，提示用户输入新的准则。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139952" y="274638"/>
            <a:ext cx="4546848" cy="1143000"/>
          </a:xfrm>
        </p:spPr>
        <p:txBody>
          <a:bodyPr/>
          <a:lstStyle/>
          <a:p>
            <a:pPr algn="r"/>
            <a:r>
              <a:rPr lang="en-US" altLang="zh-CN" dirty="0"/>
              <a:t>3.4.1 </a:t>
            </a:r>
            <a:r>
              <a:rPr lang="zh-CN" altLang="en-US" dirty="0"/>
              <a:t>单参数查询 </a:t>
            </a:r>
          </a:p>
        </p:txBody>
      </p:sp>
      <p:sp>
        <p:nvSpPr>
          <p:cNvPr id="50179" name="Rectangle 3"/>
          <p:cNvSpPr>
            <a:spLocks noGrp="1" noChangeArrowheads="1"/>
          </p:cNvSpPr>
          <p:nvPr>
            <p:ph type="body" idx="1"/>
          </p:nvPr>
        </p:nvSpPr>
        <p:spPr/>
        <p:txBody>
          <a:bodyPr/>
          <a:lstStyle/>
          <a:p>
            <a:r>
              <a:rPr lang="zh-CN" altLang="en-US" dirty="0"/>
              <a:t>创建单参数查询，就是在表中指定某一个字段（的表达式）为参数（变量），在执行参数查询时，输入一个参数值。</a:t>
            </a:r>
          </a:p>
          <a:p>
            <a:pPr marL="0" indent="0">
              <a:buNone/>
            </a:pPr>
            <a:r>
              <a:rPr lang="zh-CN" altLang="zh-SG" dirty="0"/>
              <a:t>例</a:t>
            </a:r>
            <a:r>
              <a:rPr lang="en-US" altLang="zh-SG" dirty="0"/>
              <a:t>3.17  </a:t>
            </a:r>
            <a:r>
              <a:rPr lang="zh-CN" altLang="zh-SG" dirty="0"/>
              <a:t>建立一个查询，显示出任意月份出生的雇员</a:t>
            </a:r>
            <a:r>
              <a:rPr lang="en-US" altLang="zh-SG" dirty="0"/>
              <a:t>ID</a:t>
            </a:r>
            <a:r>
              <a:rPr lang="zh-CN" altLang="zh-SG" dirty="0"/>
              <a:t>、姓名及出生日期。</a:t>
            </a:r>
          </a:p>
        </p:txBody>
      </p:sp>
      <p:sp>
        <p:nvSpPr>
          <p:cNvPr id="5" name="矩形 4"/>
          <p:cNvSpPr/>
          <p:nvPr/>
        </p:nvSpPr>
        <p:spPr>
          <a:xfrm>
            <a:off x="539552" y="0"/>
            <a:ext cx="1980029" cy="369332"/>
          </a:xfrm>
          <a:prstGeom prst="rect">
            <a:avLst/>
          </a:prstGeom>
        </p:spPr>
        <p:txBody>
          <a:bodyPr wrap="none">
            <a:spAutoFit/>
          </a:bodyPr>
          <a:lstStyle/>
          <a:p>
            <a:r>
              <a:rPr lang="en-US" altLang="zh-CN" dirty="0" smtClean="0"/>
              <a:t>3.4.1 </a:t>
            </a:r>
            <a:r>
              <a:rPr lang="zh-CN" altLang="en-US" dirty="0" smtClean="0"/>
              <a:t>单参数查询 </a:t>
            </a:r>
            <a:endParaRPr lang="zh-SG" altLang="en-US"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519581" y="692696"/>
            <a:ext cx="6059016" cy="1143000"/>
          </a:xfrm>
        </p:spPr>
        <p:txBody>
          <a:bodyPr/>
          <a:lstStyle/>
          <a:p>
            <a:pPr algn="r"/>
            <a:r>
              <a:rPr lang="en-US" altLang="zh-CN" dirty="0"/>
              <a:t>3.4.2 </a:t>
            </a:r>
            <a:r>
              <a:rPr lang="zh-CN" altLang="en-US" dirty="0"/>
              <a:t>多参数查询 </a:t>
            </a:r>
          </a:p>
        </p:txBody>
      </p:sp>
      <p:sp>
        <p:nvSpPr>
          <p:cNvPr id="51203" name="Rectangle 3"/>
          <p:cNvSpPr>
            <a:spLocks noGrp="1" noChangeArrowheads="1"/>
          </p:cNvSpPr>
          <p:nvPr>
            <p:ph type="body" idx="1"/>
          </p:nvPr>
        </p:nvSpPr>
        <p:spPr>
          <a:xfrm>
            <a:off x="971550" y="2060849"/>
            <a:ext cx="7715250" cy="3600400"/>
          </a:xfrm>
        </p:spPr>
        <p:txBody>
          <a:bodyPr/>
          <a:lstStyle/>
          <a:p>
            <a:r>
              <a:rPr lang="zh-CN" altLang="en-US" dirty="0"/>
              <a:t>创建多参数查询，即指定多个字段（的表达式）为参数（变量）。在执行多参数查询时，需要依次输入多个参数值。</a:t>
            </a:r>
          </a:p>
          <a:p>
            <a:pPr marL="0" indent="0">
              <a:buNone/>
            </a:pPr>
            <a:r>
              <a:rPr lang="zh-CN" altLang="zh-SG" dirty="0"/>
              <a:t>例</a:t>
            </a:r>
            <a:r>
              <a:rPr lang="en-US" altLang="zh-SG" dirty="0"/>
              <a:t>3.18  </a:t>
            </a:r>
            <a:r>
              <a:rPr lang="zh-CN" altLang="zh-SG" dirty="0"/>
              <a:t>以产品表、订单明细表和类别表为数据源，查询订单中某类产品某个数量区间的情况。</a:t>
            </a:r>
          </a:p>
        </p:txBody>
      </p:sp>
      <p:sp>
        <p:nvSpPr>
          <p:cNvPr id="4" name="矩形 3"/>
          <p:cNvSpPr/>
          <p:nvPr/>
        </p:nvSpPr>
        <p:spPr>
          <a:xfrm>
            <a:off x="539552" y="0"/>
            <a:ext cx="1980029" cy="369332"/>
          </a:xfrm>
          <a:prstGeom prst="rect">
            <a:avLst/>
          </a:prstGeom>
        </p:spPr>
        <p:txBody>
          <a:bodyPr wrap="none">
            <a:spAutoFit/>
          </a:bodyPr>
          <a:lstStyle/>
          <a:p>
            <a:r>
              <a:rPr lang="en-US" altLang="zh-CN" b="1" dirty="0" smtClean="0"/>
              <a:t>3.4.2 </a:t>
            </a:r>
            <a:r>
              <a:rPr lang="zh-CN" altLang="en-US" b="1" dirty="0" smtClean="0"/>
              <a:t>多参数查询</a:t>
            </a:r>
            <a:endParaRPr lang="zh-SG" alt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noGrp="1" noChangeArrowheads="1"/>
          </p:cNvSpPr>
          <p:nvPr>
            <p:ph type="title"/>
          </p:nvPr>
        </p:nvSpPr>
        <p:spPr/>
        <p:txBody>
          <a:bodyPr/>
          <a:lstStyle/>
          <a:p>
            <a:pPr>
              <a:lnSpc>
                <a:spcPct val="90000"/>
              </a:lnSpc>
            </a:pPr>
            <a:r>
              <a:rPr lang="zh-CN" altLang="en-US"/>
              <a:t>第</a:t>
            </a:r>
            <a:r>
              <a:rPr lang="en-US" altLang="zh-CN"/>
              <a:t>3</a:t>
            </a:r>
            <a:r>
              <a:rPr lang="zh-CN" altLang="en-US"/>
              <a:t>章 查询 </a:t>
            </a:r>
          </a:p>
        </p:txBody>
      </p:sp>
      <p:sp>
        <p:nvSpPr>
          <p:cNvPr id="15363" name="Rectangle 3"/>
          <p:cNvSpPr>
            <a:spLocks noGrp="1" noChangeArrowheads="1"/>
          </p:cNvSpPr>
          <p:nvPr>
            <p:ph type="body" sz="half" idx="1"/>
          </p:nvPr>
        </p:nvSpPr>
        <p:spPr>
          <a:xfrm>
            <a:off x="539750" y="2133600"/>
            <a:ext cx="4032250" cy="2392363"/>
          </a:xfrm>
          <a:noFill/>
          <a:ln/>
          <a:extLst>
            <a:ext uri="{909E8E84-426E-40DD-AFC4-6F175D3DCCD1}">
              <a14:hiddenFill xmlns:a14="http://schemas.microsoft.com/office/drawing/2010/main">
                <a:gradFill rotWithShape="1">
                  <a:gsLst>
                    <a:gs pos="0">
                      <a:srgbClr val="ECC370">
                        <a:alpha val="94000"/>
                      </a:srgbClr>
                    </a:gs>
                    <a:gs pos="50000">
                      <a:srgbClr val="E4EAA8">
                        <a:alpha val="41000"/>
                      </a:srgbClr>
                    </a:gs>
                    <a:gs pos="100000">
                      <a:srgbClr val="ECC370">
                        <a:alpha val="94000"/>
                      </a:srgbClr>
                    </a:gs>
                  </a:gsLst>
                  <a:lin ang="0" scaled="1"/>
                </a:gradFill>
              </a14:hiddenFill>
            </a:ext>
          </a:extLst>
        </p:spPr>
        <p:txBody>
          <a:bodyPr/>
          <a:lstStyle/>
          <a:p>
            <a:pPr marL="514350" indent="-514350">
              <a:buFont typeface="Wingdings" pitchFamily="2" charset="2"/>
              <a:buNone/>
            </a:pPr>
            <a:r>
              <a:rPr lang="en-US" altLang="zh-CN">
                <a:solidFill>
                  <a:schemeClr val="accent2"/>
                </a:solidFill>
              </a:rPr>
              <a:t>3.</a:t>
            </a:r>
            <a:r>
              <a:rPr lang="zh-CN" altLang="en-US">
                <a:solidFill>
                  <a:schemeClr val="accent2"/>
                </a:solidFill>
              </a:rPr>
              <a:t>创建查询</a:t>
            </a:r>
          </a:p>
          <a:p>
            <a:pPr marL="514350" indent="-514350">
              <a:buFont typeface="Wingdings" pitchFamily="2" charset="2"/>
              <a:buNone/>
            </a:pPr>
            <a:r>
              <a:rPr lang="zh-CN" altLang="en-US"/>
              <a:t>  </a:t>
            </a:r>
            <a:r>
              <a:rPr lang="en-US" altLang="zh-CN"/>
              <a:t>a.</a:t>
            </a:r>
            <a:r>
              <a:rPr lang="zh-CN" altLang="en-US"/>
              <a:t>使用向导创建查询</a:t>
            </a:r>
            <a:r>
              <a:rPr lang="en-US" altLang="zh-CN"/>
              <a:t>; </a:t>
            </a:r>
          </a:p>
          <a:p>
            <a:pPr marL="514350" indent="-514350">
              <a:buFont typeface="Wingdings" pitchFamily="2" charset="2"/>
              <a:buNone/>
            </a:pPr>
            <a:r>
              <a:rPr lang="en-US" altLang="zh-CN"/>
              <a:t>  b.</a:t>
            </a:r>
            <a:r>
              <a:rPr lang="zh-CN" altLang="en-US"/>
              <a:t>使用设计器创建查询</a:t>
            </a:r>
            <a:r>
              <a:rPr lang="en-US" altLang="zh-CN"/>
              <a:t>; </a:t>
            </a:r>
          </a:p>
          <a:p>
            <a:pPr marL="514350" indent="-514350">
              <a:buFont typeface="Wingdings" pitchFamily="2" charset="2"/>
              <a:buNone/>
            </a:pPr>
            <a:r>
              <a:rPr lang="en-US" altLang="zh-CN"/>
              <a:t>  c.</a:t>
            </a:r>
            <a:r>
              <a:rPr lang="zh-CN" altLang="en-US"/>
              <a:t>在查询中计算；</a:t>
            </a:r>
          </a:p>
        </p:txBody>
      </p:sp>
      <p:sp>
        <p:nvSpPr>
          <p:cNvPr id="15367" name="Rectangle 7"/>
          <p:cNvSpPr>
            <a:spLocks noGrp="1" noChangeArrowheads="1"/>
          </p:cNvSpPr>
          <p:nvPr>
            <p:ph type="body" sz="half" idx="2"/>
          </p:nvPr>
        </p:nvSpPr>
        <p:spPr>
          <a:xfrm>
            <a:off x="4859338" y="1916113"/>
            <a:ext cx="4033837" cy="3052762"/>
          </a:xfrm>
        </p:spPr>
        <p:txBody>
          <a:bodyPr/>
          <a:lstStyle/>
          <a:p>
            <a:pPr>
              <a:buFont typeface="Wingdings" pitchFamily="2" charset="2"/>
              <a:buNone/>
            </a:pPr>
            <a:r>
              <a:rPr lang="en-US" altLang="zh-CN">
                <a:solidFill>
                  <a:schemeClr val="accent2"/>
                </a:solidFill>
              </a:rPr>
              <a:t>4.</a:t>
            </a:r>
            <a:r>
              <a:rPr lang="zh-CN" altLang="en-US">
                <a:solidFill>
                  <a:schemeClr val="accent2"/>
                </a:solidFill>
              </a:rPr>
              <a:t>操作已创建的查询</a:t>
            </a:r>
          </a:p>
          <a:p>
            <a:pPr>
              <a:buFont typeface="Wingdings" pitchFamily="2" charset="2"/>
              <a:buNone/>
            </a:pPr>
            <a:r>
              <a:rPr lang="zh-CN" altLang="en-US"/>
              <a:t>  </a:t>
            </a:r>
            <a:r>
              <a:rPr lang="en-US" altLang="zh-CN"/>
              <a:t>a.</a:t>
            </a:r>
            <a:r>
              <a:rPr lang="zh-CN" altLang="en-US"/>
              <a:t>运行已创建的查询</a:t>
            </a:r>
            <a:r>
              <a:rPr lang="en-US" altLang="zh-CN"/>
              <a:t>; </a:t>
            </a:r>
          </a:p>
          <a:p>
            <a:pPr>
              <a:buFont typeface="Wingdings" pitchFamily="2" charset="2"/>
              <a:buNone/>
            </a:pPr>
            <a:r>
              <a:rPr lang="en-US" altLang="zh-CN"/>
              <a:t>  b.</a:t>
            </a:r>
            <a:r>
              <a:rPr lang="zh-CN" altLang="en-US"/>
              <a:t>编辑查询中的字段</a:t>
            </a:r>
            <a:r>
              <a:rPr lang="en-US" altLang="zh-CN"/>
              <a:t>; </a:t>
            </a:r>
          </a:p>
          <a:p>
            <a:pPr>
              <a:buFont typeface="Wingdings" pitchFamily="2" charset="2"/>
              <a:buNone/>
            </a:pPr>
            <a:r>
              <a:rPr lang="en-US" altLang="zh-CN"/>
              <a:t>  c.</a:t>
            </a:r>
            <a:r>
              <a:rPr lang="zh-CN" altLang="en-US"/>
              <a:t>编辑查询中的数据源</a:t>
            </a:r>
            <a:r>
              <a:rPr lang="en-US" altLang="zh-CN"/>
              <a:t>; </a:t>
            </a:r>
          </a:p>
          <a:p>
            <a:pPr>
              <a:buFont typeface="Wingdings" pitchFamily="2" charset="2"/>
              <a:buNone/>
            </a:pPr>
            <a:r>
              <a:rPr lang="en-US" altLang="zh-CN"/>
              <a:t>  d.</a:t>
            </a:r>
            <a:r>
              <a:rPr lang="zh-CN" altLang="en-US"/>
              <a:t>排序查询中的结果</a:t>
            </a:r>
            <a:r>
              <a:rPr lang="en-US" altLang="zh-CN"/>
              <a:t>; </a:t>
            </a:r>
          </a:p>
          <a:p>
            <a:endParaRPr lang="en-US" altLang="zh-CN"/>
          </a:p>
        </p:txBody>
      </p:sp>
      <p:grpSp>
        <p:nvGrpSpPr>
          <p:cNvPr id="15364" name="组合 3"/>
          <p:cNvGrpSpPr>
            <a:grpSpLocks/>
          </p:cNvGrpSpPr>
          <p:nvPr/>
        </p:nvGrpSpPr>
        <p:grpSpPr bwMode="auto">
          <a:xfrm>
            <a:off x="285750" y="0"/>
            <a:ext cx="1620838" cy="1839913"/>
            <a:chOff x="285720" y="0"/>
            <a:chExt cx="1620957" cy="1840687"/>
          </a:xfrm>
        </p:grpSpPr>
        <p:pic>
          <p:nvPicPr>
            <p:cNvPr id="15365" name="Picture 7" descr="C:\Documents and Settings\wangfengmei\Local Settings\Temporary Internet Files\Content.IE5\URTQFACP\MC90031066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034" y="0"/>
              <a:ext cx="1185062" cy="184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TextBox 5"/>
            <p:cNvSpPr txBox="1">
              <a:spLocks noChangeArrowheads="1"/>
            </p:cNvSpPr>
            <p:nvPr/>
          </p:nvSpPr>
          <p:spPr bwMode="auto">
            <a:xfrm>
              <a:off x="285720" y="928670"/>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r>
                <a:rPr lang="zh-CN" altLang="en-US" sz="2800">
                  <a:solidFill>
                    <a:srgbClr val="002060"/>
                  </a:solidFill>
                  <a:latin typeface="华文行楷" pitchFamily="2" charset="-122"/>
                  <a:ea typeface="华文行楷" pitchFamily="2" charset="-122"/>
                </a:rPr>
                <a:t>教学重点</a:t>
              </a:r>
            </a:p>
          </p:txBody>
        </p:sp>
      </p:grpSp>
    </p:spTree>
  </p:cSld>
  <p:clrMapOvr>
    <a:masterClrMapping/>
  </p:clrMapOvr>
  <p:transition>
    <p:pull dir="ld"/>
    <p:sndAc>
      <p:stSnd>
        <p:snd r:embed="rId3" name="voltage.wav"/>
      </p:stSnd>
    </p:sndAc>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139952" y="274638"/>
            <a:ext cx="4546848" cy="1143000"/>
          </a:xfrm>
        </p:spPr>
        <p:txBody>
          <a:bodyPr/>
          <a:lstStyle/>
          <a:p>
            <a:pPr algn="r"/>
            <a:r>
              <a:rPr lang="en-US" altLang="zh-CN"/>
              <a:t>3.5 </a:t>
            </a:r>
            <a:r>
              <a:rPr lang="zh-CN" altLang="en-US"/>
              <a:t>创建操作查询 </a:t>
            </a:r>
          </a:p>
        </p:txBody>
      </p:sp>
      <p:sp>
        <p:nvSpPr>
          <p:cNvPr id="52227" name="Rectangle 3"/>
          <p:cNvSpPr>
            <a:spLocks noGrp="1" noChangeArrowheads="1"/>
          </p:cNvSpPr>
          <p:nvPr>
            <p:ph type="body" idx="1"/>
          </p:nvPr>
        </p:nvSpPr>
        <p:spPr/>
        <p:txBody>
          <a:bodyPr/>
          <a:lstStyle/>
          <a:p>
            <a:pPr>
              <a:lnSpc>
                <a:spcPct val="90000"/>
              </a:lnSpc>
            </a:pPr>
            <a:r>
              <a:rPr lang="zh-CN" altLang="en-US" sz="2800"/>
              <a:t>操作查询用于对数据库进行复杂的数据管理操作，用户可以根据自己的需要利用查询创建一个新的数据表以及对数据表中的数据进行增加、删除和修改等操作。 </a:t>
            </a:r>
          </a:p>
          <a:p>
            <a:pPr>
              <a:lnSpc>
                <a:spcPct val="90000"/>
              </a:lnSpc>
            </a:pPr>
            <a:r>
              <a:rPr lang="zh-CN" altLang="en-US" sz="2800"/>
              <a:t>操作查询不像选择查询那样只是查看、浏览满足检索条件的记录，而是可以对满足条件的记录进行更改。 </a:t>
            </a:r>
          </a:p>
          <a:p>
            <a:pPr>
              <a:lnSpc>
                <a:spcPct val="90000"/>
              </a:lnSpc>
              <a:buFont typeface="Wingdings" pitchFamily="2" charset="2"/>
              <a:buBlip>
                <a:blip r:embed="rId2"/>
              </a:buBlip>
            </a:pPr>
            <a:r>
              <a:rPr lang="zh-CN" altLang="en-US" sz="2800"/>
              <a:t>注意：因操作查询可能改变数据表中数据，并在执行该类查询后，不能撤销已做操作，应在执行操作查询前，对数据库或表进行备份。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animEffect transition="in" filter="diamond(in)">
                                      <p:cBhvr>
                                        <p:cTn id="7" dur="500"/>
                                        <p:tgtEl>
                                          <p:spTgt spid="522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52227">
                                            <p:txEl>
                                              <p:pRg st="2" end="2"/>
                                            </p:txEl>
                                          </p:spTgt>
                                        </p:tgtEl>
                                        <p:attrNameLst>
                                          <p:attrName>style.visibility</p:attrName>
                                        </p:attrNameLst>
                                      </p:cBhvr>
                                      <p:to>
                                        <p:strVal val="visible"/>
                                      </p:to>
                                    </p:set>
                                    <p:animEffect transition="in" filter="diamond(in)">
                                      <p:cBhvr>
                                        <p:cTn id="12" dur="500"/>
                                        <p:tgtEl>
                                          <p:spTgt spid="52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267744" y="184666"/>
            <a:ext cx="5698976" cy="1143000"/>
          </a:xfrm>
        </p:spPr>
        <p:txBody>
          <a:bodyPr/>
          <a:lstStyle/>
          <a:p>
            <a:pPr algn="r"/>
            <a:r>
              <a:rPr lang="en-US" altLang="zh-CN" dirty="0"/>
              <a:t>3.5.1 </a:t>
            </a:r>
            <a:r>
              <a:rPr lang="zh-CN" altLang="en-US" dirty="0"/>
              <a:t>生成表查询 </a:t>
            </a:r>
          </a:p>
        </p:txBody>
      </p:sp>
      <p:sp>
        <p:nvSpPr>
          <p:cNvPr id="54275" name="Rectangle 3"/>
          <p:cNvSpPr>
            <a:spLocks noGrp="1" noChangeArrowheads="1"/>
          </p:cNvSpPr>
          <p:nvPr>
            <p:ph type="body" idx="1"/>
          </p:nvPr>
        </p:nvSpPr>
        <p:spPr/>
        <p:txBody>
          <a:bodyPr/>
          <a:lstStyle/>
          <a:p>
            <a:r>
              <a:rPr lang="zh-CN" altLang="en-US" dirty="0"/>
              <a:t>运行生成表查询可以使用从一个或多个表中提取的全部或部分数据来新建表 。</a:t>
            </a:r>
          </a:p>
          <a:p>
            <a:r>
              <a:rPr lang="zh-CN" altLang="en-US" dirty="0"/>
              <a:t>生成表查询所创建的表，继承源表的字段数据类型，但并不继承源表的字段属性及主键设置。 </a:t>
            </a:r>
          </a:p>
          <a:p>
            <a:r>
              <a:rPr lang="zh-CN" altLang="zh-SG" dirty="0"/>
              <a:t>例</a:t>
            </a:r>
            <a:r>
              <a:rPr lang="en-US" altLang="zh-SG" dirty="0"/>
              <a:t>3.19  </a:t>
            </a:r>
            <a:r>
              <a:rPr lang="zh-CN" altLang="zh-SG" dirty="0"/>
              <a:t>以客户表为依据，查询华北地区的客户，并生成新表。</a:t>
            </a:r>
          </a:p>
        </p:txBody>
      </p:sp>
      <p:sp>
        <p:nvSpPr>
          <p:cNvPr id="4" name="矩形 3"/>
          <p:cNvSpPr/>
          <p:nvPr/>
        </p:nvSpPr>
        <p:spPr>
          <a:xfrm>
            <a:off x="539552" y="0"/>
            <a:ext cx="1980029" cy="369332"/>
          </a:xfrm>
          <a:prstGeom prst="rect">
            <a:avLst/>
          </a:prstGeom>
        </p:spPr>
        <p:txBody>
          <a:bodyPr wrap="none">
            <a:spAutoFit/>
          </a:bodyPr>
          <a:lstStyle/>
          <a:p>
            <a:r>
              <a:rPr lang="en-US" altLang="zh-CN" b="1" dirty="0" smtClean="0"/>
              <a:t>3.5.1 </a:t>
            </a:r>
            <a:r>
              <a:rPr lang="zh-CN" altLang="en-US" b="1" dirty="0" smtClean="0"/>
              <a:t>生成表查询</a:t>
            </a:r>
            <a:endParaRPr lang="zh-SG" altLang="en-US" b="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059832" y="764704"/>
            <a:ext cx="5626968" cy="1143000"/>
          </a:xfrm>
        </p:spPr>
        <p:txBody>
          <a:bodyPr/>
          <a:lstStyle/>
          <a:p>
            <a:pPr algn="r"/>
            <a:r>
              <a:rPr lang="en-US" altLang="zh-CN" dirty="0"/>
              <a:t>3.5.2 </a:t>
            </a:r>
            <a:r>
              <a:rPr lang="zh-CN" altLang="en-US" dirty="0"/>
              <a:t>删除查询 </a:t>
            </a:r>
          </a:p>
        </p:txBody>
      </p:sp>
      <p:sp>
        <p:nvSpPr>
          <p:cNvPr id="55299" name="Rectangle 3"/>
          <p:cNvSpPr>
            <a:spLocks noGrp="1" noChangeArrowheads="1"/>
          </p:cNvSpPr>
          <p:nvPr>
            <p:ph type="body" idx="1"/>
          </p:nvPr>
        </p:nvSpPr>
        <p:spPr>
          <a:xfrm>
            <a:off x="827584" y="2204864"/>
            <a:ext cx="7715250" cy="3556992"/>
          </a:xfrm>
        </p:spPr>
        <p:txBody>
          <a:bodyPr/>
          <a:lstStyle/>
          <a:p>
            <a:r>
              <a:rPr lang="zh-CN" altLang="en-US" dirty="0"/>
              <a:t>删除查询可以通过运行查询自动删除一个表内一组记录 ；也可以删除在多个表内利用表间关系相互关联的表间记录。 </a:t>
            </a:r>
          </a:p>
          <a:p>
            <a:pPr marL="0" indent="0">
              <a:buNone/>
            </a:pPr>
            <a:r>
              <a:rPr lang="zh-CN" altLang="zh-SG" dirty="0"/>
              <a:t>例</a:t>
            </a:r>
            <a:r>
              <a:rPr lang="en-US" altLang="zh-SG" dirty="0"/>
              <a:t>3.20  </a:t>
            </a:r>
            <a:r>
              <a:rPr lang="zh-CN" altLang="zh-SG" dirty="0"/>
              <a:t>创建一个删除查询，删除</a:t>
            </a:r>
            <a:r>
              <a:rPr lang="en-US" altLang="zh-SG" dirty="0"/>
              <a:t>“</a:t>
            </a:r>
            <a:r>
              <a:rPr lang="zh-CN" altLang="zh-SG" dirty="0"/>
              <a:t>产品备份</a:t>
            </a:r>
            <a:r>
              <a:rPr lang="en-US" altLang="zh-SG" dirty="0"/>
              <a:t>”</a:t>
            </a:r>
            <a:r>
              <a:rPr lang="zh-CN" altLang="zh-SG" dirty="0"/>
              <a:t>表中</a:t>
            </a:r>
            <a:r>
              <a:rPr lang="en-US" altLang="zh-SG" dirty="0"/>
              <a:t>“</a:t>
            </a:r>
            <a:r>
              <a:rPr lang="zh-CN" altLang="zh-SG" dirty="0"/>
              <a:t>再订购量</a:t>
            </a:r>
            <a:r>
              <a:rPr lang="en-US" altLang="zh-SG" dirty="0"/>
              <a:t>”</a:t>
            </a:r>
            <a:r>
              <a:rPr lang="zh-CN" altLang="zh-SG" dirty="0"/>
              <a:t>为</a:t>
            </a:r>
            <a:r>
              <a:rPr lang="en-US" altLang="zh-SG" dirty="0"/>
              <a:t>0</a:t>
            </a:r>
            <a:r>
              <a:rPr lang="zh-CN" altLang="zh-SG" dirty="0"/>
              <a:t>的记录。</a:t>
            </a:r>
          </a:p>
        </p:txBody>
      </p:sp>
      <p:sp>
        <p:nvSpPr>
          <p:cNvPr id="4" name="矩形 3"/>
          <p:cNvSpPr/>
          <p:nvPr/>
        </p:nvSpPr>
        <p:spPr>
          <a:xfrm>
            <a:off x="539552" y="0"/>
            <a:ext cx="1749197" cy="369332"/>
          </a:xfrm>
          <a:prstGeom prst="rect">
            <a:avLst/>
          </a:prstGeom>
        </p:spPr>
        <p:txBody>
          <a:bodyPr wrap="none">
            <a:spAutoFit/>
          </a:bodyPr>
          <a:lstStyle/>
          <a:p>
            <a:r>
              <a:rPr lang="en-US" altLang="zh-CN" b="1" dirty="0" smtClean="0"/>
              <a:t>3.5.2 </a:t>
            </a:r>
            <a:r>
              <a:rPr lang="zh-CN" altLang="en-US" b="1" dirty="0" smtClean="0"/>
              <a:t>删除查询</a:t>
            </a:r>
            <a:endParaRPr lang="zh-SG" altLang="en-US"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699792" y="836712"/>
            <a:ext cx="5987008" cy="1143000"/>
          </a:xfrm>
        </p:spPr>
        <p:txBody>
          <a:bodyPr/>
          <a:lstStyle/>
          <a:p>
            <a:pPr algn="r"/>
            <a:r>
              <a:rPr lang="en-US" altLang="zh-CN" dirty="0"/>
              <a:t>3.5.3 </a:t>
            </a:r>
            <a:r>
              <a:rPr lang="zh-CN" altLang="en-US" dirty="0"/>
              <a:t>更新查询 </a:t>
            </a:r>
          </a:p>
        </p:txBody>
      </p:sp>
      <p:sp>
        <p:nvSpPr>
          <p:cNvPr id="56323" name="Rectangle 3"/>
          <p:cNvSpPr>
            <a:spLocks noGrp="1" noChangeArrowheads="1"/>
          </p:cNvSpPr>
          <p:nvPr>
            <p:ph type="body" idx="1"/>
          </p:nvPr>
        </p:nvSpPr>
        <p:spPr>
          <a:xfrm>
            <a:off x="971550" y="2636912"/>
            <a:ext cx="7715250" cy="3489251"/>
          </a:xfrm>
        </p:spPr>
        <p:txBody>
          <a:bodyPr/>
          <a:lstStyle/>
          <a:p>
            <a:r>
              <a:rPr lang="zh-CN" altLang="en-US" dirty="0"/>
              <a:t>更新查询用于修改表中已有记录的数据。 </a:t>
            </a:r>
          </a:p>
          <a:p>
            <a:r>
              <a:rPr lang="zh-CN" altLang="zh-SG" dirty="0"/>
              <a:t>例</a:t>
            </a:r>
            <a:r>
              <a:rPr lang="en-US" altLang="zh-SG" dirty="0"/>
              <a:t>3.21  </a:t>
            </a:r>
            <a:r>
              <a:rPr lang="zh-CN" altLang="zh-SG" dirty="0"/>
              <a:t>将海鲜类产品的单价全部提高</a:t>
            </a:r>
            <a:r>
              <a:rPr lang="en-US" altLang="zh-SG" dirty="0"/>
              <a:t>10%</a:t>
            </a:r>
            <a:r>
              <a:rPr lang="zh-CN" altLang="zh-SG" dirty="0"/>
              <a:t>。</a:t>
            </a:r>
          </a:p>
          <a:p>
            <a:pPr>
              <a:buFont typeface="Wingdings" pitchFamily="2" charset="2"/>
              <a:buNone/>
            </a:pPr>
            <a:r>
              <a:rPr lang="zh-CN" altLang="en-US" dirty="0" smtClean="0"/>
              <a:t>   </a:t>
            </a:r>
            <a:r>
              <a:rPr lang="zh-CN" altLang="en-US" dirty="0"/>
              <a:t>例如：将所有系别为“计算机”的学生所属系别改成“计算机与通信工程”。</a:t>
            </a:r>
          </a:p>
          <a:p>
            <a:endParaRPr lang="en-US" altLang="zh-CN" dirty="0"/>
          </a:p>
        </p:txBody>
      </p:sp>
      <p:sp>
        <p:nvSpPr>
          <p:cNvPr id="4" name="矩形 3"/>
          <p:cNvSpPr/>
          <p:nvPr/>
        </p:nvSpPr>
        <p:spPr>
          <a:xfrm>
            <a:off x="539552" y="0"/>
            <a:ext cx="1749197" cy="369332"/>
          </a:xfrm>
          <a:prstGeom prst="rect">
            <a:avLst/>
          </a:prstGeom>
        </p:spPr>
        <p:txBody>
          <a:bodyPr wrap="none">
            <a:spAutoFit/>
          </a:bodyPr>
          <a:lstStyle/>
          <a:p>
            <a:r>
              <a:rPr lang="en-US" altLang="zh-CN" b="1" dirty="0" smtClean="0"/>
              <a:t>3.5.3 </a:t>
            </a:r>
            <a:r>
              <a:rPr lang="zh-CN" altLang="en-US" b="1" dirty="0" smtClean="0"/>
              <a:t>更新查询 </a:t>
            </a:r>
            <a:endParaRPr lang="zh-SG"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nodeType="withEffect">
                                  <p:stCondLst>
                                    <p:cond delay="0"/>
                                  </p:stCondLst>
                                  <p:childTnLst>
                                    <p:set>
                                      <p:cBhvr>
                                        <p:cTn id="6" dur="1" fill="hold">
                                          <p:stCondLst>
                                            <p:cond delay="0"/>
                                          </p:stCondLst>
                                        </p:cTn>
                                        <p:tgtEl>
                                          <p:spTgt spid="56323">
                                            <p:txEl>
                                              <p:pRg st="2" end="2"/>
                                            </p:txEl>
                                          </p:spTgt>
                                        </p:tgtEl>
                                        <p:attrNameLst>
                                          <p:attrName>style.visibility</p:attrName>
                                        </p:attrNameLst>
                                      </p:cBhvr>
                                      <p:to>
                                        <p:strVal val="visible"/>
                                      </p:to>
                                    </p:set>
                                    <p:animEffect transition="in" filter="wedge">
                                      <p:cBhvr>
                                        <p:cTn id="7" dur="2000"/>
                                        <p:tgtEl>
                                          <p:spTgt spid="56323">
                                            <p:txEl>
                                              <p:pRg st="2" end="2"/>
                                            </p:txEl>
                                          </p:spTgt>
                                        </p:tgtEl>
                                      </p:cBhvr>
                                    </p:animEffect>
                                  </p:childTnLst>
                                </p:cTn>
                              </p:par>
                              <p:par>
                                <p:cTn id="8" presetID="20" presetClass="entr" presetSubtype="0" fill="hold" nodeType="withEffect">
                                  <p:stCondLst>
                                    <p:cond delay="0"/>
                                  </p:stCondLst>
                                  <p:childTnLst>
                                    <p:set>
                                      <p:cBhvr>
                                        <p:cTn id="9" dur="1" fill="hold">
                                          <p:stCondLst>
                                            <p:cond delay="0"/>
                                          </p:stCondLst>
                                        </p:cTn>
                                        <p:tgtEl>
                                          <p:spTgt spid="56323">
                                            <p:txEl>
                                              <p:pRg st="1" end="1"/>
                                            </p:txEl>
                                          </p:spTgt>
                                        </p:tgtEl>
                                        <p:attrNameLst>
                                          <p:attrName>style.visibility</p:attrName>
                                        </p:attrNameLst>
                                      </p:cBhvr>
                                      <p:to>
                                        <p:strVal val="visible"/>
                                      </p:to>
                                    </p:set>
                                    <p:animEffect transition="in" filter="wedge">
                                      <p:cBhvr>
                                        <p:cTn id="10" dur="2000"/>
                                        <p:tgtEl>
                                          <p:spTgt spid="563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264242" y="369332"/>
            <a:ext cx="5266928" cy="1143000"/>
          </a:xfrm>
        </p:spPr>
        <p:txBody>
          <a:bodyPr/>
          <a:lstStyle/>
          <a:p>
            <a:pPr algn="r"/>
            <a:r>
              <a:rPr lang="en-US" altLang="zh-CN" dirty="0"/>
              <a:t>3.5.4 </a:t>
            </a:r>
            <a:r>
              <a:rPr lang="zh-CN" altLang="en-US" dirty="0"/>
              <a:t>追加查询 </a:t>
            </a:r>
          </a:p>
        </p:txBody>
      </p:sp>
      <p:sp>
        <p:nvSpPr>
          <p:cNvPr id="57347" name="Rectangle 3"/>
          <p:cNvSpPr>
            <a:spLocks noGrp="1" noChangeArrowheads="1"/>
          </p:cNvSpPr>
          <p:nvPr>
            <p:ph type="body" idx="1"/>
          </p:nvPr>
        </p:nvSpPr>
        <p:spPr>
          <a:xfrm>
            <a:off x="755576" y="1600200"/>
            <a:ext cx="7931224" cy="2260848"/>
          </a:xfrm>
        </p:spPr>
        <p:txBody>
          <a:bodyPr/>
          <a:lstStyle/>
          <a:p>
            <a:r>
              <a:rPr lang="zh-CN" altLang="en-US" dirty="0"/>
              <a:t>追加查询可将查询的结果追加到其他表中。 </a:t>
            </a:r>
          </a:p>
          <a:p>
            <a:pPr marL="0" indent="0">
              <a:buNone/>
            </a:pPr>
            <a:r>
              <a:rPr lang="zh-CN" altLang="zh-SG" dirty="0"/>
              <a:t>例</a:t>
            </a:r>
            <a:r>
              <a:rPr lang="en-US" altLang="zh-SG" dirty="0"/>
              <a:t>3.22  </a:t>
            </a:r>
            <a:r>
              <a:rPr lang="zh-CN" altLang="zh-SG" dirty="0"/>
              <a:t>设已建立海鲜产品表，</a:t>
            </a:r>
            <a:r>
              <a:rPr lang="zh-CN" altLang="zh-SG" dirty="0" smtClean="0"/>
              <a:t>如</a:t>
            </a:r>
            <a:r>
              <a:rPr lang="zh-CN" altLang="en-US" dirty="0"/>
              <a:t>下</a:t>
            </a:r>
            <a:r>
              <a:rPr lang="zh-CN" altLang="zh-SG" dirty="0" smtClean="0"/>
              <a:t>图</a:t>
            </a:r>
            <a:r>
              <a:rPr lang="en-US" altLang="zh-SG" dirty="0"/>
              <a:t>3.62</a:t>
            </a:r>
            <a:r>
              <a:rPr lang="zh-CN" altLang="zh-SG" dirty="0"/>
              <a:t>所示。要求创建一个追加查询，将产品表中的海鲜产品信息追加到海鲜产品表中。</a:t>
            </a:r>
          </a:p>
        </p:txBody>
      </p:sp>
      <p:sp>
        <p:nvSpPr>
          <p:cNvPr id="5" name="矩形 4"/>
          <p:cNvSpPr/>
          <p:nvPr/>
        </p:nvSpPr>
        <p:spPr>
          <a:xfrm>
            <a:off x="539552" y="0"/>
            <a:ext cx="1749197" cy="369332"/>
          </a:xfrm>
          <a:prstGeom prst="rect">
            <a:avLst/>
          </a:prstGeom>
        </p:spPr>
        <p:txBody>
          <a:bodyPr wrap="none">
            <a:spAutoFit/>
          </a:bodyPr>
          <a:lstStyle/>
          <a:p>
            <a:r>
              <a:rPr lang="en-US" altLang="zh-CN" b="1" dirty="0" smtClean="0"/>
              <a:t>3.5.4 </a:t>
            </a:r>
            <a:r>
              <a:rPr lang="zh-CN" altLang="en-US" b="1" dirty="0" smtClean="0"/>
              <a:t>追加查询 </a:t>
            </a:r>
            <a:endParaRPr lang="zh-SG" altLang="en-US" b="1" dirty="0"/>
          </a:p>
        </p:txBody>
      </p:sp>
      <p:pic>
        <p:nvPicPr>
          <p:cNvPr id="6" name="图片 5"/>
          <p:cNvPicPr/>
          <p:nvPr/>
        </p:nvPicPr>
        <p:blipFill rotWithShape="1">
          <a:blip r:embed="rId2"/>
          <a:srcRect r="33213" b="55268"/>
          <a:stretch/>
        </p:blipFill>
        <p:spPr bwMode="auto">
          <a:xfrm>
            <a:off x="2051720" y="4221088"/>
            <a:ext cx="6336704" cy="2266181"/>
          </a:xfrm>
          <a:prstGeom prst="rect">
            <a:avLst/>
          </a:prstGeom>
          <a:ln>
            <a:noFill/>
          </a:ln>
          <a:extLst>
            <a:ext uri="{53640926-AAD7-44D8-BBD7-CCE9431645EC}">
              <a14:shadowObscured xmlns:a14="http://schemas.microsoft.com/office/drawing/2010/main"/>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475656" y="369332"/>
            <a:ext cx="4762872" cy="1143000"/>
          </a:xfrm>
        </p:spPr>
        <p:txBody>
          <a:bodyPr/>
          <a:lstStyle/>
          <a:p>
            <a:r>
              <a:rPr lang="en-US" altLang="zh-CN" dirty="0"/>
              <a:t>3.6 SQL</a:t>
            </a:r>
            <a:r>
              <a:rPr lang="zh-CN" altLang="en-US" dirty="0"/>
              <a:t>查询 </a:t>
            </a:r>
          </a:p>
        </p:txBody>
      </p:sp>
      <p:sp>
        <p:nvSpPr>
          <p:cNvPr id="58371" name="Rectangle 3"/>
          <p:cNvSpPr>
            <a:spLocks noGrp="1" noChangeArrowheads="1"/>
          </p:cNvSpPr>
          <p:nvPr>
            <p:ph type="body" idx="1"/>
          </p:nvPr>
        </p:nvSpPr>
        <p:spPr>
          <a:xfrm>
            <a:off x="1115616" y="1556792"/>
            <a:ext cx="7571184" cy="4869160"/>
          </a:xfrm>
        </p:spPr>
        <p:txBody>
          <a:bodyPr/>
          <a:lstStyle/>
          <a:p>
            <a:pPr algn="r">
              <a:buNone/>
            </a:pPr>
            <a:r>
              <a:rPr lang="en-US" altLang="zh-CN" dirty="0"/>
              <a:t>   </a:t>
            </a:r>
            <a:r>
              <a:rPr lang="en-US" altLang="zh-SG" dirty="0"/>
              <a:t>3.6.1  </a:t>
            </a:r>
            <a:r>
              <a:rPr lang="zh-CN" altLang="zh-SG" dirty="0"/>
              <a:t>查询与</a:t>
            </a:r>
            <a:r>
              <a:rPr lang="en-US" altLang="zh-SG" dirty="0"/>
              <a:t>SQL</a:t>
            </a:r>
            <a:r>
              <a:rPr lang="zh-CN" altLang="zh-SG" dirty="0"/>
              <a:t>视图</a:t>
            </a:r>
            <a:endParaRPr lang="en-US" altLang="zh-CN" dirty="0" smtClean="0"/>
          </a:p>
          <a:p>
            <a:pPr>
              <a:buFont typeface="Wingdings" panose="05000000000000000000" pitchFamily="2" charset="2"/>
              <a:buChar char="l"/>
            </a:pPr>
            <a:r>
              <a:rPr lang="zh-CN" altLang="en-US" dirty="0" smtClean="0"/>
              <a:t>在</a:t>
            </a:r>
            <a:r>
              <a:rPr lang="en-US" altLang="zh-CN" dirty="0"/>
              <a:t>Access</a:t>
            </a:r>
            <a:r>
              <a:rPr lang="zh-CN" altLang="en-US" dirty="0"/>
              <a:t>中，任何一个查询都对应着一个</a:t>
            </a:r>
            <a:r>
              <a:rPr lang="en-US" altLang="zh-CN" dirty="0"/>
              <a:t>SQL</a:t>
            </a:r>
            <a:r>
              <a:rPr lang="zh-CN" altLang="en-US" dirty="0"/>
              <a:t>语句，可以说查询对象的实质就是一条</a:t>
            </a:r>
            <a:r>
              <a:rPr lang="en-US" altLang="zh-CN" dirty="0"/>
              <a:t>SQL</a:t>
            </a:r>
            <a:r>
              <a:rPr lang="zh-CN" altLang="en-US" dirty="0"/>
              <a:t>语句。</a:t>
            </a:r>
          </a:p>
          <a:p>
            <a:pPr marL="0" indent="0">
              <a:buNone/>
            </a:pPr>
            <a:r>
              <a:rPr lang="zh-CN" altLang="en-US" sz="2800" dirty="0" smtClean="0"/>
              <a:t>当</a:t>
            </a:r>
            <a:r>
              <a:rPr lang="zh-CN" altLang="en-US" sz="2800" dirty="0"/>
              <a:t>使用设计视图建立一个查询时，</a:t>
            </a:r>
            <a:r>
              <a:rPr lang="en-US" altLang="zh-CN" sz="2800" dirty="0"/>
              <a:t>Access</a:t>
            </a:r>
            <a:r>
              <a:rPr lang="zh-CN" altLang="en-US" sz="2800" dirty="0"/>
              <a:t>在后台就会构造一个等价的</a:t>
            </a:r>
            <a:r>
              <a:rPr lang="en-US" altLang="zh-CN" sz="2800" dirty="0"/>
              <a:t>SQL</a:t>
            </a:r>
            <a:r>
              <a:rPr lang="zh-CN" altLang="en-US" sz="2800" dirty="0"/>
              <a:t>语句</a:t>
            </a:r>
            <a:r>
              <a:rPr lang="zh-CN" altLang="en-US" dirty="0" smtClean="0"/>
              <a:t>。</a:t>
            </a:r>
            <a:endParaRPr lang="en-US" altLang="zh-CN" dirty="0" smtClean="0"/>
          </a:p>
          <a:p>
            <a:pPr>
              <a:buFont typeface="Wingdings" panose="05000000000000000000" pitchFamily="2" charset="2"/>
              <a:buChar char="l"/>
            </a:pPr>
            <a:r>
              <a:rPr lang="zh-CN" altLang="zh-SG" dirty="0"/>
              <a:t>查看或编辑</a:t>
            </a:r>
            <a:r>
              <a:rPr lang="en-US" altLang="zh-SG" dirty="0"/>
              <a:t>SQL</a:t>
            </a:r>
            <a:r>
              <a:rPr lang="zh-CN" altLang="zh-SG" dirty="0"/>
              <a:t>代码，可以在进入查询的设计视图后，单击工具栏上的</a:t>
            </a:r>
            <a:r>
              <a:rPr lang="en-US" altLang="zh-SG" dirty="0"/>
              <a:t>“</a:t>
            </a:r>
            <a:r>
              <a:rPr lang="zh-CN" altLang="zh-SG" dirty="0"/>
              <a:t>视图</a:t>
            </a:r>
            <a:r>
              <a:rPr lang="en-US" altLang="zh-SG" dirty="0"/>
              <a:t>”</a:t>
            </a:r>
            <a:r>
              <a:rPr lang="zh-CN" altLang="zh-SG" dirty="0"/>
              <a:t>按钮向下箭头按钮，选择</a:t>
            </a:r>
            <a:r>
              <a:rPr lang="en-US" altLang="zh-SG" dirty="0"/>
              <a:t>“SQL</a:t>
            </a:r>
            <a:r>
              <a:rPr lang="zh-CN" altLang="zh-SG" dirty="0"/>
              <a:t>视图</a:t>
            </a:r>
            <a:r>
              <a:rPr lang="en-US" altLang="zh-SG" dirty="0"/>
              <a:t>”</a:t>
            </a:r>
            <a:r>
              <a:rPr lang="zh-CN" altLang="zh-SG" dirty="0"/>
              <a:t>。</a:t>
            </a:r>
            <a:endParaRPr lang="zh-CN" altLang="en-US" dirty="0"/>
          </a:p>
        </p:txBody>
      </p:sp>
      <p:sp>
        <p:nvSpPr>
          <p:cNvPr id="4" name="矩形 3"/>
          <p:cNvSpPr/>
          <p:nvPr/>
        </p:nvSpPr>
        <p:spPr>
          <a:xfrm>
            <a:off x="539552" y="0"/>
            <a:ext cx="2505814" cy="369332"/>
          </a:xfrm>
          <a:prstGeom prst="rect">
            <a:avLst/>
          </a:prstGeom>
        </p:spPr>
        <p:txBody>
          <a:bodyPr wrap="none">
            <a:spAutoFit/>
          </a:bodyPr>
          <a:lstStyle/>
          <a:p>
            <a:r>
              <a:rPr lang="en-US" altLang="zh-CN" dirty="0" smtClean="0"/>
              <a:t> </a:t>
            </a:r>
            <a:r>
              <a:rPr lang="en-US" altLang="zh-SG" b="1" dirty="0" smtClean="0"/>
              <a:t>3.6.1  </a:t>
            </a:r>
            <a:r>
              <a:rPr lang="zh-CN" altLang="zh-SG" b="1" dirty="0" smtClean="0"/>
              <a:t>查询与</a:t>
            </a:r>
            <a:r>
              <a:rPr lang="en-US" altLang="zh-SG" b="1" dirty="0" smtClean="0"/>
              <a:t>SQL</a:t>
            </a:r>
            <a:r>
              <a:rPr lang="zh-CN" altLang="zh-SG" b="1" dirty="0" smtClean="0"/>
              <a:t>视图</a:t>
            </a:r>
            <a:endParaRPr lang="zh-SG" altLang="en-US" b="1"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771800" y="764704"/>
            <a:ext cx="5698976" cy="1143000"/>
          </a:xfrm>
        </p:spPr>
        <p:txBody>
          <a:bodyPr/>
          <a:lstStyle/>
          <a:p>
            <a:pPr algn="r"/>
            <a:r>
              <a:rPr lang="en-US" altLang="zh-CN" dirty="0"/>
              <a:t>3.6.2 SQL</a:t>
            </a:r>
            <a:r>
              <a:rPr lang="zh-CN" altLang="en-US" dirty="0"/>
              <a:t>的数据定义语言 </a:t>
            </a:r>
          </a:p>
        </p:txBody>
      </p:sp>
      <p:sp>
        <p:nvSpPr>
          <p:cNvPr id="59395" name="Rectangle 3"/>
          <p:cNvSpPr>
            <a:spLocks noGrp="1" noChangeArrowheads="1"/>
          </p:cNvSpPr>
          <p:nvPr>
            <p:ph type="body" sz="half" idx="1"/>
          </p:nvPr>
        </p:nvSpPr>
        <p:spPr>
          <a:xfrm>
            <a:off x="971601" y="2204865"/>
            <a:ext cx="2664296" cy="3024336"/>
          </a:xfrm>
        </p:spPr>
        <p:txBody>
          <a:bodyPr/>
          <a:lstStyle/>
          <a:p>
            <a:r>
              <a:rPr lang="en-US" altLang="zh-CN" sz="2400" dirty="0"/>
              <a:t>CREATE</a:t>
            </a:r>
          </a:p>
          <a:p>
            <a:r>
              <a:rPr lang="en-US" altLang="zh-CN" sz="2400" dirty="0"/>
              <a:t>DROP</a:t>
            </a:r>
          </a:p>
          <a:p>
            <a:r>
              <a:rPr lang="en-US" altLang="zh-CN" sz="2400" dirty="0"/>
              <a:t>ALTER</a:t>
            </a:r>
          </a:p>
        </p:txBody>
      </p:sp>
      <p:sp>
        <p:nvSpPr>
          <p:cNvPr id="59396" name="Rectangle 4"/>
          <p:cNvSpPr>
            <a:spLocks noGrp="1" noChangeArrowheads="1"/>
          </p:cNvSpPr>
          <p:nvPr>
            <p:ph type="body" sz="half" idx="2"/>
          </p:nvPr>
        </p:nvSpPr>
        <p:spPr>
          <a:xfrm>
            <a:off x="3059832" y="2132856"/>
            <a:ext cx="5626968" cy="3993307"/>
          </a:xfrm>
        </p:spPr>
        <p:txBody>
          <a:bodyPr/>
          <a:lstStyle/>
          <a:p>
            <a:pPr marL="0" indent="0"/>
            <a:r>
              <a:rPr lang="zh-CN" altLang="en-US" sz="2400" dirty="0" smtClean="0"/>
              <a:t>一、创建</a:t>
            </a:r>
            <a:r>
              <a:rPr lang="zh-CN" altLang="en-US" sz="2400" dirty="0"/>
              <a:t>表，语句基本格式：</a:t>
            </a:r>
          </a:p>
          <a:p>
            <a:pPr marL="0" indent="0">
              <a:buFont typeface="Wingdings" pitchFamily="2" charset="2"/>
              <a:buNone/>
            </a:pPr>
            <a:r>
              <a:rPr lang="en-US" altLang="zh-CN" sz="2400" dirty="0"/>
              <a:t>CREATE TABLE &lt;</a:t>
            </a:r>
            <a:r>
              <a:rPr lang="zh-CN" altLang="en-US" sz="2400" dirty="0"/>
              <a:t>表名</a:t>
            </a:r>
            <a:r>
              <a:rPr lang="en-US" altLang="zh-CN" sz="2400" dirty="0"/>
              <a:t>&gt; </a:t>
            </a:r>
          </a:p>
          <a:p>
            <a:pPr marL="0" indent="0">
              <a:buFont typeface="Wingdings" pitchFamily="2" charset="2"/>
              <a:buNone/>
            </a:pPr>
            <a:r>
              <a:rPr lang="zh-CN" altLang="en-US" sz="2400" dirty="0"/>
              <a:t>（</a:t>
            </a:r>
            <a:r>
              <a:rPr lang="en-US" altLang="zh-CN" sz="2400" dirty="0"/>
              <a:t>&lt;</a:t>
            </a:r>
            <a:r>
              <a:rPr lang="zh-CN" altLang="en-US" sz="2400" dirty="0"/>
              <a:t>字段名</a:t>
            </a:r>
            <a:r>
              <a:rPr lang="en-US" altLang="zh-CN" sz="2400" dirty="0"/>
              <a:t>1&gt; &lt;</a:t>
            </a:r>
            <a:r>
              <a:rPr lang="zh-CN" altLang="en-US" sz="2400" dirty="0"/>
              <a:t>数据类型</a:t>
            </a:r>
            <a:r>
              <a:rPr lang="en-US" altLang="zh-CN" sz="2400" dirty="0"/>
              <a:t>1&gt; [</a:t>
            </a:r>
            <a:r>
              <a:rPr lang="zh-CN" altLang="en-US" sz="2400" dirty="0"/>
              <a:t>字段级完整性约束条件</a:t>
            </a:r>
            <a:r>
              <a:rPr lang="en-US" altLang="zh-CN" sz="2400" dirty="0"/>
              <a:t>1]</a:t>
            </a:r>
          </a:p>
          <a:p>
            <a:pPr marL="0" indent="0">
              <a:buFont typeface="Wingdings" pitchFamily="2" charset="2"/>
              <a:buNone/>
            </a:pPr>
            <a:r>
              <a:rPr lang="en-US" altLang="zh-CN" sz="2400" dirty="0"/>
              <a:t>[</a:t>
            </a:r>
            <a:r>
              <a:rPr lang="zh-CN" altLang="en-US" sz="2400" dirty="0"/>
              <a:t>，</a:t>
            </a:r>
            <a:r>
              <a:rPr lang="en-US" altLang="zh-CN" sz="2400" dirty="0"/>
              <a:t>&lt;</a:t>
            </a:r>
            <a:r>
              <a:rPr lang="zh-CN" altLang="en-US" sz="2400" dirty="0"/>
              <a:t>字段名</a:t>
            </a:r>
            <a:r>
              <a:rPr lang="en-US" altLang="zh-CN" sz="2400" dirty="0"/>
              <a:t>2&gt; &lt;</a:t>
            </a:r>
            <a:r>
              <a:rPr lang="zh-CN" altLang="en-US" sz="2400" dirty="0"/>
              <a:t>数据类型</a:t>
            </a:r>
            <a:r>
              <a:rPr lang="en-US" altLang="zh-CN" sz="2400" dirty="0"/>
              <a:t>2&gt; [</a:t>
            </a:r>
            <a:r>
              <a:rPr lang="zh-CN" altLang="en-US" sz="2400" dirty="0"/>
              <a:t>字段级完整性约束条件</a:t>
            </a:r>
            <a:r>
              <a:rPr lang="en-US" altLang="zh-CN" sz="2400" dirty="0"/>
              <a:t>2]] [</a:t>
            </a:r>
            <a:r>
              <a:rPr lang="zh-CN" altLang="en-US" sz="2400" dirty="0"/>
              <a:t>，</a:t>
            </a:r>
            <a:r>
              <a:rPr lang="en-US" altLang="zh-CN" sz="2400" dirty="0"/>
              <a:t>…] </a:t>
            </a:r>
          </a:p>
          <a:p>
            <a:pPr marL="0" indent="0">
              <a:buFont typeface="Wingdings" pitchFamily="2" charset="2"/>
              <a:buNone/>
            </a:pPr>
            <a:r>
              <a:rPr lang="en-US" altLang="zh-CN" sz="2400" dirty="0"/>
              <a:t>[</a:t>
            </a:r>
            <a:r>
              <a:rPr lang="zh-CN" altLang="en-US" sz="2400" dirty="0"/>
              <a:t>，</a:t>
            </a:r>
            <a:r>
              <a:rPr lang="en-US" altLang="zh-CN" sz="2400" dirty="0"/>
              <a:t>&lt;</a:t>
            </a:r>
            <a:r>
              <a:rPr lang="zh-CN" altLang="en-US" sz="2400" dirty="0"/>
              <a:t>字段名</a:t>
            </a:r>
            <a:r>
              <a:rPr lang="en-US" altLang="zh-CN" sz="2400" dirty="0"/>
              <a:t>n&gt; &lt;</a:t>
            </a:r>
            <a:r>
              <a:rPr lang="zh-CN" altLang="en-US" sz="2400" dirty="0"/>
              <a:t>数据类型</a:t>
            </a:r>
            <a:r>
              <a:rPr lang="en-US" altLang="zh-CN" sz="2400" dirty="0"/>
              <a:t>n&gt; [</a:t>
            </a:r>
            <a:r>
              <a:rPr lang="zh-CN" altLang="en-US" sz="2400" dirty="0"/>
              <a:t>字段级完整性约束条件</a:t>
            </a:r>
            <a:r>
              <a:rPr lang="en-US" altLang="zh-CN" sz="2400" dirty="0"/>
              <a:t>n]] </a:t>
            </a:r>
            <a:r>
              <a:rPr lang="zh-CN" altLang="en-US" sz="2400" dirty="0"/>
              <a:t>）</a:t>
            </a:r>
          </a:p>
          <a:p>
            <a:pPr marL="0" indent="0">
              <a:buFont typeface="Wingdings" pitchFamily="2" charset="2"/>
              <a:buNone/>
            </a:pPr>
            <a:r>
              <a:rPr lang="en-US" altLang="zh-CN" sz="2400" dirty="0"/>
              <a:t>[</a:t>
            </a:r>
            <a:r>
              <a:rPr lang="zh-CN" altLang="en-US" sz="2400" dirty="0"/>
              <a:t>，</a:t>
            </a:r>
            <a:r>
              <a:rPr lang="en-US" altLang="zh-CN" sz="2400" dirty="0"/>
              <a:t>&lt;</a:t>
            </a:r>
            <a:r>
              <a:rPr lang="zh-CN" altLang="en-US" sz="2400" dirty="0"/>
              <a:t>表级完整性约束条件</a:t>
            </a:r>
            <a:r>
              <a:rPr lang="en-US" altLang="zh-CN" sz="2400" dirty="0"/>
              <a:t>&gt;]</a:t>
            </a:r>
            <a:r>
              <a:rPr lang="zh-CN" altLang="en-US" sz="2400" dirty="0"/>
              <a:t>；</a:t>
            </a:r>
          </a:p>
        </p:txBody>
      </p:sp>
      <p:sp>
        <p:nvSpPr>
          <p:cNvPr id="5" name="矩形 4"/>
          <p:cNvSpPr/>
          <p:nvPr/>
        </p:nvSpPr>
        <p:spPr>
          <a:xfrm>
            <a:off x="539552" y="0"/>
            <a:ext cx="2903359" cy="369332"/>
          </a:xfrm>
          <a:prstGeom prst="rect">
            <a:avLst/>
          </a:prstGeom>
        </p:spPr>
        <p:txBody>
          <a:bodyPr wrap="none">
            <a:spAutoFit/>
          </a:bodyPr>
          <a:lstStyle/>
          <a:p>
            <a:r>
              <a:rPr lang="en-US" altLang="zh-CN" b="1" dirty="0" smtClean="0"/>
              <a:t>3.6.2 SQL</a:t>
            </a:r>
            <a:r>
              <a:rPr lang="zh-CN" altLang="en-US" b="1" dirty="0" smtClean="0"/>
              <a:t>的数据定义语言</a:t>
            </a:r>
            <a:endParaRPr lang="zh-SG" altLang="en-US" b="1"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5"/>
          <p:cNvSpPr>
            <a:spLocks noGrp="1" noChangeArrowheads="1"/>
          </p:cNvSpPr>
          <p:nvPr>
            <p:ph type="body" sz="half" idx="1"/>
          </p:nvPr>
        </p:nvSpPr>
        <p:spPr>
          <a:xfrm>
            <a:off x="971550" y="980728"/>
            <a:ext cx="3781425" cy="4176465"/>
          </a:xfrm>
        </p:spPr>
        <p:txBody>
          <a:bodyPr/>
          <a:lstStyle/>
          <a:p>
            <a:pPr marL="0" indent="0"/>
            <a:r>
              <a:rPr lang="zh-CN" altLang="en-US" dirty="0" smtClean="0"/>
              <a:t>二、修改</a:t>
            </a:r>
            <a:r>
              <a:rPr lang="zh-CN" altLang="en-US" dirty="0"/>
              <a:t>表语句格式：</a:t>
            </a:r>
          </a:p>
          <a:p>
            <a:pPr marL="0" indent="0">
              <a:buFont typeface="Wingdings" pitchFamily="2" charset="2"/>
              <a:buNone/>
            </a:pPr>
            <a:r>
              <a:rPr lang="en-US" altLang="zh-CN" dirty="0"/>
              <a:t>ALTER TABLE &lt;</a:t>
            </a:r>
            <a:r>
              <a:rPr lang="zh-CN" altLang="en-US" dirty="0"/>
              <a:t>表名</a:t>
            </a:r>
            <a:r>
              <a:rPr lang="en-US" altLang="zh-CN" dirty="0"/>
              <a:t>&gt; [ADD &lt;</a:t>
            </a:r>
            <a:r>
              <a:rPr lang="zh-CN" altLang="en-US" dirty="0"/>
              <a:t>新字段名</a:t>
            </a:r>
            <a:r>
              <a:rPr lang="en-US" altLang="zh-CN" dirty="0"/>
              <a:t>&gt; &lt;</a:t>
            </a:r>
            <a:r>
              <a:rPr lang="zh-CN" altLang="en-US" dirty="0"/>
              <a:t>数据类型</a:t>
            </a:r>
            <a:r>
              <a:rPr lang="en-US" altLang="zh-CN" dirty="0"/>
              <a:t>&gt; [</a:t>
            </a:r>
            <a:r>
              <a:rPr lang="zh-CN" altLang="en-US" dirty="0"/>
              <a:t>字段级完整性约束条件</a:t>
            </a:r>
            <a:r>
              <a:rPr lang="en-US" altLang="zh-CN" dirty="0"/>
              <a:t>]]</a:t>
            </a:r>
          </a:p>
          <a:p>
            <a:pPr marL="0" indent="0">
              <a:buFont typeface="Wingdings" pitchFamily="2" charset="2"/>
              <a:buNone/>
            </a:pPr>
            <a:r>
              <a:rPr lang="en-US" altLang="zh-CN" dirty="0"/>
              <a:t>[DROP [&lt;</a:t>
            </a:r>
            <a:r>
              <a:rPr lang="zh-CN" altLang="en-US" dirty="0"/>
              <a:t>字段名</a:t>
            </a:r>
            <a:r>
              <a:rPr lang="en-US" altLang="zh-CN" dirty="0"/>
              <a:t>&gt;] … ]</a:t>
            </a:r>
          </a:p>
          <a:p>
            <a:pPr marL="0" indent="0">
              <a:buFont typeface="Wingdings" pitchFamily="2" charset="2"/>
              <a:buNone/>
            </a:pPr>
            <a:r>
              <a:rPr lang="en-US" altLang="zh-CN" dirty="0"/>
              <a:t>[ALTER &lt;</a:t>
            </a:r>
            <a:r>
              <a:rPr lang="zh-CN" altLang="en-US" dirty="0"/>
              <a:t>字段名</a:t>
            </a:r>
            <a:r>
              <a:rPr lang="en-US" altLang="zh-CN" dirty="0"/>
              <a:t>&gt; &lt;</a:t>
            </a:r>
            <a:r>
              <a:rPr lang="zh-CN" altLang="en-US" dirty="0"/>
              <a:t>数据类型</a:t>
            </a:r>
            <a:r>
              <a:rPr lang="en-US" altLang="zh-CN" dirty="0"/>
              <a:t>&gt;]</a:t>
            </a:r>
            <a:r>
              <a:rPr lang="zh-CN" altLang="en-US" dirty="0"/>
              <a:t>；</a:t>
            </a:r>
          </a:p>
        </p:txBody>
      </p:sp>
      <p:sp>
        <p:nvSpPr>
          <p:cNvPr id="60422" name="Rectangle 6"/>
          <p:cNvSpPr>
            <a:spLocks noGrp="1" noChangeArrowheads="1"/>
          </p:cNvSpPr>
          <p:nvPr>
            <p:ph type="body" sz="half" idx="2"/>
          </p:nvPr>
        </p:nvSpPr>
        <p:spPr>
          <a:xfrm>
            <a:off x="4860032" y="3789040"/>
            <a:ext cx="3781425" cy="1584177"/>
          </a:xfrm>
        </p:spPr>
        <p:txBody>
          <a:bodyPr/>
          <a:lstStyle/>
          <a:p>
            <a:pPr marL="0" indent="0"/>
            <a:r>
              <a:rPr lang="zh-CN" altLang="en-US" dirty="0" smtClean="0"/>
              <a:t>三、删除</a:t>
            </a:r>
            <a:r>
              <a:rPr lang="zh-CN" altLang="en-US" dirty="0"/>
              <a:t>表语句格式：</a:t>
            </a:r>
          </a:p>
          <a:p>
            <a:pPr marL="0" indent="0">
              <a:buFont typeface="Wingdings" pitchFamily="2" charset="2"/>
              <a:buNone/>
            </a:pPr>
            <a:r>
              <a:rPr lang="en-US" altLang="zh-CN" dirty="0"/>
              <a:t>DROP TABLE &lt;</a:t>
            </a:r>
            <a:r>
              <a:rPr lang="zh-CN" altLang="en-US" dirty="0"/>
              <a:t>表名</a:t>
            </a:r>
            <a:r>
              <a:rPr lang="en-US" altLang="zh-CN" dirty="0"/>
              <a:t>&gt;</a:t>
            </a:r>
            <a:r>
              <a:rPr lang="zh-CN" altLang="en-US" dirty="0"/>
              <a:t>； </a:t>
            </a:r>
          </a:p>
        </p:txBody>
      </p:sp>
      <p:sp>
        <p:nvSpPr>
          <p:cNvPr id="5" name="矩形 4"/>
          <p:cNvSpPr/>
          <p:nvPr/>
        </p:nvSpPr>
        <p:spPr>
          <a:xfrm>
            <a:off x="539552" y="0"/>
            <a:ext cx="2903359" cy="369332"/>
          </a:xfrm>
          <a:prstGeom prst="rect">
            <a:avLst/>
          </a:prstGeom>
        </p:spPr>
        <p:txBody>
          <a:bodyPr wrap="none">
            <a:spAutoFit/>
          </a:bodyPr>
          <a:lstStyle/>
          <a:p>
            <a:r>
              <a:rPr lang="en-US" altLang="zh-CN" b="1" dirty="0" smtClean="0"/>
              <a:t>3.6.2 SQL</a:t>
            </a:r>
            <a:r>
              <a:rPr lang="zh-CN" altLang="en-US" b="1" dirty="0" smtClean="0"/>
              <a:t>的数据定义语言</a:t>
            </a:r>
            <a:endParaRPr lang="zh-SG"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0421">
                                            <p:txEl>
                                              <p:pRg st="0" end="0"/>
                                            </p:txEl>
                                          </p:spTgt>
                                        </p:tgtEl>
                                        <p:attrNameLst>
                                          <p:attrName>style.visibility</p:attrName>
                                        </p:attrNameLst>
                                      </p:cBhvr>
                                      <p:to>
                                        <p:strVal val="visible"/>
                                      </p:to>
                                    </p:set>
                                    <p:animEffect transition="in" filter="fade">
                                      <p:cBhvr>
                                        <p:cTn id="7" dur="1000"/>
                                        <p:tgtEl>
                                          <p:spTgt spid="60421">
                                            <p:txEl>
                                              <p:pRg st="0" end="0"/>
                                            </p:txEl>
                                          </p:spTgt>
                                        </p:tgtEl>
                                      </p:cBhvr>
                                    </p:animEffect>
                                    <p:anim calcmode="lin" valueType="num">
                                      <p:cBhvr>
                                        <p:cTn id="8" dur="1000" fill="hold"/>
                                        <p:tgtEl>
                                          <p:spTgt spid="6042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042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0421">
                                            <p:txEl>
                                              <p:pRg st="1" end="1"/>
                                            </p:txEl>
                                          </p:spTgt>
                                        </p:tgtEl>
                                        <p:attrNameLst>
                                          <p:attrName>style.visibility</p:attrName>
                                        </p:attrNameLst>
                                      </p:cBhvr>
                                      <p:to>
                                        <p:strVal val="visible"/>
                                      </p:to>
                                    </p:set>
                                    <p:animEffect transition="in" filter="fade">
                                      <p:cBhvr>
                                        <p:cTn id="14" dur="1000"/>
                                        <p:tgtEl>
                                          <p:spTgt spid="60421">
                                            <p:txEl>
                                              <p:pRg st="1" end="1"/>
                                            </p:txEl>
                                          </p:spTgt>
                                        </p:tgtEl>
                                      </p:cBhvr>
                                    </p:animEffect>
                                    <p:anim calcmode="lin" valueType="num">
                                      <p:cBhvr>
                                        <p:cTn id="15" dur="1000" fill="hold"/>
                                        <p:tgtEl>
                                          <p:spTgt spid="6042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042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0421">
                                            <p:txEl>
                                              <p:pRg st="2" end="2"/>
                                            </p:txEl>
                                          </p:spTgt>
                                        </p:tgtEl>
                                        <p:attrNameLst>
                                          <p:attrName>style.visibility</p:attrName>
                                        </p:attrNameLst>
                                      </p:cBhvr>
                                      <p:to>
                                        <p:strVal val="visible"/>
                                      </p:to>
                                    </p:set>
                                    <p:animEffect transition="in" filter="fade">
                                      <p:cBhvr>
                                        <p:cTn id="21" dur="1000"/>
                                        <p:tgtEl>
                                          <p:spTgt spid="60421">
                                            <p:txEl>
                                              <p:pRg st="2" end="2"/>
                                            </p:txEl>
                                          </p:spTgt>
                                        </p:tgtEl>
                                      </p:cBhvr>
                                    </p:animEffect>
                                    <p:anim calcmode="lin" valueType="num">
                                      <p:cBhvr>
                                        <p:cTn id="22" dur="1000" fill="hold"/>
                                        <p:tgtEl>
                                          <p:spTgt spid="6042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042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0421">
                                            <p:txEl>
                                              <p:pRg st="3" end="3"/>
                                            </p:txEl>
                                          </p:spTgt>
                                        </p:tgtEl>
                                        <p:attrNameLst>
                                          <p:attrName>style.visibility</p:attrName>
                                        </p:attrNameLst>
                                      </p:cBhvr>
                                      <p:to>
                                        <p:strVal val="visible"/>
                                      </p:to>
                                    </p:set>
                                    <p:animEffect transition="in" filter="fade">
                                      <p:cBhvr>
                                        <p:cTn id="28" dur="1000"/>
                                        <p:tgtEl>
                                          <p:spTgt spid="60421">
                                            <p:txEl>
                                              <p:pRg st="3" end="3"/>
                                            </p:txEl>
                                          </p:spTgt>
                                        </p:tgtEl>
                                      </p:cBhvr>
                                    </p:animEffect>
                                    <p:anim calcmode="lin" valueType="num">
                                      <p:cBhvr>
                                        <p:cTn id="29" dur="1000" fill="hold"/>
                                        <p:tgtEl>
                                          <p:spTgt spid="6042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042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0422">
                                            <p:txEl>
                                              <p:pRg st="0" end="0"/>
                                            </p:txEl>
                                          </p:spTgt>
                                        </p:tgtEl>
                                        <p:attrNameLst>
                                          <p:attrName>style.visibility</p:attrName>
                                        </p:attrNameLst>
                                      </p:cBhvr>
                                      <p:to>
                                        <p:strVal val="visible"/>
                                      </p:to>
                                    </p:set>
                                    <p:anim calcmode="lin" valueType="num">
                                      <p:cBhvr additive="base">
                                        <p:cTn id="35" dur="500" fill="hold"/>
                                        <p:tgtEl>
                                          <p:spTgt spid="60422">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04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60422">
                                            <p:txEl>
                                              <p:pRg st="1" end="1"/>
                                            </p:txEl>
                                          </p:spTgt>
                                        </p:tgtEl>
                                        <p:attrNameLst>
                                          <p:attrName>style.visibility</p:attrName>
                                        </p:attrNameLst>
                                      </p:cBhvr>
                                      <p:to>
                                        <p:strVal val="visible"/>
                                      </p:to>
                                    </p:set>
                                    <p:anim calcmode="lin" valueType="num">
                                      <p:cBhvr additive="base">
                                        <p:cTn id="41" dur="500" fill="hold"/>
                                        <p:tgtEl>
                                          <p:spTgt spid="60422">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042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build="p"/>
      <p:bldP spid="60422"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5"/>
          <p:cNvSpPr>
            <a:spLocks noGrp="1" noChangeArrowheads="1"/>
          </p:cNvSpPr>
          <p:nvPr>
            <p:ph type="body" sz="half" idx="1"/>
          </p:nvPr>
        </p:nvSpPr>
        <p:spPr>
          <a:xfrm>
            <a:off x="971550" y="980728"/>
            <a:ext cx="6912818" cy="4320480"/>
          </a:xfrm>
        </p:spPr>
        <p:txBody>
          <a:bodyPr/>
          <a:lstStyle/>
          <a:p>
            <a:pPr marL="0" indent="0">
              <a:buNone/>
            </a:pPr>
            <a:r>
              <a:rPr lang="zh-CN" altLang="zh-SG" dirty="0"/>
              <a:t>例</a:t>
            </a:r>
            <a:r>
              <a:rPr lang="en-US" altLang="zh-SG" dirty="0"/>
              <a:t>3.23  </a:t>
            </a:r>
            <a:r>
              <a:rPr lang="zh-CN" altLang="zh-SG" dirty="0"/>
              <a:t>使用命令建立雇员</a:t>
            </a:r>
            <a:r>
              <a:rPr lang="en-US" altLang="zh-SG" dirty="0"/>
              <a:t>1</a:t>
            </a:r>
            <a:r>
              <a:rPr lang="zh-CN" altLang="zh-SG" dirty="0"/>
              <a:t>表，其表结构及要求</a:t>
            </a:r>
            <a:r>
              <a:rPr lang="zh-CN" altLang="zh-SG" dirty="0" smtClean="0"/>
              <a:t>如</a:t>
            </a:r>
            <a:r>
              <a:rPr lang="zh-CN" altLang="en-US" dirty="0" smtClean="0"/>
              <a:t>下</a:t>
            </a:r>
            <a:r>
              <a:rPr lang="zh-CN" altLang="zh-SG" dirty="0" smtClean="0"/>
              <a:t>表</a:t>
            </a:r>
            <a:r>
              <a:rPr lang="en-US" altLang="zh-SG" dirty="0"/>
              <a:t>3.10</a:t>
            </a:r>
            <a:r>
              <a:rPr lang="zh-CN" altLang="zh-SG" dirty="0"/>
              <a:t>所示。</a:t>
            </a:r>
            <a:endParaRPr lang="zh-CN" altLang="en-US" dirty="0"/>
          </a:p>
        </p:txBody>
      </p:sp>
      <p:sp>
        <p:nvSpPr>
          <p:cNvPr id="5" name="矩形 4"/>
          <p:cNvSpPr/>
          <p:nvPr/>
        </p:nvSpPr>
        <p:spPr>
          <a:xfrm>
            <a:off x="539552" y="0"/>
            <a:ext cx="2903359" cy="369332"/>
          </a:xfrm>
          <a:prstGeom prst="rect">
            <a:avLst/>
          </a:prstGeom>
        </p:spPr>
        <p:txBody>
          <a:bodyPr wrap="none">
            <a:spAutoFit/>
          </a:bodyPr>
          <a:lstStyle/>
          <a:p>
            <a:r>
              <a:rPr lang="en-US" altLang="zh-CN" b="1" dirty="0" smtClean="0"/>
              <a:t>3.6.2 SQL</a:t>
            </a:r>
            <a:r>
              <a:rPr lang="zh-CN" altLang="en-US" b="1" dirty="0" smtClean="0"/>
              <a:t>的数据定义语言</a:t>
            </a:r>
            <a:endParaRPr lang="zh-SG" altLang="en-US" b="1" dirty="0"/>
          </a:p>
        </p:txBody>
      </p:sp>
      <p:pic>
        <p:nvPicPr>
          <p:cNvPr id="737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6900" y="2268538"/>
            <a:ext cx="5729436" cy="3135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37797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5"/>
          <p:cNvSpPr>
            <a:spLocks noGrp="1" noChangeArrowheads="1"/>
          </p:cNvSpPr>
          <p:nvPr>
            <p:ph type="body" sz="half" idx="1"/>
          </p:nvPr>
        </p:nvSpPr>
        <p:spPr>
          <a:xfrm>
            <a:off x="971550" y="980728"/>
            <a:ext cx="7200850" cy="5112568"/>
          </a:xfrm>
        </p:spPr>
        <p:txBody>
          <a:bodyPr/>
          <a:lstStyle/>
          <a:p>
            <a:pPr marL="0" indent="0">
              <a:buNone/>
            </a:pPr>
            <a:r>
              <a:rPr lang="zh-CN" altLang="zh-SG" dirty="0"/>
              <a:t>例</a:t>
            </a:r>
            <a:r>
              <a:rPr lang="en-US" altLang="zh-SG" dirty="0"/>
              <a:t>3.24  </a:t>
            </a:r>
            <a:r>
              <a:rPr lang="zh-CN" altLang="zh-SG" dirty="0"/>
              <a:t>在产品备份表中增加一个</a:t>
            </a:r>
            <a:r>
              <a:rPr lang="en-US" altLang="zh-SG" dirty="0"/>
              <a:t>“</a:t>
            </a:r>
            <a:r>
              <a:rPr lang="zh-CN" altLang="zh-SG" dirty="0"/>
              <a:t>产品别名</a:t>
            </a:r>
            <a:r>
              <a:rPr lang="en-US" altLang="zh-SG" dirty="0"/>
              <a:t>”</a:t>
            </a:r>
            <a:r>
              <a:rPr lang="zh-CN" altLang="zh-SG" dirty="0"/>
              <a:t>列，其语句格式如下：</a:t>
            </a:r>
          </a:p>
          <a:p>
            <a:r>
              <a:rPr lang="en-US" altLang="zh-SG" dirty="0"/>
              <a:t>ALTER TABLE </a:t>
            </a:r>
            <a:r>
              <a:rPr lang="zh-CN" altLang="zh-SG" dirty="0"/>
              <a:t>产品备份</a:t>
            </a:r>
            <a:r>
              <a:rPr lang="en-US" altLang="zh-SG" dirty="0"/>
              <a:t> ADD </a:t>
            </a:r>
            <a:r>
              <a:rPr lang="zh-CN" altLang="zh-SG" dirty="0"/>
              <a:t>产品别名</a:t>
            </a:r>
            <a:r>
              <a:rPr lang="en-US" altLang="zh-SG" dirty="0"/>
              <a:t> TEXT(30)</a:t>
            </a:r>
            <a:r>
              <a:rPr lang="zh-CN" altLang="zh-SG" dirty="0"/>
              <a:t>；</a:t>
            </a:r>
          </a:p>
          <a:p>
            <a:pPr marL="0" indent="0">
              <a:buNone/>
            </a:pPr>
            <a:r>
              <a:rPr lang="zh-CN" altLang="zh-SG" dirty="0"/>
              <a:t>例</a:t>
            </a:r>
            <a:r>
              <a:rPr lang="en-US" altLang="zh-SG" dirty="0"/>
              <a:t>3.25  </a:t>
            </a:r>
            <a:r>
              <a:rPr lang="zh-CN" altLang="zh-SG" dirty="0"/>
              <a:t>删除产品备份表中的</a:t>
            </a:r>
            <a:r>
              <a:rPr lang="en-US" altLang="zh-SG" dirty="0"/>
              <a:t>“</a:t>
            </a:r>
            <a:r>
              <a:rPr lang="zh-CN" altLang="zh-SG" dirty="0"/>
              <a:t>产品别名</a:t>
            </a:r>
            <a:r>
              <a:rPr lang="en-US" altLang="zh-SG" dirty="0"/>
              <a:t>”</a:t>
            </a:r>
            <a:r>
              <a:rPr lang="zh-CN" altLang="zh-SG" dirty="0"/>
              <a:t>列，其语句格式如下：</a:t>
            </a:r>
          </a:p>
          <a:p>
            <a:r>
              <a:rPr lang="en-US" altLang="zh-SG" dirty="0"/>
              <a:t>ALTER TABLE</a:t>
            </a:r>
            <a:r>
              <a:rPr lang="zh-CN" altLang="zh-SG" dirty="0"/>
              <a:t>产品备份</a:t>
            </a:r>
            <a:r>
              <a:rPr lang="en-US" altLang="zh-SG" dirty="0"/>
              <a:t> DROP </a:t>
            </a:r>
            <a:r>
              <a:rPr lang="zh-CN" altLang="zh-SG" dirty="0"/>
              <a:t>产品别名</a:t>
            </a:r>
            <a:r>
              <a:rPr lang="zh-CN" altLang="zh-SG" dirty="0" smtClean="0"/>
              <a:t>；</a:t>
            </a:r>
            <a:endParaRPr lang="en-US" altLang="zh-CN" dirty="0" smtClean="0"/>
          </a:p>
          <a:p>
            <a:r>
              <a:rPr lang="zh-CN" altLang="zh-SG" dirty="0"/>
              <a:t>例</a:t>
            </a:r>
            <a:r>
              <a:rPr lang="en-US" altLang="zh-SG" dirty="0"/>
              <a:t>3.26  </a:t>
            </a:r>
            <a:r>
              <a:rPr lang="zh-CN" altLang="zh-SG" dirty="0"/>
              <a:t>删除已建立的产品备份表，其语句格式如下：</a:t>
            </a:r>
          </a:p>
          <a:p>
            <a:r>
              <a:rPr lang="en-US" altLang="zh-SG" dirty="0"/>
              <a:t>DROP TABLE </a:t>
            </a:r>
            <a:r>
              <a:rPr lang="zh-CN" altLang="zh-SG" dirty="0"/>
              <a:t>产品备份；</a:t>
            </a:r>
          </a:p>
          <a:p>
            <a:endParaRPr lang="zh-CN" altLang="zh-SG" dirty="0" smtClean="0"/>
          </a:p>
          <a:p>
            <a:pPr marL="0" indent="0">
              <a:buNone/>
            </a:pPr>
            <a:endParaRPr lang="zh-CN" altLang="en-US" dirty="0"/>
          </a:p>
        </p:txBody>
      </p:sp>
      <p:sp>
        <p:nvSpPr>
          <p:cNvPr id="5" name="矩形 4"/>
          <p:cNvSpPr/>
          <p:nvPr/>
        </p:nvSpPr>
        <p:spPr>
          <a:xfrm>
            <a:off x="539552" y="0"/>
            <a:ext cx="2903359" cy="369332"/>
          </a:xfrm>
          <a:prstGeom prst="rect">
            <a:avLst/>
          </a:prstGeom>
        </p:spPr>
        <p:txBody>
          <a:bodyPr wrap="none">
            <a:spAutoFit/>
          </a:bodyPr>
          <a:lstStyle/>
          <a:p>
            <a:r>
              <a:rPr lang="en-US" altLang="zh-CN" b="1" dirty="0" smtClean="0"/>
              <a:t>3.6.2 SQL</a:t>
            </a:r>
            <a:r>
              <a:rPr lang="zh-CN" altLang="en-US" b="1" dirty="0" smtClean="0"/>
              <a:t>的数据定义语言</a:t>
            </a:r>
            <a:endParaRPr lang="zh-SG" altLang="en-US" b="1" dirty="0"/>
          </a:p>
        </p:txBody>
      </p:sp>
    </p:spTree>
    <p:extLst>
      <p:ext uri="{BB962C8B-B14F-4D97-AF65-F5344CB8AC3E}">
        <p14:creationId xmlns:p14="http://schemas.microsoft.com/office/powerpoint/2010/main" val="3254921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3.1 </a:t>
            </a:r>
            <a:r>
              <a:rPr lang="zh-CN" altLang="en-US"/>
              <a:t>查询概述</a:t>
            </a:r>
          </a:p>
        </p:txBody>
      </p:sp>
      <p:sp>
        <p:nvSpPr>
          <p:cNvPr id="11267" name="Rectangle 3"/>
          <p:cNvSpPr>
            <a:spLocks noGrp="1" noChangeArrowheads="1"/>
          </p:cNvSpPr>
          <p:nvPr>
            <p:ph type="body" sz="half" idx="1"/>
          </p:nvPr>
        </p:nvSpPr>
        <p:spPr>
          <a:xfrm>
            <a:off x="971550" y="1773238"/>
            <a:ext cx="7777163" cy="4276725"/>
          </a:xfrm>
        </p:spPr>
        <p:txBody>
          <a:bodyPr/>
          <a:lstStyle/>
          <a:p>
            <a:pPr>
              <a:lnSpc>
                <a:spcPct val="110000"/>
              </a:lnSpc>
            </a:pPr>
            <a:r>
              <a:rPr lang="zh-CN" altLang="en-US" sz="3200" dirty="0"/>
              <a:t>查询是</a:t>
            </a:r>
            <a:r>
              <a:rPr lang="en-US" altLang="zh-CN" sz="3200" dirty="0"/>
              <a:t>Access</a:t>
            </a:r>
            <a:r>
              <a:rPr lang="zh-CN" altLang="en-US" sz="3200" dirty="0"/>
              <a:t>处理和分析数据的工具，它能够将多个</a:t>
            </a:r>
            <a:r>
              <a:rPr lang="zh-CN" altLang="en-US" sz="3200" dirty="0" smtClean="0"/>
              <a:t>表或查询中</a:t>
            </a:r>
            <a:r>
              <a:rPr lang="zh-CN" altLang="en-US" sz="3200" dirty="0"/>
              <a:t>的数据</a:t>
            </a:r>
            <a:r>
              <a:rPr lang="zh-CN" altLang="en-US" sz="3200" dirty="0">
                <a:solidFill>
                  <a:srgbClr val="CC0099"/>
                </a:solidFill>
              </a:rPr>
              <a:t>抽取</a:t>
            </a:r>
            <a:r>
              <a:rPr lang="zh-CN" altLang="en-US" sz="3200" dirty="0"/>
              <a:t>出来，供用户查看、统计、分析和</a:t>
            </a:r>
            <a:r>
              <a:rPr lang="zh-CN" altLang="en-US" sz="3200" dirty="0" smtClean="0"/>
              <a:t>使用。查询</a:t>
            </a:r>
            <a:r>
              <a:rPr lang="zh-CN" altLang="en-US" sz="3200" dirty="0"/>
              <a:t>结果还可以</a:t>
            </a:r>
            <a:r>
              <a:rPr lang="zh-CN" altLang="en-US" sz="3200" dirty="0">
                <a:solidFill>
                  <a:srgbClr val="CC0099"/>
                </a:solidFill>
              </a:rPr>
              <a:t>作为其他数据库对象</a:t>
            </a:r>
            <a:r>
              <a:rPr lang="zh-CN" altLang="en-US" sz="3200" dirty="0"/>
              <a:t>（如窗体、报表和数据访问页等）</a:t>
            </a:r>
            <a:r>
              <a:rPr lang="zh-CN" altLang="en-US" sz="3200" dirty="0">
                <a:solidFill>
                  <a:srgbClr val="CC0099"/>
                </a:solidFill>
              </a:rPr>
              <a:t>的数据来源</a:t>
            </a:r>
            <a:r>
              <a:rPr lang="zh-CN" altLang="en-US" sz="3200" dirty="0"/>
              <a: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123728" y="692696"/>
            <a:ext cx="6563072" cy="1143000"/>
          </a:xfrm>
        </p:spPr>
        <p:txBody>
          <a:bodyPr/>
          <a:lstStyle/>
          <a:p>
            <a:pPr algn="r"/>
            <a:r>
              <a:rPr lang="en-US" altLang="zh-CN" dirty="0"/>
              <a:t>3.6.3 SQL</a:t>
            </a:r>
            <a:r>
              <a:rPr lang="zh-CN" altLang="en-US" dirty="0"/>
              <a:t>的数据操作语言 </a:t>
            </a:r>
          </a:p>
        </p:txBody>
      </p:sp>
      <p:sp>
        <p:nvSpPr>
          <p:cNvPr id="61443" name="Rectangle 3"/>
          <p:cNvSpPr>
            <a:spLocks noGrp="1" noChangeArrowheads="1"/>
          </p:cNvSpPr>
          <p:nvPr>
            <p:ph type="body" sz="half" idx="1"/>
          </p:nvPr>
        </p:nvSpPr>
        <p:spPr>
          <a:xfrm>
            <a:off x="971600" y="1844824"/>
            <a:ext cx="2664346" cy="2952328"/>
          </a:xfrm>
        </p:spPr>
        <p:txBody>
          <a:bodyPr/>
          <a:lstStyle/>
          <a:p>
            <a:r>
              <a:rPr lang="en-US" altLang="zh-CN" dirty="0"/>
              <a:t>INSERT </a:t>
            </a:r>
          </a:p>
          <a:p>
            <a:r>
              <a:rPr lang="en-US" altLang="zh-CN" dirty="0"/>
              <a:t>DELETE </a:t>
            </a:r>
          </a:p>
          <a:p>
            <a:r>
              <a:rPr lang="en-US" altLang="zh-CN" dirty="0"/>
              <a:t>UPDATE </a:t>
            </a:r>
          </a:p>
          <a:p>
            <a:r>
              <a:rPr lang="en-US" altLang="zh-CN" dirty="0"/>
              <a:t>SELECT </a:t>
            </a:r>
          </a:p>
        </p:txBody>
      </p:sp>
      <p:sp>
        <p:nvSpPr>
          <p:cNvPr id="61444" name="Rectangle 4"/>
          <p:cNvSpPr>
            <a:spLocks noGrp="1" noChangeArrowheads="1"/>
          </p:cNvSpPr>
          <p:nvPr>
            <p:ph type="body" sz="half" idx="2"/>
          </p:nvPr>
        </p:nvSpPr>
        <p:spPr>
          <a:xfrm>
            <a:off x="4284663" y="2420888"/>
            <a:ext cx="4402137" cy="3705275"/>
          </a:xfrm>
        </p:spPr>
        <p:txBody>
          <a:bodyPr/>
          <a:lstStyle/>
          <a:p>
            <a:pPr marL="0" indent="0"/>
            <a:r>
              <a:rPr lang="zh-CN" altLang="en-US" dirty="0" smtClean="0"/>
              <a:t>一、插入</a:t>
            </a:r>
            <a:r>
              <a:rPr lang="zh-CN" altLang="en-US" dirty="0"/>
              <a:t>新记录语句格式：</a:t>
            </a:r>
          </a:p>
          <a:p>
            <a:pPr marL="0" indent="0">
              <a:buFont typeface="Wingdings" pitchFamily="2" charset="2"/>
              <a:buNone/>
            </a:pPr>
            <a:r>
              <a:rPr lang="en-US" altLang="zh-CN" dirty="0"/>
              <a:t>INSERT INTO &lt;</a:t>
            </a:r>
            <a:r>
              <a:rPr lang="zh-CN" altLang="en-US" dirty="0"/>
              <a:t>表名</a:t>
            </a:r>
            <a:r>
              <a:rPr lang="en-US" altLang="zh-CN" dirty="0"/>
              <a:t>&gt; [</a:t>
            </a:r>
            <a:r>
              <a:rPr lang="zh-CN" altLang="en-US" dirty="0"/>
              <a:t>（</a:t>
            </a:r>
            <a:r>
              <a:rPr lang="en-US" altLang="zh-CN" dirty="0"/>
              <a:t>&lt;</a:t>
            </a:r>
            <a:r>
              <a:rPr lang="zh-CN" altLang="en-US" dirty="0"/>
              <a:t>字段名</a:t>
            </a:r>
            <a:r>
              <a:rPr lang="en-US" altLang="zh-CN" dirty="0"/>
              <a:t>1&gt; [</a:t>
            </a:r>
            <a:r>
              <a:rPr lang="zh-CN" altLang="en-US" dirty="0"/>
              <a:t>，</a:t>
            </a:r>
            <a:r>
              <a:rPr lang="en-US" altLang="zh-CN" dirty="0"/>
              <a:t>&lt;</a:t>
            </a:r>
            <a:r>
              <a:rPr lang="zh-CN" altLang="en-US" dirty="0"/>
              <a:t>字段名</a:t>
            </a:r>
            <a:r>
              <a:rPr lang="en-US" altLang="zh-CN" dirty="0"/>
              <a:t>2&gt; … ]</a:t>
            </a:r>
            <a:r>
              <a:rPr lang="zh-CN" altLang="en-US" dirty="0"/>
              <a:t>）</a:t>
            </a:r>
            <a:r>
              <a:rPr lang="en-US" altLang="zh-CN" dirty="0"/>
              <a:t>]</a:t>
            </a:r>
          </a:p>
          <a:p>
            <a:pPr marL="0" indent="0">
              <a:buFont typeface="Wingdings" pitchFamily="2" charset="2"/>
              <a:buNone/>
            </a:pPr>
            <a:r>
              <a:rPr lang="en-US" altLang="zh-CN" dirty="0"/>
              <a:t>   VALUES</a:t>
            </a:r>
            <a:r>
              <a:rPr lang="zh-CN" altLang="en-US" dirty="0"/>
              <a:t>（</a:t>
            </a:r>
            <a:r>
              <a:rPr lang="en-US" altLang="zh-CN" dirty="0"/>
              <a:t>&lt;</a:t>
            </a:r>
            <a:r>
              <a:rPr lang="zh-CN" altLang="en-US" dirty="0"/>
              <a:t>常量</a:t>
            </a:r>
            <a:r>
              <a:rPr lang="en-US" altLang="zh-CN" dirty="0"/>
              <a:t>1&gt;[</a:t>
            </a:r>
            <a:r>
              <a:rPr lang="zh-CN" altLang="en-US" dirty="0"/>
              <a:t>，</a:t>
            </a:r>
            <a:r>
              <a:rPr lang="en-US" altLang="zh-CN" dirty="0"/>
              <a:t>&lt;</a:t>
            </a:r>
            <a:r>
              <a:rPr lang="zh-CN" altLang="en-US" dirty="0"/>
              <a:t>常量</a:t>
            </a:r>
            <a:r>
              <a:rPr lang="en-US" altLang="zh-CN" dirty="0"/>
              <a:t>2&gt;] … </a:t>
            </a:r>
            <a:r>
              <a:rPr lang="zh-CN" altLang="en-US" dirty="0"/>
              <a:t>）；</a:t>
            </a:r>
          </a:p>
        </p:txBody>
      </p:sp>
      <p:sp>
        <p:nvSpPr>
          <p:cNvPr id="5" name="矩形 4"/>
          <p:cNvSpPr/>
          <p:nvPr/>
        </p:nvSpPr>
        <p:spPr>
          <a:xfrm>
            <a:off x="539552" y="0"/>
            <a:ext cx="2903359" cy="369332"/>
          </a:xfrm>
          <a:prstGeom prst="rect">
            <a:avLst/>
          </a:prstGeom>
        </p:spPr>
        <p:txBody>
          <a:bodyPr wrap="none">
            <a:spAutoFit/>
          </a:bodyPr>
          <a:lstStyle/>
          <a:p>
            <a:r>
              <a:rPr lang="en-US" altLang="zh-CN" b="1" dirty="0" smtClean="0"/>
              <a:t>3.6.3 SQL</a:t>
            </a:r>
            <a:r>
              <a:rPr lang="zh-CN" altLang="en-US" b="1" dirty="0" smtClean="0"/>
              <a:t>的数据操作语言</a:t>
            </a:r>
            <a:endParaRPr lang="zh-SG"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barn(inVertical)">
                                      <p:cBhvr>
                                        <p:cTn id="7" dur="500"/>
                                        <p:tgtEl>
                                          <p:spTgt spid="61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1443">
                                            <p:txEl>
                                              <p:pRg st="1" end="1"/>
                                            </p:txEl>
                                          </p:spTgt>
                                        </p:tgtEl>
                                        <p:attrNameLst>
                                          <p:attrName>style.visibility</p:attrName>
                                        </p:attrNameLst>
                                      </p:cBhvr>
                                      <p:to>
                                        <p:strVal val="visible"/>
                                      </p:to>
                                    </p:set>
                                    <p:animEffect transition="in" filter="barn(inVertical)">
                                      <p:cBhvr>
                                        <p:cTn id="12" dur="500"/>
                                        <p:tgtEl>
                                          <p:spTgt spid="614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1443">
                                            <p:txEl>
                                              <p:pRg st="2" end="2"/>
                                            </p:txEl>
                                          </p:spTgt>
                                        </p:tgtEl>
                                        <p:attrNameLst>
                                          <p:attrName>style.visibility</p:attrName>
                                        </p:attrNameLst>
                                      </p:cBhvr>
                                      <p:to>
                                        <p:strVal val="visible"/>
                                      </p:to>
                                    </p:set>
                                    <p:animEffect transition="in" filter="barn(inVertical)">
                                      <p:cBhvr>
                                        <p:cTn id="17" dur="500"/>
                                        <p:tgtEl>
                                          <p:spTgt spid="614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1443">
                                            <p:txEl>
                                              <p:pRg st="3" end="3"/>
                                            </p:txEl>
                                          </p:spTgt>
                                        </p:tgtEl>
                                        <p:attrNameLst>
                                          <p:attrName>style.visibility</p:attrName>
                                        </p:attrNameLst>
                                      </p:cBhvr>
                                      <p:to>
                                        <p:strVal val="visible"/>
                                      </p:to>
                                    </p:set>
                                    <p:animEffect transition="in" filter="barn(inVertical)">
                                      <p:cBhvr>
                                        <p:cTn id="22" dur="500"/>
                                        <p:tgtEl>
                                          <p:spTgt spid="614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1444">
                                            <p:txEl>
                                              <p:pRg st="0" end="0"/>
                                            </p:txEl>
                                          </p:spTgt>
                                        </p:tgtEl>
                                        <p:attrNameLst>
                                          <p:attrName>style.visibility</p:attrName>
                                        </p:attrNameLst>
                                      </p:cBhvr>
                                      <p:to>
                                        <p:strVal val="visible"/>
                                      </p:to>
                                    </p:set>
                                    <p:animEffect transition="in" filter="wipe(down)">
                                      <p:cBhvr>
                                        <p:cTn id="27" dur="500"/>
                                        <p:tgtEl>
                                          <p:spTgt spid="6144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1444">
                                            <p:txEl>
                                              <p:pRg st="1" end="1"/>
                                            </p:txEl>
                                          </p:spTgt>
                                        </p:tgtEl>
                                        <p:attrNameLst>
                                          <p:attrName>style.visibility</p:attrName>
                                        </p:attrNameLst>
                                      </p:cBhvr>
                                      <p:to>
                                        <p:strVal val="visible"/>
                                      </p:to>
                                    </p:set>
                                    <p:animEffect transition="in" filter="wipe(down)">
                                      <p:cBhvr>
                                        <p:cTn id="32" dur="500"/>
                                        <p:tgtEl>
                                          <p:spTgt spid="6144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1444">
                                            <p:txEl>
                                              <p:pRg st="2" end="2"/>
                                            </p:txEl>
                                          </p:spTgt>
                                        </p:tgtEl>
                                        <p:attrNameLst>
                                          <p:attrName>style.visibility</p:attrName>
                                        </p:attrNameLst>
                                      </p:cBhvr>
                                      <p:to>
                                        <p:strVal val="visible"/>
                                      </p:to>
                                    </p:set>
                                    <p:animEffect transition="in" filter="wipe(down)">
                                      <p:cBhvr>
                                        <p:cTn id="37" dur="500"/>
                                        <p:tgtEl>
                                          <p:spTgt spid="6144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5"/>
          <p:cNvSpPr>
            <a:spLocks noGrp="1" noChangeArrowheads="1"/>
          </p:cNvSpPr>
          <p:nvPr>
            <p:ph type="body" sz="half" idx="1"/>
          </p:nvPr>
        </p:nvSpPr>
        <p:spPr>
          <a:xfrm>
            <a:off x="755577" y="908721"/>
            <a:ext cx="3384376" cy="3312368"/>
          </a:xfrm>
        </p:spPr>
        <p:txBody>
          <a:bodyPr/>
          <a:lstStyle/>
          <a:p>
            <a:pPr marL="0" indent="0"/>
            <a:r>
              <a:rPr lang="zh-CN" altLang="en-US" dirty="0" smtClean="0"/>
              <a:t>二、删除</a:t>
            </a:r>
            <a:r>
              <a:rPr lang="zh-CN" altLang="en-US" dirty="0"/>
              <a:t>记录语句格式：</a:t>
            </a:r>
          </a:p>
          <a:p>
            <a:pPr marL="0" indent="0">
              <a:buFont typeface="Wingdings" pitchFamily="2" charset="2"/>
              <a:buNone/>
            </a:pPr>
            <a:r>
              <a:rPr lang="en-US" altLang="zh-CN" dirty="0"/>
              <a:t>DELETE FORM&lt;</a:t>
            </a:r>
            <a:r>
              <a:rPr lang="zh-CN" altLang="en-US" dirty="0"/>
              <a:t>表名</a:t>
            </a:r>
            <a:r>
              <a:rPr lang="en-US" altLang="zh-CN" dirty="0"/>
              <a:t>&gt; [WHERE &lt;</a:t>
            </a:r>
            <a:r>
              <a:rPr lang="zh-CN" altLang="en-US" dirty="0"/>
              <a:t>条件</a:t>
            </a:r>
            <a:r>
              <a:rPr lang="en-US" altLang="zh-CN" dirty="0"/>
              <a:t>&gt;]</a:t>
            </a:r>
            <a:r>
              <a:rPr lang="zh-CN" altLang="en-US" dirty="0"/>
              <a:t>；</a:t>
            </a:r>
          </a:p>
          <a:p>
            <a:pPr marL="0" indent="0"/>
            <a:r>
              <a:rPr lang="zh-CN" altLang="en-US" dirty="0"/>
              <a:t>删除满足条件的记录</a:t>
            </a:r>
          </a:p>
        </p:txBody>
      </p:sp>
      <p:sp>
        <p:nvSpPr>
          <p:cNvPr id="62470" name="Rectangle 6"/>
          <p:cNvSpPr>
            <a:spLocks noGrp="1" noChangeArrowheads="1"/>
          </p:cNvSpPr>
          <p:nvPr>
            <p:ph type="body" sz="half" idx="2"/>
          </p:nvPr>
        </p:nvSpPr>
        <p:spPr>
          <a:xfrm>
            <a:off x="4716016" y="1628800"/>
            <a:ext cx="3781425" cy="4277072"/>
          </a:xfrm>
        </p:spPr>
        <p:txBody>
          <a:bodyPr/>
          <a:lstStyle/>
          <a:p>
            <a:pPr marL="0" indent="0"/>
            <a:r>
              <a:rPr lang="zh-CN" altLang="en-US" dirty="0" smtClean="0"/>
              <a:t>三、更新</a:t>
            </a:r>
            <a:r>
              <a:rPr lang="zh-CN" altLang="en-US" dirty="0"/>
              <a:t>满足条件的记录</a:t>
            </a:r>
          </a:p>
          <a:p>
            <a:pPr marL="0" indent="0"/>
            <a:r>
              <a:rPr lang="zh-CN" altLang="en-US" dirty="0"/>
              <a:t>语句格式：</a:t>
            </a:r>
          </a:p>
          <a:p>
            <a:pPr marL="0" indent="0">
              <a:buFont typeface="Wingdings" pitchFamily="2" charset="2"/>
              <a:buNone/>
            </a:pPr>
            <a:r>
              <a:rPr lang="en-US" altLang="zh-CN" dirty="0"/>
              <a:t>UPDATE &lt;</a:t>
            </a:r>
            <a:r>
              <a:rPr lang="zh-CN" altLang="en-US" dirty="0"/>
              <a:t>表名</a:t>
            </a:r>
            <a:r>
              <a:rPr lang="en-US" altLang="zh-CN" dirty="0"/>
              <a:t>&gt;</a:t>
            </a:r>
          </a:p>
          <a:p>
            <a:pPr marL="0" indent="0">
              <a:buFont typeface="Wingdings" pitchFamily="2" charset="2"/>
              <a:buNone/>
            </a:pPr>
            <a:r>
              <a:rPr lang="en-US" altLang="zh-CN" dirty="0"/>
              <a:t>SET &lt;</a:t>
            </a:r>
            <a:r>
              <a:rPr lang="zh-CN" altLang="en-US" dirty="0"/>
              <a:t>字段名</a:t>
            </a:r>
            <a:r>
              <a:rPr lang="en-US" altLang="zh-CN" dirty="0"/>
              <a:t>1&gt;=&lt;</a:t>
            </a:r>
            <a:r>
              <a:rPr lang="zh-CN" altLang="en-US" dirty="0"/>
              <a:t>表达式</a:t>
            </a:r>
            <a:r>
              <a:rPr lang="en-US" altLang="zh-CN" dirty="0"/>
              <a:t>1&gt;[</a:t>
            </a:r>
            <a:r>
              <a:rPr lang="zh-CN" altLang="en-US" dirty="0"/>
              <a:t>，</a:t>
            </a:r>
            <a:r>
              <a:rPr lang="en-US" altLang="zh-CN" dirty="0"/>
              <a:t>&lt;</a:t>
            </a:r>
            <a:r>
              <a:rPr lang="zh-CN" altLang="en-US" dirty="0"/>
              <a:t>字段名</a:t>
            </a:r>
            <a:r>
              <a:rPr lang="en-US" altLang="zh-CN" dirty="0"/>
              <a:t>2&gt;=&lt;</a:t>
            </a:r>
            <a:r>
              <a:rPr lang="zh-CN" altLang="en-US" dirty="0"/>
              <a:t>表达式</a:t>
            </a:r>
            <a:r>
              <a:rPr lang="en-US" altLang="zh-CN" dirty="0"/>
              <a:t>2&gt;] …</a:t>
            </a:r>
          </a:p>
          <a:p>
            <a:pPr marL="0" indent="0">
              <a:buFont typeface="Wingdings" pitchFamily="2" charset="2"/>
              <a:buNone/>
            </a:pPr>
            <a:r>
              <a:rPr lang="en-US" altLang="zh-CN" dirty="0"/>
              <a:t>[WHERE &lt;</a:t>
            </a:r>
            <a:r>
              <a:rPr lang="zh-CN" altLang="en-US" dirty="0"/>
              <a:t>条件</a:t>
            </a:r>
            <a:r>
              <a:rPr lang="en-US" altLang="zh-CN" dirty="0"/>
              <a:t>&gt;]</a:t>
            </a:r>
            <a:r>
              <a:rPr lang="zh-CN" altLang="en-US" dirty="0"/>
              <a:t>； </a:t>
            </a:r>
          </a:p>
        </p:txBody>
      </p:sp>
      <p:sp>
        <p:nvSpPr>
          <p:cNvPr id="5" name="矩形 4"/>
          <p:cNvSpPr/>
          <p:nvPr/>
        </p:nvSpPr>
        <p:spPr>
          <a:xfrm>
            <a:off x="539552" y="0"/>
            <a:ext cx="2392001" cy="369332"/>
          </a:xfrm>
          <a:prstGeom prst="rect">
            <a:avLst/>
          </a:prstGeom>
        </p:spPr>
        <p:txBody>
          <a:bodyPr wrap="none">
            <a:spAutoFit/>
          </a:bodyPr>
          <a:lstStyle/>
          <a:p>
            <a:r>
              <a:rPr lang="en-US" altLang="zh-CN" b="1" dirty="0" smtClean="0"/>
              <a:t>3.6.3 SQL</a:t>
            </a:r>
            <a:r>
              <a:rPr lang="zh-CN" altLang="en-US" b="1" dirty="0" smtClean="0"/>
              <a:t>的</a:t>
            </a:r>
            <a:r>
              <a:rPr lang="zh-CN" altLang="zh-SG" b="1" dirty="0"/>
              <a:t>操作语言</a:t>
            </a:r>
            <a:endParaRPr lang="zh-SG" altLang="en-US" b="1"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body" idx="1"/>
          </p:nvPr>
        </p:nvSpPr>
        <p:spPr>
          <a:xfrm>
            <a:off x="1116013" y="1196752"/>
            <a:ext cx="7715250" cy="4021361"/>
          </a:xfrm>
        </p:spPr>
        <p:txBody>
          <a:bodyPr/>
          <a:lstStyle/>
          <a:p>
            <a:r>
              <a:rPr lang="zh-CN" altLang="zh-SG" dirty="0"/>
              <a:t>例</a:t>
            </a:r>
            <a:r>
              <a:rPr lang="en-US" altLang="zh-SG" dirty="0"/>
              <a:t>3.27  </a:t>
            </a:r>
            <a:r>
              <a:rPr lang="zh-CN" altLang="zh-SG" dirty="0"/>
              <a:t>向雇员</a:t>
            </a:r>
            <a:r>
              <a:rPr lang="en-US" altLang="zh-SG" dirty="0"/>
              <a:t>1</a:t>
            </a:r>
            <a:r>
              <a:rPr lang="zh-CN" altLang="zh-SG" dirty="0"/>
              <a:t>表中添加一条完整记录。</a:t>
            </a:r>
          </a:p>
          <a:p>
            <a:r>
              <a:rPr lang="en-US" altLang="zh-SG" dirty="0"/>
              <a:t>INSERT INTO </a:t>
            </a:r>
            <a:r>
              <a:rPr lang="zh-CN" altLang="zh-SG" dirty="0"/>
              <a:t>雇员</a:t>
            </a:r>
            <a:r>
              <a:rPr lang="en-US" altLang="zh-SG" dirty="0"/>
              <a:t>1 VALUES</a:t>
            </a:r>
            <a:r>
              <a:rPr lang="zh-CN" altLang="zh-SG" dirty="0"/>
              <a:t>（</a:t>
            </a:r>
            <a:r>
              <a:rPr lang="en-US" altLang="zh-SG" dirty="0"/>
              <a:t>“0011”</a:t>
            </a:r>
            <a:r>
              <a:rPr lang="zh-CN" altLang="zh-SG" dirty="0"/>
              <a:t>，</a:t>
            </a:r>
            <a:r>
              <a:rPr lang="en-US" altLang="zh-SG" dirty="0"/>
              <a:t>“</a:t>
            </a:r>
            <a:r>
              <a:rPr lang="zh-CN" altLang="zh-SG" dirty="0"/>
              <a:t>李明</a:t>
            </a:r>
            <a:r>
              <a:rPr lang="en-US" altLang="zh-SG" dirty="0"/>
              <a:t>”</a:t>
            </a:r>
            <a:r>
              <a:rPr lang="zh-CN" altLang="zh-SG" dirty="0"/>
              <a:t>，</a:t>
            </a:r>
            <a:r>
              <a:rPr lang="en-US" altLang="zh-SG" dirty="0"/>
              <a:t>“</a:t>
            </a:r>
            <a:r>
              <a:rPr lang="zh-CN" altLang="zh-SG" dirty="0"/>
              <a:t>男</a:t>
            </a:r>
            <a:r>
              <a:rPr lang="en-US" altLang="zh-SG" dirty="0"/>
              <a:t>”</a:t>
            </a:r>
            <a:r>
              <a:rPr lang="zh-CN" altLang="zh-SG" dirty="0"/>
              <a:t>，</a:t>
            </a:r>
            <a:r>
              <a:rPr lang="en-US" altLang="zh-SG" dirty="0"/>
              <a:t> #1983-05-09#</a:t>
            </a:r>
            <a:r>
              <a:rPr lang="zh-CN" altLang="zh-SG" dirty="0"/>
              <a:t>，</a:t>
            </a:r>
            <a:r>
              <a:rPr lang="en-US" altLang="zh-SG" dirty="0"/>
              <a:t>-1</a:t>
            </a:r>
            <a:r>
              <a:rPr lang="zh-CN" altLang="zh-SG" dirty="0"/>
              <a:t>，</a:t>
            </a:r>
            <a:r>
              <a:rPr lang="en-US" altLang="zh-SG" dirty="0"/>
              <a:t>#2003-04-01#</a:t>
            </a:r>
            <a:r>
              <a:rPr lang="zh-CN" altLang="zh-SG" dirty="0"/>
              <a:t>，</a:t>
            </a:r>
            <a:r>
              <a:rPr lang="en-US" altLang="zh-SG" dirty="0"/>
              <a:t>“</a:t>
            </a:r>
            <a:r>
              <a:rPr lang="zh-CN" altLang="zh-SG" dirty="0"/>
              <a:t>喜欢运动</a:t>
            </a:r>
            <a:r>
              <a:rPr lang="en-US" altLang="zh-SG" dirty="0"/>
              <a:t>”</a:t>
            </a:r>
            <a:r>
              <a:rPr lang="zh-CN" altLang="zh-SG" dirty="0"/>
              <a:t>）；</a:t>
            </a:r>
          </a:p>
          <a:p>
            <a:r>
              <a:rPr lang="zh-CN" altLang="zh-SG" dirty="0" smtClean="0"/>
              <a:t>例</a:t>
            </a:r>
            <a:r>
              <a:rPr lang="en-US" altLang="zh-SG" dirty="0"/>
              <a:t>3.28  </a:t>
            </a:r>
            <a:r>
              <a:rPr lang="zh-CN" altLang="zh-SG" dirty="0"/>
              <a:t>删除雇员</a:t>
            </a:r>
            <a:r>
              <a:rPr lang="en-US" altLang="zh-SG" dirty="0"/>
              <a:t>1</a:t>
            </a:r>
            <a:r>
              <a:rPr lang="zh-CN" altLang="zh-SG" dirty="0"/>
              <a:t>表中所有男雇员的记录。</a:t>
            </a:r>
          </a:p>
          <a:p>
            <a:r>
              <a:rPr lang="en-US" altLang="zh-SG" dirty="0"/>
              <a:t>DELETE FROM </a:t>
            </a:r>
            <a:r>
              <a:rPr lang="zh-CN" altLang="zh-SG" dirty="0"/>
              <a:t>雇员</a:t>
            </a:r>
            <a:r>
              <a:rPr lang="en-US" altLang="zh-SG" dirty="0"/>
              <a:t>1 WHERE </a:t>
            </a:r>
            <a:r>
              <a:rPr lang="zh-CN" altLang="zh-SG" dirty="0"/>
              <a:t>性别</a:t>
            </a:r>
            <a:r>
              <a:rPr lang="en-US" altLang="zh-SG" dirty="0"/>
              <a:t>=“</a:t>
            </a:r>
            <a:r>
              <a:rPr lang="zh-CN" altLang="zh-SG" dirty="0"/>
              <a:t>男</a:t>
            </a:r>
            <a:r>
              <a:rPr lang="en-US" altLang="zh-SG" dirty="0"/>
              <a:t>”</a:t>
            </a:r>
            <a:r>
              <a:rPr lang="zh-CN" altLang="zh-SG" dirty="0"/>
              <a:t>；</a:t>
            </a:r>
          </a:p>
          <a:p>
            <a:r>
              <a:rPr lang="zh-CN" altLang="zh-SG" dirty="0" smtClean="0"/>
              <a:t>例</a:t>
            </a:r>
            <a:r>
              <a:rPr lang="en-US" altLang="zh-SG" dirty="0"/>
              <a:t>3.29  </a:t>
            </a:r>
            <a:r>
              <a:rPr lang="zh-CN" altLang="zh-SG" dirty="0"/>
              <a:t>将产品表所有海鲜类产品的单价提高</a:t>
            </a:r>
            <a:r>
              <a:rPr lang="en-US" altLang="zh-SG" dirty="0"/>
              <a:t>5%</a:t>
            </a:r>
            <a:r>
              <a:rPr lang="zh-CN" altLang="zh-SG" dirty="0"/>
              <a:t>。</a:t>
            </a:r>
          </a:p>
          <a:p>
            <a:r>
              <a:rPr lang="en-US" altLang="zh-SG" dirty="0"/>
              <a:t>UPDATE </a:t>
            </a:r>
            <a:r>
              <a:rPr lang="zh-CN" altLang="zh-SG" dirty="0"/>
              <a:t>产品备份</a:t>
            </a:r>
            <a:r>
              <a:rPr lang="en-US" altLang="zh-SG" dirty="0"/>
              <a:t> INNER JOIN </a:t>
            </a:r>
            <a:r>
              <a:rPr lang="zh-CN" altLang="zh-SG" dirty="0"/>
              <a:t>类别</a:t>
            </a:r>
            <a:r>
              <a:rPr lang="en-US" altLang="zh-SG" dirty="0"/>
              <a:t> ON </a:t>
            </a:r>
            <a:r>
              <a:rPr lang="zh-CN" altLang="zh-SG" dirty="0"/>
              <a:t>产品备份</a:t>
            </a:r>
            <a:r>
              <a:rPr lang="en-US" altLang="zh-SG" dirty="0"/>
              <a:t>.</a:t>
            </a:r>
            <a:r>
              <a:rPr lang="zh-CN" altLang="zh-SG" dirty="0"/>
              <a:t>类别</a:t>
            </a:r>
            <a:r>
              <a:rPr lang="en-US" altLang="zh-SG" dirty="0"/>
              <a:t>ID=</a:t>
            </a:r>
            <a:r>
              <a:rPr lang="zh-CN" altLang="zh-SG" dirty="0"/>
              <a:t>类别</a:t>
            </a:r>
            <a:r>
              <a:rPr lang="en-US" altLang="zh-SG" dirty="0"/>
              <a:t>.</a:t>
            </a:r>
            <a:r>
              <a:rPr lang="zh-CN" altLang="zh-SG" dirty="0"/>
              <a:t>类别</a:t>
            </a:r>
            <a:r>
              <a:rPr lang="en-US" altLang="zh-SG" dirty="0"/>
              <a:t>ID SET </a:t>
            </a:r>
            <a:r>
              <a:rPr lang="zh-CN" altLang="zh-SG" dirty="0"/>
              <a:t>产品</a:t>
            </a:r>
            <a:r>
              <a:rPr lang="en-US" altLang="zh-SG" dirty="0"/>
              <a:t>.</a:t>
            </a:r>
            <a:r>
              <a:rPr lang="zh-CN" altLang="zh-SG" dirty="0"/>
              <a:t>单价</a:t>
            </a:r>
            <a:r>
              <a:rPr lang="en-US" altLang="zh-SG" dirty="0"/>
              <a:t>=</a:t>
            </a:r>
            <a:r>
              <a:rPr lang="zh-CN" altLang="zh-SG" dirty="0"/>
              <a:t>产品</a:t>
            </a:r>
            <a:r>
              <a:rPr lang="en-US" altLang="zh-SG" dirty="0"/>
              <a:t>.</a:t>
            </a:r>
            <a:r>
              <a:rPr lang="zh-CN" altLang="zh-SG" dirty="0"/>
              <a:t>单价</a:t>
            </a:r>
            <a:r>
              <a:rPr lang="en-US" altLang="zh-SG" dirty="0"/>
              <a:t>*1.05 WHERE </a:t>
            </a:r>
            <a:r>
              <a:rPr lang="zh-CN" altLang="zh-SG" dirty="0"/>
              <a:t>类别</a:t>
            </a:r>
            <a:r>
              <a:rPr lang="en-US" altLang="zh-SG" dirty="0"/>
              <a:t>.</a:t>
            </a:r>
            <a:r>
              <a:rPr lang="zh-CN" altLang="zh-SG" dirty="0"/>
              <a:t>类别名称</a:t>
            </a:r>
            <a:r>
              <a:rPr lang="en-US" altLang="zh-SG" dirty="0"/>
              <a:t>=“</a:t>
            </a:r>
            <a:r>
              <a:rPr lang="zh-CN" altLang="zh-SG" dirty="0"/>
              <a:t>海鲜</a:t>
            </a:r>
            <a:r>
              <a:rPr lang="en-US" altLang="zh-SG" dirty="0"/>
              <a:t>”</a:t>
            </a:r>
            <a:r>
              <a:rPr lang="zh-CN" altLang="zh-SG" dirty="0"/>
              <a:t>；</a:t>
            </a:r>
          </a:p>
          <a:p>
            <a:pPr marL="0" indent="0">
              <a:lnSpc>
                <a:spcPct val="90000"/>
              </a:lnSpc>
              <a:buNone/>
            </a:pPr>
            <a:endParaRPr lang="zh-CN" altLang="en-US" dirty="0"/>
          </a:p>
        </p:txBody>
      </p:sp>
      <p:sp>
        <p:nvSpPr>
          <p:cNvPr id="3" name="矩形 2"/>
          <p:cNvSpPr/>
          <p:nvPr/>
        </p:nvSpPr>
        <p:spPr>
          <a:xfrm>
            <a:off x="539552" y="0"/>
            <a:ext cx="2903359" cy="369332"/>
          </a:xfrm>
          <a:prstGeom prst="rect">
            <a:avLst/>
          </a:prstGeom>
        </p:spPr>
        <p:txBody>
          <a:bodyPr wrap="none">
            <a:spAutoFit/>
          </a:bodyPr>
          <a:lstStyle/>
          <a:p>
            <a:r>
              <a:rPr lang="en-US" altLang="zh-CN" b="1" dirty="0" smtClean="0"/>
              <a:t>3.6.3 SQL</a:t>
            </a:r>
            <a:r>
              <a:rPr lang="zh-CN" altLang="en-US" b="1" dirty="0" smtClean="0"/>
              <a:t>的数据操作语言 </a:t>
            </a:r>
            <a:endParaRPr lang="zh-SG" altLang="en-US" b="1" dirty="0"/>
          </a:p>
        </p:txBody>
      </p:sp>
    </p:spTree>
    <p:extLst>
      <p:ext uri="{BB962C8B-B14F-4D97-AF65-F5344CB8AC3E}">
        <p14:creationId xmlns:p14="http://schemas.microsoft.com/office/powerpoint/2010/main" val="4837589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body" idx="1"/>
          </p:nvPr>
        </p:nvSpPr>
        <p:spPr>
          <a:xfrm>
            <a:off x="1116013" y="1196752"/>
            <a:ext cx="7715250" cy="4021361"/>
          </a:xfrm>
        </p:spPr>
        <p:txBody>
          <a:bodyPr/>
          <a:lstStyle/>
          <a:p>
            <a:pPr>
              <a:lnSpc>
                <a:spcPct val="90000"/>
              </a:lnSpc>
              <a:buBlip>
                <a:blip r:embed="rId2"/>
              </a:buBlip>
            </a:pPr>
            <a:r>
              <a:rPr lang="zh-CN" altLang="en-US" dirty="0" smtClean="0"/>
              <a:t>四、</a:t>
            </a:r>
            <a:r>
              <a:rPr lang="en-US" altLang="zh-SG" dirty="0"/>
              <a:t>SELECT </a:t>
            </a:r>
            <a:r>
              <a:rPr lang="zh-CN" altLang="en-US" dirty="0" smtClean="0"/>
              <a:t>查询</a:t>
            </a:r>
            <a:r>
              <a:rPr lang="zh-CN" altLang="en-US" dirty="0"/>
              <a:t>语句的基本格式：</a:t>
            </a:r>
          </a:p>
          <a:p>
            <a:pPr>
              <a:lnSpc>
                <a:spcPct val="90000"/>
              </a:lnSpc>
            </a:pPr>
            <a:r>
              <a:rPr lang="en-US" altLang="zh-CN" dirty="0"/>
              <a:t>SELECT [ALL︱DISTINCT] *︱&lt;</a:t>
            </a:r>
            <a:r>
              <a:rPr lang="zh-CN" altLang="en-US" dirty="0"/>
              <a:t>字段列表</a:t>
            </a:r>
            <a:r>
              <a:rPr lang="en-US" altLang="zh-CN" dirty="0"/>
              <a:t>&gt;</a:t>
            </a:r>
          </a:p>
          <a:p>
            <a:pPr>
              <a:lnSpc>
                <a:spcPct val="90000"/>
              </a:lnSpc>
            </a:pPr>
            <a:r>
              <a:rPr lang="en-US" altLang="zh-CN" dirty="0"/>
              <a:t>FROM &lt;</a:t>
            </a:r>
            <a:r>
              <a:rPr lang="zh-CN" altLang="en-US" dirty="0"/>
              <a:t>表名</a:t>
            </a:r>
            <a:r>
              <a:rPr lang="en-US" altLang="zh-CN" dirty="0"/>
              <a:t>1&gt;[</a:t>
            </a:r>
            <a:r>
              <a:rPr lang="zh-CN" altLang="en-US" dirty="0"/>
              <a:t>，</a:t>
            </a:r>
            <a:r>
              <a:rPr lang="en-US" altLang="zh-CN" dirty="0"/>
              <a:t>&lt;</a:t>
            </a:r>
            <a:r>
              <a:rPr lang="zh-CN" altLang="en-US" dirty="0"/>
              <a:t>表名</a:t>
            </a:r>
            <a:r>
              <a:rPr lang="en-US" altLang="zh-CN" dirty="0"/>
              <a:t>2&gt;] …</a:t>
            </a:r>
          </a:p>
          <a:p>
            <a:pPr>
              <a:lnSpc>
                <a:spcPct val="90000"/>
              </a:lnSpc>
            </a:pPr>
            <a:r>
              <a:rPr lang="en-US" altLang="zh-CN" dirty="0"/>
              <a:t>[WHERE &lt;</a:t>
            </a:r>
            <a:r>
              <a:rPr lang="zh-CN" altLang="en-US" dirty="0"/>
              <a:t>条件表达式</a:t>
            </a:r>
            <a:r>
              <a:rPr lang="en-US" altLang="zh-CN" dirty="0"/>
              <a:t>&gt;]</a:t>
            </a:r>
          </a:p>
          <a:p>
            <a:pPr>
              <a:lnSpc>
                <a:spcPct val="90000"/>
              </a:lnSpc>
            </a:pPr>
            <a:r>
              <a:rPr lang="en-US" altLang="zh-CN" dirty="0"/>
              <a:t>[GROUP BY &lt;</a:t>
            </a:r>
            <a:r>
              <a:rPr lang="zh-CN" altLang="en-US" dirty="0"/>
              <a:t>字段名</a:t>
            </a:r>
            <a:r>
              <a:rPr lang="en-US" altLang="zh-CN" dirty="0"/>
              <a:t>&gt; [HAVING &lt;</a:t>
            </a:r>
            <a:r>
              <a:rPr lang="zh-CN" altLang="en-US" dirty="0"/>
              <a:t>条件表达式</a:t>
            </a:r>
            <a:r>
              <a:rPr lang="en-US" altLang="zh-CN" dirty="0"/>
              <a:t>&gt;]]</a:t>
            </a:r>
          </a:p>
          <a:p>
            <a:pPr>
              <a:lnSpc>
                <a:spcPct val="90000"/>
              </a:lnSpc>
            </a:pPr>
            <a:r>
              <a:rPr lang="en-US" altLang="zh-CN" dirty="0"/>
              <a:t>[ORDER BY &lt;</a:t>
            </a:r>
            <a:r>
              <a:rPr lang="zh-CN" altLang="en-US" dirty="0"/>
              <a:t>字段名</a:t>
            </a:r>
            <a:r>
              <a:rPr lang="en-US" altLang="zh-CN" dirty="0"/>
              <a:t>&gt; [ASC︱DESC]]</a:t>
            </a:r>
            <a:r>
              <a:rPr lang="zh-CN" altLang="en-US" dirty="0"/>
              <a:t>；</a:t>
            </a:r>
          </a:p>
        </p:txBody>
      </p:sp>
      <p:sp>
        <p:nvSpPr>
          <p:cNvPr id="3" name="矩形 2"/>
          <p:cNvSpPr/>
          <p:nvPr/>
        </p:nvSpPr>
        <p:spPr>
          <a:xfrm>
            <a:off x="539552" y="0"/>
            <a:ext cx="2903359" cy="369332"/>
          </a:xfrm>
          <a:prstGeom prst="rect">
            <a:avLst/>
          </a:prstGeom>
        </p:spPr>
        <p:txBody>
          <a:bodyPr wrap="none">
            <a:spAutoFit/>
          </a:bodyPr>
          <a:lstStyle/>
          <a:p>
            <a:r>
              <a:rPr lang="en-US" altLang="zh-CN" b="1" dirty="0" smtClean="0"/>
              <a:t>3.6.3 SQL</a:t>
            </a:r>
            <a:r>
              <a:rPr lang="zh-CN" altLang="en-US" b="1" dirty="0" smtClean="0"/>
              <a:t>的数据操作语言 </a:t>
            </a:r>
            <a:endParaRPr lang="zh-SG" altLang="en-US" b="1"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body" idx="1"/>
          </p:nvPr>
        </p:nvSpPr>
        <p:spPr>
          <a:xfrm>
            <a:off x="1116013" y="1196752"/>
            <a:ext cx="7715250" cy="4608512"/>
          </a:xfrm>
        </p:spPr>
        <p:txBody>
          <a:bodyPr/>
          <a:lstStyle/>
          <a:p>
            <a:r>
              <a:rPr lang="zh-CN" altLang="zh-SG" dirty="0"/>
              <a:t>下面通过几个典型的实例，简单介绍</a:t>
            </a:r>
            <a:r>
              <a:rPr lang="en-US" altLang="zh-SG" dirty="0"/>
              <a:t>SELECT</a:t>
            </a:r>
            <a:r>
              <a:rPr lang="zh-CN" altLang="zh-SG" dirty="0"/>
              <a:t>语句的基本用途和用法。</a:t>
            </a:r>
          </a:p>
          <a:p>
            <a:pPr marL="0" indent="0">
              <a:buNone/>
            </a:pPr>
            <a:r>
              <a:rPr lang="zh-CN" altLang="zh-SG" dirty="0"/>
              <a:t>例</a:t>
            </a:r>
            <a:r>
              <a:rPr lang="en-US" altLang="zh-SG" dirty="0"/>
              <a:t>3.30  </a:t>
            </a:r>
            <a:r>
              <a:rPr lang="zh-CN" altLang="zh-SG" dirty="0"/>
              <a:t>查找并显示雇员表中的所有字段。</a:t>
            </a:r>
          </a:p>
          <a:p>
            <a:r>
              <a:rPr lang="en-US" altLang="zh-SG" dirty="0"/>
              <a:t>SELECT * FROM </a:t>
            </a:r>
            <a:r>
              <a:rPr lang="zh-CN" altLang="zh-SG" dirty="0"/>
              <a:t>雇员；</a:t>
            </a:r>
          </a:p>
          <a:p>
            <a:pPr marL="0" indent="0">
              <a:buNone/>
            </a:pPr>
            <a:r>
              <a:rPr lang="zh-CN" altLang="zh-SG" dirty="0"/>
              <a:t>例</a:t>
            </a:r>
            <a:r>
              <a:rPr lang="en-US" altLang="zh-SG" dirty="0"/>
              <a:t>3.31  </a:t>
            </a:r>
            <a:r>
              <a:rPr lang="zh-CN" altLang="zh-SG" dirty="0"/>
              <a:t>查找并显示雇员表中</a:t>
            </a:r>
            <a:r>
              <a:rPr lang="en-US" altLang="zh-SG" dirty="0"/>
              <a:t>“</a:t>
            </a:r>
            <a:r>
              <a:rPr lang="zh-CN" altLang="zh-SG" dirty="0"/>
              <a:t>雇员</a:t>
            </a:r>
            <a:r>
              <a:rPr lang="en-US" altLang="zh-SG" dirty="0"/>
              <a:t>ID”</a:t>
            </a:r>
            <a:r>
              <a:rPr lang="zh-CN" altLang="zh-SG" dirty="0"/>
              <a:t>、</a:t>
            </a:r>
            <a:r>
              <a:rPr lang="en-US" altLang="zh-SG" dirty="0"/>
              <a:t>“</a:t>
            </a:r>
            <a:r>
              <a:rPr lang="zh-CN" altLang="zh-SG" dirty="0"/>
              <a:t>姓名</a:t>
            </a:r>
            <a:r>
              <a:rPr lang="en-US" altLang="zh-SG" dirty="0"/>
              <a:t>”</a:t>
            </a:r>
            <a:r>
              <a:rPr lang="zh-CN" altLang="zh-SG" dirty="0"/>
              <a:t>、</a:t>
            </a:r>
            <a:r>
              <a:rPr lang="en-US" altLang="zh-SG" dirty="0"/>
              <a:t>“</a:t>
            </a:r>
            <a:r>
              <a:rPr lang="zh-CN" altLang="zh-SG" dirty="0"/>
              <a:t>职务</a:t>
            </a:r>
            <a:r>
              <a:rPr lang="en-US" altLang="zh-SG" dirty="0"/>
              <a:t>”</a:t>
            </a:r>
            <a:r>
              <a:rPr lang="zh-CN" altLang="zh-SG" dirty="0"/>
              <a:t>和</a:t>
            </a:r>
            <a:r>
              <a:rPr lang="en-US" altLang="zh-SG" dirty="0"/>
              <a:t>“</a:t>
            </a:r>
            <a:r>
              <a:rPr lang="zh-CN" altLang="zh-SG" dirty="0"/>
              <a:t>雇用日期</a:t>
            </a:r>
            <a:r>
              <a:rPr lang="en-US" altLang="zh-SG" dirty="0"/>
              <a:t>”4</a:t>
            </a:r>
            <a:r>
              <a:rPr lang="zh-CN" altLang="zh-SG" dirty="0"/>
              <a:t>个字段。</a:t>
            </a:r>
          </a:p>
          <a:p>
            <a:r>
              <a:rPr lang="en-US" altLang="zh-SG" dirty="0"/>
              <a:t>SELECT </a:t>
            </a:r>
            <a:r>
              <a:rPr lang="zh-CN" altLang="zh-SG" dirty="0"/>
              <a:t>雇员</a:t>
            </a:r>
            <a:r>
              <a:rPr lang="en-US" altLang="zh-SG" dirty="0"/>
              <a:t>ID</a:t>
            </a:r>
            <a:r>
              <a:rPr lang="zh-CN" altLang="zh-SG" dirty="0"/>
              <a:t>，姓名，职务，雇用日期</a:t>
            </a:r>
            <a:r>
              <a:rPr lang="en-US" altLang="zh-SG" dirty="0"/>
              <a:t> FROM </a:t>
            </a:r>
            <a:r>
              <a:rPr lang="zh-CN" altLang="zh-SG" dirty="0"/>
              <a:t>雇员</a:t>
            </a:r>
            <a:r>
              <a:rPr lang="zh-CN" altLang="zh-SG" dirty="0" smtClean="0"/>
              <a:t>；</a:t>
            </a:r>
            <a:endParaRPr lang="zh-CN" altLang="zh-SG" dirty="0"/>
          </a:p>
        </p:txBody>
      </p:sp>
      <p:sp>
        <p:nvSpPr>
          <p:cNvPr id="3" name="矩形 2"/>
          <p:cNvSpPr/>
          <p:nvPr/>
        </p:nvSpPr>
        <p:spPr>
          <a:xfrm>
            <a:off x="539552" y="0"/>
            <a:ext cx="2903359" cy="369332"/>
          </a:xfrm>
          <a:prstGeom prst="rect">
            <a:avLst/>
          </a:prstGeom>
        </p:spPr>
        <p:txBody>
          <a:bodyPr wrap="none">
            <a:spAutoFit/>
          </a:bodyPr>
          <a:lstStyle/>
          <a:p>
            <a:r>
              <a:rPr lang="en-US" altLang="zh-CN" b="1" dirty="0" smtClean="0"/>
              <a:t>3.6.3 SQL</a:t>
            </a:r>
            <a:r>
              <a:rPr lang="zh-CN" altLang="en-US" b="1" dirty="0" smtClean="0"/>
              <a:t>的数据操作语言 </a:t>
            </a:r>
            <a:endParaRPr lang="zh-SG" altLang="en-US" b="1" dirty="0"/>
          </a:p>
        </p:txBody>
      </p:sp>
    </p:spTree>
    <p:extLst>
      <p:ext uri="{BB962C8B-B14F-4D97-AF65-F5344CB8AC3E}">
        <p14:creationId xmlns:p14="http://schemas.microsoft.com/office/powerpoint/2010/main" val="13237239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body" idx="1"/>
          </p:nvPr>
        </p:nvSpPr>
        <p:spPr>
          <a:xfrm>
            <a:off x="1116013" y="620688"/>
            <a:ext cx="7715250" cy="4597425"/>
          </a:xfrm>
        </p:spPr>
        <p:txBody>
          <a:bodyPr/>
          <a:lstStyle/>
          <a:p>
            <a:pPr marL="0" indent="0">
              <a:buNone/>
            </a:pPr>
            <a:r>
              <a:rPr lang="zh-CN" altLang="zh-SG" dirty="0" smtClean="0"/>
              <a:t>例</a:t>
            </a:r>
            <a:r>
              <a:rPr lang="en-US" altLang="zh-SG" dirty="0"/>
              <a:t>3.32  </a:t>
            </a:r>
            <a:r>
              <a:rPr lang="zh-CN" altLang="zh-SG" dirty="0"/>
              <a:t>查找职务为销售代表的雇员，并显示</a:t>
            </a:r>
            <a:r>
              <a:rPr lang="en-US" altLang="zh-SG" dirty="0"/>
              <a:t>“</a:t>
            </a:r>
            <a:r>
              <a:rPr lang="zh-CN" altLang="zh-SG" dirty="0"/>
              <a:t>雇员</a:t>
            </a:r>
            <a:r>
              <a:rPr lang="en-US" altLang="zh-SG" dirty="0"/>
              <a:t>ID”</a:t>
            </a:r>
            <a:r>
              <a:rPr lang="zh-CN" altLang="zh-SG" dirty="0"/>
              <a:t>，</a:t>
            </a:r>
            <a:r>
              <a:rPr lang="en-US" altLang="zh-SG" dirty="0"/>
              <a:t>“</a:t>
            </a:r>
            <a:r>
              <a:rPr lang="zh-CN" altLang="zh-SG" dirty="0"/>
              <a:t>姓名</a:t>
            </a:r>
            <a:r>
              <a:rPr lang="en-US" altLang="zh-SG" dirty="0"/>
              <a:t>”</a:t>
            </a:r>
            <a:r>
              <a:rPr lang="zh-CN" altLang="zh-SG" dirty="0"/>
              <a:t>，</a:t>
            </a:r>
            <a:r>
              <a:rPr lang="en-US" altLang="zh-SG" dirty="0"/>
              <a:t>“</a:t>
            </a:r>
            <a:r>
              <a:rPr lang="zh-CN" altLang="zh-SG" dirty="0"/>
              <a:t>职务</a:t>
            </a:r>
            <a:r>
              <a:rPr lang="en-US" altLang="zh-SG" dirty="0"/>
              <a:t>”</a:t>
            </a:r>
            <a:r>
              <a:rPr lang="zh-CN" altLang="zh-SG" dirty="0"/>
              <a:t>，</a:t>
            </a:r>
            <a:r>
              <a:rPr lang="en-US" altLang="zh-SG" dirty="0"/>
              <a:t>“</a:t>
            </a:r>
            <a:r>
              <a:rPr lang="zh-CN" altLang="zh-SG" dirty="0"/>
              <a:t>雇用日期</a:t>
            </a:r>
            <a:r>
              <a:rPr lang="en-US" altLang="zh-SG" dirty="0"/>
              <a:t>”</a:t>
            </a:r>
            <a:r>
              <a:rPr lang="zh-CN" altLang="zh-SG" dirty="0"/>
              <a:t>。</a:t>
            </a:r>
          </a:p>
          <a:p>
            <a:r>
              <a:rPr lang="en-US" altLang="zh-SG" sz="2800" dirty="0"/>
              <a:t>SELECT </a:t>
            </a:r>
            <a:r>
              <a:rPr lang="zh-CN" altLang="zh-SG" sz="2800" dirty="0"/>
              <a:t>雇员</a:t>
            </a:r>
            <a:r>
              <a:rPr lang="en-US" altLang="zh-SG" sz="2800" dirty="0"/>
              <a:t>ID</a:t>
            </a:r>
            <a:r>
              <a:rPr lang="zh-CN" altLang="zh-SG" sz="2800" dirty="0"/>
              <a:t>，姓名，职务，雇用日期</a:t>
            </a:r>
            <a:r>
              <a:rPr lang="en-US" altLang="zh-SG" sz="2800" dirty="0"/>
              <a:t> FROM </a:t>
            </a:r>
            <a:r>
              <a:rPr lang="zh-CN" altLang="zh-SG" sz="2800" dirty="0"/>
              <a:t>雇员</a:t>
            </a:r>
          </a:p>
          <a:p>
            <a:r>
              <a:rPr lang="en-US" altLang="zh-SG" dirty="0"/>
              <a:t>WHERE </a:t>
            </a:r>
            <a:r>
              <a:rPr lang="zh-CN" altLang="zh-SG" dirty="0"/>
              <a:t>职务</a:t>
            </a:r>
            <a:r>
              <a:rPr lang="en-US" altLang="zh-SG" dirty="0"/>
              <a:t>=“</a:t>
            </a:r>
            <a:r>
              <a:rPr lang="zh-CN" altLang="zh-SG" dirty="0"/>
              <a:t>销售代表</a:t>
            </a:r>
            <a:r>
              <a:rPr lang="en-US" altLang="zh-SG" dirty="0"/>
              <a:t>”</a:t>
            </a:r>
            <a:r>
              <a:rPr lang="zh-CN" altLang="zh-SG" dirty="0"/>
              <a:t>；</a:t>
            </a:r>
          </a:p>
          <a:p>
            <a:pPr marL="0" indent="0">
              <a:buNone/>
            </a:pPr>
            <a:r>
              <a:rPr lang="zh-CN" altLang="zh-SG" dirty="0"/>
              <a:t>例</a:t>
            </a:r>
            <a:r>
              <a:rPr lang="en-US" altLang="zh-SG" dirty="0"/>
              <a:t>3.33  </a:t>
            </a:r>
            <a:r>
              <a:rPr lang="zh-CN" altLang="zh-SG" dirty="0"/>
              <a:t>统计职务为销售代表的人数，并将计算字段命名为</a:t>
            </a:r>
            <a:r>
              <a:rPr lang="en-US" altLang="zh-SG" dirty="0"/>
              <a:t>“</a:t>
            </a:r>
            <a:r>
              <a:rPr lang="zh-CN" altLang="zh-SG" dirty="0"/>
              <a:t>销售代表人数</a:t>
            </a:r>
            <a:r>
              <a:rPr lang="en-US" altLang="zh-SG" dirty="0"/>
              <a:t>”</a:t>
            </a:r>
            <a:r>
              <a:rPr lang="zh-CN" altLang="zh-SG" dirty="0"/>
              <a:t>。</a:t>
            </a:r>
          </a:p>
          <a:p>
            <a:r>
              <a:rPr lang="en-US" altLang="zh-SG" sz="2800" dirty="0"/>
              <a:t>SELECT COUNT(*) AS </a:t>
            </a:r>
            <a:r>
              <a:rPr lang="zh-CN" altLang="zh-SG" sz="2800" dirty="0"/>
              <a:t>销售代表人数</a:t>
            </a:r>
            <a:r>
              <a:rPr lang="en-US" altLang="zh-SG" sz="2800" dirty="0"/>
              <a:t> FROM </a:t>
            </a:r>
            <a:r>
              <a:rPr lang="zh-CN" altLang="zh-SG" sz="2800" dirty="0"/>
              <a:t>雇员</a:t>
            </a:r>
            <a:r>
              <a:rPr lang="en-US" altLang="zh-SG" sz="2800" dirty="0"/>
              <a:t> GROUP BY </a:t>
            </a:r>
            <a:r>
              <a:rPr lang="zh-CN" altLang="zh-SG" sz="2800" dirty="0"/>
              <a:t>职务</a:t>
            </a:r>
            <a:r>
              <a:rPr lang="en-US" altLang="zh-SG" sz="2800" dirty="0"/>
              <a:t> HAVING </a:t>
            </a:r>
            <a:r>
              <a:rPr lang="zh-CN" altLang="zh-SG" sz="2800" dirty="0"/>
              <a:t>职务</a:t>
            </a:r>
            <a:r>
              <a:rPr lang="en-US" altLang="zh-SG" sz="2800" dirty="0"/>
              <a:t>=“</a:t>
            </a:r>
            <a:r>
              <a:rPr lang="zh-CN" altLang="zh-SG" sz="2800" dirty="0"/>
              <a:t>销售代表</a:t>
            </a:r>
            <a:r>
              <a:rPr lang="en-US" altLang="zh-SG" sz="2800" dirty="0"/>
              <a:t>”</a:t>
            </a:r>
            <a:r>
              <a:rPr lang="zh-CN" altLang="zh-SG" sz="2800" dirty="0"/>
              <a:t>；</a:t>
            </a:r>
          </a:p>
          <a:p>
            <a:r>
              <a:rPr lang="zh-CN" altLang="zh-SG" sz="2800" dirty="0"/>
              <a:t>其中，</a:t>
            </a:r>
            <a:r>
              <a:rPr lang="en-US" altLang="zh-SG" sz="2800" dirty="0"/>
              <a:t>AS</a:t>
            </a:r>
            <a:r>
              <a:rPr lang="zh-CN" altLang="zh-SG" sz="2800" dirty="0"/>
              <a:t>子句后定义的是新字段名</a:t>
            </a:r>
            <a:r>
              <a:rPr lang="zh-CN" altLang="zh-SG" sz="2800" dirty="0" smtClean="0"/>
              <a:t>。</a:t>
            </a:r>
            <a:endParaRPr lang="zh-CN" altLang="zh-SG" sz="2800" dirty="0"/>
          </a:p>
        </p:txBody>
      </p:sp>
      <p:sp>
        <p:nvSpPr>
          <p:cNvPr id="3" name="矩形 2"/>
          <p:cNvSpPr/>
          <p:nvPr/>
        </p:nvSpPr>
        <p:spPr>
          <a:xfrm>
            <a:off x="539552" y="0"/>
            <a:ext cx="2903359" cy="369332"/>
          </a:xfrm>
          <a:prstGeom prst="rect">
            <a:avLst/>
          </a:prstGeom>
        </p:spPr>
        <p:txBody>
          <a:bodyPr wrap="none">
            <a:spAutoFit/>
          </a:bodyPr>
          <a:lstStyle/>
          <a:p>
            <a:r>
              <a:rPr lang="en-US" altLang="zh-CN" b="1" dirty="0" smtClean="0"/>
              <a:t>3.6.3 SQL</a:t>
            </a:r>
            <a:r>
              <a:rPr lang="zh-CN" altLang="en-US" b="1" dirty="0" smtClean="0"/>
              <a:t>的数据操作语言 </a:t>
            </a:r>
            <a:endParaRPr lang="zh-SG" altLang="en-US" b="1" dirty="0"/>
          </a:p>
        </p:txBody>
      </p:sp>
    </p:spTree>
    <p:extLst>
      <p:ext uri="{BB962C8B-B14F-4D97-AF65-F5344CB8AC3E}">
        <p14:creationId xmlns:p14="http://schemas.microsoft.com/office/powerpoint/2010/main" val="26852673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body" idx="1"/>
          </p:nvPr>
        </p:nvSpPr>
        <p:spPr>
          <a:xfrm>
            <a:off x="1116013" y="1772816"/>
            <a:ext cx="7715250" cy="3445297"/>
          </a:xfrm>
        </p:spPr>
        <p:txBody>
          <a:bodyPr/>
          <a:lstStyle/>
          <a:p>
            <a:r>
              <a:rPr lang="zh-CN" altLang="zh-SG" dirty="0" smtClean="0"/>
              <a:t>例</a:t>
            </a:r>
            <a:r>
              <a:rPr lang="en-US" altLang="zh-SG" dirty="0"/>
              <a:t>3.34  </a:t>
            </a:r>
            <a:r>
              <a:rPr lang="zh-CN" altLang="zh-SG" dirty="0"/>
              <a:t>在订单明细表和产品表检索哪些产品</a:t>
            </a:r>
            <a:r>
              <a:rPr lang="en-US" altLang="zh-SG" dirty="0"/>
              <a:t>ID</a:t>
            </a:r>
            <a:r>
              <a:rPr lang="zh-CN" altLang="zh-SG" dirty="0"/>
              <a:t>有订单。</a:t>
            </a:r>
          </a:p>
          <a:p>
            <a:r>
              <a:rPr lang="zh-CN" altLang="zh-SG" dirty="0"/>
              <a:t>其语句格式如下：</a:t>
            </a:r>
          </a:p>
          <a:p>
            <a:r>
              <a:rPr lang="en-US" altLang="zh-SG" dirty="0"/>
              <a:t>SELECT DISTINCT </a:t>
            </a:r>
            <a:r>
              <a:rPr lang="zh-CN" altLang="zh-SG" dirty="0"/>
              <a:t>产品</a:t>
            </a:r>
            <a:r>
              <a:rPr lang="en-US" altLang="zh-SG" dirty="0"/>
              <a:t>ID FROM </a:t>
            </a:r>
            <a:r>
              <a:rPr lang="zh-CN" altLang="zh-SG" dirty="0"/>
              <a:t>订单明细</a:t>
            </a:r>
          </a:p>
          <a:p>
            <a:pPr marL="0" indent="0">
              <a:lnSpc>
                <a:spcPct val="90000"/>
              </a:lnSpc>
              <a:buNone/>
            </a:pPr>
            <a:endParaRPr lang="zh-CN" altLang="en-US" dirty="0"/>
          </a:p>
        </p:txBody>
      </p:sp>
      <p:sp>
        <p:nvSpPr>
          <p:cNvPr id="3" name="矩形 2"/>
          <p:cNvSpPr/>
          <p:nvPr/>
        </p:nvSpPr>
        <p:spPr>
          <a:xfrm>
            <a:off x="539552" y="0"/>
            <a:ext cx="2903359" cy="369332"/>
          </a:xfrm>
          <a:prstGeom prst="rect">
            <a:avLst/>
          </a:prstGeom>
        </p:spPr>
        <p:txBody>
          <a:bodyPr wrap="none">
            <a:spAutoFit/>
          </a:bodyPr>
          <a:lstStyle/>
          <a:p>
            <a:r>
              <a:rPr lang="en-US" altLang="zh-CN" b="1" dirty="0" smtClean="0"/>
              <a:t>3.6.3 SQL</a:t>
            </a:r>
            <a:r>
              <a:rPr lang="zh-CN" altLang="en-US" b="1" dirty="0" smtClean="0"/>
              <a:t>的数据操作语言 </a:t>
            </a:r>
            <a:endParaRPr lang="zh-SG" altLang="en-US" b="1" dirty="0"/>
          </a:p>
        </p:txBody>
      </p:sp>
    </p:spTree>
    <p:extLst>
      <p:ext uri="{BB962C8B-B14F-4D97-AF65-F5344CB8AC3E}">
        <p14:creationId xmlns:p14="http://schemas.microsoft.com/office/powerpoint/2010/main" val="8877563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2699792" y="764704"/>
            <a:ext cx="6131024" cy="1143000"/>
          </a:xfrm>
        </p:spPr>
        <p:txBody>
          <a:bodyPr/>
          <a:lstStyle/>
          <a:p>
            <a:pPr algn="r"/>
            <a:r>
              <a:rPr lang="en-US" altLang="zh-CN" dirty="0"/>
              <a:t>3.6.4 SQL</a:t>
            </a:r>
            <a:r>
              <a:rPr lang="zh-CN" altLang="en-US" dirty="0"/>
              <a:t>的特定查询语言 </a:t>
            </a:r>
          </a:p>
        </p:txBody>
      </p:sp>
      <p:sp>
        <p:nvSpPr>
          <p:cNvPr id="67587" name="Rectangle 3"/>
          <p:cNvSpPr>
            <a:spLocks noGrp="1" noChangeArrowheads="1"/>
          </p:cNvSpPr>
          <p:nvPr>
            <p:ph type="body" idx="1"/>
          </p:nvPr>
        </p:nvSpPr>
        <p:spPr>
          <a:xfrm>
            <a:off x="1547664" y="2276872"/>
            <a:ext cx="5760640" cy="3240360"/>
          </a:xfrm>
        </p:spPr>
        <p:txBody>
          <a:bodyPr/>
          <a:lstStyle/>
          <a:p>
            <a:pPr marL="0" indent="0">
              <a:buNone/>
            </a:pPr>
            <a:r>
              <a:rPr lang="zh-CN" altLang="zh-SG" dirty="0"/>
              <a:t>一、</a:t>
            </a:r>
            <a:r>
              <a:rPr lang="en-US" altLang="zh-SG" dirty="0"/>
              <a:t>SQL</a:t>
            </a:r>
            <a:r>
              <a:rPr lang="zh-CN" altLang="zh-SG" dirty="0"/>
              <a:t>特定查询的</a:t>
            </a:r>
            <a:r>
              <a:rPr lang="zh-CN" altLang="zh-SG" dirty="0" smtClean="0"/>
              <a:t>功能</a:t>
            </a:r>
            <a:endParaRPr lang="en-US" altLang="zh-CN" dirty="0" smtClean="0"/>
          </a:p>
          <a:p>
            <a:pPr lvl="1"/>
            <a:r>
              <a:rPr lang="zh-CN" altLang="en-US" dirty="0" smtClean="0"/>
              <a:t>联合</a:t>
            </a:r>
            <a:r>
              <a:rPr lang="zh-CN" altLang="en-US" dirty="0"/>
              <a:t>查询</a:t>
            </a:r>
          </a:p>
          <a:p>
            <a:pPr lvl="1"/>
            <a:r>
              <a:rPr lang="zh-CN" altLang="en-US" dirty="0"/>
              <a:t>传递查询</a:t>
            </a:r>
          </a:p>
          <a:p>
            <a:pPr lvl="1"/>
            <a:r>
              <a:rPr lang="zh-CN" altLang="en-US" dirty="0"/>
              <a:t>数据定义查询</a:t>
            </a:r>
          </a:p>
          <a:p>
            <a:pPr lvl="1"/>
            <a:r>
              <a:rPr lang="zh-CN" altLang="en-US" dirty="0"/>
              <a:t>子查询</a:t>
            </a:r>
          </a:p>
        </p:txBody>
      </p:sp>
      <p:sp>
        <p:nvSpPr>
          <p:cNvPr id="4" name="矩形 3"/>
          <p:cNvSpPr/>
          <p:nvPr/>
        </p:nvSpPr>
        <p:spPr>
          <a:xfrm>
            <a:off x="539552" y="0"/>
            <a:ext cx="2903359" cy="369332"/>
          </a:xfrm>
          <a:prstGeom prst="rect">
            <a:avLst/>
          </a:prstGeom>
        </p:spPr>
        <p:txBody>
          <a:bodyPr wrap="none">
            <a:spAutoFit/>
          </a:bodyPr>
          <a:lstStyle/>
          <a:p>
            <a:r>
              <a:rPr lang="en-US" altLang="zh-CN" b="1" dirty="0" smtClean="0"/>
              <a:t>3.6.4 SQL</a:t>
            </a:r>
            <a:r>
              <a:rPr lang="zh-CN" altLang="en-US" b="1" dirty="0" smtClean="0"/>
              <a:t>的特定查询语言</a:t>
            </a:r>
            <a:r>
              <a:rPr lang="zh-CN" altLang="en-US" dirty="0" smtClean="0"/>
              <a:t> </a:t>
            </a:r>
            <a:endParaRPr lang="zh-SG" altLang="en-US" b="1"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2699792" y="764704"/>
            <a:ext cx="6131024" cy="1143000"/>
          </a:xfrm>
        </p:spPr>
        <p:txBody>
          <a:bodyPr/>
          <a:lstStyle/>
          <a:p>
            <a:pPr algn="r"/>
            <a:r>
              <a:rPr lang="en-US" altLang="zh-CN" dirty="0"/>
              <a:t>3.6.4 SQL</a:t>
            </a:r>
            <a:r>
              <a:rPr lang="zh-CN" altLang="en-US" dirty="0"/>
              <a:t>的特定查询语言 </a:t>
            </a:r>
          </a:p>
        </p:txBody>
      </p:sp>
      <p:sp>
        <p:nvSpPr>
          <p:cNvPr id="67587" name="Rectangle 3"/>
          <p:cNvSpPr>
            <a:spLocks noGrp="1" noChangeArrowheads="1"/>
          </p:cNvSpPr>
          <p:nvPr>
            <p:ph type="body" idx="1"/>
          </p:nvPr>
        </p:nvSpPr>
        <p:spPr>
          <a:xfrm>
            <a:off x="1043608" y="1844824"/>
            <a:ext cx="6984776" cy="4392488"/>
          </a:xfrm>
        </p:spPr>
        <p:txBody>
          <a:bodyPr/>
          <a:lstStyle/>
          <a:p>
            <a:pPr marL="0" indent="0">
              <a:buNone/>
            </a:pPr>
            <a:r>
              <a:rPr lang="zh-CN" altLang="zh-SG" dirty="0"/>
              <a:t>二、创建</a:t>
            </a:r>
            <a:r>
              <a:rPr lang="en-US" altLang="zh-SG" dirty="0"/>
              <a:t>SQL</a:t>
            </a:r>
            <a:r>
              <a:rPr lang="zh-CN" altLang="zh-SG" dirty="0"/>
              <a:t>特定查询的基本操作</a:t>
            </a:r>
          </a:p>
          <a:p>
            <a:pPr lvl="1"/>
            <a:r>
              <a:rPr lang="zh-CN" altLang="zh-SG" dirty="0"/>
              <a:t>（</a:t>
            </a:r>
            <a:r>
              <a:rPr lang="en-US" altLang="zh-SG" dirty="0"/>
              <a:t>1</a:t>
            </a:r>
            <a:r>
              <a:rPr lang="zh-CN" altLang="zh-SG" dirty="0"/>
              <a:t>）对于联合查询、传递查询、数据定义查询，必须直接在</a:t>
            </a:r>
            <a:r>
              <a:rPr lang="en-US" altLang="zh-SG" dirty="0"/>
              <a:t>“SQL”</a:t>
            </a:r>
            <a:r>
              <a:rPr lang="zh-CN" altLang="zh-SG" dirty="0"/>
              <a:t>视图中创建</a:t>
            </a:r>
            <a:r>
              <a:rPr lang="en-US" altLang="zh-SG" dirty="0"/>
              <a:t>SQL</a:t>
            </a:r>
            <a:r>
              <a:rPr lang="zh-CN" altLang="zh-SG" dirty="0"/>
              <a:t>语句</a:t>
            </a:r>
            <a:r>
              <a:rPr lang="zh-CN" altLang="zh-SG" dirty="0" smtClean="0"/>
              <a:t>。</a:t>
            </a:r>
            <a:endParaRPr lang="en-US" altLang="zh-CN" dirty="0" smtClean="0"/>
          </a:p>
          <a:p>
            <a:pPr lvl="1"/>
            <a:r>
              <a:rPr lang="zh-CN" altLang="zh-SG" dirty="0" smtClean="0"/>
              <a:t>（</a:t>
            </a:r>
            <a:r>
              <a:rPr lang="en-US" altLang="zh-SG" dirty="0"/>
              <a:t>2</a:t>
            </a:r>
            <a:r>
              <a:rPr lang="zh-CN" altLang="zh-SG" dirty="0"/>
              <a:t>）对于子查询，则要在查询设计网格的</a:t>
            </a:r>
            <a:r>
              <a:rPr lang="en-US" altLang="zh-SG" dirty="0"/>
              <a:t>“</a:t>
            </a:r>
            <a:r>
              <a:rPr lang="zh-CN" altLang="zh-SG" dirty="0"/>
              <a:t>字段</a:t>
            </a:r>
            <a:r>
              <a:rPr lang="en-US" altLang="zh-SG" dirty="0"/>
              <a:t>”</a:t>
            </a:r>
            <a:r>
              <a:rPr lang="zh-CN" altLang="zh-SG" dirty="0"/>
              <a:t>行或者</a:t>
            </a:r>
            <a:r>
              <a:rPr lang="en-US" altLang="zh-SG" dirty="0"/>
              <a:t>“</a:t>
            </a:r>
            <a:r>
              <a:rPr lang="zh-CN" altLang="zh-SG" dirty="0"/>
              <a:t>条件</a:t>
            </a:r>
            <a:r>
              <a:rPr lang="en-US" altLang="zh-SG" dirty="0"/>
              <a:t>”</a:t>
            </a:r>
            <a:r>
              <a:rPr lang="zh-CN" altLang="zh-SG" dirty="0"/>
              <a:t>行中输入</a:t>
            </a:r>
            <a:r>
              <a:rPr lang="en-US" altLang="zh-SG" dirty="0"/>
              <a:t>SQL</a:t>
            </a:r>
            <a:r>
              <a:rPr lang="zh-CN" altLang="zh-SG" dirty="0"/>
              <a:t>语句。</a:t>
            </a:r>
          </a:p>
          <a:p>
            <a:pPr lvl="1"/>
            <a:endParaRPr lang="zh-CN" altLang="en-US" dirty="0"/>
          </a:p>
        </p:txBody>
      </p:sp>
      <p:sp>
        <p:nvSpPr>
          <p:cNvPr id="4" name="矩形 3"/>
          <p:cNvSpPr/>
          <p:nvPr/>
        </p:nvSpPr>
        <p:spPr>
          <a:xfrm>
            <a:off x="539552" y="0"/>
            <a:ext cx="2903359" cy="369332"/>
          </a:xfrm>
          <a:prstGeom prst="rect">
            <a:avLst/>
          </a:prstGeom>
        </p:spPr>
        <p:txBody>
          <a:bodyPr wrap="none">
            <a:spAutoFit/>
          </a:bodyPr>
          <a:lstStyle/>
          <a:p>
            <a:r>
              <a:rPr lang="en-US" altLang="zh-CN" b="1" dirty="0" smtClean="0"/>
              <a:t>3.6.4 SQL</a:t>
            </a:r>
            <a:r>
              <a:rPr lang="zh-CN" altLang="en-US" b="1" dirty="0" smtClean="0"/>
              <a:t>的特定查询语言</a:t>
            </a:r>
            <a:r>
              <a:rPr lang="zh-CN" altLang="en-US" dirty="0" smtClean="0"/>
              <a:t> </a:t>
            </a:r>
            <a:endParaRPr lang="zh-SG" altLang="en-US" b="1" dirty="0"/>
          </a:p>
        </p:txBody>
      </p:sp>
    </p:spTree>
    <p:extLst>
      <p:ext uri="{BB962C8B-B14F-4D97-AF65-F5344CB8AC3E}">
        <p14:creationId xmlns:p14="http://schemas.microsoft.com/office/powerpoint/2010/main" val="37382941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120517" y="184666"/>
            <a:ext cx="6131024" cy="1143000"/>
          </a:xfrm>
        </p:spPr>
        <p:txBody>
          <a:bodyPr/>
          <a:lstStyle/>
          <a:p>
            <a:r>
              <a:rPr lang="zh-CN" altLang="zh-SG" dirty="0"/>
              <a:t>本章小结</a:t>
            </a:r>
            <a:endParaRPr lang="zh-CN" altLang="en-US" dirty="0"/>
          </a:p>
        </p:txBody>
      </p:sp>
      <p:sp>
        <p:nvSpPr>
          <p:cNvPr id="67587" name="Rectangle 3"/>
          <p:cNvSpPr>
            <a:spLocks noGrp="1" noChangeArrowheads="1"/>
          </p:cNvSpPr>
          <p:nvPr>
            <p:ph type="body" idx="1"/>
          </p:nvPr>
        </p:nvSpPr>
        <p:spPr>
          <a:xfrm>
            <a:off x="1043608" y="1196752"/>
            <a:ext cx="7272808" cy="5400600"/>
          </a:xfrm>
        </p:spPr>
        <p:txBody>
          <a:bodyPr/>
          <a:lstStyle/>
          <a:p>
            <a:r>
              <a:rPr lang="zh-CN" altLang="zh-SG" dirty="0"/>
              <a:t>查询的主要目的是通过某些条件的设置，从已有表和查询中选择所需要的数据。查询实际上就是将分散存储在表中的数据按一定的条件重新组织起来，形成一个动态的数据记录集合。这个记录集合在数据库中并没有保存，数据库只是保存查询的方式。</a:t>
            </a:r>
          </a:p>
          <a:p>
            <a:r>
              <a:rPr lang="en-US" altLang="zh-SG" dirty="0"/>
              <a:t>Access</a:t>
            </a:r>
            <a:r>
              <a:rPr lang="zh-CN" altLang="zh-SG" dirty="0"/>
              <a:t>支持</a:t>
            </a:r>
            <a:r>
              <a:rPr lang="en-US" altLang="zh-SG" dirty="0"/>
              <a:t>5</a:t>
            </a:r>
            <a:r>
              <a:rPr lang="zh-CN" altLang="zh-SG" dirty="0"/>
              <a:t>种查询方式：选择查询、参数查询、交叉表查询、操作查询和</a:t>
            </a:r>
            <a:r>
              <a:rPr lang="en-US" altLang="zh-SG" dirty="0"/>
              <a:t>SQL</a:t>
            </a:r>
            <a:r>
              <a:rPr lang="zh-CN" altLang="zh-SG" dirty="0"/>
              <a:t>查询。</a:t>
            </a:r>
            <a:endParaRPr lang="zh-CN" altLang="en-US" dirty="0"/>
          </a:p>
        </p:txBody>
      </p:sp>
      <p:sp>
        <p:nvSpPr>
          <p:cNvPr id="4" name="矩形 3"/>
          <p:cNvSpPr/>
          <p:nvPr/>
        </p:nvSpPr>
        <p:spPr>
          <a:xfrm>
            <a:off x="539552" y="0"/>
            <a:ext cx="1107996" cy="369332"/>
          </a:xfrm>
          <a:prstGeom prst="rect">
            <a:avLst/>
          </a:prstGeom>
        </p:spPr>
        <p:txBody>
          <a:bodyPr wrap="none">
            <a:spAutoFit/>
          </a:bodyPr>
          <a:lstStyle/>
          <a:p>
            <a:r>
              <a:rPr lang="zh-CN" altLang="zh-SG" b="1" dirty="0"/>
              <a:t>本章小结</a:t>
            </a:r>
            <a:endParaRPr lang="zh-SG" altLang="en-US" b="1" dirty="0"/>
          </a:p>
        </p:txBody>
      </p:sp>
    </p:spTree>
    <p:extLst>
      <p:ext uri="{BB962C8B-B14F-4D97-AF65-F5344CB8AC3E}">
        <p14:creationId xmlns:p14="http://schemas.microsoft.com/office/powerpoint/2010/main" val="21680004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719637" y="366712"/>
            <a:ext cx="4093244" cy="796950"/>
          </a:xfrm>
        </p:spPr>
        <p:txBody>
          <a:bodyPr/>
          <a:lstStyle/>
          <a:p>
            <a:pPr algn="r"/>
            <a:r>
              <a:rPr lang="zh-CN" altLang="en-US" dirty="0" smtClean="0"/>
              <a:t>查询</a:t>
            </a:r>
            <a:r>
              <a:rPr lang="zh-CN" altLang="en-US" dirty="0"/>
              <a:t>的功能</a:t>
            </a:r>
          </a:p>
        </p:txBody>
      </p:sp>
      <p:sp>
        <p:nvSpPr>
          <p:cNvPr id="23557" name="AutoShape 5"/>
          <p:cNvSpPr>
            <a:spLocks noChangeArrowheads="1"/>
          </p:cNvSpPr>
          <p:nvPr/>
        </p:nvSpPr>
        <p:spPr bwMode="auto">
          <a:xfrm>
            <a:off x="971550" y="1052513"/>
            <a:ext cx="1439863" cy="2016125"/>
          </a:xfrm>
          <a:prstGeom prst="verticalScroll">
            <a:avLst>
              <a:gd name="adj" fmla="val 12500"/>
            </a:avLst>
          </a:prstGeom>
          <a:noFill/>
          <a:ln w="9525">
            <a:solidFill>
              <a:srgbClr val="CC0099"/>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13500000" sx="75000" sy="75000" algn="tl" rotWithShape="0">
                    <a:srgbClr val="808080">
                      <a:alpha val="50000"/>
                    </a:srgbClr>
                  </a:outerShdw>
                </a:effectLst>
              </a14:hiddenEffects>
            </a:ext>
          </a:extLst>
        </p:spPr>
        <p:txBody>
          <a:bodyPr vert="eaVert" wrap="none" anchor="ctr"/>
          <a:lstStyle/>
          <a:p>
            <a:pPr algn="ctr"/>
            <a:r>
              <a:rPr lang="zh-CN" altLang="en-US" sz="2800" b="1">
                <a:ea typeface="黑体" pitchFamily="2" charset="-122"/>
              </a:rPr>
              <a:t>选择字段</a:t>
            </a:r>
          </a:p>
        </p:txBody>
      </p:sp>
      <p:sp>
        <p:nvSpPr>
          <p:cNvPr id="23558" name="AutoShape 6"/>
          <p:cNvSpPr>
            <a:spLocks noChangeArrowheads="1"/>
          </p:cNvSpPr>
          <p:nvPr/>
        </p:nvSpPr>
        <p:spPr bwMode="auto">
          <a:xfrm>
            <a:off x="2181225" y="1484313"/>
            <a:ext cx="1439863" cy="2016125"/>
          </a:xfrm>
          <a:prstGeom prst="verticalScroll">
            <a:avLst>
              <a:gd name="adj" fmla="val 12500"/>
            </a:avLst>
          </a:prstGeom>
          <a:noFill/>
          <a:ln w="9525">
            <a:solidFill>
              <a:srgbClr val="CC0099"/>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13500000" sx="75000" sy="75000" algn="tl" rotWithShape="0">
                    <a:srgbClr val="808080">
                      <a:alpha val="50000"/>
                    </a:srgbClr>
                  </a:outerShdw>
                </a:effectLst>
              </a14:hiddenEffects>
            </a:ext>
          </a:extLst>
        </p:spPr>
        <p:txBody>
          <a:bodyPr vert="eaVert" wrap="none" anchor="ctr"/>
          <a:lstStyle/>
          <a:p>
            <a:pPr algn="ctr"/>
            <a:r>
              <a:rPr lang="zh-CN" altLang="en-US" sz="2800" b="1">
                <a:ea typeface="黑体" pitchFamily="2" charset="-122"/>
              </a:rPr>
              <a:t>选择记录</a:t>
            </a:r>
          </a:p>
        </p:txBody>
      </p:sp>
      <p:sp>
        <p:nvSpPr>
          <p:cNvPr id="23559" name="AutoShape 7"/>
          <p:cNvSpPr>
            <a:spLocks noChangeArrowheads="1"/>
          </p:cNvSpPr>
          <p:nvPr/>
        </p:nvSpPr>
        <p:spPr bwMode="auto">
          <a:xfrm>
            <a:off x="3390900" y="1989138"/>
            <a:ext cx="1439863" cy="2016125"/>
          </a:xfrm>
          <a:prstGeom prst="verticalScroll">
            <a:avLst>
              <a:gd name="adj" fmla="val 12500"/>
            </a:avLst>
          </a:prstGeom>
          <a:noFill/>
          <a:ln w="9525">
            <a:solidFill>
              <a:srgbClr val="CC0099"/>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13500000" sx="75000" sy="75000" algn="tl" rotWithShape="0">
                    <a:srgbClr val="808080">
                      <a:alpha val="50000"/>
                    </a:srgbClr>
                  </a:outerShdw>
                </a:effectLst>
              </a14:hiddenEffects>
            </a:ext>
          </a:extLst>
        </p:spPr>
        <p:txBody>
          <a:bodyPr vert="eaVert" wrap="none" anchor="ctr"/>
          <a:lstStyle/>
          <a:p>
            <a:pPr algn="ctr"/>
            <a:r>
              <a:rPr lang="zh-CN" altLang="en-US" sz="2800" b="1">
                <a:ea typeface="黑体" pitchFamily="2" charset="-122"/>
              </a:rPr>
              <a:t>编辑记录</a:t>
            </a:r>
          </a:p>
        </p:txBody>
      </p:sp>
      <p:sp>
        <p:nvSpPr>
          <p:cNvPr id="23560" name="AutoShape 8"/>
          <p:cNvSpPr>
            <a:spLocks noChangeArrowheads="1"/>
          </p:cNvSpPr>
          <p:nvPr/>
        </p:nvSpPr>
        <p:spPr bwMode="auto">
          <a:xfrm>
            <a:off x="4600575" y="2276475"/>
            <a:ext cx="1439863" cy="2016125"/>
          </a:xfrm>
          <a:prstGeom prst="verticalScroll">
            <a:avLst>
              <a:gd name="adj" fmla="val 12500"/>
            </a:avLst>
          </a:prstGeom>
          <a:noFill/>
          <a:ln w="9525">
            <a:solidFill>
              <a:srgbClr val="CC0099"/>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13500000" sx="75000" sy="75000" algn="tl" rotWithShape="0">
                    <a:srgbClr val="808080">
                      <a:alpha val="50000"/>
                    </a:srgbClr>
                  </a:outerShdw>
                </a:effectLst>
              </a14:hiddenEffects>
            </a:ext>
          </a:extLst>
        </p:spPr>
        <p:txBody>
          <a:bodyPr vert="eaVert" wrap="none" anchor="ctr"/>
          <a:lstStyle/>
          <a:p>
            <a:pPr algn="ctr"/>
            <a:r>
              <a:rPr lang="zh-CN" altLang="en-US" sz="2800" b="1">
                <a:ea typeface="黑体" pitchFamily="2" charset="-122"/>
              </a:rPr>
              <a:t>实现计算</a:t>
            </a:r>
          </a:p>
        </p:txBody>
      </p:sp>
      <p:sp>
        <p:nvSpPr>
          <p:cNvPr id="23561" name="AutoShape 9"/>
          <p:cNvSpPr>
            <a:spLocks noChangeArrowheads="1"/>
          </p:cNvSpPr>
          <p:nvPr/>
        </p:nvSpPr>
        <p:spPr bwMode="auto">
          <a:xfrm>
            <a:off x="5810250" y="2779713"/>
            <a:ext cx="1439863" cy="3313112"/>
          </a:xfrm>
          <a:prstGeom prst="verticalScroll">
            <a:avLst>
              <a:gd name="adj" fmla="val 12500"/>
            </a:avLst>
          </a:prstGeom>
          <a:noFill/>
          <a:ln w="9525">
            <a:solidFill>
              <a:srgbClr val="CC0099"/>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13500000" sx="75000" sy="75000" algn="tl" rotWithShape="0">
                    <a:srgbClr val="808080">
                      <a:alpha val="50000"/>
                    </a:srgbClr>
                  </a:outerShdw>
                </a:effectLst>
              </a14:hiddenEffects>
            </a:ext>
          </a:extLst>
        </p:spPr>
        <p:txBody>
          <a:bodyPr vert="eaVert" wrap="none" anchor="ctr"/>
          <a:lstStyle/>
          <a:p>
            <a:pPr algn="ctr"/>
            <a:r>
              <a:rPr lang="zh-CN" altLang="en-US" sz="2800" b="1">
                <a:ea typeface="黑体" pitchFamily="2" charset="-122"/>
              </a:rPr>
              <a:t>利用查询的结果</a:t>
            </a:r>
          </a:p>
          <a:p>
            <a:pPr algn="ctr"/>
            <a:r>
              <a:rPr lang="zh-CN" altLang="en-US" sz="2800" b="1">
                <a:ea typeface="黑体" pitchFamily="2" charset="-122"/>
              </a:rPr>
              <a:t>生成窗体或报表</a:t>
            </a:r>
          </a:p>
        </p:txBody>
      </p:sp>
      <p:sp>
        <p:nvSpPr>
          <p:cNvPr id="23562" name="AutoShape 10"/>
          <p:cNvSpPr>
            <a:spLocks noChangeArrowheads="1"/>
          </p:cNvSpPr>
          <p:nvPr/>
        </p:nvSpPr>
        <p:spPr bwMode="auto">
          <a:xfrm>
            <a:off x="7092950" y="3357563"/>
            <a:ext cx="1439863" cy="2016125"/>
          </a:xfrm>
          <a:prstGeom prst="verticalScroll">
            <a:avLst>
              <a:gd name="adj" fmla="val 12500"/>
            </a:avLst>
          </a:prstGeom>
          <a:noFill/>
          <a:ln w="9525">
            <a:solidFill>
              <a:srgbClr val="CC0099"/>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13500000" sx="75000" sy="75000" algn="tl" rotWithShape="0">
                    <a:srgbClr val="808080">
                      <a:alpha val="50000"/>
                    </a:srgbClr>
                  </a:outerShdw>
                </a:effectLst>
              </a14:hiddenEffects>
            </a:ext>
          </a:extLst>
        </p:spPr>
        <p:txBody>
          <a:bodyPr vert="eaVert" wrap="none" anchor="ctr"/>
          <a:lstStyle/>
          <a:p>
            <a:pPr algn="ctr"/>
            <a:r>
              <a:rPr lang="zh-CN" altLang="en-US" sz="2800" b="1">
                <a:ea typeface="黑体" pitchFamily="2" charset="-122"/>
              </a:rPr>
              <a:t>建立新表</a:t>
            </a:r>
          </a:p>
        </p:txBody>
      </p:sp>
      <p:sp>
        <p:nvSpPr>
          <p:cNvPr id="9" name="Rectangle 4"/>
          <p:cNvSpPr>
            <a:spLocks noChangeArrowheads="1"/>
          </p:cNvSpPr>
          <p:nvPr/>
        </p:nvSpPr>
        <p:spPr bwMode="auto">
          <a:xfrm>
            <a:off x="611188" y="-1"/>
            <a:ext cx="228996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b="1" dirty="0" smtClean="0"/>
              <a:t>3.1.1 </a:t>
            </a:r>
            <a:r>
              <a:rPr lang="zh-CN" altLang="en-US" b="1" dirty="0" smtClean="0"/>
              <a:t>查询的功能</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3557"/>
                                        </p:tgtEl>
                                        <p:attrNameLst>
                                          <p:attrName>style.visibility</p:attrName>
                                        </p:attrNameLst>
                                      </p:cBhvr>
                                      <p:to>
                                        <p:strVal val="visible"/>
                                      </p:to>
                                    </p:set>
                                    <p:animEffect transition="in" filter="wipe(up)">
                                      <p:cBhvr>
                                        <p:cTn id="7" dur="500"/>
                                        <p:tgtEl>
                                          <p:spTgt spid="23557"/>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3558"/>
                                        </p:tgtEl>
                                        <p:attrNameLst>
                                          <p:attrName>style.visibility</p:attrName>
                                        </p:attrNameLst>
                                      </p:cBhvr>
                                      <p:to>
                                        <p:strVal val="visible"/>
                                      </p:to>
                                    </p:set>
                                    <p:animEffect transition="in" filter="wipe(up)">
                                      <p:cBhvr>
                                        <p:cTn id="11" dur="500"/>
                                        <p:tgtEl>
                                          <p:spTgt spid="23558"/>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3559"/>
                                        </p:tgtEl>
                                        <p:attrNameLst>
                                          <p:attrName>style.visibility</p:attrName>
                                        </p:attrNameLst>
                                      </p:cBhvr>
                                      <p:to>
                                        <p:strVal val="visible"/>
                                      </p:to>
                                    </p:set>
                                    <p:animEffect transition="in" filter="wipe(up)">
                                      <p:cBhvr>
                                        <p:cTn id="15" dur="500"/>
                                        <p:tgtEl>
                                          <p:spTgt spid="23559"/>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3560"/>
                                        </p:tgtEl>
                                        <p:attrNameLst>
                                          <p:attrName>style.visibility</p:attrName>
                                        </p:attrNameLst>
                                      </p:cBhvr>
                                      <p:to>
                                        <p:strVal val="visible"/>
                                      </p:to>
                                    </p:set>
                                    <p:animEffect transition="in" filter="wipe(up)">
                                      <p:cBhvr>
                                        <p:cTn id="19" dur="500"/>
                                        <p:tgtEl>
                                          <p:spTgt spid="23560"/>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3561"/>
                                        </p:tgtEl>
                                        <p:attrNameLst>
                                          <p:attrName>style.visibility</p:attrName>
                                        </p:attrNameLst>
                                      </p:cBhvr>
                                      <p:to>
                                        <p:strVal val="visible"/>
                                      </p:to>
                                    </p:set>
                                    <p:animEffect transition="in" filter="wipe(up)">
                                      <p:cBhvr>
                                        <p:cTn id="23" dur="500"/>
                                        <p:tgtEl>
                                          <p:spTgt spid="23561"/>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3562"/>
                                        </p:tgtEl>
                                        <p:attrNameLst>
                                          <p:attrName>style.visibility</p:attrName>
                                        </p:attrNameLst>
                                      </p:cBhvr>
                                      <p:to>
                                        <p:strVal val="visible"/>
                                      </p:to>
                                    </p:set>
                                    <p:animEffect transition="in" filter="wipe(up)">
                                      <p:cBhvr>
                                        <p:cTn id="27" dur="500"/>
                                        <p:tgtEl>
                                          <p:spTgt spid="23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animBg="1"/>
      <p:bldP spid="23558" grpId="0" animBg="1"/>
      <p:bldP spid="23559" grpId="0" animBg="1"/>
      <p:bldP spid="23560" grpId="0" animBg="1"/>
      <p:bldP spid="23561" grpId="0" animBg="1"/>
      <p:bldP spid="2356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120517" y="184666"/>
            <a:ext cx="6131024" cy="1143000"/>
          </a:xfrm>
        </p:spPr>
        <p:txBody>
          <a:bodyPr/>
          <a:lstStyle/>
          <a:p>
            <a:r>
              <a:rPr lang="zh-CN" altLang="zh-SG" dirty="0"/>
              <a:t>本章小结</a:t>
            </a:r>
            <a:endParaRPr lang="zh-CN" altLang="en-US" dirty="0"/>
          </a:p>
        </p:txBody>
      </p:sp>
      <p:sp>
        <p:nvSpPr>
          <p:cNvPr id="67587" name="Rectangle 3"/>
          <p:cNvSpPr>
            <a:spLocks noGrp="1" noChangeArrowheads="1"/>
          </p:cNvSpPr>
          <p:nvPr>
            <p:ph type="body" idx="1"/>
          </p:nvPr>
        </p:nvSpPr>
        <p:spPr>
          <a:xfrm>
            <a:off x="1122513" y="1556792"/>
            <a:ext cx="7222866" cy="4680520"/>
          </a:xfrm>
        </p:spPr>
        <p:txBody>
          <a:bodyPr/>
          <a:lstStyle/>
          <a:p>
            <a:r>
              <a:rPr lang="zh-CN" altLang="zh-SG" dirty="0"/>
              <a:t>使用查询向导来创建选择查询和交叉表查询方便快捷，但是缺乏灵活性。查询设计视图可以实现复杂条件和需求的查询设计，这是本章学习和掌握的重点。</a:t>
            </a:r>
          </a:p>
          <a:p>
            <a:r>
              <a:rPr lang="en-US" altLang="zh-SG" dirty="0"/>
              <a:t>SQL</a:t>
            </a:r>
            <a:r>
              <a:rPr lang="zh-CN" altLang="zh-SG" dirty="0"/>
              <a:t>语言应用广泛，掌握基本的</a:t>
            </a:r>
            <a:r>
              <a:rPr lang="en-US" altLang="zh-SG" dirty="0"/>
              <a:t>S</a:t>
            </a:r>
            <a:r>
              <a:rPr lang="en-US" altLang="zh-SG" cap="all" dirty="0"/>
              <a:t>QL</a:t>
            </a:r>
            <a:r>
              <a:rPr lang="zh-CN" altLang="zh-SG" cap="all" dirty="0"/>
              <a:t>语句对于开发数据库应用有很大的价值。</a:t>
            </a:r>
            <a:endParaRPr lang="zh-CN" altLang="zh-SG" dirty="0"/>
          </a:p>
        </p:txBody>
      </p:sp>
      <p:sp>
        <p:nvSpPr>
          <p:cNvPr id="4" name="矩形 3"/>
          <p:cNvSpPr/>
          <p:nvPr/>
        </p:nvSpPr>
        <p:spPr>
          <a:xfrm>
            <a:off x="539552" y="0"/>
            <a:ext cx="1107996" cy="369332"/>
          </a:xfrm>
          <a:prstGeom prst="rect">
            <a:avLst/>
          </a:prstGeom>
        </p:spPr>
        <p:txBody>
          <a:bodyPr wrap="none">
            <a:spAutoFit/>
          </a:bodyPr>
          <a:lstStyle/>
          <a:p>
            <a:r>
              <a:rPr lang="zh-CN" altLang="zh-SG" b="1" dirty="0"/>
              <a:t>本章小结</a:t>
            </a:r>
            <a:endParaRPr lang="zh-SG" altLang="en-US" b="1" dirty="0"/>
          </a:p>
        </p:txBody>
      </p:sp>
    </p:spTree>
    <p:extLst>
      <p:ext uri="{BB962C8B-B14F-4D97-AF65-F5344CB8AC3E}">
        <p14:creationId xmlns:p14="http://schemas.microsoft.com/office/powerpoint/2010/main" val="6908550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987824" y="369331"/>
            <a:ext cx="5770984" cy="1143000"/>
          </a:xfrm>
        </p:spPr>
        <p:txBody>
          <a:bodyPr/>
          <a:lstStyle/>
          <a:p>
            <a:pPr algn="r"/>
            <a:r>
              <a:rPr lang="en-US" altLang="zh-CN" dirty="0"/>
              <a:t>3.1.2 </a:t>
            </a:r>
            <a:r>
              <a:rPr lang="zh-CN" altLang="en-US" dirty="0"/>
              <a:t>查询与数据表的关系 </a:t>
            </a:r>
          </a:p>
        </p:txBody>
      </p:sp>
      <p:sp>
        <p:nvSpPr>
          <p:cNvPr id="24579" name="Rectangle 3"/>
          <p:cNvSpPr>
            <a:spLocks noGrp="1" noChangeArrowheads="1"/>
          </p:cNvSpPr>
          <p:nvPr>
            <p:ph type="body" idx="1"/>
          </p:nvPr>
        </p:nvSpPr>
        <p:spPr>
          <a:xfrm>
            <a:off x="611188" y="1628775"/>
            <a:ext cx="8229600" cy="4525963"/>
          </a:xfrm>
          <a:gradFill rotWithShape="1">
            <a:gsLst>
              <a:gs pos="0">
                <a:schemeClr val="folHlink">
                  <a:alpha val="70000"/>
                </a:schemeClr>
              </a:gs>
              <a:gs pos="100000">
                <a:schemeClr val="folHlink">
                  <a:gamma/>
                  <a:shade val="79216"/>
                  <a:invGamma/>
                  <a:alpha val="30000"/>
                </a:schemeClr>
              </a:gs>
            </a:gsLst>
            <a:lin ang="0" scaled="1"/>
          </a:gradFill>
        </p:spPr>
        <p:txBody>
          <a:bodyPr/>
          <a:lstStyle/>
          <a:p>
            <a:pPr>
              <a:lnSpc>
                <a:spcPct val="90000"/>
              </a:lnSpc>
            </a:pPr>
            <a:r>
              <a:rPr lang="zh-CN" altLang="en-US" dirty="0">
                <a:solidFill>
                  <a:srgbClr val="CC0099"/>
                </a:solidFill>
              </a:rPr>
              <a:t>数据表负责保存记录，查询负责取出记录</a:t>
            </a:r>
            <a:r>
              <a:rPr lang="zh-CN" altLang="en-US" dirty="0"/>
              <a:t> </a:t>
            </a:r>
          </a:p>
          <a:p>
            <a:pPr>
              <a:lnSpc>
                <a:spcPct val="90000"/>
              </a:lnSpc>
            </a:pPr>
            <a:r>
              <a:rPr lang="zh-CN" altLang="en-US" dirty="0"/>
              <a:t>（</a:t>
            </a:r>
            <a:r>
              <a:rPr lang="en-US" altLang="zh-CN" dirty="0"/>
              <a:t>1</a:t>
            </a:r>
            <a:r>
              <a:rPr lang="zh-CN" altLang="en-US" dirty="0"/>
              <a:t>）表和查询都可以作为数据库的“数据来源”的对象。</a:t>
            </a:r>
          </a:p>
          <a:p>
            <a:pPr>
              <a:lnSpc>
                <a:spcPct val="90000"/>
              </a:lnSpc>
            </a:pPr>
            <a:r>
              <a:rPr lang="zh-CN" altLang="en-US" dirty="0"/>
              <a:t>（</a:t>
            </a:r>
            <a:r>
              <a:rPr lang="en-US" altLang="zh-CN" dirty="0"/>
              <a:t>2</a:t>
            </a:r>
            <a:r>
              <a:rPr lang="zh-CN" altLang="en-US" dirty="0"/>
              <a:t>）同一数据库中的数据表和查询名称不可重复。</a:t>
            </a:r>
          </a:p>
          <a:p>
            <a:pPr>
              <a:lnSpc>
                <a:spcPct val="90000"/>
              </a:lnSpc>
            </a:pPr>
            <a:r>
              <a:rPr lang="zh-CN" altLang="en-US" dirty="0"/>
              <a:t>（</a:t>
            </a:r>
            <a:r>
              <a:rPr lang="en-US" altLang="zh-CN" dirty="0"/>
              <a:t>3</a:t>
            </a:r>
            <a:r>
              <a:rPr lang="zh-CN" altLang="en-US" dirty="0"/>
              <a:t>）查询本身并不保存数据，它保存的是如何去取得信息的方法与定义。</a:t>
            </a:r>
          </a:p>
          <a:p>
            <a:pPr>
              <a:lnSpc>
                <a:spcPct val="90000"/>
              </a:lnSpc>
            </a:pPr>
            <a:r>
              <a:rPr lang="zh-CN" altLang="en-US" dirty="0"/>
              <a:t>（</a:t>
            </a:r>
            <a:r>
              <a:rPr lang="en-US" altLang="zh-CN" dirty="0"/>
              <a:t>4</a:t>
            </a:r>
            <a:r>
              <a:rPr lang="zh-CN" altLang="en-US" dirty="0"/>
              <a:t>）查询所得的信息并不会存储在数据库中。</a:t>
            </a:r>
          </a:p>
        </p:txBody>
      </p:sp>
      <p:sp>
        <p:nvSpPr>
          <p:cNvPr id="4" name="Rectangle 4"/>
          <p:cNvSpPr>
            <a:spLocks noChangeArrowheads="1"/>
          </p:cNvSpPr>
          <p:nvPr/>
        </p:nvSpPr>
        <p:spPr bwMode="auto">
          <a:xfrm>
            <a:off x="611188" y="-1"/>
            <a:ext cx="31687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b="1" dirty="0" smtClean="0"/>
              <a:t>3.1.2 </a:t>
            </a:r>
            <a:r>
              <a:rPr lang="zh-CN" altLang="en-US" b="1" dirty="0" smtClean="0"/>
              <a:t>查询与数据表的关系 </a:t>
            </a:r>
            <a:endParaRPr lang="zh-CN" alt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483768" y="314395"/>
            <a:ext cx="5383432" cy="1143000"/>
          </a:xfrm>
        </p:spPr>
        <p:txBody>
          <a:bodyPr/>
          <a:lstStyle/>
          <a:p>
            <a:pPr algn="r"/>
            <a:r>
              <a:rPr lang="zh-CN" altLang="en-US" dirty="0" smtClean="0"/>
              <a:t>查询</a:t>
            </a:r>
            <a:r>
              <a:rPr lang="zh-CN" altLang="en-US" dirty="0"/>
              <a:t>的类型 </a:t>
            </a:r>
          </a:p>
        </p:txBody>
      </p:sp>
      <p:sp>
        <p:nvSpPr>
          <p:cNvPr id="25603" name="Rectangle 3"/>
          <p:cNvSpPr>
            <a:spLocks noGrp="1" noChangeArrowheads="1"/>
          </p:cNvSpPr>
          <p:nvPr>
            <p:ph type="body" idx="1"/>
          </p:nvPr>
        </p:nvSpPr>
        <p:spPr>
          <a:xfrm>
            <a:off x="1752600" y="1412875"/>
            <a:ext cx="3898900" cy="676275"/>
          </a:xfrm>
        </p:spPr>
        <p:txBody>
          <a:bodyPr/>
          <a:lstStyle/>
          <a:p>
            <a:r>
              <a:rPr lang="zh-CN" altLang="en-US"/>
              <a:t>选择查询</a:t>
            </a:r>
          </a:p>
        </p:txBody>
      </p:sp>
      <p:sp>
        <p:nvSpPr>
          <p:cNvPr id="25605" name="Rectangle 5"/>
          <p:cNvSpPr>
            <a:spLocks noChangeArrowheads="1"/>
          </p:cNvSpPr>
          <p:nvPr/>
        </p:nvSpPr>
        <p:spPr bwMode="auto">
          <a:xfrm>
            <a:off x="1752600" y="2203450"/>
            <a:ext cx="38989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2"/>
              </a:buClr>
              <a:buFont typeface="Wingdings" pitchFamily="2" charset="2"/>
              <a:buBlip>
                <a:blip r:embed="rId2"/>
              </a:buBlip>
            </a:pPr>
            <a:r>
              <a:rPr lang="zh-CN" altLang="en-US" sz="3200" b="1">
                <a:ea typeface="黑体" pitchFamily="2" charset="-122"/>
              </a:rPr>
              <a:t>参数查询</a:t>
            </a:r>
          </a:p>
        </p:txBody>
      </p:sp>
      <p:sp>
        <p:nvSpPr>
          <p:cNvPr id="25606" name="Rectangle 6"/>
          <p:cNvSpPr>
            <a:spLocks noChangeArrowheads="1"/>
          </p:cNvSpPr>
          <p:nvPr/>
        </p:nvSpPr>
        <p:spPr bwMode="auto">
          <a:xfrm>
            <a:off x="1752600" y="2995613"/>
            <a:ext cx="38989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2"/>
              </a:buClr>
              <a:buFont typeface="Wingdings" pitchFamily="2" charset="2"/>
              <a:buBlip>
                <a:blip r:embed="rId2"/>
              </a:buBlip>
            </a:pPr>
            <a:r>
              <a:rPr lang="zh-CN" altLang="en-US" sz="3200" b="1">
                <a:ea typeface="黑体" pitchFamily="2" charset="-122"/>
              </a:rPr>
              <a:t>交叉表查询</a:t>
            </a:r>
          </a:p>
        </p:txBody>
      </p:sp>
      <p:sp>
        <p:nvSpPr>
          <p:cNvPr id="25607" name="Rectangle 7"/>
          <p:cNvSpPr>
            <a:spLocks noChangeArrowheads="1"/>
          </p:cNvSpPr>
          <p:nvPr/>
        </p:nvSpPr>
        <p:spPr bwMode="auto">
          <a:xfrm>
            <a:off x="1752600" y="3787775"/>
            <a:ext cx="38989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2"/>
              </a:buClr>
              <a:buFont typeface="Wingdings" pitchFamily="2" charset="2"/>
              <a:buBlip>
                <a:blip r:embed="rId2"/>
              </a:buBlip>
            </a:pPr>
            <a:r>
              <a:rPr lang="zh-CN" altLang="en-US" sz="3200" b="1">
                <a:ea typeface="黑体" pitchFamily="2" charset="-122"/>
              </a:rPr>
              <a:t>操作查询</a:t>
            </a:r>
          </a:p>
        </p:txBody>
      </p:sp>
      <p:sp>
        <p:nvSpPr>
          <p:cNvPr id="25608" name="Rectangle 8"/>
          <p:cNvSpPr>
            <a:spLocks noChangeArrowheads="1"/>
          </p:cNvSpPr>
          <p:nvPr/>
        </p:nvSpPr>
        <p:spPr bwMode="auto">
          <a:xfrm>
            <a:off x="1752600" y="4579938"/>
            <a:ext cx="38989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2"/>
              </a:buClr>
              <a:buFont typeface="Wingdings" pitchFamily="2" charset="2"/>
              <a:buBlip>
                <a:blip r:embed="rId2"/>
              </a:buBlip>
            </a:pPr>
            <a:r>
              <a:rPr lang="en-US" altLang="zh-CN" sz="3200" b="1">
                <a:ea typeface="黑体" pitchFamily="2" charset="-122"/>
              </a:rPr>
              <a:t>SQL</a:t>
            </a:r>
            <a:r>
              <a:rPr lang="zh-CN" altLang="en-US" sz="3200" b="1">
                <a:ea typeface="黑体" pitchFamily="2" charset="-122"/>
              </a:rPr>
              <a:t>查询</a:t>
            </a:r>
          </a:p>
        </p:txBody>
      </p:sp>
      <p:sp>
        <p:nvSpPr>
          <p:cNvPr id="25609" name="AutoShape 9"/>
          <p:cNvSpPr>
            <a:spLocks/>
          </p:cNvSpPr>
          <p:nvPr/>
        </p:nvSpPr>
        <p:spPr bwMode="auto">
          <a:xfrm>
            <a:off x="1187450" y="1700213"/>
            <a:ext cx="504825" cy="3241675"/>
          </a:xfrm>
          <a:prstGeom prst="leftBrace">
            <a:avLst>
              <a:gd name="adj1" fmla="val 53512"/>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sp>
        <p:nvSpPr>
          <p:cNvPr id="25610" name="Text Box 10"/>
          <p:cNvSpPr txBox="1">
            <a:spLocks noChangeArrowheads="1"/>
          </p:cNvSpPr>
          <p:nvPr/>
        </p:nvSpPr>
        <p:spPr bwMode="auto">
          <a:xfrm>
            <a:off x="5472113" y="3284538"/>
            <a:ext cx="611187" cy="187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zh-CN" altLang="en-US" sz="2800">
                <a:ea typeface="黑体" pitchFamily="2" charset="-122"/>
              </a:rPr>
              <a:t>生成表查询</a:t>
            </a:r>
          </a:p>
        </p:txBody>
      </p:sp>
      <p:sp>
        <p:nvSpPr>
          <p:cNvPr id="25611" name="Text Box 11"/>
          <p:cNvSpPr txBox="1">
            <a:spLocks noChangeArrowheads="1"/>
          </p:cNvSpPr>
          <p:nvPr/>
        </p:nvSpPr>
        <p:spPr bwMode="auto">
          <a:xfrm>
            <a:off x="6180138" y="3462338"/>
            <a:ext cx="611187"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zh-CN" altLang="en-US" sz="2800">
                <a:ea typeface="黑体" pitchFamily="2" charset="-122"/>
              </a:rPr>
              <a:t>追加查询</a:t>
            </a:r>
          </a:p>
        </p:txBody>
      </p:sp>
      <p:sp>
        <p:nvSpPr>
          <p:cNvPr id="25612" name="Text Box 12"/>
          <p:cNvSpPr txBox="1">
            <a:spLocks noChangeArrowheads="1"/>
          </p:cNvSpPr>
          <p:nvPr/>
        </p:nvSpPr>
        <p:spPr bwMode="auto">
          <a:xfrm>
            <a:off x="6888163" y="3462338"/>
            <a:ext cx="611187"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zh-CN" altLang="en-US" sz="2800">
                <a:ea typeface="黑体" pitchFamily="2" charset="-122"/>
              </a:rPr>
              <a:t>更新查询</a:t>
            </a:r>
          </a:p>
        </p:txBody>
      </p:sp>
      <p:sp>
        <p:nvSpPr>
          <p:cNvPr id="25613" name="Text Box 13"/>
          <p:cNvSpPr txBox="1">
            <a:spLocks noChangeArrowheads="1"/>
          </p:cNvSpPr>
          <p:nvPr/>
        </p:nvSpPr>
        <p:spPr bwMode="auto">
          <a:xfrm>
            <a:off x="7596188" y="3441700"/>
            <a:ext cx="611187" cy="165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sz="2800">
                <a:ea typeface="黑体" pitchFamily="2" charset="-122"/>
              </a:rPr>
              <a:t>删除查询</a:t>
            </a:r>
          </a:p>
        </p:txBody>
      </p:sp>
      <p:sp>
        <p:nvSpPr>
          <p:cNvPr id="25614" name="AutoShape 14"/>
          <p:cNvSpPr>
            <a:spLocks/>
          </p:cNvSpPr>
          <p:nvPr/>
        </p:nvSpPr>
        <p:spPr bwMode="auto">
          <a:xfrm>
            <a:off x="5291138" y="3284538"/>
            <a:ext cx="71437" cy="2016125"/>
          </a:xfrm>
          <a:prstGeom prst="leftBracket">
            <a:avLst>
              <a:gd name="adj" fmla="val 235187"/>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sp>
        <p:nvSpPr>
          <p:cNvPr id="25616" name="AutoShape 16"/>
          <p:cNvSpPr>
            <a:spLocks/>
          </p:cNvSpPr>
          <p:nvPr/>
        </p:nvSpPr>
        <p:spPr bwMode="auto">
          <a:xfrm flipH="1">
            <a:off x="8170863" y="3284538"/>
            <a:ext cx="73025" cy="2016125"/>
          </a:xfrm>
          <a:prstGeom prst="leftBracket">
            <a:avLst>
              <a:gd name="adj" fmla="val 230072"/>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sp>
        <p:nvSpPr>
          <p:cNvPr id="25617" name="AutoShape 17"/>
          <p:cNvSpPr>
            <a:spLocks noChangeArrowheads="1"/>
          </p:cNvSpPr>
          <p:nvPr/>
        </p:nvSpPr>
        <p:spPr bwMode="auto">
          <a:xfrm>
            <a:off x="3995738" y="3789363"/>
            <a:ext cx="1223962" cy="6477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CC0099">
                  <a:gamma/>
                  <a:tint val="34902"/>
                  <a:invGamma/>
                  <a:alpha val="32001"/>
                </a:srgbClr>
              </a:gs>
              <a:gs pos="100000">
                <a:srgbClr val="CC0099">
                  <a:alpha val="8600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SG" altLang="en-US"/>
          </a:p>
        </p:txBody>
      </p:sp>
      <p:sp>
        <p:nvSpPr>
          <p:cNvPr id="16" name="Rectangle 4"/>
          <p:cNvSpPr>
            <a:spLocks noChangeArrowheads="1"/>
          </p:cNvSpPr>
          <p:nvPr/>
        </p:nvSpPr>
        <p:spPr bwMode="auto">
          <a:xfrm>
            <a:off x="707096" y="39756"/>
            <a:ext cx="22532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b="1" dirty="0" smtClean="0"/>
              <a:t>3.1.3 </a:t>
            </a:r>
            <a:r>
              <a:rPr lang="zh-CN" altLang="en-US" b="1" dirty="0" smtClean="0"/>
              <a:t>查询的类型 </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17"/>
                                        </p:tgtEl>
                                        <p:attrNameLst>
                                          <p:attrName>style.visibility</p:attrName>
                                        </p:attrNameLst>
                                      </p:cBhvr>
                                      <p:to>
                                        <p:strVal val="visible"/>
                                      </p:to>
                                    </p:set>
                                    <p:animEffect transition="in" filter="wipe(left)">
                                      <p:cBhvr>
                                        <p:cTn id="7" dur="500"/>
                                        <p:tgtEl>
                                          <p:spTgt spid="2561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614"/>
                                        </p:tgtEl>
                                        <p:attrNameLst>
                                          <p:attrName>style.visibility</p:attrName>
                                        </p:attrNameLst>
                                      </p:cBhvr>
                                      <p:to>
                                        <p:strVal val="visible"/>
                                      </p:to>
                                    </p:set>
                                    <p:animEffect transition="in" filter="wipe(left)">
                                      <p:cBhvr>
                                        <p:cTn id="11" dur="500"/>
                                        <p:tgtEl>
                                          <p:spTgt spid="25614"/>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5610"/>
                                        </p:tgtEl>
                                        <p:attrNameLst>
                                          <p:attrName>style.visibility</p:attrName>
                                        </p:attrNameLst>
                                      </p:cBhvr>
                                      <p:to>
                                        <p:strVal val="visible"/>
                                      </p:to>
                                    </p:set>
                                    <p:animEffect transition="in" filter="wipe(left)">
                                      <p:cBhvr>
                                        <p:cTn id="15" dur="500"/>
                                        <p:tgtEl>
                                          <p:spTgt spid="25610"/>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5611"/>
                                        </p:tgtEl>
                                        <p:attrNameLst>
                                          <p:attrName>style.visibility</p:attrName>
                                        </p:attrNameLst>
                                      </p:cBhvr>
                                      <p:to>
                                        <p:strVal val="visible"/>
                                      </p:to>
                                    </p:set>
                                    <p:animEffect transition="in" filter="wipe(left)">
                                      <p:cBhvr>
                                        <p:cTn id="19" dur="500"/>
                                        <p:tgtEl>
                                          <p:spTgt spid="25611"/>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5612"/>
                                        </p:tgtEl>
                                        <p:attrNameLst>
                                          <p:attrName>style.visibility</p:attrName>
                                        </p:attrNameLst>
                                      </p:cBhvr>
                                      <p:to>
                                        <p:strVal val="visible"/>
                                      </p:to>
                                    </p:set>
                                    <p:animEffect transition="in" filter="wipe(left)">
                                      <p:cBhvr>
                                        <p:cTn id="23" dur="500"/>
                                        <p:tgtEl>
                                          <p:spTgt spid="25612"/>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5613"/>
                                        </p:tgtEl>
                                        <p:attrNameLst>
                                          <p:attrName>style.visibility</p:attrName>
                                        </p:attrNameLst>
                                      </p:cBhvr>
                                      <p:to>
                                        <p:strVal val="visible"/>
                                      </p:to>
                                    </p:set>
                                    <p:animEffect transition="in" filter="wipe(left)">
                                      <p:cBhvr>
                                        <p:cTn id="27" dur="500"/>
                                        <p:tgtEl>
                                          <p:spTgt spid="25613"/>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5616"/>
                                        </p:tgtEl>
                                        <p:attrNameLst>
                                          <p:attrName>style.visibility</p:attrName>
                                        </p:attrNameLst>
                                      </p:cBhvr>
                                      <p:to>
                                        <p:strVal val="visible"/>
                                      </p:to>
                                    </p:set>
                                    <p:animEffect transition="in" filter="wipe(left)">
                                      <p:cBhvr>
                                        <p:cTn id="31" dur="500"/>
                                        <p:tgtEl>
                                          <p:spTgt spid="25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0" grpId="0"/>
      <p:bldP spid="25611" grpId="0"/>
      <p:bldP spid="25612" grpId="0"/>
      <p:bldP spid="25613" grpId="0"/>
      <p:bldP spid="25614" grpId="0" animBg="1"/>
      <p:bldP spid="25616" grpId="0" animBg="1"/>
      <p:bldP spid="256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203848" y="274638"/>
            <a:ext cx="5482952" cy="1143000"/>
          </a:xfrm>
        </p:spPr>
        <p:txBody>
          <a:bodyPr/>
          <a:lstStyle/>
          <a:p>
            <a:pPr algn="r"/>
            <a:r>
              <a:rPr lang="en-US" altLang="zh-CN" dirty="0"/>
              <a:t>3.1.4 </a:t>
            </a:r>
            <a:r>
              <a:rPr lang="zh-CN" altLang="en-US" dirty="0"/>
              <a:t>查询视图 </a:t>
            </a:r>
          </a:p>
        </p:txBody>
      </p:sp>
      <p:sp>
        <p:nvSpPr>
          <p:cNvPr id="26627" name="Rectangle 3"/>
          <p:cNvSpPr>
            <a:spLocks noGrp="1" noChangeArrowheads="1"/>
          </p:cNvSpPr>
          <p:nvPr>
            <p:ph type="body" idx="1"/>
          </p:nvPr>
        </p:nvSpPr>
        <p:spPr>
          <a:xfrm>
            <a:off x="971550" y="1600200"/>
            <a:ext cx="7715250" cy="1684338"/>
          </a:xfrm>
        </p:spPr>
        <p:txBody>
          <a:bodyPr/>
          <a:lstStyle/>
          <a:p>
            <a:r>
              <a:rPr lang="zh-CN" altLang="en-US"/>
              <a:t>在</a:t>
            </a:r>
            <a:r>
              <a:rPr lang="en-US" altLang="zh-CN"/>
              <a:t>Access</a:t>
            </a:r>
            <a:r>
              <a:rPr lang="zh-CN" altLang="en-US"/>
              <a:t>中，提供了</a:t>
            </a:r>
            <a:r>
              <a:rPr lang="zh-CN" altLang="en-US">
                <a:solidFill>
                  <a:srgbClr val="CC0099"/>
                </a:solidFill>
              </a:rPr>
              <a:t>设计视图、数据表视图、</a:t>
            </a:r>
            <a:r>
              <a:rPr lang="en-US" altLang="zh-CN">
                <a:solidFill>
                  <a:srgbClr val="CC0099"/>
                </a:solidFill>
              </a:rPr>
              <a:t>SQL</a:t>
            </a:r>
            <a:r>
              <a:rPr lang="zh-CN" altLang="en-US">
                <a:solidFill>
                  <a:srgbClr val="CC0099"/>
                </a:solidFill>
              </a:rPr>
              <a:t>视图</a:t>
            </a:r>
            <a:r>
              <a:rPr lang="zh-CN" altLang="en-US"/>
              <a:t>、数据透视表视图和数据透视图视图 </a:t>
            </a:r>
            <a:r>
              <a:rPr lang="en-US" altLang="zh-CN"/>
              <a:t>5</a:t>
            </a:r>
            <a:r>
              <a:rPr lang="zh-CN" altLang="en-US"/>
              <a:t>种视图。</a:t>
            </a:r>
          </a:p>
        </p:txBody>
      </p:sp>
      <p:sp>
        <p:nvSpPr>
          <p:cNvPr id="26628" name="Rectangle 4"/>
          <p:cNvSpPr>
            <a:spLocks noChangeArrowheads="1"/>
          </p:cNvSpPr>
          <p:nvPr/>
        </p:nvSpPr>
        <p:spPr bwMode="auto">
          <a:xfrm>
            <a:off x="1763713" y="3573463"/>
            <a:ext cx="2305050" cy="720725"/>
          </a:xfrm>
          <a:prstGeom prst="rect">
            <a:avLst/>
          </a:prstGeom>
          <a:gradFill rotWithShape="1">
            <a:gsLst>
              <a:gs pos="0">
                <a:schemeClr val="folHlink"/>
              </a:gs>
              <a:gs pos="50000">
                <a:schemeClr val="folHlink">
                  <a:gamma/>
                  <a:tint val="47451"/>
                  <a:invGamma/>
                </a:schemeClr>
              </a:gs>
              <a:gs pos="100000">
                <a:schemeClr val="folHlink"/>
              </a:gs>
            </a:gsLst>
            <a:lin ang="540000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800">
                <a:solidFill>
                  <a:srgbClr val="CC0099"/>
                </a:solidFill>
                <a:ea typeface="黑体" pitchFamily="2" charset="-122"/>
              </a:rPr>
              <a:t>查询设计器</a:t>
            </a:r>
          </a:p>
        </p:txBody>
      </p:sp>
      <p:sp>
        <p:nvSpPr>
          <p:cNvPr id="26629" name="Rectangle 5"/>
          <p:cNvSpPr>
            <a:spLocks noChangeArrowheads="1"/>
          </p:cNvSpPr>
          <p:nvPr/>
        </p:nvSpPr>
        <p:spPr bwMode="auto">
          <a:xfrm>
            <a:off x="4427538" y="3573463"/>
            <a:ext cx="2305050" cy="720725"/>
          </a:xfrm>
          <a:prstGeom prst="rect">
            <a:avLst/>
          </a:prstGeom>
          <a:gradFill rotWithShape="1">
            <a:gsLst>
              <a:gs pos="0">
                <a:schemeClr val="folHlink"/>
              </a:gs>
              <a:gs pos="50000">
                <a:schemeClr val="folHlink">
                  <a:gamma/>
                  <a:tint val="47451"/>
                  <a:invGamma/>
                </a:schemeClr>
              </a:gs>
              <a:gs pos="100000">
                <a:schemeClr val="folHlink"/>
              </a:gs>
            </a:gsLst>
            <a:lin ang="5400000" scaled="1"/>
          </a:gradFill>
          <a:ln>
            <a:noFill/>
          </a:ln>
          <a:effectLst>
            <a:outerShdw dist="35921" dir="2700000" algn="ctr" rotWithShape="0">
              <a:schemeClr val="bg2"/>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pPr algn="ctr"/>
            <a:r>
              <a:rPr lang="zh-CN" altLang="en-US" sz="2800">
                <a:solidFill>
                  <a:srgbClr val="CC0099"/>
                </a:solidFill>
                <a:ea typeface="黑体" pitchFamily="2" charset="-122"/>
              </a:rPr>
              <a:t>数据浏览器</a:t>
            </a:r>
          </a:p>
        </p:txBody>
      </p:sp>
      <p:sp>
        <p:nvSpPr>
          <p:cNvPr id="26630" name="Rectangle 6"/>
          <p:cNvSpPr>
            <a:spLocks noChangeArrowheads="1"/>
          </p:cNvSpPr>
          <p:nvPr/>
        </p:nvSpPr>
        <p:spPr bwMode="auto">
          <a:xfrm>
            <a:off x="2916238" y="4581525"/>
            <a:ext cx="2305050" cy="863600"/>
          </a:xfrm>
          <a:prstGeom prst="rect">
            <a:avLst/>
          </a:prstGeom>
          <a:gradFill rotWithShape="1">
            <a:gsLst>
              <a:gs pos="0">
                <a:schemeClr val="folHlink"/>
              </a:gs>
              <a:gs pos="50000">
                <a:schemeClr val="folHlink">
                  <a:gamma/>
                  <a:tint val="47451"/>
                  <a:invGamma/>
                </a:schemeClr>
              </a:gs>
              <a:gs pos="100000">
                <a:schemeClr val="folHlink"/>
              </a:gs>
            </a:gsLst>
            <a:lin ang="5400000" scaled="1"/>
          </a:gradFill>
          <a:ln>
            <a:noFill/>
          </a:ln>
          <a:effectLst>
            <a:outerShdw dist="35921" dir="2700000" algn="ctr" rotWithShape="0">
              <a:schemeClr val="bg2"/>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pPr algn="ctr"/>
            <a:r>
              <a:rPr lang="zh-CN" altLang="en-US" sz="2800">
                <a:solidFill>
                  <a:srgbClr val="CC0099"/>
                </a:solidFill>
                <a:ea typeface="黑体" pitchFamily="2" charset="-122"/>
              </a:rPr>
              <a:t>显示查询的</a:t>
            </a:r>
          </a:p>
          <a:p>
            <a:pPr algn="ctr"/>
            <a:r>
              <a:rPr lang="en-US" altLang="zh-CN" sz="2800">
                <a:solidFill>
                  <a:srgbClr val="CC0099"/>
                </a:solidFill>
                <a:ea typeface="黑体" pitchFamily="2" charset="-122"/>
              </a:rPr>
              <a:t>SQL</a:t>
            </a:r>
            <a:r>
              <a:rPr lang="zh-CN" altLang="en-US" sz="2800">
                <a:solidFill>
                  <a:srgbClr val="CC0099"/>
                </a:solidFill>
                <a:ea typeface="黑体" pitchFamily="2" charset="-122"/>
              </a:rPr>
              <a:t>语句</a:t>
            </a:r>
          </a:p>
        </p:txBody>
      </p:sp>
      <p:sp>
        <p:nvSpPr>
          <p:cNvPr id="2" name="矩形 1"/>
          <p:cNvSpPr/>
          <p:nvPr/>
        </p:nvSpPr>
        <p:spPr>
          <a:xfrm>
            <a:off x="539552" y="0"/>
            <a:ext cx="1749197" cy="369332"/>
          </a:xfrm>
          <a:prstGeom prst="rect">
            <a:avLst/>
          </a:prstGeom>
        </p:spPr>
        <p:txBody>
          <a:bodyPr wrap="none">
            <a:spAutoFit/>
          </a:bodyPr>
          <a:lstStyle/>
          <a:p>
            <a:r>
              <a:rPr lang="en-US" altLang="zh-CN" b="1" dirty="0" smtClean="0"/>
              <a:t>3.1.4 </a:t>
            </a:r>
            <a:r>
              <a:rPr lang="zh-CN" altLang="en-US" b="1" dirty="0" smtClean="0"/>
              <a:t>查询视图 </a:t>
            </a:r>
            <a:endParaRPr lang="zh-SG"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animEffect transition="in" filter="wheel(4)">
                                      <p:cBhvr>
                                        <p:cTn id="7" dur="500"/>
                                        <p:tgtEl>
                                          <p:spTgt spid="26628"/>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26629"/>
                                        </p:tgtEl>
                                        <p:attrNameLst>
                                          <p:attrName>style.visibility</p:attrName>
                                        </p:attrNameLst>
                                      </p:cBhvr>
                                      <p:to>
                                        <p:strVal val="visible"/>
                                      </p:to>
                                    </p:set>
                                    <p:animEffect transition="in" filter="wheel(4)">
                                      <p:cBhvr>
                                        <p:cTn id="10" dur="500"/>
                                        <p:tgtEl>
                                          <p:spTgt spid="26629"/>
                                        </p:tgtEl>
                                      </p:cBhvr>
                                    </p:animEffect>
                                  </p:childTnLst>
                                </p:cTn>
                              </p:par>
                              <p:par>
                                <p:cTn id="11" presetID="21" presetClass="entr" presetSubtype="4" fill="hold" grpId="0" nodeType="withEffect">
                                  <p:stCondLst>
                                    <p:cond delay="0"/>
                                  </p:stCondLst>
                                  <p:childTnLst>
                                    <p:set>
                                      <p:cBhvr>
                                        <p:cTn id="12" dur="1" fill="hold">
                                          <p:stCondLst>
                                            <p:cond delay="0"/>
                                          </p:stCondLst>
                                        </p:cTn>
                                        <p:tgtEl>
                                          <p:spTgt spid="26630"/>
                                        </p:tgtEl>
                                        <p:attrNameLst>
                                          <p:attrName>style.visibility</p:attrName>
                                        </p:attrNameLst>
                                      </p:cBhvr>
                                      <p:to>
                                        <p:strVal val="visible"/>
                                      </p:to>
                                    </p:set>
                                    <p:animEffect transition="in" filter="wheel(4)">
                                      <p:cBhvr>
                                        <p:cTn id="13" dur="500"/>
                                        <p:tgtEl>
                                          <p:spTgt spid="26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p:bldP spid="26629" grpId="0" animBg="1"/>
      <p:bldP spid="26630" grpId="0" animBg="1"/>
    </p:bldLst>
  </p:timing>
</p:sld>
</file>

<file path=ppt/theme/theme1.xml><?xml version="1.0" encoding="utf-8"?>
<a:theme xmlns:a="http://schemas.openxmlformats.org/drawingml/2006/main" name="Access">
  <a:themeElements>
    <a:clrScheme name="Acces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cces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Acces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cces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cces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cces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cces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cces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cces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cces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cces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cces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cces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cces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Access</Template>
  <TotalTime>1002</TotalTime>
  <Words>4507</Words>
  <Application>Microsoft Office PowerPoint</Application>
  <PresentationFormat>全屏显示(4:3)</PresentationFormat>
  <Paragraphs>368</Paragraphs>
  <Slides>60</Slides>
  <Notes>12</Notes>
  <HiddenSlides>0</HiddenSlides>
  <MMClips>0</MMClips>
  <ScaleCrop>false</ScaleCrop>
  <HeadingPairs>
    <vt:vector size="4" baseType="variant">
      <vt:variant>
        <vt:lpstr>主题</vt:lpstr>
      </vt:variant>
      <vt:variant>
        <vt:i4>2</vt:i4>
      </vt:variant>
      <vt:variant>
        <vt:lpstr>幻灯片标题</vt:lpstr>
      </vt:variant>
      <vt:variant>
        <vt:i4>60</vt:i4>
      </vt:variant>
    </vt:vector>
  </HeadingPairs>
  <TitlesOfParts>
    <vt:vector size="62" baseType="lpstr">
      <vt:lpstr>Access</vt:lpstr>
      <vt:lpstr>自定义设计方案</vt:lpstr>
      <vt:lpstr>Access2010数据库应用技术</vt:lpstr>
      <vt:lpstr>第3章 查询</vt:lpstr>
      <vt:lpstr>第3章 查询 </vt:lpstr>
      <vt:lpstr>第3章 查询 </vt:lpstr>
      <vt:lpstr>3.1 查询概述</vt:lpstr>
      <vt:lpstr>查询的功能</vt:lpstr>
      <vt:lpstr>3.1.2 查询与数据表的关系 </vt:lpstr>
      <vt:lpstr>查询的类型 </vt:lpstr>
      <vt:lpstr>3.1.4 查询视图 </vt:lpstr>
      <vt:lpstr>3.2 使用向导创建查询</vt:lpstr>
      <vt:lpstr>使用简单查询向导创建查询 </vt:lpstr>
      <vt:lpstr>PowerPoint 演示文稿</vt:lpstr>
      <vt:lpstr>使用交叉表查询向导创建查询 </vt:lpstr>
      <vt:lpstr>使用交叉表查询向导创建查询 </vt:lpstr>
      <vt:lpstr>交叉表查询创建要点</vt:lpstr>
      <vt:lpstr>3.2.3 使用查找重复项查询向导创建查询 </vt:lpstr>
      <vt:lpstr>3.2.4 使用查找不匹配项查询向导创建查询 </vt:lpstr>
      <vt:lpstr>3.3 使用设计视图创建查询 </vt:lpstr>
      <vt:lpstr>3.3.1 认识查询设计视图 </vt:lpstr>
      <vt:lpstr>一、查询网格中的组件  1.字段  2.表  3.排序  4.显示  5.条件  6.或 </vt:lpstr>
      <vt:lpstr>二、查询设计工具栏 </vt:lpstr>
      <vt:lpstr>三、显示表对话框  在数据库窗口中双击“在设计视图中创建查询”选项时，系统打开查询设计视图的同时，会弹出“显示表”对话框，列出当前数据库中能够为查询提供原始数据的所有的表和查询，如下图3.23所示</vt:lpstr>
      <vt:lpstr>3.3.2 创建不带条件的查询 </vt:lpstr>
      <vt:lpstr>3.3.3 创建带条件的查询 </vt:lpstr>
      <vt:lpstr>PowerPoint 演示文稿</vt:lpstr>
      <vt:lpstr>PowerPoint 演示文稿</vt:lpstr>
      <vt:lpstr>PowerPoint 演示文稿</vt:lpstr>
      <vt:lpstr>PowerPoint 演示文稿</vt:lpstr>
      <vt:lpstr>3.3.4 查询中函数的使用 </vt:lpstr>
      <vt:lpstr>3.3.4 查询中函数的使用 </vt:lpstr>
      <vt:lpstr>3.3.5 在查询中进行计算 </vt:lpstr>
      <vt:lpstr>PowerPoint 演示文稿</vt:lpstr>
      <vt:lpstr>PowerPoint 演示文稿</vt:lpstr>
      <vt:lpstr>PowerPoint 演示文稿</vt:lpstr>
      <vt:lpstr>PowerPoint 演示文稿</vt:lpstr>
      <vt:lpstr>3.3.6 交叉表查询 </vt:lpstr>
      <vt:lpstr>3.4 创建参数查询 </vt:lpstr>
      <vt:lpstr>3.4.1 单参数查询 </vt:lpstr>
      <vt:lpstr>3.4.2 多参数查询 </vt:lpstr>
      <vt:lpstr>3.5 创建操作查询 </vt:lpstr>
      <vt:lpstr>3.5.1 生成表查询 </vt:lpstr>
      <vt:lpstr>3.5.2 删除查询 </vt:lpstr>
      <vt:lpstr>3.5.3 更新查询 </vt:lpstr>
      <vt:lpstr>3.5.4 追加查询 </vt:lpstr>
      <vt:lpstr>3.6 SQL查询 </vt:lpstr>
      <vt:lpstr>3.6.2 SQL的数据定义语言 </vt:lpstr>
      <vt:lpstr>PowerPoint 演示文稿</vt:lpstr>
      <vt:lpstr>PowerPoint 演示文稿</vt:lpstr>
      <vt:lpstr>PowerPoint 演示文稿</vt:lpstr>
      <vt:lpstr>3.6.3 SQL的数据操作语言 </vt:lpstr>
      <vt:lpstr>PowerPoint 演示文稿</vt:lpstr>
      <vt:lpstr>PowerPoint 演示文稿</vt:lpstr>
      <vt:lpstr>PowerPoint 演示文稿</vt:lpstr>
      <vt:lpstr>PowerPoint 演示文稿</vt:lpstr>
      <vt:lpstr>PowerPoint 演示文稿</vt:lpstr>
      <vt:lpstr>PowerPoint 演示文稿</vt:lpstr>
      <vt:lpstr>3.6.4 SQL的特定查询语言 </vt:lpstr>
      <vt:lpstr>3.6.4 SQL的特定查询语言 </vt:lpstr>
      <vt:lpstr>本章小结</vt:lpstr>
      <vt:lpstr>本章小结</vt:lpstr>
    </vt:vector>
  </TitlesOfParts>
  <Company>gdut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Access数据库 应用技术</dc:title>
  <dc:creator>wfm</dc:creator>
  <cp:lastModifiedBy>lgh</cp:lastModifiedBy>
  <cp:revision>32</cp:revision>
  <dcterms:created xsi:type="dcterms:W3CDTF">2012-01-12T11:30:16Z</dcterms:created>
  <dcterms:modified xsi:type="dcterms:W3CDTF">2015-02-28T14:44:17Z</dcterms:modified>
</cp:coreProperties>
</file>