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44"/>
  </p:notesMasterIdLst>
  <p:sldIdLst>
    <p:sldId id="256" r:id="rId3"/>
    <p:sldId id="257" r:id="rId4"/>
    <p:sldId id="265" r:id="rId5"/>
    <p:sldId id="266" r:id="rId6"/>
    <p:sldId id="259" r:id="rId7"/>
    <p:sldId id="260" r:id="rId8"/>
    <p:sldId id="261" r:id="rId9"/>
    <p:sldId id="262" r:id="rId10"/>
    <p:sldId id="271" r:id="rId11"/>
    <p:sldId id="270" r:id="rId12"/>
    <p:sldId id="294" r:id="rId13"/>
    <p:sldId id="272" r:id="rId14"/>
    <p:sldId id="268" r:id="rId15"/>
    <p:sldId id="269" r:id="rId16"/>
    <p:sldId id="273" r:id="rId17"/>
    <p:sldId id="295" r:id="rId18"/>
    <p:sldId id="274" r:id="rId19"/>
    <p:sldId id="275" r:id="rId20"/>
    <p:sldId id="276" r:id="rId21"/>
    <p:sldId id="277" r:id="rId22"/>
    <p:sldId id="296" r:id="rId23"/>
    <p:sldId id="29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8" r:id="rId34"/>
    <p:sldId id="299" r:id="rId35"/>
    <p:sldId id="288" r:id="rId36"/>
    <p:sldId id="289" r:id="rId37"/>
    <p:sldId id="290" r:id="rId38"/>
    <p:sldId id="291" r:id="rId39"/>
    <p:sldId id="292" r:id="rId40"/>
    <p:sldId id="300" r:id="rId41"/>
    <p:sldId id="301" r:id="rId42"/>
    <p:sldId id="278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21D478-B3F4-4596-945B-7DA6E6C113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235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C6B4D-7239-4A49-A29B-69DC2FA2A18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SG" altLang="zh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696749-D775-4775-A734-5457C373806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SG" altLang="zh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125538"/>
            <a:ext cx="4606925" cy="1470025"/>
          </a:xfrm>
        </p:spPr>
        <p:txBody>
          <a:bodyPr/>
          <a:lstStyle>
            <a:lvl1pPr>
              <a:defRPr sz="4000"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429000"/>
            <a:ext cx="442436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8213" y="6381750"/>
            <a:ext cx="5857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358384B-A593-49A8-BD1C-0FD8250517F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125" name="Picture 5" descr="12vmn42430-3096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LGH_WORK\1U1教学课件-朗科\1U1教学_朗科\201503课件\Access2010课件\2015Access2010课件\海大图标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136525"/>
            <a:ext cx="10572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51865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982818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107622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799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19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689069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329679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077676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05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217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638576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5635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27302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800486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1214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311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00200"/>
            <a:ext cx="40322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963" y="1600200"/>
            <a:ext cx="40338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76733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74613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8626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99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436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458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8.gi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0"/>
            <a:ext cx="82184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4101" name="Picture 5" descr="1291DCF050-1505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070600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LGH_WORK\1U1教学课件-朗科\1U1教学_朗科\201503课件\Access2010课件\2015Access2010课件\海大图标.gi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1" y="-27383"/>
            <a:ext cx="648072" cy="62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8000"/>
        </a:buClr>
        <a:buSzPct val="110000"/>
        <a:buFont typeface="Wingdings" pitchFamily="2" charset="2"/>
        <a:buChar char="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8000"/>
        </a:buClr>
        <a:buSzPct val="110000"/>
        <a:buFont typeface="Wingdings" pitchFamily="2" charset="2"/>
        <a:buChar char=""/>
        <a:defRPr sz="3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CC33"/>
        </a:buClr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截图0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97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6150" name="Picture 6" descr="1291DCF050-1505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070600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:\LGH_WORK\1U1教学课件-朗科\1U1教学_朗科\201503课件\Access2010课件\Access_Test原始材料\相片\海大.bmp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6" y="0"/>
            <a:ext cx="9048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7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7"/>
        </a:buBlip>
        <a:defRPr sz="30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宋体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b="1">
                <a:latin typeface="黑体" pitchFamily="2" charset="-122"/>
              </a:rPr>
              <a:t>Access</a:t>
            </a:r>
            <a:r>
              <a:rPr lang="zh-CN" altLang="en-US" sz="4400" b="1">
                <a:latin typeface="黑体" pitchFamily="2" charset="-122"/>
              </a:rPr>
              <a:t>数据库</a:t>
            </a:r>
            <a:br>
              <a:rPr lang="zh-CN" altLang="en-US" sz="4400" b="1">
                <a:latin typeface="黑体" pitchFamily="2" charset="-122"/>
              </a:rPr>
            </a:br>
            <a:r>
              <a:rPr lang="zh-CN" altLang="en-US" sz="4400" b="1">
                <a:latin typeface="黑体" pitchFamily="2" charset="-122"/>
              </a:rPr>
              <a:t>应用技术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zh-CN" altLang="en-US" sz="2800" b="1" dirty="0"/>
              <a:t>授课教师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  <a:p>
            <a:pPr algn="l">
              <a:lnSpc>
                <a:spcPct val="80000"/>
              </a:lnSpc>
            </a:pPr>
            <a:r>
              <a:rPr lang="zh-CN" altLang="en-US" sz="2800" b="1" dirty="0"/>
              <a:t>联系电话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 algn="l">
              <a:lnSpc>
                <a:spcPct val="80000"/>
              </a:lnSpc>
            </a:pPr>
            <a:r>
              <a:rPr lang="en-US" altLang="zh-CN" sz="2800" b="1" dirty="0" smtClean="0"/>
              <a:t>E-Mail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@163.com</a:t>
            </a:r>
            <a:endParaRPr lang="en-US" altLang="zh-CN" sz="2800" b="1" dirty="0"/>
          </a:p>
          <a:p>
            <a:pPr>
              <a:lnSpc>
                <a:spcPct val="80000"/>
              </a:lnSpc>
            </a:pPr>
            <a:endParaRPr lang="en-US" altLang="zh-CN" sz="2800" dirty="0"/>
          </a:p>
        </p:txBody>
      </p:sp>
    </p:spTree>
  </p:cSld>
  <p:clrMapOvr>
    <a:masterClrMapping/>
  </p:clrMapOvr>
  <p:transition>
    <p:comb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1655762"/>
          </a:xfrm>
        </p:spPr>
        <p:txBody>
          <a:bodyPr/>
          <a:lstStyle/>
          <a:p>
            <a:r>
              <a:rPr lang="zh-CN" altLang="en-US" dirty="0"/>
              <a:t>从数据显示方式上可分为纵栏式、表格式、数据表窗体、图表窗体、数据透视表窗体和数据透视图</a:t>
            </a:r>
            <a:r>
              <a:rPr lang="zh-CN" altLang="en-US" dirty="0" smtClean="0"/>
              <a:t>窗体和</a:t>
            </a:r>
            <a:r>
              <a:rPr lang="zh-CN" altLang="zh-SG" dirty="0"/>
              <a:t>图表窗体</a:t>
            </a:r>
            <a:endParaRPr lang="zh-CN" altLang="en-US" dirty="0"/>
          </a:p>
        </p:txBody>
      </p:sp>
      <p:pic>
        <p:nvPicPr>
          <p:cNvPr id="29700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00250"/>
            <a:ext cx="66976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 descr="4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575"/>
            <a:ext cx="7704137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 descr="4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76475"/>
            <a:ext cx="74898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 descr="4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33600"/>
            <a:ext cx="7451725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 descr="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49500"/>
            <a:ext cx="73437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 descr="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420938"/>
            <a:ext cx="7129463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9552" y="18288"/>
            <a:ext cx="2312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4.1.3 </a:t>
            </a:r>
            <a:r>
              <a:rPr lang="zh-CN" altLang="en-US" b="1" dirty="0" smtClean="0"/>
              <a:t>窗体的视图</a:t>
            </a:r>
            <a:endParaRPr lang="en-US" altLang="zh-CN" b="1" dirty="0"/>
          </a:p>
        </p:txBody>
      </p:sp>
    </p:spTree>
  </p:cSld>
  <p:clrMapOvr>
    <a:masterClrMapping/>
  </p:clrMapOvr>
  <p:transition>
    <p:randomBar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3000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3000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2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3000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3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3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3000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3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7000"/>
                            </p:stCondLst>
                            <p:childTnLst>
                              <p:par>
                                <p:cTn id="4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3000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3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0"/>
                            </p:stCondLst>
                            <p:childTnLst>
                              <p:par>
                                <p:cTn id="5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3000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0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3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74638"/>
            <a:ext cx="5976664" cy="1143000"/>
          </a:xfrm>
        </p:spPr>
        <p:txBody>
          <a:bodyPr/>
          <a:lstStyle/>
          <a:p>
            <a:pPr algn="r"/>
            <a:r>
              <a:rPr lang="en-US" altLang="zh-CN" dirty="0" smtClean="0"/>
              <a:t>4.1.4</a:t>
            </a:r>
            <a:r>
              <a:rPr lang="zh-CN" altLang="zh-SG" dirty="0"/>
              <a:t>窗体创建功能按钮介绍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</p:spPr>
        <p:txBody>
          <a:bodyPr/>
          <a:lstStyle/>
          <a:p>
            <a:r>
              <a:rPr lang="en-US" altLang="zh-SG" sz="2800" dirty="0"/>
              <a:t>Access 2010</a:t>
            </a:r>
            <a:r>
              <a:rPr lang="zh-CN" altLang="zh-SG" sz="2800" dirty="0"/>
              <a:t>功能区“创建”选项卡的“窗体”组中，提供了多种创建窗体的功能按钮</a:t>
            </a:r>
            <a:r>
              <a:rPr lang="zh-CN" altLang="zh-SG" sz="2800" dirty="0" smtClean="0"/>
              <a:t>。</a:t>
            </a:r>
            <a:endParaRPr lang="en-US" altLang="zh-CN" sz="2800" dirty="0" smtClean="0"/>
          </a:p>
          <a:p>
            <a:r>
              <a:rPr lang="zh-CN" altLang="zh-SG" sz="2800" dirty="0" smtClean="0"/>
              <a:t>其中</a:t>
            </a:r>
            <a:r>
              <a:rPr lang="zh-CN" altLang="zh-SG" sz="2800" dirty="0"/>
              <a:t>包括：“窗体”、“窗体设计”、“空白窗体“三个主要的</a:t>
            </a:r>
            <a:r>
              <a:rPr lang="zh-CN" altLang="zh-SG" sz="2800" dirty="0" smtClean="0"/>
              <a:t>按钮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zh-CN" altLang="zh-SG" sz="2800" dirty="0" smtClean="0"/>
              <a:t>还有</a:t>
            </a:r>
            <a:r>
              <a:rPr lang="zh-CN" altLang="zh-SG" sz="2800" dirty="0"/>
              <a:t>“窗体向导”、“导航”和“其他窗体”三个辅助按钮，其中“导航”和“其他窗体”按钮在其下拉列表中提供了创建特定窗体的方式</a:t>
            </a:r>
            <a:r>
              <a:rPr lang="zh-CN" altLang="zh-SG" sz="2800" dirty="0" smtClean="0"/>
              <a:t>。</a:t>
            </a:r>
            <a:endParaRPr lang="zh-CN" altLang="zh-SG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18288"/>
            <a:ext cx="32403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4.1.4</a:t>
            </a:r>
            <a:r>
              <a:rPr lang="zh-CN" altLang="zh-SG" b="1" dirty="0" smtClean="0"/>
              <a:t>窗体创建功能按钮介绍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61321943"/>
      </p:ext>
    </p:extLst>
  </p:cSld>
  <p:clrMapOvr>
    <a:masterClrMapping/>
  </p:clrMapOvr>
  <p:transition>
    <p:randomBar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74638"/>
            <a:ext cx="5904656" cy="1143000"/>
          </a:xfrm>
        </p:spPr>
        <p:txBody>
          <a:bodyPr/>
          <a:lstStyle/>
          <a:p>
            <a:pPr algn="r"/>
            <a:r>
              <a:rPr lang="en-US" altLang="zh-CN" dirty="0" smtClean="0"/>
              <a:t>4.1.5 </a:t>
            </a:r>
            <a:r>
              <a:rPr lang="zh-CN" altLang="en-US" dirty="0"/>
              <a:t>创建窗体的方法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00200"/>
            <a:ext cx="8002587" cy="4276725"/>
          </a:xfrm>
        </p:spPr>
        <p:txBody>
          <a:bodyPr/>
          <a:lstStyle/>
          <a:p>
            <a:pPr marL="0" indent="0">
              <a:buNone/>
            </a:pPr>
            <a:r>
              <a:rPr lang="en-US" altLang="zh-SG" dirty="0"/>
              <a:t>Access</a:t>
            </a:r>
            <a:r>
              <a:rPr lang="zh-CN" altLang="zh-SG" dirty="0"/>
              <a:t>提供了</a:t>
            </a:r>
            <a:r>
              <a:rPr lang="en-US" altLang="zh-SG" dirty="0"/>
              <a:t>4</a:t>
            </a:r>
            <a:r>
              <a:rPr lang="zh-CN" altLang="zh-SG" dirty="0"/>
              <a:t>种常用创建窗体的方法：</a:t>
            </a:r>
          </a:p>
          <a:p>
            <a:pPr marL="0" indent="0">
              <a:buNone/>
            </a:pPr>
            <a:r>
              <a:rPr lang="zh-CN" altLang="zh-SG" dirty="0"/>
              <a:t>（</a:t>
            </a:r>
            <a:r>
              <a:rPr lang="en-US" altLang="zh-SG" dirty="0"/>
              <a:t>1</a:t>
            </a:r>
            <a:r>
              <a:rPr lang="zh-CN" altLang="zh-SG" dirty="0"/>
              <a:t>）使用自动方式创建窗体</a:t>
            </a:r>
            <a:r>
              <a:rPr lang="en-US" altLang="zh-SG" dirty="0" smtClean="0"/>
              <a:t>(</a:t>
            </a:r>
            <a:r>
              <a:rPr lang="zh-CN" altLang="zh-SG" dirty="0" smtClean="0"/>
              <a:t>“创建”</a:t>
            </a:r>
            <a:r>
              <a:rPr lang="en-US" altLang="zh-CN" dirty="0" smtClean="0"/>
              <a:t>|</a:t>
            </a:r>
            <a:r>
              <a:rPr lang="zh-CN" altLang="zh-SG" dirty="0" smtClean="0"/>
              <a:t>“窗体”组</a:t>
            </a:r>
            <a:r>
              <a:rPr lang="en-US" altLang="zh-CN" dirty="0" smtClean="0"/>
              <a:t>|</a:t>
            </a:r>
            <a:r>
              <a:rPr lang="zh-CN" altLang="zh-SG" dirty="0" smtClean="0"/>
              <a:t>“窗体”按钮</a:t>
            </a:r>
            <a:r>
              <a:rPr lang="en-US" altLang="zh-SG" dirty="0" smtClean="0"/>
              <a:t>)</a:t>
            </a:r>
            <a:r>
              <a:rPr lang="zh-CN" altLang="en-US" dirty="0" smtClean="0"/>
              <a:t>；</a:t>
            </a:r>
            <a:endParaRPr lang="zh-CN" altLang="zh-SG" dirty="0"/>
          </a:p>
          <a:p>
            <a:pPr marL="0" indent="0">
              <a:buNone/>
            </a:pPr>
            <a:r>
              <a:rPr lang="zh-CN" altLang="zh-SG" dirty="0"/>
              <a:t>（</a:t>
            </a:r>
            <a:r>
              <a:rPr lang="en-US" altLang="zh-SG" dirty="0"/>
              <a:t>2</a:t>
            </a:r>
            <a:r>
              <a:rPr lang="zh-CN" altLang="zh-SG" dirty="0"/>
              <a:t>）使用向导创建</a:t>
            </a:r>
            <a:r>
              <a:rPr lang="zh-CN" altLang="zh-SG" dirty="0" smtClean="0"/>
              <a:t>窗体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SG" dirty="0" smtClean="0"/>
              <a:t>（</a:t>
            </a:r>
            <a:r>
              <a:rPr lang="en-US" altLang="zh-SG" dirty="0"/>
              <a:t>3</a:t>
            </a:r>
            <a:r>
              <a:rPr lang="zh-CN" altLang="zh-SG" dirty="0"/>
              <a:t>）在布局视图下创建</a:t>
            </a:r>
            <a:r>
              <a:rPr lang="zh-CN" altLang="zh-SG" dirty="0" smtClean="0"/>
              <a:t>窗体</a:t>
            </a:r>
            <a:r>
              <a:rPr lang="zh-CN" altLang="en-US" dirty="0" smtClean="0"/>
              <a:t>（</a:t>
            </a:r>
            <a:r>
              <a:rPr lang="zh-CN" altLang="zh-SG" dirty="0" smtClean="0"/>
              <a:t>通过</a:t>
            </a:r>
            <a:r>
              <a:rPr lang="zh-CN" altLang="zh-SG" dirty="0"/>
              <a:t>单击“空白窗体”按钮可以快速</a:t>
            </a:r>
            <a:r>
              <a:rPr lang="zh-CN" altLang="zh-SG" dirty="0" smtClean="0"/>
              <a:t>创建</a:t>
            </a:r>
            <a:r>
              <a:rPr lang="zh-CN" altLang="en-US" dirty="0" smtClean="0"/>
              <a:t>）；</a:t>
            </a:r>
            <a:endParaRPr lang="zh-CN" altLang="zh-SG" dirty="0"/>
          </a:p>
          <a:p>
            <a:pPr marL="0" indent="0">
              <a:buNone/>
            </a:pPr>
            <a:r>
              <a:rPr lang="zh-CN" altLang="zh-SG" dirty="0"/>
              <a:t>（</a:t>
            </a:r>
            <a:r>
              <a:rPr lang="en-US" altLang="zh-SG" dirty="0"/>
              <a:t>4</a:t>
            </a:r>
            <a:r>
              <a:rPr lang="zh-CN" altLang="zh-SG" dirty="0"/>
              <a:t>）在设计视图下创建</a:t>
            </a:r>
            <a:r>
              <a:rPr lang="zh-CN" altLang="zh-SG" dirty="0" smtClean="0"/>
              <a:t>窗体</a:t>
            </a:r>
            <a:r>
              <a:rPr lang="zh-CN" altLang="en-US" dirty="0" smtClean="0"/>
              <a:t>；</a:t>
            </a:r>
            <a:endParaRPr lang="zh-SG" altLang="zh-S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18288"/>
            <a:ext cx="2880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4.1.5 </a:t>
            </a:r>
            <a:r>
              <a:rPr lang="zh-CN" altLang="en-US" b="1" dirty="0" smtClean="0"/>
              <a:t>创建窗体的方法 </a:t>
            </a:r>
            <a:endParaRPr lang="en-US" altLang="zh-CN" b="1" dirty="0"/>
          </a:p>
        </p:txBody>
      </p:sp>
    </p:spTree>
  </p:cSld>
  <p:clrMapOvr>
    <a:masterClrMapping/>
  </p:clrMapOvr>
  <p:transition>
    <p:randomBar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快速创建窗体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600200"/>
            <a:ext cx="7499350" cy="3268663"/>
          </a:xfrm>
        </p:spPr>
        <p:txBody>
          <a:bodyPr/>
          <a:lstStyle/>
          <a:p>
            <a:r>
              <a:rPr lang="zh-CN" altLang="zh-SG" kern="100" dirty="0" smtClean="0">
                <a:effectLst/>
                <a:latin typeface="Times New Roman"/>
                <a:ea typeface="SimSun"/>
                <a:cs typeface="Times New Roman"/>
              </a:rPr>
              <a:t>本节介绍如何在</a:t>
            </a:r>
            <a:r>
              <a:rPr lang="en-US" altLang="zh-SG" kern="100" dirty="0" smtClean="0">
                <a:effectLst/>
                <a:latin typeface="Times New Roman"/>
                <a:ea typeface="SimSun"/>
                <a:cs typeface="Times New Roman"/>
              </a:rPr>
              <a:t>Access</a:t>
            </a:r>
            <a:r>
              <a:rPr lang="zh-CN" altLang="zh-SG" kern="100" dirty="0" smtClean="0">
                <a:effectLst/>
                <a:latin typeface="Times New Roman"/>
                <a:ea typeface="SimSun"/>
                <a:cs typeface="Times New Roman"/>
              </a:rPr>
              <a:t>数据库中，以向导及其他方式，创建窗体。</a:t>
            </a:r>
            <a:endParaRPr lang="zh-CN" altLang="zh-SG" kern="100" dirty="0" smtClean="0">
              <a:effectLst/>
              <a:latin typeface="Calibri"/>
              <a:ea typeface="SimSun"/>
              <a:cs typeface="Times New Roman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split orient="vert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274638"/>
            <a:ext cx="5760640" cy="1143000"/>
          </a:xfrm>
        </p:spPr>
        <p:txBody>
          <a:bodyPr/>
          <a:lstStyle/>
          <a:p>
            <a:pPr algn="r"/>
            <a:r>
              <a:rPr lang="en-US" altLang="zh-CN" dirty="0"/>
              <a:t>4.2.1 </a:t>
            </a:r>
            <a:r>
              <a:rPr lang="zh-CN" altLang="en-US" dirty="0"/>
              <a:t>自动创建窗体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18288"/>
            <a:ext cx="2312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4.2.1 </a:t>
            </a:r>
            <a:r>
              <a:rPr lang="zh-CN" altLang="en-US" b="1" dirty="0" smtClean="0"/>
              <a:t>自动创建窗体 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1403648" y="1988840"/>
            <a:ext cx="69127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SG" sz="3200" b="1" dirty="0"/>
              <a:t>使用“窗体”按钮所创建的窗体，数据源来自某个表或查询。窗体每次显示关于一条记录的信息。</a:t>
            </a:r>
          </a:p>
          <a:p>
            <a:r>
              <a:rPr lang="zh-CN" altLang="zh-SG" sz="3200" b="1" dirty="0"/>
              <a:t>例</a:t>
            </a:r>
            <a:r>
              <a:rPr lang="en-US" altLang="zh-SG" sz="3200" b="1" dirty="0"/>
              <a:t>4-1  </a:t>
            </a:r>
            <a:r>
              <a:rPr lang="zh-CN" altLang="zh-SG" sz="3200" b="1" dirty="0"/>
              <a:t>使用“窗体”按钮创建“雇员”窗体。</a:t>
            </a:r>
            <a:endParaRPr lang="zh-SG" altLang="en-US" sz="3200" b="1" dirty="0"/>
          </a:p>
        </p:txBody>
      </p:sp>
    </p:spTree>
  </p:cSld>
  <p:clrMapOvr>
    <a:masterClrMapping/>
  </p:clrMapOvr>
  <p:transition>
    <p:randomBar dir="vert"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7643192" cy="1143000"/>
          </a:xfrm>
        </p:spPr>
        <p:txBody>
          <a:bodyPr/>
          <a:lstStyle/>
          <a:p>
            <a:pPr algn="r"/>
            <a:r>
              <a:rPr lang="zh-CN" altLang="zh-SG" dirty="0" smtClean="0"/>
              <a:t>使用</a:t>
            </a:r>
            <a:r>
              <a:rPr lang="zh-CN" altLang="zh-SG" dirty="0"/>
              <a:t>“空白窗体”工具创建窗体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1828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4.2.2</a:t>
            </a:r>
            <a:r>
              <a:rPr lang="zh-CN" altLang="zh-SG" b="1" dirty="0" smtClean="0"/>
              <a:t>使用“空白窗体”工具创建窗体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1115616" y="1340768"/>
            <a:ext cx="70567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	</a:t>
            </a:r>
            <a:r>
              <a:rPr lang="zh-CN" altLang="zh-SG" sz="3200" b="1" dirty="0" smtClean="0"/>
              <a:t>使用</a:t>
            </a:r>
            <a:r>
              <a:rPr lang="zh-CN" altLang="zh-SG" sz="3200" b="1" dirty="0"/>
              <a:t>“空白窗体”按钮创建窗体是在布局视图中创建数据表式窗体，这种“空白”就像一张白纸。用户可以通过如图</a:t>
            </a:r>
            <a:r>
              <a:rPr lang="en-US" altLang="zh-SG" sz="3200" b="1" dirty="0"/>
              <a:t>4.16</a:t>
            </a:r>
            <a:r>
              <a:rPr lang="zh-CN" altLang="zh-SG" sz="3200" b="1" dirty="0"/>
              <a:t>所示的“字段列表”打开用于窗体的数据源表，根据需要把表中的字段拖到窗体上，从而完成创建窗体的工作</a:t>
            </a:r>
            <a:r>
              <a:rPr lang="zh-CN" altLang="zh-SG" b="1" dirty="0"/>
              <a:t>。</a:t>
            </a:r>
          </a:p>
        </p:txBody>
      </p:sp>
    </p:spTree>
  </p:cSld>
  <p:clrMapOvr>
    <a:masterClrMapping/>
  </p:clrMapOvr>
  <p:transition>
    <p:randomBar dir="vert"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7643192" cy="1143000"/>
          </a:xfrm>
        </p:spPr>
        <p:txBody>
          <a:bodyPr/>
          <a:lstStyle/>
          <a:p>
            <a:pPr algn="r"/>
            <a:r>
              <a:rPr lang="zh-CN" altLang="zh-SG" dirty="0" smtClean="0"/>
              <a:t>使用</a:t>
            </a:r>
            <a:r>
              <a:rPr lang="zh-CN" altLang="zh-SG" dirty="0"/>
              <a:t>“空白窗体”工具创建窗体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1828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4.2.2</a:t>
            </a:r>
            <a:r>
              <a:rPr lang="zh-CN" altLang="zh-SG" b="1" dirty="0" smtClean="0"/>
              <a:t>使用“空白窗体”工具创建窗体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2555775" y="4941168"/>
            <a:ext cx="61020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SG" sz="3200" b="1" dirty="0"/>
              <a:t>例</a:t>
            </a:r>
            <a:r>
              <a:rPr lang="en-US" altLang="zh-SG" sz="3200" b="1" dirty="0"/>
              <a:t>4-2  </a:t>
            </a:r>
            <a:r>
              <a:rPr lang="zh-CN" altLang="zh-SG" sz="3200" b="1" dirty="0"/>
              <a:t>使用“空白窗体”按钮创建“雇员信息</a:t>
            </a:r>
            <a:r>
              <a:rPr lang="en-US" altLang="zh-SG" sz="3200" b="1" dirty="0"/>
              <a:t>-</a:t>
            </a:r>
            <a:r>
              <a:rPr lang="zh-CN" altLang="zh-SG" sz="3200" b="1" dirty="0"/>
              <a:t>空白窗体”的窗体</a:t>
            </a:r>
            <a:r>
              <a:rPr lang="zh-CN" altLang="zh-SG" sz="3200" b="1" dirty="0" smtClean="0"/>
              <a:t>。</a:t>
            </a:r>
            <a:endParaRPr lang="zh-CN" altLang="zh-SG" sz="3200" b="1" dirty="0"/>
          </a:p>
          <a:p>
            <a:r>
              <a:rPr lang="en-US" altLang="zh-CN" sz="3200" b="1" dirty="0" smtClean="0"/>
              <a:t>	</a:t>
            </a:r>
            <a:endParaRPr lang="zh-CN" altLang="zh-SG" b="1" dirty="0"/>
          </a:p>
        </p:txBody>
      </p:sp>
      <p:pic>
        <p:nvPicPr>
          <p:cNvPr id="6" name="图片 5" descr="C:\Users\Administrator\AppData\Roaming\Tencent\Users\403680084\QQ\WinTemp\RichOle\M9GV~LH)IJX{H(5MFRSGTH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4608512" cy="2812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248864"/>
      </p:ext>
    </p:extLst>
  </p:cSld>
  <p:clrMapOvr>
    <a:masterClrMapping/>
  </p:clrMapOvr>
  <p:transition>
    <p:randomBar dir="vert"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470258"/>
            <a:ext cx="6120680" cy="1143000"/>
          </a:xfrm>
        </p:spPr>
        <p:txBody>
          <a:bodyPr/>
          <a:lstStyle/>
          <a:p>
            <a:pPr algn="r"/>
            <a:r>
              <a:rPr lang="zh-CN" altLang="en-US" dirty="0" smtClean="0"/>
              <a:t>使用</a:t>
            </a:r>
            <a:r>
              <a:rPr lang="zh-CN" altLang="en-US" dirty="0"/>
              <a:t>窗体向导创建窗体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9552" y="18288"/>
            <a:ext cx="3456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4.2.3 </a:t>
            </a:r>
            <a:r>
              <a:rPr lang="zh-CN" altLang="en-US" b="1" dirty="0" smtClean="0"/>
              <a:t>使用窗体向导创建窗体 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1187624" y="1628800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	</a:t>
            </a:r>
            <a:r>
              <a:rPr lang="zh-CN" altLang="zh-SG" sz="3600" b="1" dirty="0" smtClean="0"/>
              <a:t>使用</a:t>
            </a:r>
            <a:r>
              <a:rPr lang="zh-CN" altLang="zh-SG" sz="3600" b="1" dirty="0"/>
              <a:t>“窗体向导”是一种常用和简单的创建窗体的方法。</a:t>
            </a:r>
          </a:p>
          <a:p>
            <a:r>
              <a:rPr lang="zh-CN" altLang="zh-SG" sz="3600" b="1" dirty="0"/>
              <a:t>例</a:t>
            </a:r>
            <a:r>
              <a:rPr lang="en-US" altLang="zh-SG" sz="3600" b="1" dirty="0"/>
              <a:t>4.3  </a:t>
            </a:r>
            <a:r>
              <a:rPr lang="zh-CN" altLang="zh-SG" sz="3600" b="1" dirty="0"/>
              <a:t>使用“窗体向导”创建如图</a:t>
            </a:r>
            <a:r>
              <a:rPr lang="en-US" altLang="zh-SG" sz="3600" b="1" dirty="0"/>
              <a:t>4.19</a:t>
            </a:r>
            <a:r>
              <a:rPr lang="zh-CN" altLang="zh-SG" sz="3600" b="1" dirty="0"/>
              <a:t>所示的雇员（纵栏式）窗体。</a:t>
            </a:r>
          </a:p>
        </p:txBody>
      </p:sp>
    </p:spTree>
  </p:cSld>
  <p:clrMapOvr>
    <a:masterClrMapping/>
  </p:clrMapOvr>
  <p:transition>
    <p:randomBar dir="vert"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在设计视图中创建窗体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636912"/>
            <a:ext cx="7787208" cy="3489251"/>
          </a:xfrm>
        </p:spPr>
        <p:txBody>
          <a:bodyPr/>
          <a:lstStyle/>
          <a:p>
            <a:r>
              <a:rPr lang="zh-CN" altLang="en-US" dirty="0"/>
              <a:t>利用设计视图可以创建基本窗体并对其进行自定义，也可以修改用自动创建窗体或窗体向导创建的窗体，使之更加完善。 </a:t>
            </a:r>
          </a:p>
        </p:txBody>
      </p:sp>
    </p:spTree>
  </p:cSld>
  <p:clrMapOvr>
    <a:masterClrMapping/>
  </p:clrMapOvr>
  <p:transition>
    <p:split orient="vert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2539" y="387620"/>
            <a:ext cx="5770984" cy="1143000"/>
          </a:xfrm>
        </p:spPr>
        <p:txBody>
          <a:bodyPr/>
          <a:lstStyle/>
          <a:p>
            <a:r>
              <a:rPr lang="en-US" altLang="zh-CN" dirty="0"/>
              <a:t>4.3.1</a:t>
            </a:r>
            <a:r>
              <a:rPr lang="zh-CN" altLang="en-US" dirty="0"/>
              <a:t>窗体设计视图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916832"/>
            <a:ext cx="7571183" cy="3600400"/>
          </a:xfrm>
        </p:spPr>
        <p:txBody>
          <a:bodyPr/>
          <a:lstStyle/>
          <a:p>
            <a:r>
              <a:rPr lang="zh-CN" altLang="zh-SG" dirty="0" smtClean="0"/>
              <a:t>打开窗体设计窗口</a:t>
            </a:r>
            <a:r>
              <a:rPr lang="zh-CN" altLang="en-US" dirty="0" smtClean="0"/>
              <a:t>人方法：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SG" sz="2600" dirty="0" smtClean="0"/>
              <a:t>进入窗体设计视图单击</a:t>
            </a:r>
            <a:r>
              <a:rPr lang="zh-CN" altLang="zh-SG" sz="2600" dirty="0"/>
              <a:t>“窗体设计”</a:t>
            </a:r>
            <a:r>
              <a:rPr lang="zh-CN" altLang="zh-SG" sz="2600" dirty="0" smtClean="0"/>
              <a:t>按钮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SG" sz="2600" dirty="0" smtClean="0"/>
              <a:t>或</a:t>
            </a:r>
            <a:r>
              <a:rPr lang="zh-CN" altLang="zh-SG" sz="2600" dirty="0"/>
              <a:t>选择工具栏“视图”下的下箭头中“设计视图”</a:t>
            </a:r>
            <a:r>
              <a:rPr lang="zh-CN" altLang="zh-SG" sz="2600" dirty="0" smtClean="0"/>
              <a:t>选项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SG" sz="2600" dirty="0" smtClean="0"/>
              <a:t>或</a:t>
            </a:r>
            <a:r>
              <a:rPr lang="zh-CN" altLang="zh-SG" sz="2600" dirty="0"/>
              <a:t>在窗体对象（或窗体标题栏）上右击选 “设计视图”</a:t>
            </a:r>
            <a:r>
              <a:rPr lang="zh-CN" altLang="zh-SG" sz="2600" dirty="0" smtClean="0"/>
              <a:t>选项。</a:t>
            </a:r>
            <a:endParaRPr lang="zh-CN" altLang="zh-SG" sz="26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18288"/>
            <a:ext cx="2312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4.3.1</a:t>
            </a:r>
            <a:r>
              <a:rPr lang="zh-CN" altLang="en-US" b="1" dirty="0" smtClean="0"/>
              <a:t>窗体设计视图</a:t>
            </a:r>
            <a:endParaRPr lang="en-US" altLang="zh-CN" b="1" dirty="0"/>
          </a:p>
        </p:txBody>
      </p:sp>
    </p:spTree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窗体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4.1</a:t>
            </a:r>
            <a:r>
              <a:rPr lang="zh-CN" altLang="en-US" sz="2400" dirty="0"/>
              <a:t>窗体概述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4.1.1</a:t>
            </a:r>
            <a:r>
              <a:rPr lang="zh-CN" altLang="en-US" sz="2400" dirty="0"/>
              <a:t>窗体的功能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4.1.2</a:t>
            </a:r>
            <a:r>
              <a:rPr lang="zh-CN" altLang="en-US" sz="2400" dirty="0"/>
              <a:t>窗体的类型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4.1.3</a:t>
            </a:r>
            <a:r>
              <a:rPr lang="zh-CN" altLang="en-US" sz="2400" dirty="0"/>
              <a:t>窗体的</a:t>
            </a:r>
            <a:r>
              <a:rPr lang="zh-CN" altLang="en-US" sz="2400" dirty="0" smtClean="0"/>
              <a:t>视图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SG" sz="2400" dirty="0"/>
              <a:t>4.1.4 </a:t>
            </a:r>
            <a:r>
              <a:rPr lang="zh-CN" altLang="zh-SG" sz="2400" dirty="0"/>
              <a:t>窗体创建功能按钮介绍</a:t>
            </a:r>
            <a:endParaRPr lang="zh-CN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4.1.5</a:t>
            </a:r>
            <a:r>
              <a:rPr lang="zh-CN" altLang="en-US" sz="2400" dirty="0" smtClean="0"/>
              <a:t>创建</a:t>
            </a:r>
            <a:r>
              <a:rPr lang="zh-CN" altLang="en-US" sz="2400" dirty="0"/>
              <a:t>窗体的方法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4.2</a:t>
            </a:r>
            <a:r>
              <a:rPr lang="zh-CN" altLang="en-US" sz="2400" dirty="0"/>
              <a:t>快速创建窗体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4.2.1</a:t>
            </a:r>
            <a:r>
              <a:rPr lang="zh-CN" altLang="en-US" sz="2400" dirty="0"/>
              <a:t>自动创建窗体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4.2.2</a:t>
            </a:r>
            <a:r>
              <a:rPr lang="zh-CN" altLang="en-US" sz="2400" dirty="0"/>
              <a:t>通过文件另存创建窗体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4.2.3</a:t>
            </a:r>
            <a:r>
              <a:rPr lang="zh-CN" altLang="en-US" sz="2400" dirty="0"/>
              <a:t>使用窗体向导创建窗体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4.2.4</a:t>
            </a:r>
            <a:r>
              <a:rPr lang="zh-CN" altLang="en-US" sz="2400" dirty="0"/>
              <a:t>快速自定义窗体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341438"/>
            <a:ext cx="4033837" cy="452596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4.3</a:t>
            </a:r>
            <a:r>
              <a:rPr lang="zh-CN" altLang="en-US" sz="2400" dirty="0"/>
              <a:t>在设计视图中创建窗体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4.3.1</a:t>
            </a:r>
            <a:r>
              <a:rPr lang="zh-CN" altLang="en-US" sz="2400" dirty="0"/>
              <a:t>窗体设计视图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4.3.2</a:t>
            </a:r>
            <a:r>
              <a:rPr lang="zh-CN" altLang="en-US" sz="2400" dirty="0"/>
              <a:t>常用控件的功能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4.3.3</a:t>
            </a:r>
            <a:r>
              <a:rPr lang="zh-CN" altLang="en-US" sz="2400" dirty="0"/>
              <a:t>常用控件的使用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4.3.4</a:t>
            </a:r>
            <a:r>
              <a:rPr lang="zh-CN" altLang="en-US" sz="2400" dirty="0"/>
              <a:t>窗体和控件的属性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4.4</a:t>
            </a:r>
            <a:r>
              <a:rPr lang="zh-CN" altLang="en-US" sz="2400" dirty="0"/>
              <a:t>格式化窗体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4.4.1</a:t>
            </a:r>
            <a:r>
              <a:rPr lang="zh-CN" altLang="en-US" sz="2400" dirty="0"/>
              <a:t>自动套用格式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4.4.2</a:t>
            </a:r>
            <a:r>
              <a:rPr lang="zh-CN" altLang="en-US" sz="2400" dirty="0"/>
              <a:t>设置窗体的“格式”属性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4.4.3</a:t>
            </a:r>
            <a:r>
              <a:rPr lang="zh-CN" altLang="en-US" sz="2400" dirty="0"/>
              <a:t>添加当前日期和时间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4.4.4</a:t>
            </a:r>
            <a:r>
              <a:rPr lang="zh-CN" altLang="en-US" sz="2400" dirty="0"/>
              <a:t>对齐窗体中的控件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4.5</a:t>
            </a:r>
            <a:r>
              <a:rPr lang="zh-CN" altLang="en-US" sz="2400" dirty="0"/>
              <a:t>窗体综合实例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  <p:transition>
    <p:comb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14293"/>
            <a:ext cx="6275040" cy="1143000"/>
          </a:xfrm>
        </p:spPr>
        <p:txBody>
          <a:bodyPr/>
          <a:lstStyle/>
          <a:p>
            <a:pPr algn="l"/>
            <a:r>
              <a:rPr lang="zh-CN" altLang="en-US" sz="3200" dirty="0" smtClean="0"/>
              <a:t>一、设计</a:t>
            </a:r>
            <a:r>
              <a:rPr lang="zh-CN" altLang="en-US" sz="3200" dirty="0"/>
              <a:t>视图的组成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9256" cy="5717232"/>
          </a:xfrm>
        </p:spPr>
        <p:txBody>
          <a:bodyPr/>
          <a:lstStyle/>
          <a:p>
            <a:r>
              <a:rPr lang="zh-CN" altLang="en-US" dirty="0" smtClean="0"/>
              <a:t>一个完整的窗体由窗体页眉、页面页眉、主体、页面页脚、窗体页脚</a:t>
            </a:r>
            <a:r>
              <a:rPr lang="en-US" altLang="zh-CN" dirty="0" smtClean="0"/>
              <a:t>5</a:t>
            </a:r>
            <a:r>
              <a:rPr lang="zh-CN" altLang="en-US" dirty="0" smtClean="0"/>
              <a:t>节组成。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主体节是必不可少的，其他的节根据需要可以显示或者隐藏</a:t>
            </a:r>
            <a:endParaRPr lang="en-US" altLang="zh-CN" sz="26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552" y="18288"/>
            <a:ext cx="2312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4.3.1</a:t>
            </a:r>
            <a:r>
              <a:rPr lang="zh-CN" altLang="en-US" b="1" dirty="0" smtClean="0"/>
              <a:t>窗体设计视图</a:t>
            </a:r>
            <a:endParaRPr lang="en-US" altLang="zh-CN" b="1" dirty="0"/>
          </a:p>
        </p:txBody>
      </p:sp>
      <p:pic>
        <p:nvPicPr>
          <p:cNvPr id="5" name="图片 4" descr="C:\Users\Administrator\AppData\Roaming\Tencent\Users\403680084\QQ\WinTemp\RichOle\99_UUOG2IKL_N@%$GGKH)TN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01008"/>
            <a:ext cx="4392488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14293"/>
            <a:ext cx="6275040" cy="1143000"/>
          </a:xfrm>
        </p:spPr>
        <p:txBody>
          <a:bodyPr/>
          <a:lstStyle/>
          <a:p>
            <a:pPr algn="l"/>
            <a:r>
              <a:rPr lang="zh-CN" altLang="en-US" sz="3200" dirty="0" smtClean="0"/>
              <a:t>一、设计</a:t>
            </a:r>
            <a:r>
              <a:rPr lang="zh-CN" altLang="en-US" sz="3200" dirty="0"/>
              <a:t>视图的组成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28800"/>
            <a:ext cx="7632848" cy="568863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）窗体页眉：显示对每条记录都一样的信息，如窗体的标题。在窗体视图中，窗体页眉始终显示相同的内容，不随记录的变化而变化，打印时则只在第一页出现一次。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）页面页眉：设置窗体打印时的页眉信息，打印时出现在每页的顶部。它只出现在设计窗口及打印后，不会显示在窗体视图中，即窗体执行时不显示。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552" y="18288"/>
            <a:ext cx="2312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4.3.1</a:t>
            </a:r>
            <a:r>
              <a:rPr lang="zh-CN" altLang="en-US" b="1" dirty="0" smtClean="0"/>
              <a:t>窗体设计视图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99432618"/>
      </p:ext>
    </p:extLst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14293"/>
            <a:ext cx="6275040" cy="1143000"/>
          </a:xfrm>
        </p:spPr>
        <p:txBody>
          <a:bodyPr/>
          <a:lstStyle/>
          <a:p>
            <a:pPr algn="l"/>
            <a:r>
              <a:rPr lang="zh-CN" altLang="en-US" sz="3200" dirty="0" smtClean="0"/>
              <a:t>一、设计</a:t>
            </a:r>
            <a:r>
              <a:rPr lang="zh-CN" altLang="en-US" sz="3200" dirty="0"/>
              <a:t>视图的组成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552" y="18288"/>
            <a:ext cx="2312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4.3.1</a:t>
            </a:r>
            <a:r>
              <a:rPr lang="zh-CN" altLang="en-US" b="1" dirty="0" smtClean="0"/>
              <a:t>窗体设计视图</a:t>
            </a:r>
            <a:endParaRPr lang="en-US" altLang="zh-CN" b="1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628775"/>
            <a:ext cx="7632700" cy="56880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）主体：通常包含大多数控件，用来显示记录数据。控件的种类比较多，包括：标签、文本框、复选框、列表框、组合框、选项组、命令按钮等，它们在窗体中起不同的作用。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）页面页脚：设置窗体打印时的页脚信息，只有在设计窗口及打印后才会出现，并打印在每页的底部。通常，页面页脚用来显示日期及页码。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）窗体页脚：一般用于显示功能按钮</a:t>
            </a:r>
            <a:r>
              <a:rPr lang="en-US" altLang="zh-CN" sz="2800" dirty="0"/>
              <a:t>(</a:t>
            </a:r>
            <a:r>
              <a:rPr lang="zh-CN" altLang="en-US" sz="2800" dirty="0"/>
              <a:t>如帮助导航</a:t>
            </a:r>
            <a:r>
              <a:rPr lang="en-US" altLang="zh-CN" sz="2800" dirty="0"/>
              <a:t>)</a:t>
            </a:r>
            <a:r>
              <a:rPr lang="zh-CN" altLang="en-US" sz="2800" dirty="0"/>
              <a:t>或者汇总信息等。</a:t>
            </a:r>
          </a:p>
        </p:txBody>
      </p:sp>
    </p:spTree>
    <p:extLst>
      <p:ext uri="{BB962C8B-B14F-4D97-AF65-F5344CB8AC3E}">
        <p14:creationId xmlns:p14="http://schemas.microsoft.com/office/powerpoint/2010/main" val="1879369709"/>
      </p:ext>
    </p:extLst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274638"/>
            <a:ext cx="4824536" cy="1143000"/>
          </a:xfrm>
        </p:spPr>
        <p:txBody>
          <a:bodyPr/>
          <a:lstStyle/>
          <a:p>
            <a:pPr algn="r"/>
            <a:r>
              <a:rPr lang="zh-CN" altLang="en-US" dirty="0" smtClean="0"/>
              <a:t>二、工具栏 </a:t>
            </a:r>
            <a:endParaRPr lang="zh-CN" altLang="en-US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552" y="18288"/>
            <a:ext cx="2312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4.3.1</a:t>
            </a:r>
            <a:r>
              <a:rPr lang="zh-CN" altLang="en-US" b="1" dirty="0" smtClean="0"/>
              <a:t>窗体设计视图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971600" y="1412776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zh-SG" sz="2400" b="1" dirty="0"/>
              <a:t>窗体设计工具选项卡中包括</a:t>
            </a:r>
            <a:r>
              <a:rPr lang="en-US" altLang="zh-SG" sz="2400" b="1" dirty="0"/>
              <a:t>3</a:t>
            </a:r>
            <a:r>
              <a:rPr lang="zh-CN" altLang="zh-SG" sz="2400" b="1" dirty="0"/>
              <a:t>个子选项卡，分别是：</a:t>
            </a:r>
            <a:r>
              <a:rPr lang="en-US" altLang="zh-SG" sz="2400" b="1" dirty="0"/>
              <a:t>“</a:t>
            </a:r>
            <a:r>
              <a:rPr lang="zh-CN" altLang="zh-SG" sz="2400" b="1" dirty="0"/>
              <a:t>设计</a:t>
            </a:r>
            <a:r>
              <a:rPr lang="en-US" altLang="zh-SG" sz="2400" b="1" dirty="0"/>
              <a:t>”</a:t>
            </a:r>
            <a:r>
              <a:rPr lang="zh-CN" altLang="zh-SG" sz="2400" b="1" dirty="0"/>
              <a:t>、</a:t>
            </a:r>
            <a:r>
              <a:rPr lang="en-US" altLang="zh-SG" sz="2400" b="1" dirty="0"/>
              <a:t>“</a:t>
            </a:r>
            <a:r>
              <a:rPr lang="zh-CN" altLang="zh-SG" sz="2400" b="1" dirty="0"/>
              <a:t>排列</a:t>
            </a:r>
            <a:r>
              <a:rPr lang="en-US" altLang="zh-SG" sz="2400" b="1" dirty="0"/>
              <a:t>”</a:t>
            </a:r>
            <a:r>
              <a:rPr lang="zh-CN" altLang="zh-SG" sz="2400" b="1" dirty="0"/>
              <a:t>和</a:t>
            </a:r>
            <a:r>
              <a:rPr lang="en-US" altLang="zh-SG" sz="2400" b="1" dirty="0"/>
              <a:t>“</a:t>
            </a:r>
            <a:r>
              <a:rPr lang="zh-CN" altLang="zh-SG" sz="2400" b="1" dirty="0"/>
              <a:t>格式</a:t>
            </a:r>
            <a:r>
              <a:rPr lang="en-US" altLang="zh-SG" sz="2400" b="1" dirty="0"/>
              <a:t>”</a:t>
            </a:r>
            <a:r>
              <a:rPr lang="zh-CN" altLang="zh-SG" sz="2400" b="1" dirty="0"/>
              <a:t>，每个选项卡对应不同的工具箱</a:t>
            </a:r>
            <a:r>
              <a:rPr lang="zh-CN" altLang="zh-SG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zh-SG" sz="2400" b="1" dirty="0"/>
              <a:t>设计选项卡对应的设计工具栏</a:t>
            </a:r>
            <a:r>
              <a:rPr lang="zh-CN" altLang="zh-SG" sz="2400" b="1" dirty="0" smtClean="0"/>
              <a:t>如</a:t>
            </a:r>
            <a:r>
              <a:rPr lang="zh-CN" altLang="en-US" sz="2400" b="1" dirty="0" smtClean="0"/>
              <a:t>下图</a:t>
            </a:r>
            <a:r>
              <a:rPr lang="en-US" altLang="zh-SG" sz="2400" b="1" dirty="0" smtClean="0"/>
              <a:t>4.21 </a:t>
            </a:r>
            <a:r>
              <a:rPr lang="zh-CN" altLang="zh-SG" sz="2400" b="1" dirty="0"/>
              <a:t>所示。</a:t>
            </a:r>
            <a:endParaRPr lang="zh-SG" altLang="en-US" sz="2400" b="1" dirty="0"/>
          </a:p>
        </p:txBody>
      </p:sp>
      <p:pic>
        <p:nvPicPr>
          <p:cNvPr id="38942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528" y="3655967"/>
            <a:ext cx="6717904" cy="205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74638"/>
            <a:ext cx="5554960" cy="1143000"/>
          </a:xfrm>
        </p:spPr>
        <p:txBody>
          <a:bodyPr/>
          <a:lstStyle/>
          <a:p>
            <a:r>
              <a:rPr lang="zh-CN" altLang="en-US" dirty="0" smtClean="0"/>
              <a:t>三、工具箱</a:t>
            </a:r>
            <a:endParaRPr lang="zh-CN" alt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237" y="1268760"/>
            <a:ext cx="8229600" cy="2519363"/>
          </a:xfrm>
          <a:noFill/>
          <a:ln/>
        </p:spPr>
        <p:txBody>
          <a:bodyPr/>
          <a:lstStyle/>
          <a:p>
            <a:r>
              <a:rPr lang="zh-CN" altLang="en-US" sz="2800" dirty="0"/>
              <a:t>工具箱是设计窗体最重要的工具，通过工具箱可以向窗体添加各种控件，能够绑定控件和对象来构造一个窗体设计的可视化模型。</a:t>
            </a:r>
          </a:p>
          <a:p>
            <a:r>
              <a:rPr lang="zh-CN" altLang="en-US" sz="2800" dirty="0"/>
              <a:t>控件是窗体中的对象，它在窗体中起着显示数据、执行操作以及修饰窗体的作用。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18288"/>
            <a:ext cx="2312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4.3.1</a:t>
            </a:r>
            <a:r>
              <a:rPr lang="zh-CN" altLang="en-US" b="1" dirty="0" smtClean="0"/>
              <a:t>窗体设计视图</a:t>
            </a:r>
            <a:endParaRPr lang="en-US" altLang="zh-CN" b="1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84918" y="3717032"/>
            <a:ext cx="6043465" cy="2016224"/>
          </a:xfrm>
          <a:prstGeom prst="rect">
            <a:avLst/>
          </a:prstGeom>
        </p:spPr>
      </p:pic>
    </p:spTree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74638"/>
            <a:ext cx="5554960" cy="1143000"/>
          </a:xfrm>
        </p:spPr>
        <p:txBody>
          <a:bodyPr/>
          <a:lstStyle/>
          <a:p>
            <a:r>
              <a:rPr lang="zh-CN" altLang="zh-SG" dirty="0"/>
              <a:t>四、字段</a:t>
            </a:r>
            <a:r>
              <a:rPr lang="zh-CN" altLang="zh-SG" dirty="0" smtClean="0"/>
              <a:t>列表</a:t>
            </a:r>
            <a:endParaRPr lang="zh-SG" altLang="zh-SG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zh-SG" dirty="0"/>
              <a:t>如果窗体有绑定的记录源，那么当打开</a:t>
            </a:r>
            <a:r>
              <a:rPr lang="zh-CN" altLang="zh-SG" dirty="0" smtClean="0"/>
              <a:t>窗体时</a:t>
            </a:r>
            <a:r>
              <a:rPr lang="zh-CN" altLang="zh-SG" dirty="0"/>
              <a:t>，记录源的“字段列表”也会同步打开</a:t>
            </a:r>
            <a:r>
              <a:rPr lang="zh-CN" altLang="zh-SG" dirty="0" smtClean="0"/>
              <a:t>。</a:t>
            </a:r>
            <a:endParaRPr lang="en-US" altLang="zh-CN" dirty="0" smtClean="0"/>
          </a:p>
          <a:p>
            <a:r>
              <a:rPr lang="zh-CN" altLang="zh-SG" dirty="0" smtClean="0"/>
              <a:t>例</a:t>
            </a:r>
            <a:r>
              <a:rPr lang="en-US" altLang="zh-SG" dirty="0"/>
              <a:t>4.5  </a:t>
            </a:r>
            <a:r>
              <a:rPr lang="zh-CN" altLang="zh-SG" dirty="0"/>
              <a:t>使用“字段列表”，设计“订单登记”窗体，效果如图</a:t>
            </a:r>
            <a:r>
              <a:rPr lang="en-US" altLang="zh-SG" dirty="0"/>
              <a:t>4.23</a:t>
            </a:r>
            <a:r>
              <a:rPr lang="zh-CN" altLang="zh-SG" dirty="0"/>
              <a:t>所示。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18288"/>
            <a:ext cx="2312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4.3.1</a:t>
            </a:r>
            <a:r>
              <a:rPr lang="zh-CN" altLang="en-US" b="1" dirty="0" smtClean="0"/>
              <a:t>窗体设计视图</a:t>
            </a:r>
            <a:endParaRPr lang="en-US" altLang="zh-CN" b="1" dirty="0"/>
          </a:p>
        </p:txBody>
      </p:sp>
      <p:pic>
        <p:nvPicPr>
          <p:cNvPr id="7" name="图片 6" descr="C:\Users\Administrator\AppData\Roaming\Tencent\Users\403680084\QQ\WinTemp\RichOle\O8$W`T]YIN61B0WIU(XS5S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51" y="3861048"/>
            <a:ext cx="4680519" cy="208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5904656" cy="1143000"/>
          </a:xfrm>
        </p:spPr>
        <p:txBody>
          <a:bodyPr/>
          <a:lstStyle/>
          <a:p>
            <a:pPr algn="r"/>
            <a:r>
              <a:rPr lang="en-US" altLang="zh-CN" dirty="0"/>
              <a:t>4.3.2 </a:t>
            </a:r>
            <a:r>
              <a:rPr lang="zh-CN" altLang="en-US" dirty="0"/>
              <a:t>常用控件的功能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844824"/>
            <a:ext cx="6994525" cy="3557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C0000"/>
                </a:solidFill>
              </a:rPr>
              <a:t>控件是</a:t>
            </a:r>
            <a:r>
              <a:rPr lang="zh-CN" altLang="en-US" sz="2800" dirty="0"/>
              <a:t>允许用户控制程序的图形用户界面</a:t>
            </a:r>
            <a:r>
              <a:rPr lang="zh-CN" altLang="en-US" sz="2800" dirty="0">
                <a:solidFill>
                  <a:srgbClr val="CC0000"/>
                </a:solidFill>
              </a:rPr>
              <a:t>对象</a:t>
            </a:r>
            <a:r>
              <a:rPr lang="zh-CN" altLang="en-US" sz="28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 smtClean="0"/>
              <a:t>一、控件</a:t>
            </a:r>
            <a:r>
              <a:rPr lang="zh-CN" altLang="en-US" sz="2800" dirty="0"/>
              <a:t>类型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绑定型：直接与数据源连接（如一些文本框，组合框控件）；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非绑定型：不与数据库数据直接连接（如标签、线条、图形等控件）；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计算型控件：以表达式为数据源。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552" y="1828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4.3.2 </a:t>
            </a:r>
            <a:r>
              <a:rPr lang="zh-CN" altLang="en-US" b="1" dirty="0" smtClean="0"/>
              <a:t>常用控件的功能 </a:t>
            </a:r>
            <a:endParaRPr lang="en-US" altLang="zh-CN" b="1" dirty="0"/>
          </a:p>
        </p:txBody>
      </p:sp>
    </p:spTree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6192838" cy="570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52319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4.3.2 </a:t>
            </a:r>
            <a:r>
              <a:rPr lang="zh-CN" altLang="en-US" dirty="0" smtClean="0"/>
              <a:t>常用控件的功能 </a:t>
            </a:r>
            <a:endParaRPr lang="zh-SG" altLang="en-US" dirty="0"/>
          </a:p>
        </p:txBody>
      </p:sp>
    </p:spTree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8869"/>
            <a:ext cx="8229600" cy="53609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二、常用</a:t>
            </a:r>
            <a:r>
              <a:rPr lang="zh-CN" altLang="en-US" dirty="0"/>
              <a:t>控件及其功能 </a:t>
            </a:r>
          </a:p>
          <a:p>
            <a:pPr marL="0" indent="0"/>
            <a:r>
              <a:rPr lang="zh-CN" altLang="en-US" dirty="0"/>
              <a:t>文本框    （绑定的或未绑定的）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一种交互式控件，主要用来输入或编辑数据</a:t>
            </a:r>
          </a:p>
          <a:p>
            <a:pPr marL="0" indent="0"/>
            <a:r>
              <a:rPr lang="zh-CN" altLang="en-US" dirty="0"/>
              <a:t>标签   （独立的或附加的）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主要用来在窗体或报表上显示说明性文本</a:t>
            </a:r>
          </a:p>
          <a:p>
            <a:pPr marL="0" indent="0"/>
            <a:r>
              <a:rPr lang="zh-CN" altLang="en-US" dirty="0"/>
              <a:t> 组合框和列表框 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列表框可包含一列或几列数据，用户只能从列表中选择值，不能输入新值；组合框既可进行输入也可直接从列表中选择值。</a:t>
            </a:r>
          </a:p>
          <a:p>
            <a:pPr marL="0" indent="0"/>
            <a:endParaRPr lang="en-US" altLang="zh-CN" dirty="0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420938"/>
            <a:ext cx="5032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268413"/>
            <a:ext cx="503237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4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579813"/>
            <a:ext cx="9366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45981" y="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4.3.2 </a:t>
            </a:r>
            <a:r>
              <a:rPr lang="zh-CN" altLang="en-US" b="1" dirty="0" smtClean="0"/>
              <a:t>常用控件的功能 </a:t>
            </a:r>
            <a:endParaRPr lang="zh-SG" altLang="en-US" b="1" dirty="0"/>
          </a:p>
        </p:txBody>
      </p:sp>
    </p:spTree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850" y="1329573"/>
            <a:ext cx="7931150" cy="5576888"/>
          </a:xfrm>
        </p:spPr>
        <p:txBody>
          <a:bodyPr/>
          <a:lstStyle/>
          <a:p>
            <a:pPr marL="0" indent="0"/>
            <a:r>
              <a:rPr lang="zh-CN" altLang="en-US" dirty="0"/>
              <a:t>命令按钮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用以执行某项操作或某些操作</a:t>
            </a:r>
          </a:p>
          <a:p>
            <a:pPr marL="0" indent="0"/>
            <a:r>
              <a:rPr lang="zh-CN" altLang="en-US" dirty="0"/>
              <a:t>切换按钮、选项按钮 、复选框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作为单独的控件来显示表或查询中的“是”或“否”值</a:t>
            </a:r>
          </a:p>
          <a:p>
            <a:pPr marL="0" indent="0"/>
            <a:r>
              <a:rPr lang="zh-CN" altLang="en-US" dirty="0"/>
              <a:t>选项组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选项组包含一个组框和一系列复选框、选项按钮或切换按钮 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48" y="1259222"/>
            <a:ext cx="649288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564904"/>
            <a:ext cx="151288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73" y="4221088"/>
            <a:ext cx="6477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33297" y="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4.3.2 </a:t>
            </a:r>
            <a:r>
              <a:rPr lang="zh-CN" altLang="en-US" dirty="0" smtClean="0"/>
              <a:t>常用控件的功能 </a:t>
            </a:r>
            <a:endParaRPr lang="zh-SG" altLang="en-US" dirty="0"/>
          </a:p>
        </p:txBody>
      </p:sp>
    </p:spTree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窗体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557338"/>
            <a:ext cx="58435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ECC370">
                        <a:alpha val="94000"/>
                      </a:srgbClr>
                    </a:gs>
                    <a:gs pos="50000">
                      <a:srgbClr val="E4EAA8">
                        <a:alpha val="41000"/>
                      </a:srgbClr>
                    </a:gs>
                    <a:gs pos="100000">
                      <a:srgbClr val="ECC370">
                        <a:alpha val="94000"/>
                      </a:srgbClr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1. </a:t>
            </a:r>
            <a:r>
              <a:rPr lang="zh-CN" altLang="en-US">
                <a:solidFill>
                  <a:schemeClr val="accent2"/>
                </a:solidFill>
              </a:rPr>
              <a:t>窗体分类：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  <a:r>
              <a:rPr lang="zh-CN" altLang="en-US"/>
              <a:t>纵栏式窗体</a:t>
            </a:r>
            <a:r>
              <a:rPr lang="en-US" altLang="zh-CN"/>
              <a:t>;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  <a:r>
              <a:rPr lang="zh-CN" altLang="en-US"/>
              <a:t>表格式窗体</a:t>
            </a:r>
            <a:r>
              <a:rPr lang="en-US" altLang="zh-CN"/>
              <a:t>; 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3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  <a:r>
              <a:rPr lang="zh-CN" altLang="en-US"/>
              <a:t>主</a:t>
            </a:r>
            <a:r>
              <a:rPr lang="en-US" altLang="zh-CN"/>
              <a:t>/</a:t>
            </a:r>
            <a:r>
              <a:rPr lang="zh-CN" altLang="en-US"/>
              <a:t>子窗体</a:t>
            </a:r>
            <a:r>
              <a:rPr lang="en-US" altLang="zh-CN"/>
              <a:t>;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4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  <a:r>
              <a:rPr lang="zh-CN" altLang="en-US"/>
              <a:t>数据表窗体</a:t>
            </a:r>
            <a:r>
              <a:rPr lang="en-US" altLang="zh-CN"/>
              <a:t>; 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5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  <a:r>
              <a:rPr lang="zh-CN" altLang="en-US"/>
              <a:t>图表窗体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6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  <a:r>
              <a:rPr lang="zh-CN" altLang="en-US"/>
              <a:t>数据透视表窗体</a:t>
            </a:r>
          </a:p>
        </p:txBody>
      </p:sp>
      <p:grpSp>
        <p:nvGrpSpPr>
          <p:cNvPr id="20485" name="组合 3"/>
          <p:cNvGrpSpPr>
            <a:grpSpLocks/>
          </p:cNvGrpSpPr>
          <p:nvPr/>
        </p:nvGrpSpPr>
        <p:grpSpPr bwMode="auto">
          <a:xfrm>
            <a:off x="285750" y="0"/>
            <a:ext cx="1620838" cy="1839913"/>
            <a:chOff x="285720" y="0"/>
            <a:chExt cx="1620957" cy="1840687"/>
          </a:xfrm>
        </p:grpSpPr>
        <p:pic>
          <p:nvPicPr>
            <p:cNvPr id="20486" name="Picture 7" descr="C:\Documents and Settings\wangfengmei\Local Settings\Temporary Internet Files\Content.IE5\URTQFACP\MC90031066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34" y="0"/>
              <a:ext cx="1185062" cy="184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7" name="TextBox 5"/>
            <p:cNvSpPr txBox="1">
              <a:spLocks noChangeArrowheads="1"/>
            </p:cNvSpPr>
            <p:nvPr/>
          </p:nvSpPr>
          <p:spPr bwMode="auto">
            <a:xfrm>
              <a:off x="285720" y="92867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>
                  <a:solidFill>
                    <a:srgbClr val="002060"/>
                  </a:solidFill>
                  <a:latin typeface="华文行楷" pitchFamily="2" charset="-122"/>
                  <a:ea typeface="华文行楷" pitchFamily="2" charset="-122"/>
                </a:rPr>
                <a:t>教学重点</a:t>
              </a:r>
            </a:p>
          </p:txBody>
        </p:sp>
      </p:grpSp>
    </p:spTree>
  </p:cSld>
  <p:clrMapOvr>
    <a:masterClrMapping/>
  </p:clrMapOvr>
  <p:transition>
    <p:comb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选项卡</a:t>
            </a:r>
          </a:p>
          <a:p>
            <a:r>
              <a:rPr lang="zh-CN" altLang="en-US" dirty="0"/>
              <a:t>主要用于将多个不同格式的数据操作窗体封装在一个选项卡中，或者说，它是能够使一个选项卡中包含多页数据操作窗体的窗体，而且在每页窗体中又可以包含若干个控件。 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643063"/>
            <a:ext cx="6477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4544" y="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4.3.2 </a:t>
            </a:r>
            <a:r>
              <a:rPr lang="zh-CN" altLang="en-US" b="1" dirty="0" smtClean="0"/>
              <a:t>常用控件的功能 </a:t>
            </a:r>
            <a:endParaRPr lang="zh-SG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4544" y="15932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4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4"/>
              </a:buBlip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ea typeface="宋体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9pPr>
          </a:lstStyle>
          <a:p>
            <a:r>
              <a:rPr lang="zh-CN" altLang="en-US" kern="0" smtClean="0"/>
              <a:t>选项卡</a:t>
            </a:r>
          </a:p>
          <a:p>
            <a:r>
              <a:rPr lang="zh-CN" altLang="en-US" kern="0" smtClean="0"/>
              <a:t>主要用于将多个不同格式的数据操作窗体封装在一个选项卡中，或者说，它是能够使一个选项卡中包含多页数据操作窗体的窗体，而且在每页窗体中又可以包含若干个控件。 </a:t>
            </a:r>
            <a:endParaRPr lang="zh-CN" altLang="en-US" kern="0" dirty="0"/>
          </a:p>
        </p:txBody>
      </p:sp>
      <p:sp>
        <p:nvSpPr>
          <p:cNvPr id="6" name="矩形 5"/>
          <p:cNvSpPr/>
          <p:nvPr/>
        </p:nvSpPr>
        <p:spPr>
          <a:xfrm>
            <a:off x="491888" y="-695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4.3.2 </a:t>
            </a:r>
            <a:r>
              <a:rPr lang="zh-CN" altLang="en-US" b="1" dirty="0" smtClean="0"/>
              <a:t>常用控件的功能 </a:t>
            </a:r>
            <a:endParaRPr lang="zh-SG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74544" y="-695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4.3.2 </a:t>
            </a:r>
            <a:r>
              <a:rPr lang="zh-CN" altLang="en-US" b="1" dirty="0" smtClean="0"/>
              <a:t>常用控件的功能 </a:t>
            </a:r>
            <a:endParaRPr lang="zh-SG" altLang="en-US" b="1" dirty="0"/>
          </a:p>
        </p:txBody>
      </p:sp>
    </p:spTree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274638"/>
            <a:ext cx="6048672" cy="1143000"/>
          </a:xfrm>
        </p:spPr>
        <p:txBody>
          <a:bodyPr/>
          <a:lstStyle/>
          <a:p>
            <a:pPr algn="r"/>
            <a:r>
              <a:rPr lang="en-US" altLang="zh-CN" dirty="0"/>
              <a:t>4.3.3 </a:t>
            </a:r>
            <a:r>
              <a:rPr lang="zh-CN" altLang="en-US" dirty="0"/>
              <a:t>常用控件的使用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1323975"/>
          </a:xfrm>
        </p:spPr>
        <p:txBody>
          <a:bodyPr/>
          <a:lstStyle/>
          <a:p>
            <a:pPr marL="0" indent="0">
              <a:buNone/>
            </a:pPr>
            <a:r>
              <a:rPr lang="zh-CN" altLang="zh-SG" dirty="0"/>
              <a:t>例</a:t>
            </a:r>
            <a:r>
              <a:rPr lang="en-US" altLang="zh-SG" dirty="0"/>
              <a:t>4.7  </a:t>
            </a:r>
            <a:r>
              <a:rPr lang="zh-CN" altLang="zh-SG" dirty="0"/>
              <a:t>在窗体设计视图中，创建图</a:t>
            </a:r>
            <a:r>
              <a:rPr lang="en-US" altLang="zh-SG" dirty="0"/>
              <a:t>4.28</a:t>
            </a:r>
            <a:r>
              <a:rPr lang="zh-CN" altLang="zh-SG" dirty="0"/>
              <a:t>所示的窗体，窗体名为“客户基本信息”窗体。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6012160" y="2505132"/>
            <a:ext cx="1892300" cy="40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创建绑定型文本框控件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创建标签控件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创建绑定型组合框控件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创建命令按钮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544" y="-695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4.3.2 </a:t>
            </a:r>
            <a:r>
              <a:rPr lang="zh-CN" altLang="en-US" b="1" dirty="0" smtClean="0"/>
              <a:t>常用控件的使用</a:t>
            </a:r>
            <a:endParaRPr lang="zh-SG" altLang="en-US" b="1" dirty="0"/>
          </a:p>
        </p:txBody>
      </p:sp>
      <p:pic>
        <p:nvPicPr>
          <p:cNvPr id="8" name="图片 7" descr="C:\Users\Administrator\AppData\Roaming\Tencent\Users\403680084\QQ\WinTemp\RichOle\LN4_EI%_H)WCI}FV7R5[DVS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247" y="2745422"/>
            <a:ext cx="4433873" cy="277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274638"/>
            <a:ext cx="6048672" cy="1143000"/>
          </a:xfrm>
        </p:spPr>
        <p:txBody>
          <a:bodyPr/>
          <a:lstStyle/>
          <a:p>
            <a:pPr algn="r"/>
            <a:r>
              <a:rPr lang="en-US" altLang="zh-CN" dirty="0"/>
              <a:t>4.3.3 </a:t>
            </a:r>
            <a:r>
              <a:rPr lang="zh-CN" altLang="en-US" dirty="0"/>
              <a:t>常用控件的使用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1323975"/>
          </a:xfrm>
        </p:spPr>
        <p:txBody>
          <a:bodyPr/>
          <a:lstStyle/>
          <a:p>
            <a:pPr marL="0" indent="0">
              <a:buNone/>
            </a:pPr>
            <a:r>
              <a:rPr lang="zh-CN" altLang="zh-SG" dirty="0"/>
              <a:t>例</a:t>
            </a:r>
            <a:r>
              <a:rPr lang="en-US" altLang="zh-SG" dirty="0"/>
              <a:t>4.8  </a:t>
            </a:r>
            <a:r>
              <a:rPr lang="zh-CN" altLang="zh-SG" dirty="0"/>
              <a:t>利用“设计工具箱”控件向导为例</a:t>
            </a:r>
            <a:r>
              <a:rPr lang="en-US" altLang="zh-SG" dirty="0"/>
              <a:t>4.5</a:t>
            </a:r>
            <a:r>
              <a:rPr lang="zh-CN" altLang="zh-SG" dirty="0"/>
              <a:t>的“订单登记”窗体添加组合框控件，如图</a:t>
            </a:r>
            <a:r>
              <a:rPr lang="en-US" altLang="zh-SG" dirty="0"/>
              <a:t>4.35</a:t>
            </a:r>
            <a:r>
              <a:rPr lang="zh-CN" altLang="zh-SG" dirty="0"/>
              <a:t>所示。</a:t>
            </a:r>
          </a:p>
        </p:txBody>
      </p:sp>
      <p:sp>
        <p:nvSpPr>
          <p:cNvPr id="7" name="矩形 6"/>
          <p:cNvSpPr/>
          <p:nvPr/>
        </p:nvSpPr>
        <p:spPr>
          <a:xfrm>
            <a:off x="474544" y="-695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4.3.2 </a:t>
            </a:r>
            <a:r>
              <a:rPr lang="zh-CN" altLang="en-US" b="1" dirty="0" smtClean="0"/>
              <a:t>常用控件的使用</a:t>
            </a:r>
            <a:endParaRPr lang="zh-SG" altLang="en-US" b="1" dirty="0"/>
          </a:p>
        </p:txBody>
      </p:sp>
      <p:pic>
        <p:nvPicPr>
          <p:cNvPr id="9" name="图片 8" descr="C:\Users\Administrator\AppData\Roaming\Tencent\Users\403680084\QQ\WinTemp\RichOle\Y%I)8B7`ZNHMKBKF]DQ]HW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49562"/>
            <a:ext cx="5760640" cy="3171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611066"/>
      </p:ext>
    </p:extLst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274638"/>
            <a:ext cx="6048672" cy="1143000"/>
          </a:xfrm>
        </p:spPr>
        <p:txBody>
          <a:bodyPr/>
          <a:lstStyle/>
          <a:p>
            <a:pPr algn="r"/>
            <a:r>
              <a:rPr lang="en-US" altLang="zh-CN" dirty="0"/>
              <a:t>4.3.3 </a:t>
            </a:r>
            <a:r>
              <a:rPr lang="zh-CN" altLang="en-US" dirty="0"/>
              <a:t>常用控件的使用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1323975"/>
          </a:xfrm>
        </p:spPr>
        <p:txBody>
          <a:bodyPr/>
          <a:lstStyle/>
          <a:p>
            <a:pPr marL="0" indent="0">
              <a:buNone/>
            </a:pPr>
            <a:r>
              <a:rPr lang="zh-CN" altLang="zh-SG" dirty="0"/>
              <a:t>例</a:t>
            </a:r>
            <a:r>
              <a:rPr lang="en-US" altLang="zh-SG" dirty="0"/>
              <a:t>4.9  </a:t>
            </a:r>
            <a:r>
              <a:rPr lang="zh-CN" altLang="zh-SG" dirty="0"/>
              <a:t>以雇员表为数据源，创建如图</a:t>
            </a:r>
            <a:r>
              <a:rPr lang="en-US" altLang="zh-SG" dirty="0"/>
              <a:t>4.38</a:t>
            </a:r>
            <a:r>
              <a:rPr lang="zh-CN" altLang="zh-SG" dirty="0"/>
              <a:t>所示，带子窗体的“雇员工作信息”窗体，并显示此雇员完成的订单数量。</a:t>
            </a:r>
          </a:p>
          <a:p>
            <a:pPr marL="0" indent="0">
              <a:buNone/>
            </a:pPr>
            <a:r>
              <a:rPr lang="zh-CN" altLang="zh-SG" dirty="0" smtClean="0"/>
              <a:t>。</a:t>
            </a:r>
            <a:endParaRPr lang="zh-CN" altLang="zh-SG" dirty="0"/>
          </a:p>
        </p:txBody>
      </p:sp>
      <p:sp>
        <p:nvSpPr>
          <p:cNvPr id="7" name="矩形 6"/>
          <p:cNvSpPr/>
          <p:nvPr/>
        </p:nvSpPr>
        <p:spPr>
          <a:xfrm>
            <a:off x="474544" y="-695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4.3.2 </a:t>
            </a:r>
            <a:r>
              <a:rPr lang="zh-CN" altLang="en-US" b="1" dirty="0" smtClean="0"/>
              <a:t>常用控件的使用</a:t>
            </a:r>
            <a:endParaRPr lang="zh-SG" altLang="en-US" b="1" dirty="0"/>
          </a:p>
        </p:txBody>
      </p:sp>
      <p:pic>
        <p:nvPicPr>
          <p:cNvPr id="6" name="图片 5" descr="C:\Users\Administrator\AppData\Roaming\Tencent\Users\403680084\QQ\WinTemp\RichOle\~UE(QU(EH6JW7`L3@T]9EWF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68960"/>
            <a:ext cx="4104456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876157"/>
      </p:ext>
    </p:extLst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443845"/>
            <a:ext cx="6347048" cy="1143000"/>
          </a:xfrm>
        </p:spPr>
        <p:txBody>
          <a:bodyPr/>
          <a:lstStyle/>
          <a:p>
            <a:pPr algn="r"/>
            <a:r>
              <a:rPr lang="en-US" altLang="zh-CN" dirty="0"/>
              <a:t>4.3.4 </a:t>
            </a:r>
            <a:r>
              <a:rPr lang="zh-CN" altLang="en-US" dirty="0"/>
              <a:t>窗体和控件的属性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676275"/>
          </a:xfrm>
        </p:spPr>
        <p:txBody>
          <a:bodyPr/>
          <a:lstStyle/>
          <a:p>
            <a:r>
              <a:rPr lang="zh-CN" altLang="en-US" sz="2800"/>
              <a:t>属性确定了对象的功能特性、结构和外观 </a:t>
            </a:r>
          </a:p>
        </p:txBody>
      </p:sp>
      <p:graphicFrame>
        <p:nvGraphicFramePr>
          <p:cNvPr id="48209" name="Group 81"/>
          <p:cNvGraphicFramePr>
            <a:graphicFrameLocks noGrp="1"/>
          </p:cNvGraphicFramePr>
          <p:nvPr>
            <p:ph sz="half" idx="2"/>
          </p:nvPr>
        </p:nvGraphicFramePr>
        <p:xfrm>
          <a:off x="1116013" y="2349500"/>
          <a:ext cx="7570787" cy="3702687"/>
        </p:xfrm>
        <a:graphic>
          <a:graphicData uri="http://schemas.openxmlformats.org/drawingml/2006/table">
            <a:tbl>
              <a:tblPr/>
              <a:tblGrid>
                <a:gridCol w="1800225"/>
                <a:gridCol w="5770562"/>
              </a:tblGrid>
              <a:tr h="576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选项卡名称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属性分组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格式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设置对象的外观和显示格式，如边框样式、字体大小等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数据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设置对象的数据来源以及操作数据的规则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事件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设置对象的触发事件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其他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不属于上述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项的属性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全部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上述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项属性的集合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474544" y="-6950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4.3.4 </a:t>
            </a:r>
            <a:r>
              <a:rPr lang="zh-CN" altLang="en-US" b="1" dirty="0" smtClean="0"/>
              <a:t>窗体和控件的属性 </a:t>
            </a:r>
            <a:endParaRPr lang="zh-SG" altLang="en-US" b="1" dirty="0"/>
          </a:p>
        </p:txBody>
      </p:sp>
    </p:spTree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62382"/>
            <a:ext cx="6347048" cy="978386"/>
          </a:xfrm>
        </p:spPr>
        <p:txBody>
          <a:bodyPr/>
          <a:lstStyle/>
          <a:p>
            <a:pPr algn="l"/>
            <a:r>
              <a:rPr lang="zh-CN" altLang="en-US" dirty="0" smtClean="0"/>
              <a:t>一、窗体</a:t>
            </a:r>
            <a:r>
              <a:rPr lang="zh-CN" altLang="en-US" dirty="0"/>
              <a:t>的常用属性 </a:t>
            </a:r>
          </a:p>
        </p:txBody>
      </p:sp>
      <p:sp>
        <p:nvSpPr>
          <p:cNvPr id="5" name="矩形 4"/>
          <p:cNvSpPr/>
          <p:nvPr/>
        </p:nvSpPr>
        <p:spPr>
          <a:xfrm>
            <a:off x="474544" y="-695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4.3.4 </a:t>
            </a:r>
            <a:r>
              <a:rPr lang="zh-CN" altLang="en-US" b="1" dirty="0" smtClean="0"/>
              <a:t>窗体和控件的属性 </a:t>
            </a:r>
            <a:endParaRPr lang="zh-SG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827584" y="1412776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</a:t>
            </a:r>
            <a:r>
              <a:rPr lang="zh-CN" altLang="zh-SG" sz="2400" b="1" dirty="0" smtClean="0"/>
              <a:t>窗体</a:t>
            </a:r>
            <a:r>
              <a:rPr lang="zh-CN" altLang="zh-SG" sz="2400" b="1" dirty="0"/>
              <a:t>的属性与整个窗体相关联，并影响着用户对窗体的体验。选择或更改这些属性，可以确定窗体的整体外观和行为。</a:t>
            </a:r>
          </a:p>
        </p:txBody>
      </p:sp>
      <p:pic>
        <p:nvPicPr>
          <p:cNvPr id="7" name="图片 6" descr="C:\Users\Administrator\AppData\Roaming\Tencent\Users\403680084\QQ\WinTemp\RichOle\F7E9AFG`T)~Q$W6~4~GKU~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65" y="2632910"/>
            <a:ext cx="2520715" cy="2596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C:\Users\Administrator\AppData\Roaming\Tencent\Users\403680084\QQ\WinTemp\RichOle\]WUE}K]G`~2)B1485WS94`I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20" y="2600324"/>
            <a:ext cx="4587696" cy="3564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4544" y="548680"/>
            <a:ext cx="6717432" cy="936104"/>
          </a:xfrm>
        </p:spPr>
        <p:txBody>
          <a:bodyPr/>
          <a:lstStyle/>
          <a:p>
            <a:pPr algn="l"/>
            <a:r>
              <a:rPr lang="zh-CN" altLang="en-US" dirty="0" smtClean="0"/>
              <a:t>二、控件</a:t>
            </a:r>
            <a:r>
              <a:rPr lang="zh-CN" altLang="en-US" dirty="0"/>
              <a:t>的常用属性 </a:t>
            </a:r>
          </a:p>
        </p:txBody>
      </p:sp>
      <p:sp>
        <p:nvSpPr>
          <p:cNvPr id="5" name="矩形 4"/>
          <p:cNvSpPr/>
          <p:nvPr/>
        </p:nvSpPr>
        <p:spPr>
          <a:xfrm>
            <a:off x="474544" y="-695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4.3.4 </a:t>
            </a:r>
            <a:r>
              <a:rPr lang="zh-CN" altLang="en-US" b="1" dirty="0" smtClean="0"/>
              <a:t>窗体和控件的属性 </a:t>
            </a:r>
            <a:endParaRPr lang="zh-SG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971600" y="1484784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       </a:t>
            </a:r>
            <a:r>
              <a:rPr lang="zh-CN" altLang="zh-SG" sz="2400" b="1" dirty="0" smtClean="0"/>
              <a:t>图</a:t>
            </a:r>
            <a:r>
              <a:rPr lang="en-US" altLang="zh-SG" sz="2400" b="1" dirty="0"/>
              <a:t>4.48</a:t>
            </a:r>
            <a:r>
              <a:rPr lang="zh-CN" altLang="zh-SG" sz="2400" b="1" dirty="0"/>
              <a:t>所示即为文本框控件“属性”窗口。下面以文本框控件为例，介绍常用的控件属性。</a:t>
            </a:r>
          </a:p>
        </p:txBody>
      </p:sp>
      <p:pic>
        <p:nvPicPr>
          <p:cNvPr id="7" name="图片 6" descr="C:\Users\Administrator\AppData\Roaming\Tencent\Users\403680084\QQ\WinTemp\RichOle\L$6BSJW0L)W)OHO54X_IVZ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2636912"/>
            <a:ext cx="3125817" cy="3403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格式化窗体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600200"/>
            <a:ext cx="7354887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SG" dirty="0"/>
              <a:t>4.4.1  </a:t>
            </a:r>
            <a:r>
              <a:rPr lang="zh-CN" altLang="zh-SG" dirty="0"/>
              <a:t>使用主题统一</a:t>
            </a:r>
            <a:r>
              <a:rPr lang="zh-CN" altLang="zh-SG" dirty="0" smtClean="0"/>
              <a:t>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自动</a:t>
            </a:r>
            <a:r>
              <a:rPr lang="zh-CN" altLang="en-US" dirty="0"/>
              <a:t>套用格式 </a:t>
            </a:r>
          </a:p>
          <a:p>
            <a:pPr marL="0" indent="0">
              <a:buNone/>
            </a:pPr>
            <a:r>
              <a:rPr lang="en-US" altLang="zh-SG" dirty="0"/>
              <a:t>4.4.2</a:t>
            </a:r>
            <a:r>
              <a:rPr lang="zh-CN" altLang="en-US" dirty="0" smtClean="0"/>
              <a:t>设置</a:t>
            </a:r>
            <a:r>
              <a:rPr lang="zh-CN" altLang="en-US" dirty="0"/>
              <a:t>窗体的“格式”属性 </a:t>
            </a:r>
          </a:p>
          <a:p>
            <a:pPr marL="0" indent="0">
              <a:buNone/>
            </a:pPr>
            <a:r>
              <a:rPr lang="en-US" altLang="zh-SG" dirty="0"/>
              <a:t>4.4.3</a:t>
            </a:r>
            <a:r>
              <a:rPr lang="zh-CN" altLang="en-US" dirty="0" smtClean="0"/>
              <a:t>添加</a:t>
            </a:r>
            <a:r>
              <a:rPr lang="zh-CN" altLang="en-US" dirty="0"/>
              <a:t>当前日期和时间 </a:t>
            </a:r>
          </a:p>
          <a:p>
            <a:pPr marL="0" indent="0">
              <a:buNone/>
            </a:pPr>
            <a:r>
              <a:rPr lang="en-US" altLang="zh-SG" dirty="0" smtClean="0"/>
              <a:t>4.4.4</a:t>
            </a:r>
            <a:r>
              <a:rPr lang="zh-CN" altLang="en-US" dirty="0" smtClean="0"/>
              <a:t>齐</a:t>
            </a:r>
            <a:r>
              <a:rPr lang="zh-CN" altLang="en-US" dirty="0"/>
              <a:t>窗体中的控件 </a:t>
            </a:r>
          </a:p>
        </p:txBody>
      </p:sp>
    </p:spTree>
  </p:cSld>
  <p:clrMapOvr>
    <a:masterClrMapping/>
  </p:clrMapOvr>
  <p:transition>
    <p:split orient="vert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4.5 </a:t>
            </a:r>
            <a:r>
              <a:rPr lang="zh-CN" altLang="en-US"/>
              <a:t>窗体综合实例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4"/>
            <a:ext cx="8229600" cy="6264597"/>
          </a:xfrm>
        </p:spPr>
        <p:txBody>
          <a:bodyPr/>
          <a:lstStyle/>
          <a:p>
            <a:pPr marL="0" indent="0">
              <a:buNone/>
            </a:pPr>
            <a:r>
              <a:rPr lang="zh-CN" altLang="zh-SG" sz="2800" dirty="0"/>
              <a:t>例</a:t>
            </a:r>
            <a:r>
              <a:rPr lang="en-US" altLang="zh-SG" sz="2800" dirty="0"/>
              <a:t>4.10  </a:t>
            </a:r>
            <a:r>
              <a:rPr lang="zh-CN" altLang="zh-SG" sz="2800" dirty="0"/>
              <a:t>以“罗斯文”数据库为数据源，创建一个以不同组合方式模糊查询订单信息的自定义窗体“订单查询”。</a:t>
            </a:r>
          </a:p>
          <a:p>
            <a:r>
              <a:rPr lang="zh-CN" altLang="zh-SG" sz="2800" dirty="0"/>
              <a:t>解题分析：根据题意可知，用户是要求通过本窗口订单信息进行条件查询操作，因此窗体上的文本框控件、组合框控件及列表框控件都是提供给用户输入查询条件的控件，其数据来源与数据库无关，应设置为非绑定型控件；还需要设置</a:t>
            </a:r>
            <a:r>
              <a:rPr lang="en-US" altLang="zh-SG" sz="2800" dirty="0"/>
              <a:t>1</a:t>
            </a:r>
            <a:r>
              <a:rPr lang="zh-CN" altLang="zh-SG" sz="2800" dirty="0"/>
              <a:t>个命令按钮用于执行查询的操作。</a:t>
            </a:r>
          </a:p>
          <a:p>
            <a:r>
              <a:rPr lang="zh-CN" altLang="zh-SG" sz="2800" dirty="0"/>
              <a:t>设计方案：因窗体上均为非绑定控件，所以使用在“在设计视图（或布局视图）中创建窗体”方法，然后根据窗体控件要求先创建一个“查询”对象，并且在窗体上安放命令按钮以控制这个“查询”对象。</a:t>
            </a:r>
          </a:p>
        </p:txBody>
      </p:sp>
    </p:spTree>
  </p:cSld>
  <p:clrMapOvr>
    <a:masterClrMapping/>
  </p:clrMapOvr>
  <p:transition>
    <p:split orient="vert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4.5 </a:t>
            </a:r>
            <a:r>
              <a:rPr lang="zh-CN" altLang="en-US"/>
              <a:t>窗体综合实例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1. </a:t>
            </a:r>
            <a:r>
              <a:rPr lang="zh-CN" altLang="zh-SG" dirty="0"/>
              <a:t>创建一个空白窗体</a:t>
            </a:r>
          </a:p>
          <a:p>
            <a:r>
              <a:rPr lang="en-US" altLang="zh-SG" dirty="0"/>
              <a:t>2. </a:t>
            </a:r>
            <a:r>
              <a:rPr lang="zh-CN" altLang="zh-SG" dirty="0"/>
              <a:t>在窗体上创建标签控件并设置其属性</a:t>
            </a:r>
          </a:p>
          <a:p>
            <a:r>
              <a:rPr lang="en-US" altLang="zh-SG" dirty="0"/>
              <a:t>3. </a:t>
            </a:r>
            <a:r>
              <a:rPr lang="zh-CN" altLang="zh-SG" dirty="0"/>
              <a:t>创建组合框控件</a:t>
            </a:r>
          </a:p>
          <a:p>
            <a:r>
              <a:rPr lang="en-US" altLang="zh-SG" dirty="0"/>
              <a:t>4. </a:t>
            </a:r>
            <a:r>
              <a:rPr lang="zh-CN" altLang="zh-SG" dirty="0"/>
              <a:t>创建列表框控件</a:t>
            </a:r>
          </a:p>
          <a:p>
            <a:r>
              <a:rPr lang="en-US" altLang="zh-SG" dirty="0"/>
              <a:t>5. </a:t>
            </a:r>
            <a:r>
              <a:rPr lang="zh-CN" altLang="zh-SG" dirty="0"/>
              <a:t>在窗体中创建文本框控件</a:t>
            </a:r>
          </a:p>
          <a:p>
            <a:r>
              <a:rPr lang="en-US" altLang="zh-SG" dirty="0"/>
              <a:t>6. </a:t>
            </a:r>
            <a:r>
              <a:rPr lang="zh-CN" altLang="zh-SG" dirty="0"/>
              <a:t>根据窗体控件创建“查询”对象</a:t>
            </a:r>
          </a:p>
          <a:p>
            <a:r>
              <a:rPr lang="en-US" altLang="zh-SG" dirty="0"/>
              <a:t>7. </a:t>
            </a:r>
            <a:r>
              <a:rPr lang="zh-CN" altLang="zh-SG" dirty="0"/>
              <a:t>在窗体上创建命令按钮控件</a:t>
            </a:r>
          </a:p>
          <a:p>
            <a:r>
              <a:rPr lang="en-US" altLang="zh-SG" dirty="0"/>
              <a:t>8. </a:t>
            </a:r>
            <a:r>
              <a:rPr lang="zh-CN" altLang="zh-SG" dirty="0"/>
              <a:t>在窗体视图下打开窗体</a:t>
            </a:r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604921967"/>
      </p:ext>
    </p:extLst>
  </p:cSld>
  <p:clrMapOvr>
    <a:masterClrMapping/>
  </p:clrMapOvr>
  <p:transition>
    <p:split orient="vert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窗体 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619250" y="1639888"/>
            <a:ext cx="5761038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>
                <a:solidFill>
                  <a:schemeClr val="accent2"/>
                </a:solidFill>
              </a:rPr>
              <a:t>2. </a:t>
            </a:r>
            <a:r>
              <a:rPr lang="zh-CN" altLang="en-US" sz="3200">
                <a:solidFill>
                  <a:schemeClr val="accent2"/>
                </a:solidFill>
              </a:rPr>
              <a:t>创建窗体</a:t>
            </a:r>
          </a:p>
          <a:p>
            <a:pPr>
              <a:buFont typeface="Wingdings" pitchFamily="2" charset="2"/>
              <a:buNone/>
            </a:pPr>
            <a:r>
              <a:rPr lang="zh-CN" altLang="en-US" sz="3200"/>
              <a:t>  </a:t>
            </a:r>
            <a:r>
              <a:rPr lang="en-US" altLang="zh-CN" sz="3200"/>
              <a:t>a.</a:t>
            </a:r>
            <a:r>
              <a:rPr lang="zh-CN" altLang="en-US" sz="3200"/>
              <a:t>使用向导创建窗体</a:t>
            </a:r>
            <a:r>
              <a:rPr lang="en-US" altLang="zh-CN" sz="3200"/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zh-CN" sz="3200"/>
              <a:t>  b.</a:t>
            </a:r>
            <a:r>
              <a:rPr lang="zh-CN" altLang="en-US" sz="3200"/>
              <a:t>使用设计器创建窗体</a:t>
            </a:r>
            <a:r>
              <a:rPr lang="en-US" altLang="zh-CN" sz="3200"/>
              <a:t>; </a:t>
            </a:r>
          </a:p>
          <a:p>
            <a:r>
              <a:rPr lang="zh-CN" altLang="en-US" sz="3200"/>
              <a:t>控件的含义及种类</a:t>
            </a:r>
          </a:p>
          <a:p>
            <a:r>
              <a:rPr lang="zh-CN" altLang="en-US" sz="3200"/>
              <a:t>在窗体中添加和修改控件</a:t>
            </a:r>
          </a:p>
          <a:p>
            <a:r>
              <a:rPr lang="zh-CN" altLang="en-US" sz="3200"/>
              <a:t>设置控件的常用属性</a:t>
            </a:r>
          </a:p>
        </p:txBody>
      </p:sp>
      <p:grpSp>
        <p:nvGrpSpPr>
          <p:cNvPr id="22533" name="组合 3"/>
          <p:cNvGrpSpPr>
            <a:grpSpLocks/>
          </p:cNvGrpSpPr>
          <p:nvPr/>
        </p:nvGrpSpPr>
        <p:grpSpPr bwMode="auto">
          <a:xfrm>
            <a:off x="285750" y="0"/>
            <a:ext cx="1620838" cy="1839913"/>
            <a:chOff x="285720" y="0"/>
            <a:chExt cx="1620957" cy="1840687"/>
          </a:xfrm>
        </p:grpSpPr>
        <p:pic>
          <p:nvPicPr>
            <p:cNvPr id="22534" name="Picture 7" descr="C:\Documents and Settings\wangfengmei\Local Settings\Temporary Internet Files\Content.IE5\URTQFACP\MC90031066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34" y="0"/>
              <a:ext cx="1185062" cy="184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5" name="TextBox 5"/>
            <p:cNvSpPr txBox="1">
              <a:spLocks noChangeArrowheads="1"/>
            </p:cNvSpPr>
            <p:nvPr/>
          </p:nvSpPr>
          <p:spPr bwMode="auto">
            <a:xfrm>
              <a:off x="285720" y="92867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>
                  <a:solidFill>
                    <a:srgbClr val="002060"/>
                  </a:solidFill>
                  <a:latin typeface="华文行楷" pitchFamily="2" charset="-122"/>
                  <a:ea typeface="华文行楷" pitchFamily="2" charset="-122"/>
                </a:rPr>
                <a:t>教学重点</a:t>
              </a:r>
            </a:p>
          </p:txBody>
        </p:sp>
      </p:grpSp>
    </p:spTree>
  </p:cSld>
  <p:clrMapOvr>
    <a:masterClrMapping/>
  </p:clrMapOvr>
  <p:transition>
    <p:comb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4.5 </a:t>
            </a:r>
            <a:r>
              <a:rPr lang="zh-CN" altLang="en-US"/>
              <a:t>窗体综合实例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060849"/>
            <a:ext cx="7643192" cy="2952328"/>
          </a:xfrm>
        </p:spPr>
        <p:txBody>
          <a:bodyPr/>
          <a:lstStyle/>
          <a:p>
            <a:r>
              <a:rPr lang="zh-CN" altLang="zh-SG" sz="2800" dirty="0"/>
              <a:t>例</a:t>
            </a:r>
            <a:r>
              <a:rPr lang="en-US" altLang="zh-SG" sz="2800" dirty="0"/>
              <a:t>4.11  </a:t>
            </a:r>
            <a:r>
              <a:rPr lang="zh-CN" altLang="zh-SG" sz="2800" dirty="0"/>
              <a:t>设计一个销售管理系统主界面，把前面创建的窗体组合在这个界面中。当打开“罗斯文”数据库时，系统可自动启动该界面。</a:t>
            </a:r>
          </a:p>
          <a:p>
            <a:pPr marL="0" indent="0">
              <a:buNone/>
            </a:pPr>
            <a:endParaRPr lang="zh-CN" altLang="zh-SG" sz="2800" dirty="0"/>
          </a:p>
        </p:txBody>
      </p:sp>
    </p:spTree>
    <p:extLst>
      <p:ext uri="{BB962C8B-B14F-4D97-AF65-F5344CB8AC3E}">
        <p14:creationId xmlns:p14="http://schemas.microsoft.com/office/powerpoint/2010/main" val="4172084077"/>
      </p:ext>
    </p:extLst>
  </p:cSld>
  <p:clrMapOvr>
    <a:masterClrMapping/>
  </p:clrMapOvr>
  <p:transition>
    <p:split orient="vert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SG" sz="3200" dirty="0"/>
              <a:t>本章小结</a:t>
            </a:r>
            <a:endParaRPr lang="zh-CN" altLang="en-US" sz="32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SG" sz="2800" dirty="0"/>
              <a:t>在</a:t>
            </a:r>
            <a:r>
              <a:rPr lang="en-US" altLang="zh-SG" sz="2800" dirty="0"/>
              <a:t>Access</a:t>
            </a:r>
            <a:r>
              <a:rPr lang="zh-CN" altLang="zh-SG" sz="2800" dirty="0"/>
              <a:t>数据库管理系统中，不仅可以设计表和查询，还可以根据表和查询来创建窗体。窗体以一种有组织、有吸引力的方式来表示数据，是用户与</a:t>
            </a:r>
            <a:r>
              <a:rPr lang="en-US" altLang="zh-SG" sz="2800" dirty="0"/>
              <a:t>Access</a:t>
            </a:r>
            <a:r>
              <a:rPr lang="zh-CN" altLang="zh-SG" sz="2800" dirty="0"/>
              <a:t>表进行数据交互的界面。使用窗体来操作数据库是数据库系统设计的重要目标。</a:t>
            </a:r>
          </a:p>
          <a:p>
            <a:r>
              <a:rPr lang="zh-CN" altLang="zh-SG" sz="2800" dirty="0"/>
              <a:t>在</a:t>
            </a:r>
            <a:r>
              <a:rPr lang="en-US" altLang="zh-SG" sz="2800" dirty="0"/>
              <a:t>Access</a:t>
            </a:r>
            <a:r>
              <a:rPr lang="zh-CN" altLang="zh-SG" sz="2800" dirty="0"/>
              <a:t>窗体中最主要的设计元素就是控件。实际应用中主要使用“窗体向导”或“自动创建窗体”快速生成窗体的基本框架，然后使用设计视图修改完善</a:t>
            </a:r>
            <a:r>
              <a:rPr lang="zh-CN" altLang="zh-SG" sz="2800" dirty="0" smtClean="0"/>
              <a:t>。</a:t>
            </a:r>
            <a:endParaRPr lang="zh-CN" altLang="zh-SG" sz="2800" dirty="0"/>
          </a:p>
        </p:txBody>
      </p:sp>
    </p:spTree>
  </p:cSld>
  <p:clrMapOvr>
    <a:masterClrMapping/>
  </p:clrMapOvr>
  <p:transition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4752528" cy="1143000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窗体概述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00808"/>
            <a:ext cx="7859712" cy="4176464"/>
          </a:xfrm>
        </p:spPr>
        <p:txBody>
          <a:bodyPr/>
          <a:lstStyle/>
          <a:p>
            <a:r>
              <a:rPr lang="zh-CN" altLang="en-US" dirty="0"/>
              <a:t>窗体是</a:t>
            </a:r>
            <a:r>
              <a:rPr lang="en-US" altLang="zh-CN" dirty="0"/>
              <a:t>Access</a:t>
            </a:r>
            <a:r>
              <a:rPr lang="zh-CN" altLang="en-US" dirty="0"/>
              <a:t>的重要对象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窗体</a:t>
            </a:r>
            <a:r>
              <a:rPr lang="zh-CN" altLang="en-US" dirty="0"/>
              <a:t>本身并不存储数据，但应用窗体可使数据库中数据的输入、改写、查看变得十分直观容易，数据格式更加灵活方便</a:t>
            </a:r>
            <a:r>
              <a:rPr lang="en-US" altLang="zh-CN" dirty="0"/>
              <a:t>.</a:t>
            </a:r>
            <a:r>
              <a:rPr lang="zh-CN" altLang="en-US" dirty="0"/>
              <a:t>窗体中包含各种控件，通过这些控件可以打开报表或其他窗体、执行宏或</a:t>
            </a:r>
            <a:r>
              <a:rPr lang="en-US" altLang="zh-CN" dirty="0"/>
              <a:t>VBA</a:t>
            </a:r>
            <a:r>
              <a:rPr lang="zh-CN" altLang="en-US" dirty="0"/>
              <a:t>编写的代码程序。</a:t>
            </a:r>
          </a:p>
        </p:txBody>
      </p:sp>
    </p:spTree>
  </p:cSld>
  <p:clrMapOvr>
    <a:masterClrMapping/>
  </p:clrMapOvr>
  <p:transition>
    <p:split orient="vert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2636912"/>
            <a:ext cx="7499176" cy="3489251"/>
          </a:xfrm>
        </p:spPr>
        <p:txBody>
          <a:bodyPr/>
          <a:lstStyle/>
          <a:p>
            <a:r>
              <a:rPr lang="zh-CN" altLang="en-US" dirty="0"/>
              <a:t>在一个数据库应用系统开发完成后，对数据库的所有操作都可通过窗体这个界面来实现，因此窗体也是一个系统的组织者。</a:t>
            </a:r>
          </a:p>
        </p:txBody>
      </p:sp>
    </p:spTree>
  </p:cSld>
  <p:clrMapOvr>
    <a:masterClrMapping/>
  </p:clrMapOvr>
  <p:transition>
    <p:randomBar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2902" y="381214"/>
            <a:ext cx="5400600" cy="1143000"/>
          </a:xfrm>
        </p:spPr>
        <p:txBody>
          <a:bodyPr/>
          <a:lstStyle/>
          <a:p>
            <a:pPr algn="r"/>
            <a:r>
              <a:rPr lang="en-US" altLang="zh-CN" dirty="0"/>
              <a:t>4.1.1 </a:t>
            </a:r>
            <a:r>
              <a:rPr lang="zh-CN" altLang="en-US" dirty="0"/>
              <a:t>窗体的功能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00200"/>
            <a:ext cx="7931150" cy="2189163"/>
          </a:xfrm>
        </p:spPr>
        <p:txBody>
          <a:bodyPr/>
          <a:lstStyle/>
          <a:p>
            <a:r>
              <a:rPr lang="zh-CN" altLang="en-US" dirty="0"/>
              <a:t>窗体是应用程序与用户的接口，是创建数据库应用系统最基本的对象。用户通过窗体可实现数据维护、控制应用程序流程等人机交互功能。具体包括：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779838" y="3716338"/>
            <a:ext cx="49022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显示与编辑数据库中的数据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显示提示信息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打印数据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控制程序运行</a:t>
            </a:r>
          </a:p>
          <a:p>
            <a:endParaRPr lang="en-US" altLang="zh-CN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18288"/>
            <a:ext cx="2312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4.1.1 </a:t>
            </a:r>
            <a:r>
              <a:rPr lang="zh-CN" altLang="en-US" b="1" dirty="0" smtClean="0"/>
              <a:t>窗体的功能 </a:t>
            </a:r>
            <a:endParaRPr lang="en-US" altLang="zh-CN" b="1" dirty="0"/>
          </a:p>
        </p:txBody>
      </p:sp>
    </p:spTree>
  </p:cSld>
  <p:clrMapOvr>
    <a:masterClrMapping/>
  </p:clrMapOvr>
  <p:transition>
    <p:randomBar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1408" y="274638"/>
            <a:ext cx="5800992" cy="1143000"/>
          </a:xfrm>
        </p:spPr>
        <p:txBody>
          <a:bodyPr/>
          <a:lstStyle/>
          <a:p>
            <a:pPr algn="r"/>
            <a:r>
              <a:rPr lang="en-US" altLang="zh-CN" dirty="0"/>
              <a:t>4.1.2 </a:t>
            </a:r>
            <a:r>
              <a:rPr lang="zh-CN" altLang="en-US" dirty="0"/>
              <a:t>窗体的类型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557338"/>
            <a:ext cx="7848600" cy="1511300"/>
          </a:xfrm>
        </p:spPr>
        <p:txBody>
          <a:bodyPr/>
          <a:lstStyle/>
          <a:p>
            <a:r>
              <a:rPr lang="zh-CN" altLang="en-US" sz="2800"/>
              <a:t>窗体是由窗体本身和窗体所包含的控件组成，窗体的形式是由其自身的特性和其所包含控件的属性决定的。 </a:t>
            </a:r>
          </a:p>
        </p:txBody>
      </p:sp>
      <p:grpSp>
        <p:nvGrpSpPr>
          <p:cNvPr id="2" name="Organization Chart 7"/>
          <p:cNvGrpSpPr>
            <a:grpSpLocks/>
          </p:cNvGrpSpPr>
          <p:nvPr/>
        </p:nvGrpSpPr>
        <p:grpSpPr bwMode="auto">
          <a:xfrm>
            <a:off x="1258888" y="2924175"/>
            <a:ext cx="7416800" cy="2497138"/>
            <a:chOff x="1134" y="1273"/>
            <a:chExt cx="2880" cy="720"/>
          </a:xfrm>
        </p:grpSpPr>
        <p:cxnSp>
          <p:nvCxnSpPr>
            <p:cNvPr id="14350" name="_s14350"/>
            <p:cNvCxnSpPr>
              <a:cxnSpLocks noChangeShapeType="1"/>
              <a:stCxn id="6" idx="0"/>
              <a:endCxn id="3" idx="2"/>
            </p:cNvCxnSpPr>
            <p:nvPr/>
          </p:nvCxnSpPr>
          <p:spPr bwMode="auto">
            <a:xfrm rot="5400000" flipH="1">
              <a:off x="3006" y="1129"/>
              <a:ext cx="144" cy="1008"/>
            </a:xfrm>
            <a:prstGeom prst="bentConnector3">
              <a:avLst>
                <a:gd name="adj1" fmla="val 2093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9" name="_s14349"/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16200000">
              <a:off x="2503" y="1632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8" name="_s14348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1998" y="1129"/>
              <a:ext cx="144" cy="1008"/>
            </a:xfrm>
            <a:prstGeom prst="bentConnector3">
              <a:avLst>
                <a:gd name="adj1" fmla="val 2093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14344"/>
            <p:cNvSpPr>
              <a:spLocks noChangeArrowheads="1"/>
            </p:cNvSpPr>
            <p:nvPr/>
          </p:nvSpPr>
          <p:spPr bwMode="auto">
            <a:xfrm>
              <a:off x="2142" y="127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57150" cmpd="thickThin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2" charset="-122"/>
                </a:rPr>
                <a:t>从功能上分</a:t>
              </a: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" name="_s14345"/>
            <p:cNvSpPr>
              <a:spLocks noChangeArrowheads="1"/>
            </p:cNvSpPr>
            <p:nvPr/>
          </p:nvSpPr>
          <p:spPr bwMode="auto">
            <a:xfrm>
              <a:off x="1134" y="170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57150" cmpd="thickThin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2" charset="-122"/>
                </a:rPr>
                <a:t>提示性窗体 </a:t>
              </a:r>
            </a:p>
          </p:txBody>
        </p:sp>
        <p:sp>
          <p:nvSpPr>
            <p:cNvPr id="5" name="_s14346"/>
            <p:cNvSpPr>
              <a:spLocks noChangeArrowheads="1"/>
            </p:cNvSpPr>
            <p:nvPr/>
          </p:nvSpPr>
          <p:spPr bwMode="auto">
            <a:xfrm>
              <a:off x="2142" y="170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57150" cmpd="thickThin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2" charset="-122"/>
                </a:rPr>
                <a:t>控制性窗体 </a:t>
              </a:r>
            </a:p>
          </p:txBody>
        </p:sp>
        <p:sp>
          <p:nvSpPr>
            <p:cNvPr id="6" name="_s14347"/>
            <p:cNvSpPr>
              <a:spLocks noChangeArrowheads="1"/>
            </p:cNvSpPr>
            <p:nvPr/>
          </p:nvSpPr>
          <p:spPr bwMode="auto">
            <a:xfrm>
              <a:off x="3150" y="170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57150" cmpd="thickThin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2" charset="-122"/>
                </a:rPr>
                <a:t>数据性窗体 </a:t>
              </a:r>
            </a:p>
          </p:txBody>
        </p: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39552" y="18288"/>
            <a:ext cx="2312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4.1.2 </a:t>
            </a:r>
            <a:r>
              <a:rPr lang="zh-CN" altLang="en-US" b="1" dirty="0" smtClean="0"/>
              <a:t>窗体的类型</a:t>
            </a:r>
            <a:endParaRPr lang="en-US" altLang="zh-CN" b="1" dirty="0"/>
          </a:p>
        </p:txBody>
      </p:sp>
    </p:spTree>
  </p:cSld>
  <p:clrMapOvr>
    <a:masterClrMapping/>
  </p:clrMapOvr>
  <p:transition>
    <p:randomBar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274638"/>
            <a:ext cx="5400600" cy="1143000"/>
          </a:xfrm>
        </p:spPr>
        <p:txBody>
          <a:bodyPr/>
          <a:lstStyle/>
          <a:p>
            <a:pPr algn="r"/>
            <a:r>
              <a:rPr lang="en-US" altLang="zh-CN" dirty="0"/>
              <a:t>4.1.3 </a:t>
            </a:r>
            <a:r>
              <a:rPr lang="zh-CN" altLang="en-US" dirty="0"/>
              <a:t>窗体的视图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r>
              <a:rPr lang="zh-CN" altLang="en-US" sz="2800" dirty="0"/>
              <a:t>为了从各层面来查看窗体的数据源，</a:t>
            </a:r>
            <a:r>
              <a:rPr lang="en-US" altLang="zh-CN" sz="2800" dirty="0"/>
              <a:t>Access</a:t>
            </a:r>
            <a:r>
              <a:rPr lang="zh-CN" altLang="en-US" sz="2800" dirty="0"/>
              <a:t>为窗体提供</a:t>
            </a:r>
            <a:r>
              <a:rPr lang="zh-CN" altLang="en-US" sz="2800" dirty="0" smtClean="0"/>
              <a:t>了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种</a:t>
            </a:r>
            <a:r>
              <a:rPr lang="zh-CN" altLang="en-US" sz="2800" dirty="0"/>
              <a:t>视图：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18288"/>
            <a:ext cx="2312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4.1.3 </a:t>
            </a:r>
            <a:r>
              <a:rPr lang="zh-CN" altLang="en-US" b="1" dirty="0" smtClean="0"/>
              <a:t>窗体的视图</a:t>
            </a:r>
            <a:endParaRPr lang="en-US" altLang="zh-CN" b="1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2557463"/>
            <a:ext cx="3174900" cy="474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Bar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ss">
  <a:themeElements>
    <a:clrScheme name="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ces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</Template>
  <TotalTime>589</TotalTime>
  <Words>2288</Words>
  <Application>Microsoft Office PowerPoint</Application>
  <PresentationFormat>全屏显示(4:3)</PresentationFormat>
  <Paragraphs>220</Paragraphs>
  <Slides>41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Access</vt:lpstr>
      <vt:lpstr>自定义设计方案</vt:lpstr>
      <vt:lpstr>Access数据库 应用技术</vt:lpstr>
      <vt:lpstr>第4章 窗体</vt:lpstr>
      <vt:lpstr>第4章 窗体 </vt:lpstr>
      <vt:lpstr>第4章 窗体 </vt:lpstr>
      <vt:lpstr>4.1 窗体概述 </vt:lpstr>
      <vt:lpstr>PowerPoint 演示文稿</vt:lpstr>
      <vt:lpstr>4.1.1 窗体的功能 </vt:lpstr>
      <vt:lpstr>4.1.2 窗体的类型 </vt:lpstr>
      <vt:lpstr>4.1.3 窗体的视图 </vt:lpstr>
      <vt:lpstr>PowerPoint 演示文稿</vt:lpstr>
      <vt:lpstr>4.1.4窗体创建功能按钮介绍</vt:lpstr>
      <vt:lpstr>4.1.5 创建窗体的方法 </vt:lpstr>
      <vt:lpstr>4.2 快速创建窗体 </vt:lpstr>
      <vt:lpstr>4.2.1 自动创建窗体 </vt:lpstr>
      <vt:lpstr>使用“空白窗体”工具创建窗体</vt:lpstr>
      <vt:lpstr>使用“空白窗体”工具创建窗体</vt:lpstr>
      <vt:lpstr>使用窗体向导创建窗体 </vt:lpstr>
      <vt:lpstr>4.3 在设计视图中创建窗体 </vt:lpstr>
      <vt:lpstr>4.3.1窗体设计视图</vt:lpstr>
      <vt:lpstr>一、设计视图的组成 </vt:lpstr>
      <vt:lpstr>一、设计视图的组成 </vt:lpstr>
      <vt:lpstr>一、设计视图的组成 </vt:lpstr>
      <vt:lpstr>二、工具栏 </vt:lpstr>
      <vt:lpstr>三、工具箱</vt:lpstr>
      <vt:lpstr>四、字段列表</vt:lpstr>
      <vt:lpstr>4.3.2 常用控件的功能 </vt:lpstr>
      <vt:lpstr>PowerPoint 演示文稿</vt:lpstr>
      <vt:lpstr>PowerPoint 演示文稿</vt:lpstr>
      <vt:lpstr>PowerPoint 演示文稿</vt:lpstr>
      <vt:lpstr>PowerPoint 演示文稿</vt:lpstr>
      <vt:lpstr>4.3.3 常用控件的使用 </vt:lpstr>
      <vt:lpstr>4.3.3 常用控件的使用 </vt:lpstr>
      <vt:lpstr>4.3.3 常用控件的使用 </vt:lpstr>
      <vt:lpstr>4.3.4 窗体和控件的属性 </vt:lpstr>
      <vt:lpstr>一、窗体的常用属性 </vt:lpstr>
      <vt:lpstr>二、控件的常用属性 </vt:lpstr>
      <vt:lpstr>4.4 格式化窗体 </vt:lpstr>
      <vt:lpstr>4.5 窗体综合实例 </vt:lpstr>
      <vt:lpstr>4.5 窗体综合实例 </vt:lpstr>
      <vt:lpstr>4.5 窗体综合实例 </vt:lpstr>
      <vt:lpstr>本章小结</vt:lpstr>
    </vt:vector>
  </TitlesOfParts>
  <Company>gdut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Access数据库 应用技术</dc:title>
  <dc:creator>wfm</dc:creator>
  <cp:lastModifiedBy>lgh</cp:lastModifiedBy>
  <cp:revision>22</cp:revision>
  <dcterms:created xsi:type="dcterms:W3CDTF">2012-01-16T02:02:06Z</dcterms:created>
  <dcterms:modified xsi:type="dcterms:W3CDTF">2015-02-28T14:52:06Z</dcterms:modified>
</cp:coreProperties>
</file>