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47"/>
  </p:notesMasterIdLst>
  <p:sldIdLst>
    <p:sldId id="256" r:id="rId3"/>
    <p:sldId id="258" r:id="rId4"/>
    <p:sldId id="260" r:id="rId5"/>
    <p:sldId id="259" r:id="rId6"/>
    <p:sldId id="261" r:id="rId7"/>
    <p:sldId id="262" r:id="rId8"/>
    <p:sldId id="263" r:id="rId9"/>
    <p:sldId id="281" r:id="rId10"/>
    <p:sldId id="264" r:id="rId11"/>
    <p:sldId id="282" r:id="rId12"/>
    <p:sldId id="279" r:id="rId13"/>
    <p:sldId id="280" r:id="rId14"/>
    <p:sldId id="283" r:id="rId15"/>
    <p:sldId id="284" r:id="rId16"/>
    <p:sldId id="286" r:id="rId17"/>
    <p:sldId id="285" r:id="rId18"/>
    <p:sldId id="287" r:id="rId19"/>
    <p:sldId id="266" r:id="rId20"/>
    <p:sldId id="288" r:id="rId21"/>
    <p:sldId id="267" r:id="rId22"/>
    <p:sldId id="289" r:id="rId23"/>
    <p:sldId id="269" r:id="rId24"/>
    <p:sldId id="290" r:id="rId25"/>
    <p:sldId id="291" r:id="rId26"/>
    <p:sldId id="270" r:id="rId27"/>
    <p:sldId id="292" r:id="rId28"/>
    <p:sldId id="293" r:id="rId29"/>
    <p:sldId id="294" r:id="rId30"/>
    <p:sldId id="295" r:id="rId31"/>
    <p:sldId id="271" r:id="rId32"/>
    <p:sldId id="272" r:id="rId33"/>
    <p:sldId id="273" r:id="rId34"/>
    <p:sldId id="274" r:id="rId35"/>
    <p:sldId id="275" r:id="rId36"/>
    <p:sldId id="296" r:id="rId37"/>
    <p:sldId id="276" r:id="rId38"/>
    <p:sldId id="277" r:id="rId39"/>
    <p:sldId id="297" r:id="rId40"/>
    <p:sldId id="298" r:id="rId41"/>
    <p:sldId id="299" r:id="rId42"/>
    <p:sldId id="278" r:id="rId43"/>
    <p:sldId id="300" r:id="rId44"/>
    <p:sldId id="301" r:id="rId45"/>
    <p:sldId id="302"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8" autoAdjust="0"/>
    <p:restoredTop sz="94660"/>
  </p:normalViewPr>
  <p:slideViewPr>
    <p:cSldViewPr>
      <p:cViewPr varScale="1">
        <p:scale>
          <a:sx n="66" d="100"/>
          <a:sy n="66" d="100"/>
        </p:scale>
        <p:origin x="-155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A1A0C0E-3AE8-4FCE-A147-3EB255DADCAC}" type="slidenum">
              <a:rPr lang="en-US" altLang="zh-CN"/>
              <a:pPr/>
              <a:t>‹#›</a:t>
            </a:fld>
            <a:endParaRPr lang="en-US" altLang="zh-CN"/>
          </a:p>
        </p:txBody>
      </p:sp>
    </p:spTree>
    <p:extLst>
      <p:ext uri="{BB962C8B-B14F-4D97-AF65-F5344CB8AC3E}">
        <p14:creationId xmlns:p14="http://schemas.microsoft.com/office/powerpoint/2010/main" val="35813613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D9538-E2B4-4FB3-92DF-1C9A7AEDED38}" type="slidenum">
              <a:rPr lang="en-US" altLang="zh-CN"/>
              <a:pPr/>
              <a:t>3</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zh-SG" altLang="zh-SG"/>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8313" y="1125538"/>
            <a:ext cx="4606925" cy="1470025"/>
          </a:xfrm>
        </p:spPr>
        <p:txBody>
          <a:bodyPr/>
          <a:lstStyle>
            <a:lvl1pPr>
              <a:defRPr sz="4000" b="0"/>
            </a:lvl1pPr>
          </a:lstStyle>
          <a:p>
            <a:pPr lvl="0"/>
            <a:r>
              <a:rPr lang="zh-CN" altLang="en-US" noProof="0" smtClean="0"/>
              <a:t>单击此处编辑母版标题样式</a:t>
            </a:r>
          </a:p>
        </p:txBody>
      </p:sp>
      <p:sp>
        <p:nvSpPr>
          <p:cNvPr id="5123" name="Rectangle 3"/>
          <p:cNvSpPr>
            <a:spLocks noGrp="1" noChangeArrowheads="1"/>
          </p:cNvSpPr>
          <p:nvPr>
            <p:ph type="subTitle" idx="1"/>
          </p:nvPr>
        </p:nvSpPr>
        <p:spPr>
          <a:xfrm>
            <a:off x="2771775" y="3429000"/>
            <a:ext cx="4424363" cy="1752600"/>
          </a:xfrm>
        </p:spPr>
        <p:txBody>
          <a:bodyPr/>
          <a:lstStyle>
            <a:lvl1pPr marL="0" indent="0" algn="ctr">
              <a:buFont typeface="Wingdings" pitchFamily="2" charset="2"/>
              <a:buNone/>
              <a:defRPr b="0"/>
            </a:lvl1pPr>
          </a:lstStyle>
          <a:p>
            <a:pPr lvl="0"/>
            <a:r>
              <a:rPr lang="zh-CN" altLang="en-US" noProof="0" smtClean="0"/>
              <a:t>单击此处编辑母版副标题样式</a:t>
            </a:r>
          </a:p>
        </p:txBody>
      </p:sp>
      <p:sp>
        <p:nvSpPr>
          <p:cNvPr id="5124" name="Rectangle 4"/>
          <p:cNvSpPr>
            <a:spLocks noGrp="1" noChangeArrowheads="1"/>
          </p:cNvSpPr>
          <p:nvPr>
            <p:ph type="sldNum" sz="quarter" idx="4"/>
          </p:nvPr>
        </p:nvSpPr>
        <p:spPr bwMode="auto">
          <a:xfrm>
            <a:off x="8558213" y="6381750"/>
            <a:ext cx="585787"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84BFDA0-4C81-4929-B983-BE2F4FF4492B}" type="slidenum">
              <a:rPr lang="en-US" altLang="zh-CN"/>
              <a:pPr/>
              <a:t>‹#›</a:t>
            </a:fld>
            <a:endParaRPr lang="en-US" altLang="zh-CN"/>
          </a:p>
        </p:txBody>
      </p:sp>
      <p:pic>
        <p:nvPicPr>
          <p:cNvPr id="5125" name="Picture 5" descr="12vmn42430-309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LGH_WORK\1U1教学课件-朗科\1U1教学_朗科\201503课件\Access2010课件\Access_Test原始材料\相片\海大.bmp"/>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0020" y="0"/>
            <a:ext cx="904875" cy="74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61628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879872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SG"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SG" altLang="en-US"/>
          </a:p>
        </p:txBody>
      </p:sp>
    </p:spTree>
    <p:extLst>
      <p:ext uri="{BB962C8B-B14F-4D97-AF65-F5344CB8AC3E}">
        <p14:creationId xmlns:p14="http://schemas.microsoft.com/office/powerpoint/2010/main" val="72249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612806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7711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68113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884509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Tree>
    <p:extLst>
      <p:ext uri="{BB962C8B-B14F-4D97-AF65-F5344CB8AC3E}">
        <p14:creationId xmlns:p14="http://schemas.microsoft.com/office/powerpoint/2010/main" val="2761450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266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SG"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352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567637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SG"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52913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767143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412062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9975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sz="half" idx="1"/>
          </p:nvPr>
        </p:nvSpPr>
        <p:spPr>
          <a:xfrm>
            <a:off x="468313" y="1600200"/>
            <a:ext cx="4032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652963" y="1600200"/>
            <a:ext cx="40338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29923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14942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Tree>
    <p:extLst>
      <p:ext uri="{BB962C8B-B14F-4D97-AF65-F5344CB8AC3E}">
        <p14:creationId xmlns:p14="http://schemas.microsoft.com/office/powerpoint/2010/main" val="172989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78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SG"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5222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SG"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3856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8.gif"/><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68313" y="1600200"/>
            <a:ext cx="82184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4101" name="Picture 5" descr="1291DCF050-150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LGH_WORK\1U1教学课件-朗科\1U1教学_朗科\201503课件\Access2010课件\Access_Test原始材料\相片\海大.bmp"/>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 y="0"/>
            <a:ext cx="611560" cy="50212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fontAlgn="base">
        <a:spcBef>
          <a:spcPct val="0"/>
        </a:spcBef>
        <a:spcAft>
          <a:spcPct val="0"/>
        </a:spcAft>
        <a:defRPr sz="3600" b="1">
          <a:solidFill>
            <a:srgbClr val="000000"/>
          </a:solidFill>
          <a:latin typeface="+mj-lt"/>
          <a:ea typeface="+mj-ea"/>
          <a:cs typeface="+mj-cs"/>
        </a:defRPr>
      </a:lvl1pPr>
      <a:lvl2pPr algn="ctr" rtl="0" fontAlgn="base">
        <a:spcBef>
          <a:spcPct val="0"/>
        </a:spcBef>
        <a:spcAft>
          <a:spcPct val="0"/>
        </a:spcAft>
        <a:defRPr sz="3600" b="1">
          <a:solidFill>
            <a:srgbClr val="000000"/>
          </a:solidFill>
          <a:latin typeface="Arial" charset="0"/>
          <a:ea typeface="黑体" pitchFamily="2" charset="-122"/>
        </a:defRPr>
      </a:lvl2pPr>
      <a:lvl3pPr algn="ctr" rtl="0" fontAlgn="base">
        <a:spcBef>
          <a:spcPct val="0"/>
        </a:spcBef>
        <a:spcAft>
          <a:spcPct val="0"/>
        </a:spcAft>
        <a:defRPr sz="3600" b="1">
          <a:solidFill>
            <a:srgbClr val="000000"/>
          </a:solidFill>
          <a:latin typeface="Arial" charset="0"/>
          <a:ea typeface="黑体" pitchFamily="2" charset="-122"/>
        </a:defRPr>
      </a:lvl3pPr>
      <a:lvl4pPr algn="ctr" rtl="0" fontAlgn="base">
        <a:spcBef>
          <a:spcPct val="0"/>
        </a:spcBef>
        <a:spcAft>
          <a:spcPct val="0"/>
        </a:spcAft>
        <a:defRPr sz="3600" b="1">
          <a:solidFill>
            <a:srgbClr val="000000"/>
          </a:solidFill>
          <a:latin typeface="Arial" charset="0"/>
          <a:ea typeface="黑体" pitchFamily="2" charset="-122"/>
        </a:defRPr>
      </a:lvl4pPr>
      <a:lvl5pPr algn="ctr" rtl="0" fontAlgn="base">
        <a:spcBef>
          <a:spcPct val="0"/>
        </a:spcBef>
        <a:spcAft>
          <a:spcPct val="0"/>
        </a:spcAft>
        <a:defRPr sz="3600" b="1">
          <a:solidFill>
            <a:srgbClr val="000000"/>
          </a:solidFill>
          <a:latin typeface="Arial" charset="0"/>
          <a:ea typeface="黑体" pitchFamily="2" charset="-122"/>
        </a:defRPr>
      </a:lvl5pPr>
      <a:lvl6pPr marL="457200" algn="ctr" rtl="0" fontAlgn="base">
        <a:spcBef>
          <a:spcPct val="0"/>
        </a:spcBef>
        <a:spcAft>
          <a:spcPct val="0"/>
        </a:spcAft>
        <a:defRPr sz="3600" b="1">
          <a:solidFill>
            <a:srgbClr val="000000"/>
          </a:solidFill>
          <a:latin typeface="Arial" charset="0"/>
          <a:ea typeface="黑体" pitchFamily="2" charset="-122"/>
        </a:defRPr>
      </a:lvl6pPr>
      <a:lvl7pPr marL="914400" algn="ctr" rtl="0" fontAlgn="base">
        <a:spcBef>
          <a:spcPct val="0"/>
        </a:spcBef>
        <a:spcAft>
          <a:spcPct val="0"/>
        </a:spcAft>
        <a:defRPr sz="3600" b="1">
          <a:solidFill>
            <a:srgbClr val="000000"/>
          </a:solidFill>
          <a:latin typeface="Arial" charset="0"/>
          <a:ea typeface="黑体" pitchFamily="2" charset="-122"/>
        </a:defRPr>
      </a:lvl7pPr>
      <a:lvl8pPr marL="1371600" algn="ctr" rtl="0" fontAlgn="base">
        <a:spcBef>
          <a:spcPct val="0"/>
        </a:spcBef>
        <a:spcAft>
          <a:spcPct val="0"/>
        </a:spcAft>
        <a:defRPr sz="3600" b="1">
          <a:solidFill>
            <a:srgbClr val="000000"/>
          </a:solidFill>
          <a:latin typeface="Arial" charset="0"/>
          <a:ea typeface="黑体" pitchFamily="2" charset="-122"/>
        </a:defRPr>
      </a:lvl8pPr>
      <a:lvl9pPr marL="1828800" algn="ctr" rtl="0" fontAlgn="base">
        <a:spcBef>
          <a:spcPct val="0"/>
        </a:spcBef>
        <a:spcAft>
          <a:spcPct val="0"/>
        </a:spcAft>
        <a:defRPr sz="3600" b="1">
          <a:solidFill>
            <a:srgbClr val="000000"/>
          </a:solidFill>
          <a:latin typeface="Arial" charset="0"/>
          <a:ea typeface="黑体" pitchFamily="2" charset="-122"/>
        </a:defRPr>
      </a:lvl9pPr>
    </p:titleStyle>
    <p:bodyStyle>
      <a:lvl1pPr marL="342900" indent="-342900" algn="l" rtl="0" fontAlgn="base">
        <a:spcBef>
          <a:spcPct val="20000"/>
        </a:spcBef>
        <a:spcAft>
          <a:spcPct val="0"/>
        </a:spcAft>
        <a:buClr>
          <a:srgbClr val="008000"/>
        </a:buClr>
        <a:buSzPct val="110000"/>
        <a:buFont typeface="Wingdings" pitchFamily="2" charset="2"/>
        <a:buChar char=""/>
        <a:defRPr sz="3200" b="1">
          <a:solidFill>
            <a:srgbClr val="000000"/>
          </a:solidFill>
          <a:latin typeface="+mn-lt"/>
          <a:ea typeface="+mn-ea"/>
          <a:cs typeface="+mn-cs"/>
        </a:defRPr>
      </a:lvl1pPr>
      <a:lvl2pPr marL="742950" indent="-285750" algn="l" rtl="0" fontAlgn="base">
        <a:spcBef>
          <a:spcPct val="20000"/>
        </a:spcBef>
        <a:spcAft>
          <a:spcPct val="0"/>
        </a:spcAft>
        <a:buClr>
          <a:srgbClr val="008000"/>
        </a:buClr>
        <a:buSzPct val="110000"/>
        <a:buFont typeface="Wingdings" pitchFamily="2" charset="2"/>
        <a:buChar char=""/>
        <a:defRPr sz="3000">
          <a:solidFill>
            <a:schemeClr val="tx1"/>
          </a:solidFill>
          <a:latin typeface="+mn-lt"/>
          <a:ea typeface="+mn-ea"/>
        </a:defRPr>
      </a:lvl2pPr>
      <a:lvl3pPr marL="1143000" indent="-228600" algn="l" rtl="0" fontAlgn="base">
        <a:spcBef>
          <a:spcPct val="20000"/>
        </a:spcBef>
        <a:spcAft>
          <a:spcPct val="0"/>
        </a:spcAft>
        <a:buClr>
          <a:srgbClr val="33CC33"/>
        </a:buClr>
        <a:buChar char="•"/>
        <a:defRPr sz="2400">
          <a:solidFill>
            <a:schemeClr val="tx1"/>
          </a:solidFill>
          <a:latin typeface="+mn-lt"/>
          <a:ea typeface="宋体" pitchFamily="2" charset="-122"/>
        </a:defRPr>
      </a:lvl3pPr>
      <a:lvl4pPr marL="1600200" indent="-228600" algn="l" rtl="0" fontAlgn="base">
        <a:spcBef>
          <a:spcPct val="20000"/>
        </a:spcBef>
        <a:spcAft>
          <a:spcPct val="0"/>
        </a:spcAft>
        <a:buClr>
          <a:srgbClr val="009900"/>
        </a:buClr>
        <a:buChar char="–"/>
        <a:defRPr sz="2000">
          <a:solidFill>
            <a:schemeClr val="tx1"/>
          </a:solidFill>
          <a:latin typeface="+mn-lt"/>
          <a:ea typeface="宋体" pitchFamily="2" charset="-122"/>
        </a:defRPr>
      </a:lvl4pPr>
      <a:lvl5pPr marL="2057400" indent="-228600" algn="l" rtl="0" fontAlgn="base">
        <a:spcBef>
          <a:spcPct val="20000"/>
        </a:spcBef>
        <a:spcAft>
          <a:spcPct val="0"/>
        </a:spcAft>
        <a:buClr>
          <a:srgbClr val="009900"/>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rgbClr val="009900"/>
        </a:buClr>
        <a:buChar char="»"/>
        <a:defRPr sz="2000">
          <a:solidFill>
            <a:schemeClr val="tx1"/>
          </a:solidFill>
          <a:latin typeface="+mn-lt"/>
          <a:ea typeface="宋体" pitchFamily="2" charset="-122"/>
        </a:defRPr>
      </a:lvl6pPr>
      <a:lvl7pPr marL="2971800" indent="-228600" algn="l" rtl="0" fontAlgn="base">
        <a:spcBef>
          <a:spcPct val="20000"/>
        </a:spcBef>
        <a:spcAft>
          <a:spcPct val="0"/>
        </a:spcAft>
        <a:buClr>
          <a:srgbClr val="009900"/>
        </a:buClr>
        <a:buChar char="»"/>
        <a:defRPr sz="2000">
          <a:solidFill>
            <a:schemeClr val="tx1"/>
          </a:solidFill>
          <a:latin typeface="+mn-lt"/>
          <a:ea typeface="宋体" pitchFamily="2" charset="-122"/>
        </a:defRPr>
      </a:lvl7pPr>
      <a:lvl8pPr marL="3429000" indent="-228600" algn="l" rtl="0" fontAlgn="base">
        <a:spcBef>
          <a:spcPct val="20000"/>
        </a:spcBef>
        <a:spcAft>
          <a:spcPct val="0"/>
        </a:spcAft>
        <a:buClr>
          <a:srgbClr val="009900"/>
        </a:buClr>
        <a:buChar char="»"/>
        <a:defRPr sz="2000">
          <a:solidFill>
            <a:schemeClr val="tx1"/>
          </a:solidFill>
          <a:latin typeface="+mn-lt"/>
          <a:ea typeface="宋体" pitchFamily="2" charset="-122"/>
        </a:defRPr>
      </a:lvl8pPr>
      <a:lvl9pPr marL="3886200" indent="-228600" algn="l" rtl="0" fontAlgn="base">
        <a:spcBef>
          <a:spcPct val="20000"/>
        </a:spcBef>
        <a:spcAft>
          <a:spcPct val="0"/>
        </a:spcAft>
        <a:buClr>
          <a:srgbClr val="009900"/>
        </a:buClr>
        <a:buChar char="»"/>
        <a:defRPr sz="2000">
          <a:solidFill>
            <a:schemeClr val="tx1"/>
          </a:solidFill>
          <a:latin typeface="+mn-lt"/>
          <a:ea typeface="宋体" pitchFamily="2" charset="-122"/>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截图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6149" name="Picture 5" descr="personality-basketball-34"/>
          <p:cNvPicPr>
            <a:picLocks noChangeAspect="1" noChangeArrowheads="1"/>
          </p:cNvPicPr>
          <p:nvPr/>
        </p:nvPicPr>
        <p:blipFill>
          <a:blip r:embed="rId14" cstate="print">
            <a:extLst>
              <a:ext uri="{28A0092B-C50C-407E-A947-70E740481C1C}">
                <a14:useLocalDpi xmlns:a14="http://schemas.microsoft.com/office/drawing/2010/main" val="0"/>
              </a:ext>
            </a:extLst>
          </a:blip>
          <a:srcRect t="47972" r="47972" b="7054"/>
          <a:stretch>
            <a:fillRect/>
          </a:stretch>
        </p:blipFill>
        <p:spPr bwMode="auto">
          <a:xfrm>
            <a:off x="0" y="6443558"/>
            <a:ext cx="468313" cy="40481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1291DCF050-150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LGH_WORK\1U1教学课件-朗科\1U1教学_朗科\201503课件\Access2010课件\Access_Test原始材料\相片\海大.bmp"/>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875" y="-18842"/>
            <a:ext cx="904875" cy="7429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3600" b="1">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黑体" pitchFamily="2" charset="-122"/>
        </a:defRPr>
      </a:lvl2pPr>
      <a:lvl3pPr algn="ctr" rtl="0" fontAlgn="base">
        <a:spcBef>
          <a:spcPct val="0"/>
        </a:spcBef>
        <a:spcAft>
          <a:spcPct val="0"/>
        </a:spcAft>
        <a:defRPr sz="3600" b="1">
          <a:solidFill>
            <a:schemeClr val="tx2"/>
          </a:solidFill>
          <a:latin typeface="Arial" charset="0"/>
          <a:ea typeface="黑体" pitchFamily="2" charset="-122"/>
        </a:defRPr>
      </a:lvl3pPr>
      <a:lvl4pPr algn="ctr" rtl="0" fontAlgn="base">
        <a:spcBef>
          <a:spcPct val="0"/>
        </a:spcBef>
        <a:spcAft>
          <a:spcPct val="0"/>
        </a:spcAft>
        <a:defRPr sz="3600" b="1">
          <a:solidFill>
            <a:schemeClr val="tx2"/>
          </a:solidFill>
          <a:latin typeface="Arial" charset="0"/>
          <a:ea typeface="黑体" pitchFamily="2" charset="-122"/>
        </a:defRPr>
      </a:lvl4pPr>
      <a:lvl5pPr algn="ctr" rtl="0" fontAlgn="base">
        <a:spcBef>
          <a:spcPct val="0"/>
        </a:spcBef>
        <a:spcAft>
          <a:spcPct val="0"/>
        </a:spcAft>
        <a:defRPr sz="3600" b="1">
          <a:solidFill>
            <a:schemeClr val="tx2"/>
          </a:solidFill>
          <a:latin typeface="Arial" charset="0"/>
          <a:ea typeface="黑体" pitchFamily="2" charset="-122"/>
        </a:defRPr>
      </a:lvl5pPr>
      <a:lvl6pPr marL="457200" algn="ctr" rtl="0" fontAlgn="base">
        <a:spcBef>
          <a:spcPct val="0"/>
        </a:spcBef>
        <a:spcAft>
          <a:spcPct val="0"/>
        </a:spcAft>
        <a:defRPr sz="3600" b="1">
          <a:solidFill>
            <a:schemeClr val="tx2"/>
          </a:solidFill>
          <a:latin typeface="Arial" charset="0"/>
          <a:ea typeface="黑体" pitchFamily="2" charset="-122"/>
        </a:defRPr>
      </a:lvl6pPr>
      <a:lvl7pPr marL="914400" algn="ctr" rtl="0" fontAlgn="base">
        <a:spcBef>
          <a:spcPct val="0"/>
        </a:spcBef>
        <a:spcAft>
          <a:spcPct val="0"/>
        </a:spcAft>
        <a:defRPr sz="3600" b="1">
          <a:solidFill>
            <a:schemeClr val="tx2"/>
          </a:solidFill>
          <a:latin typeface="Arial" charset="0"/>
          <a:ea typeface="黑体" pitchFamily="2" charset="-122"/>
        </a:defRPr>
      </a:lvl7pPr>
      <a:lvl8pPr marL="1371600" algn="ctr" rtl="0" fontAlgn="base">
        <a:spcBef>
          <a:spcPct val="0"/>
        </a:spcBef>
        <a:spcAft>
          <a:spcPct val="0"/>
        </a:spcAft>
        <a:defRPr sz="3600" b="1">
          <a:solidFill>
            <a:schemeClr val="tx2"/>
          </a:solidFill>
          <a:latin typeface="Arial" charset="0"/>
          <a:ea typeface="黑体" pitchFamily="2" charset="-122"/>
        </a:defRPr>
      </a:lvl8pPr>
      <a:lvl9pPr marL="1828800" algn="ctr" rtl="0" fontAlgn="base">
        <a:spcBef>
          <a:spcPct val="0"/>
        </a:spcBef>
        <a:spcAft>
          <a:spcPct val="0"/>
        </a:spcAft>
        <a:defRPr sz="3600" b="1">
          <a:solidFill>
            <a:schemeClr val="tx2"/>
          </a:solidFill>
          <a:latin typeface="Arial" charset="0"/>
          <a:ea typeface="黑体" pitchFamily="2" charset="-122"/>
        </a:defRPr>
      </a:lvl9pPr>
    </p:titleStyle>
    <p:bodyStyle>
      <a:lvl1pPr marL="342900" indent="-342900" algn="l" rtl="0" fontAlgn="base">
        <a:spcBef>
          <a:spcPct val="20000"/>
        </a:spcBef>
        <a:spcAft>
          <a:spcPct val="0"/>
        </a:spcAft>
        <a:buClr>
          <a:schemeClr val="accent2"/>
        </a:buClr>
        <a:buFont typeface="Wingdings" pitchFamily="2" charset="2"/>
        <a:buBlip>
          <a:blip r:embed="rId17"/>
        </a:buBlip>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Blip>
          <a:blip r:embed="rId17"/>
        </a:buBlip>
        <a:defRPr sz="3000" b="1">
          <a:solidFill>
            <a:schemeClr val="tx1"/>
          </a:solidFill>
          <a:latin typeface="+mn-lt"/>
          <a:ea typeface="+mn-ea"/>
        </a:defRPr>
      </a:lvl2pPr>
      <a:lvl3pPr marL="1143000" indent="-228600" algn="l" rtl="0" fontAlgn="base">
        <a:spcBef>
          <a:spcPct val="20000"/>
        </a:spcBef>
        <a:spcAft>
          <a:spcPct val="0"/>
        </a:spcAft>
        <a:buBlip>
          <a:blip r:embed="rId17"/>
        </a:buBlip>
        <a:defRPr sz="2400">
          <a:solidFill>
            <a:schemeClr val="tx1"/>
          </a:solidFill>
          <a:latin typeface="+mn-lt"/>
          <a:ea typeface="宋体" pitchFamily="2" charset="-122"/>
        </a:defRPr>
      </a:lvl3pPr>
      <a:lvl4pPr marL="1600200" indent="-228600" algn="l" rtl="0" fontAlgn="base">
        <a:spcBef>
          <a:spcPct val="20000"/>
        </a:spcBef>
        <a:spcAft>
          <a:spcPct val="0"/>
        </a:spcAft>
        <a:buBlip>
          <a:blip r:embed="rId17"/>
        </a:buBlip>
        <a:defRPr sz="2000">
          <a:solidFill>
            <a:schemeClr val="tx1"/>
          </a:solidFill>
          <a:latin typeface="+mn-lt"/>
          <a:ea typeface="宋体" pitchFamily="2" charset="-122"/>
        </a:defRPr>
      </a:lvl4pPr>
      <a:lvl5pPr marL="2057400" indent="-228600" algn="l" rtl="0" fontAlgn="base">
        <a:spcBef>
          <a:spcPct val="20000"/>
        </a:spcBef>
        <a:spcAft>
          <a:spcPct val="0"/>
        </a:spcAft>
        <a:buBlip>
          <a:blip r:embed="rId17"/>
        </a:buBlip>
        <a:defRPr sz="2000">
          <a:solidFill>
            <a:schemeClr val="tx1"/>
          </a:solidFill>
          <a:latin typeface="+mn-lt"/>
          <a:ea typeface="宋体" pitchFamily="2" charset="-122"/>
        </a:defRPr>
      </a:lvl5pPr>
      <a:lvl6pPr marL="2514600" indent="-228600" algn="l" rtl="0" fontAlgn="base">
        <a:spcBef>
          <a:spcPct val="20000"/>
        </a:spcBef>
        <a:spcAft>
          <a:spcPct val="0"/>
        </a:spcAft>
        <a:buBlip>
          <a:blip r:embed="rId17"/>
        </a:buBlip>
        <a:defRPr sz="2000">
          <a:solidFill>
            <a:schemeClr val="tx1"/>
          </a:solidFill>
          <a:latin typeface="+mn-lt"/>
          <a:ea typeface="宋体" pitchFamily="2" charset="-122"/>
        </a:defRPr>
      </a:lvl6pPr>
      <a:lvl7pPr marL="2971800" indent="-228600" algn="l" rtl="0" fontAlgn="base">
        <a:spcBef>
          <a:spcPct val="20000"/>
        </a:spcBef>
        <a:spcAft>
          <a:spcPct val="0"/>
        </a:spcAft>
        <a:buBlip>
          <a:blip r:embed="rId17"/>
        </a:buBlip>
        <a:defRPr sz="2000">
          <a:solidFill>
            <a:schemeClr val="tx1"/>
          </a:solidFill>
          <a:latin typeface="+mn-lt"/>
          <a:ea typeface="宋体" pitchFamily="2" charset="-122"/>
        </a:defRPr>
      </a:lvl7pPr>
      <a:lvl8pPr marL="3429000" indent="-228600" algn="l" rtl="0" fontAlgn="base">
        <a:spcBef>
          <a:spcPct val="20000"/>
        </a:spcBef>
        <a:spcAft>
          <a:spcPct val="0"/>
        </a:spcAft>
        <a:buBlip>
          <a:blip r:embed="rId17"/>
        </a:buBlip>
        <a:defRPr sz="2000">
          <a:solidFill>
            <a:schemeClr val="tx1"/>
          </a:solidFill>
          <a:latin typeface="+mn-lt"/>
          <a:ea typeface="宋体" pitchFamily="2" charset="-122"/>
        </a:defRPr>
      </a:lvl8pPr>
      <a:lvl9pPr marL="3886200" indent="-228600" algn="l" rtl="0" fontAlgn="base">
        <a:spcBef>
          <a:spcPct val="20000"/>
        </a:spcBef>
        <a:spcAft>
          <a:spcPct val="0"/>
        </a:spcAft>
        <a:buBlip>
          <a:blip r:embed="rId17"/>
        </a:buBlip>
        <a:defRPr sz="2000">
          <a:solidFill>
            <a:schemeClr val="tx1"/>
          </a:solidFill>
          <a:latin typeface="+mn-lt"/>
          <a:ea typeface="宋体" pitchFamily="2" charset="-122"/>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3.wav"/><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3.wav"/><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400" b="1">
                <a:latin typeface="黑体" pitchFamily="2" charset="-122"/>
              </a:rPr>
              <a:t>Access</a:t>
            </a:r>
            <a:r>
              <a:rPr lang="zh-CN" altLang="en-US" sz="4400" b="1">
                <a:latin typeface="黑体" pitchFamily="2" charset="-122"/>
              </a:rPr>
              <a:t>数据库</a:t>
            </a:r>
            <a:br>
              <a:rPr lang="zh-CN" altLang="en-US" sz="4400" b="1">
                <a:latin typeface="黑体" pitchFamily="2" charset="-122"/>
              </a:rPr>
            </a:br>
            <a:r>
              <a:rPr lang="zh-CN" altLang="en-US" sz="4400" b="1">
                <a:latin typeface="黑体" pitchFamily="2" charset="-122"/>
              </a:rPr>
              <a:t>应用技术</a:t>
            </a:r>
          </a:p>
        </p:txBody>
      </p:sp>
      <p:sp>
        <p:nvSpPr>
          <p:cNvPr id="2051" name="Rectangle 3"/>
          <p:cNvSpPr>
            <a:spLocks noGrp="1" noChangeArrowheads="1"/>
          </p:cNvSpPr>
          <p:nvPr>
            <p:ph type="subTitle" idx="1"/>
          </p:nvPr>
        </p:nvSpPr>
        <p:spPr/>
        <p:txBody>
          <a:bodyPr/>
          <a:lstStyle/>
          <a:p>
            <a:pPr algn="l">
              <a:lnSpc>
                <a:spcPct val="80000"/>
              </a:lnSpc>
            </a:pPr>
            <a:r>
              <a:rPr lang="zh-CN" altLang="en-US" sz="2800" b="1" dirty="0"/>
              <a:t>授课教师</a:t>
            </a:r>
            <a:r>
              <a:rPr lang="zh-CN" altLang="en-US" sz="2800" b="1" dirty="0" smtClean="0"/>
              <a:t>：</a:t>
            </a:r>
            <a:endParaRPr lang="zh-CN" altLang="en-US" sz="2800" b="1" dirty="0"/>
          </a:p>
          <a:p>
            <a:pPr algn="l">
              <a:lnSpc>
                <a:spcPct val="80000"/>
              </a:lnSpc>
            </a:pPr>
            <a:r>
              <a:rPr lang="zh-CN" altLang="en-US" sz="2800" b="1" dirty="0"/>
              <a:t>联系电话</a:t>
            </a:r>
            <a:r>
              <a:rPr lang="zh-CN" altLang="en-US" sz="2800" b="1" dirty="0" smtClean="0"/>
              <a:t>：</a:t>
            </a:r>
            <a:endParaRPr lang="en-US" altLang="zh-CN" sz="2800" b="1" dirty="0" smtClean="0"/>
          </a:p>
          <a:p>
            <a:pPr algn="l">
              <a:lnSpc>
                <a:spcPct val="80000"/>
              </a:lnSpc>
            </a:pPr>
            <a:r>
              <a:rPr lang="en-US" altLang="zh-CN" sz="2800" b="1" dirty="0" smtClean="0"/>
              <a:t>E-Mail</a:t>
            </a:r>
            <a:r>
              <a:rPr lang="zh-CN" altLang="en-US" sz="2800" b="1" dirty="0" smtClean="0"/>
              <a:t>：</a:t>
            </a:r>
            <a:r>
              <a:rPr lang="en-US" altLang="zh-CN" sz="2800" b="1" dirty="0" smtClean="0"/>
              <a:t>@163.com</a:t>
            </a:r>
            <a:endParaRPr lang="en-US" altLang="zh-CN" sz="2800" b="1" dirty="0"/>
          </a:p>
          <a:p>
            <a:pPr>
              <a:lnSpc>
                <a:spcPct val="80000"/>
              </a:lnSpc>
            </a:pPr>
            <a:endParaRPr lang="en-US" altLang="zh-CN" sz="2800" dirty="0"/>
          </a:p>
        </p:txBody>
      </p:sp>
    </p:spTree>
  </p:cSld>
  <p:clrMapOvr>
    <a:masterClrMapping/>
  </p:clrMapOvr>
  <p:transition>
    <p:split orient="vert"/>
    <p:sndAc>
      <p:stSnd>
        <p:snd r:embed="rId2" name="wind.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1560" y="764704"/>
            <a:ext cx="5688632" cy="1143000"/>
          </a:xfrm>
        </p:spPr>
        <p:txBody>
          <a:bodyPr/>
          <a:lstStyle/>
          <a:p>
            <a:pPr algn="l"/>
            <a:r>
              <a:rPr lang="en-US" altLang="zh-CN" sz="3200" dirty="0"/>
              <a:t>5.2 </a:t>
            </a:r>
            <a:r>
              <a:rPr lang="zh-CN" altLang="en-US" sz="3200" dirty="0"/>
              <a:t>快速创建报表 </a:t>
            </a:r>
          </a:p>
        </p:txBody>
      </p:sp>
      <p:sp>
        <p:nvSpPr>
          <p:cNvPr id="39939" name="Rectangle 3"/>
          <p:cNvSpPr>
            <a:spLocks noGrp="1" noChangeArrowheads="1"/>
          </p:cNvSpPr>
          <p:nvPr>
            <p:ph type="body" idx="1"/>
          </p:nvPr>
        </p:nvSpPr>
        <p:spPr>
          <a:xfrm>
            <a:off x="899592" y="2276872"/>
            <a:ext cx="7787208" cy="3849291"/>
          </a:xfrm>
        </p:spPr>
        <p:txBody>
          <a:bodyPr/>
          <a:lstStyle/>
          <a:p>
            <a:r>
              <a:rPr lang="zh-CN" altLang="zh-SG" dirty="0"/>
              <a:t>建立报表和建立窗体很相似，可以首先利用自动报表功能或报表向导快速创建报表，然后再用设计视图中对所创建的报表进行修改</a:t>
            </a:r>
            <a:r>
              <a:rPr lang="zh-CN" altLang="zh-SG" dirty="0" smtClean="0"/>
              <a:t>。</a:t>
            </a:r>
            <a:endParaRPr lang="zh-CN" altLang="zh-SG" dirty="0"/>
          </a:p>
        </p:txBody>
      </p:sp>
      <p:sp>
        <p:nvSpPr>
          <p:cNvPr id="4" name="矩形 3"/>
          <p:cNvSpPr/>
          <p:nvPr/>
        </p:nvSpPr>
        <p:spPr>
          <a:xfrm>
            <a:off x="611560" y="27432"/>
            <a:ext cx="1980029" cy="369332"/>
          </a:xfrm>
          <a:prstGeom prst="rect">
            <a:avLst/>
          </a:prstGeom>
        </p:spPr>
        <p:txBody>
          <a:bodyPr wrap="none">
            <a:spAutoFit/>
          </a:bodyPr>
          <a:lstStyle/>
          <a:p>
            <a:r>
              <a:rPr lang="en-US" altLang="zh-CN" b="1" dirty="0" smtClean="0"/>
              <a:t>5.1.2 </a:t>
            </a:r>
            <a:r>
              <a:rPr lang="zh-CN" altLang="en-US" b="1" dirty="0" smtClean="0"/>
              <a:t>报表的类型</a:t>
            </a:r>
            <a:endParaRPr lang="zh-SG" altLang="en-US" b="1" dirty="0"/>
          </a:p>
        </p:txBody>
      </p:sp>
    </p:spTree>
    <p:extLst>
      <p:ext uri="{BB962C8B-B14F-4D97-AF65-F5344CB8AC3E}">
        <p14:creationId xmlns:p14="http://schemas.microsoft.com/office/powerpoint/2010/main" val="3158482487"/>
      </p:ext>
    </p:extLst>
  </p:cSld>
  <p:clrMapOvr>
    <a:masterClrMapping/>
  </p:clrMapOvr>
  <p:transition>
    <p:checker dir="vert"/>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55776" y="274638"/>
            <a:ext cx="6131024" cy="1143000"/>
          </a:xfrm>
        </p:spPr>
        <p:txBody>
          <a:bodyPr/>
          <a:lstStyle/>
          <a:p>
            <a:pPr algn="r"/>
            <a:r>
              <a:rPr lang="en-US" altLang="zh-SG" sz="3200" dirty="0"/>
              <a:t>5.2.1 </a:t>
            </a:r>
            <a:r>
              <a:rPr lang="zh-CN" altLang="zh-SG" sz="3200" dirty="0"/>
              <a:t>使用“报表”按钮创建报表</a:t>
            </a:r>
            <a:endParaRPr lang="zh-CN" altLang="en-US" sz="3200" dirty="0"/>
          </a:p>
        </p:txBody>
      </p:sp>
      <p:sp>
        <p:nvSpPr>
          <p:cNvPr id="39939" name="Rectangle 3"/>
          <p:cNvSpPr>
            <a:spLocks noGrp="1" noChangeArrowheads="1"/>
          </p:cNvSpPr>
          <p:nvPr>
            <p:ph type="body" idx="1"/>
          </p:nvPr>
        </p:nvSpPr>
        <p:spPr/>
        <p:txBody>
          <a:bodyPr/>
          <a:lstStyle/>
          <a:p>
            <a:r>
              <a:rPr lang="zh-CN" altLang="zh-SG" dirty="0"/>
              <a:t>使用“报表”按钮来创建报表的方式是最快速的，它既没有用户提示信息，也不需要用户做任何其他操作就立即生成报表。数据来源（数据表或查询）中的所有字段都将在所创建的报表中显示</a:t>
            </a:r>
            <a:r>
              <a:rPr lang="zh-CN" altLang="zh-SG" dirty="0" smtClean="0"/>
              <a:t>。</a:t>
            </a:r>
            <a:endParaRPr lang="en-US" altLang="zh-CN" dirty="0" smtClean="0"/>
          </a:p>
          <a:p>
            <a:r>
              <a:rPr lang="zh-CN" altLang="zh-SG" dirty="0"/>
              <a:t>例</a:t>
            </a:r>
            <a:r>
              <a:rPr lang="en-US" altLang="zh-SG" dirty="0"/>
              <a:t>5.1  </a:t>
            </a:r>
            <a:r>
              <a:rPr lang="zh-CN" altLang="zh-SG" dirty="0"/>
              <a:t>以“产品表”为数据来源，用“报表”按钮创建“产品报表”。</a:t>
            </a:r>
          </a:p>
        </p:txBody>
      </p:sp>
      <p:sp>
        <p:nvSpPr>
          <p:cNvPr id="4" name="矩形 3"/>
          <p:cNvSpPr/>
          <p:nvPr/>
        </p:nvSpPr>
        <p:spPr>
          <a:xfrm>
            <a:off x="611560" y="27432"/>
            <a:ext cx="3550972" cy="369332"/>
          </a:xfrm>
          <a:prstGeom prst="rect">
            <a:avLst/>
          </a:prstGeom>
        </p:spPr>
        <p:txBody>
          <a:bodyPr wrap="none">
            <a:spAutoFit/>
          </a:bodyPr>
          <a:lstStyle/>
          <a:p>
            <a:r>
              <a:rPr lang="en-US" altLang="zh-SG" b="1" dirty="0"/>
              <a:t>5.2.1 </a:t>
            </a:r>
            <a:r>
              <a:rPr lang="zh-CN" altLang="zh-SG" b="1" dirty="0"/>
              <a:t>使用“报表”按钮创建报表</a:t>
            </a:r>
            <a:endParaRPr lang="zh-SG" altLang="en-US" b="1" dirty="0"/>
          </a:p>
        </p:txBody>
      </p:sp>
    </p:spTree>
  </p:cSld>
  <p:clrMapOvr>
    <a:masterClrMapping/>
  </p:clrMapOvr>
  <p:transition>
    <p:checker dir="vert"/>
    <p:sndAc>
      <p:stSnd>
        <p:snd r:embed="rId2" name="chimes.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640" y="396764"/>
            <a:ext cx="7355160" cy="1143000"/>
          </a:xfrm>
        </p:spPr>
        <p:txBody>
          <a:bodyPr/>
          <a:lstStyle/>
          <a:p>
            <a:pPr algn="r"/>
            <a:r>
              <a:rPr lang="en-US" altLang="zh-SG" dirty="0" smtClean="0"/>
              <a:t> </a:t>
            </a:r>
            <a:r>
              <a:rPr lang="zh-CN" altLang="zh-SG" dirty="0"/>
              <a:t>使用“空报表”按钮创建报表</a:t>
            </a:r>
            <a:endParaRPr lang="zh-CN" altLang="en-US" dirty="0"/>
          </a:p>
        </p:txBody>
      </p:sp>
      <p:sp>
        <p:nvSpPr>
          <p:cNvPr id="40963" name="Rectangle 3"/>
          <p:cNvSpPr>
            <a:spLocks noGrp="1" noChangeArrowheads="1"/>
          </p:cNvSpPr>
          <p:nvPr>
            <p:ph type="body" idx="1"/>
          </p:nvPr>
        </p:nvSpPr>
        <p:spPr>
          <a:xfrm>
            <a:off x="961255" y="1340768"/>
            <a:ext cx="7283152" cy="2448272"/>
          </a:xfrm>
        </p:spPr>
        <p:txBody>
          <a:bodyPr/>
          <a:lstStyle/>
          <a:p>
            <a:r>
              <a:rPr lang="zh-CN" altLang="zh-SG" sz="2800" dirty="0"/>
              <a:t>使用“空报表”按钮来创建报表的方式与创建“空白窗体”相似，均通过字段列表来完成其创建。</a:t>
            </a:r>
          </a:p>
          <a:p>
            <a:pPr marL="0" indent="0">
              <a:buNone/>
            </a:pPr>
            <a:r>
              <a:rPr lang="zh-CN" altLang="zh-SG" sz="2800" dirty="0"/>
              <a:t>例</a:t>
            </a:r>
            <a:r>
              <a:rPr lang="en-US" altLang="zh-SG" sz="2800" dirty="0"/>
              <a:t>5.2  </a:t>
            </a:r>
            <a:r>
              <a:rPr lang="zh-CN" altLang="zh-SG" sz="2800" dirty="0"/>
              <a:t>使用“空报表”按钮创建“订单”表报表。</a:t>
            </a:r>
          </a:p>
        </p:txBody>
      </p:sp>
      <p:sp>
        <p:nvSpPr>
          <p:cNvPr id="4" name="矩形 3"/>
          <p:cNvSpPr/>
          <p:nvPr/>
        </p:nvSpPr>
        <p:spPr>
          <a:xfrm>
            <a:off x="611560" y="27432"/>
            <a:ext cx="3762568" cy="369332"/>
          </a:xfrm>
          <a:prstGeom prst="rect">
            <a:avLst/>
          </a:prstGeom>
        </p:spPr>
        <p:txBody>
          <a:bodyPr wrap="none">
            <a:spAutoFit/>
          </a:bodyPr>
          <a:lstStyle/>
          <a:p>
            <a:r>
              <a:rPr lang="en-US" altLang="zh-SG" b="1" dirty="0" smtClean="0"/>
              <a:t>5.2.2 </a:t>
            </a:r>
            <a:r>
              <a:rPr lang="zh-CN" altLang="zh-SG" b="1" dirty="0" smtClean="0"/>
              <a:t>使用“空报表”按钮创建报表</a:t>
            </a:r>
            <a:endParaRPr lang="zh-SG" altLang="en-US" b="1" dirty="0"/>
          </a:p>
        </p:txBody>
      </p:sp>
      <p:pic>
        <p:nvPicPr>
          <p:cNvPr id="6" name="图片 5"/>
          <p:cNvPicPr/>
          <p:nvPr/>
        </p:nvPicPr>
        <p:blipFill>
          <a:blip r:embed="rId3"/>
          <a:stretch>
            <a:fillRect/>
          </a:stretch>
        </p:blipFill>
        <p:spPr>
          <a:xfrm>
            <a:off x="2195736" y="3501009"/>
            <a:ext cx="6048671" cy="2880320"/>
          </a:xfrm>
          <a:prstGeom prst="rect">
            <a:avLst/>
          </a:prstGeom>
        </p:spPr>
      </p:pic>
    </p:spTree>
  </p:cSld>
  <p:clrMapOvr>
    <a:masterClrMapping/>
  </p:clrMapOvr>
  <p:transition>
    <p:blinds/>
    <p:sndAc>
      <p:stSnd>
        <p:snd r:embed="rId2" name="whoosh.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1268760"/>
            <a:ext cx="8013576" cy="865814"/>
          </a:xfrm>
        </p:spPr>
        <p:txBody>
          <a:bodyPr/>
          <a:lstStyle/>
          <a:p>
            <a:pPr algn="r"/>
            <a:r>
              <a:rPr lang="en-US" altLang="zh-SG" b="0" dirty="0"/>
              <a:t>5.2.3 </a:t>
            </a:r>
            <a:r>
              <a:rPr lang="zh-CN" altLang="zh-SG" b="0" dirty="0"/>
              <a:t>使用“报表向导”按钮创建报表</a:t>
            </a:r>
            <a:endParaRPr lang="zh-CN" altLang="en-US" b="0" dirty="0"/>
          </a:p>
        </p:txBody>
      </p:sp>
      <p:sp>
        <p:nvSpPr>
          <p:cNvPr id="40963" name="Rectangle 3"/>
          <p:cNvSpPr>
            <a:spLocks noGrp="1" noChangeArrowheads="1"/>
          </p:cNvSpPr>
          <p:nvPr>
            <p:ph type="body" idx="1"/>
          </p:nvPr>
        </p:nvSpPr>
        <p:spPr>
          <a:xfrm>
            <a:off x="1259632" y="2780928"/>
            <a:ext cx="7427168" cy="3240460"/>
          </a:xfrm>
        </p:spPr>
        <p:txBody>
          <a:bodyPr/>
          <a:lstStyle/>
          <a:p>
            <a:pPr>
              <a:lnSpc>
                <a:spcPct val="90000"/>
              </a:lnSpc>
            </a:pPr>
            <a:r>
              <a:rPr lang="zh-CN" altLang="zh-SG" sz="2800" dirty="0"/>
              <a:t>如果报表中的数据来自于多个表或查询，则可以使用向导</a:t>
            </a:r>
            <a:r>
              <a:rPr lang="zh-CN" altLang="zh-SG" sz="2800" dirty="0" smtClean="0"/>
              <a:t>。</a:t>
            </a:r>
            <a:endParaRPr lang="en-US" altLang="zh-CN" sz="2800" dirty="0" smtClean="0"/>
          </a:p>
          <a:p>
            <a:pPr>
              <a:lnSpc>
                <a:spcPct val="90000"/>
              </a:lnSpc>
            </a:pPr>
            <a:r>
              <a:rPr lang="zh-CN" altLang="zh-SG" sz="2800" dirty="0" smtClean="0"/>
              <a:t>使用“报表向导” 不仅</a:t>
            </a:r>
            <a:r>
              <a:rPr lang="zh-CN" altLang="zh-SG" sz="2800" dirty="0"/>
              <a:t>提供了创建报表时选择字段的自由，还能够指定数据的分组和排序方式以及报表的布局样式</a:t>
            </a:r>
            <a:r>
              <a:rPr lang="zh-CN" altLang="en-US" sz="2800" dirty="0" smtClean="0"/>
              <a:t>例。</a:t>
            </a:r>
            <a:endParaRPr lang="en-US" altLang="zh-CN" sz="2800" dirty="0" smtClean="0"/>
          </a:p>
          <a:p>
            <a:pPr marL="0" indent="0">
              <a:lnSpc>
                <a:spcPct val="90000"/>
              </a:lnSpc>
              <a:buNone/>
            </a:pPr>
            <a:endParaRPr lang="zh-CN" altLang="en-US" sz="2800" dirty="0"/>
          </a:p>
        </p:txBody>
      </p:sp>
      <p:sp>
        <p:nvSpPr>
          <p:cNvPr id="4" name="矩形 3"/>
          <p:cNvSpPr/>
          <p:nvPr/>
        </p:nvSpPr>
        <p:spPr>
          <a:xfrm>
            <a:off x="611560" y="27432"/>
            <a:ext cx="3993401" cy="369332"/>
          </a:xfrm>
          <a:prstGeom prst="rect">
            <a:avLst/>
          </a:prstGeom>
        </p:spPr>
        <p:txBody>
          <a:bodyPr wrap="none">
            <a:spAutoFit/>
          </a:bodyPr>
          <a:lstStyle/>
          <a:p>
            <a:r>
              <a:rPr lang="en-US" altLang="zh-SG" b="1" dirty="0" smtClean="0"/>
              <a:t>5.2.3 </a:t>
            </a:r>
            <a:r>
              <a:rPr lang="zh-CN" altLang="zh-SG" b="1" dirty="0" smtClean="0"/>
              <a:t>使用“报表向导”按钮创建报表</a:t>
            </a:r>
            <a:endParaRPr lang="zh-SG" altLang="en-US" b="1" dirty="0"/>
          </a:p>
        </p:txBody>
      </p:sp>
    </p:spTree>
    <p:extLst>
      <p:ext uri="{BB962C8B-B14F-4D97-AF65-F5344CB8AC3E}">
        <p14:creationId xmlns:p14="http://schemas.microsoft.com/office/powerpoint/2010/main" val="4180226256"/>
      </p:ext>
    </p:extLst>
  </p:cSld>
  <p:clrMapOvr>
    <a:masterClrMapping/>
  </p:clrMapOvr>
  <p:transition>
    <p:blinds/>
    <p:sndAc>
      <p:stSnd>
        <p:snd r:embed="rId2" name="whoosh.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560" y="415510"/>
            <a:ext cx="8229600" cy="1143000"/>
          </a:xfrm>
        </p:spPr>
        <p:txBody>
          <a:bodyPr/>
          <a:lstStyle/>
          <a:p>
            <a:pPr algn="r"/>
            <a:r>
              <a:rPr lang="zh-CN" altLang="zh-SG" b="0" dirty="0" smtClean="0"/>
              <a:t>使用</a:t>
            </a:r>
            <a:r>
              <a:rPr lang="zh-CN" altLang="zh-SG" b="0" dirty="0"/>
              <a:t>“报表向导”按钮创建报表</a:t>
            </a:r>
            <a:endParaRPr lang="zh-CN" altLang="en-US" b="0" dirty="0"/>
          </a:p>
        </p:txBody>
      </p:sp>
      <p:sp>
        <p:nvSpPr>
          <p:cNvPr id="40963" name="Rectangle 3"/>
          <p:cNvSpPr>
            <a:spLocks noGrp="1" noChangeArrowheads="1"/>
          </p:cNvSpPr>
          <p:nvPr>
            <p:ph type="body" idx="1"/>
          </p:nvPr>
        </p:nvSpPr>
        <p:spPr>
          <a:xfrm>
            <a:off x="971550" y="1600200"/>
            <a:ext cx="7715250" cy="4421188"/>
          </a:xfrm>
        </p:spPr>
        <p:txBody>
          <a:bodyPr/>
          <a:lstStyle/>
          <a:p>
            <a:pPr marL="0" indent="0">
              <a:buNone/>
            </a:pPr>
            <a:r>
              <a:rPr lang="zh-CN" altLang="zh-SG" sz="2800" dirty="0" smtClean="0"/>
              <a:t>一、使用报表向导</a:t>
            </a:r>
          </a:p>
          <a:p>
            <a:pPr marL="0" indent="0">
              <a:buNone/>
            </a:pPr>
            <a:r>
              <a:rPr lang="zh-CN" altLang="zh-SG" sz="2800" dirty="0" smtClean="0"/>
              <a:t>例</a:t>
            </a:r>
            <a:r>
              <a:rPr lang="en-US" altLang="zh-SG" sz="2800" dirty="0"/>
              <a:t>5.3   </a:t>
            </a:r>
            <a:r>
              <a:rPr lang="zh-CN" altLang="zh-SG" sz="2800" dirty="0"/>
              <a:t>使用报表向导创建如图</a:t>
            </a:r>
            <a:r>
              <a:rPr lang="en-US" altLang="zh-SG" sz="2800" dirty="0"/>
              <a:t>5-10</a:t>
            </a:r>
            <a:r>
              <a:rPr lang="zh-CN" altLang="zh-SG" sz="2800" dirty="0"/>
              <a:t>所示的“产品信息</a:t>
            </a:r>
            <a:r>
              <a:rPr lang="en-US" altLang="zh-SG" sz="2800" dirty="0"/>
              <a:t>52</a:t>
            </a:r>
            <a:r>
              <a:rPr lang="zh-CN" altLang="zh-SG" sz="2800" dirty="0"/>
              <a:t>”报表。</a:t>
            </a:r>
          </a:p>
          <a:p>
            <a:r>
              <a:rPr lang="en-US" altLang="zh-SG" sz="2800" dirty="0"/>
              <a:t> </a:t>
            </a:r>
            <a:endParaRPr lang="zh-CN" altLang="zh-SG" sz="2800" dirty="0"/>
          </a:p>
          <a:p>
            <a:pPr marL="0" indent="0">
              <a:lnSpc>
                <a:spcPct val="90000"/>
              </a:lnSpc>
              <a:buNone/>
            </a:pPr>
            <a:endParaRPr lang="zh-CN" altLang="en-US" sz="2800" dirty="0"/>
          </a:p>
        </p:txBody>
      </p:sp>
      <p:sp>
        <p:nvSpPr>
          <p:cNvPr id="4" name="矩形 3"/>
          <p:cNvSpPr/>
          <p:nvPr/>
        </p:nvSpPr>
        <p:spPr>
          <a:xfrm>
            <a:off x="611560" y="27432"/>
            <a:ext cx="3993401" cy="369332"/>
          </a:xfrm>
          <a:prstGeom prst="rect">
            <a:avLst/>
          </a:prstGeom>
        </p:spPr>
        <p:txBody>
          <a:bodyPr wrap="none">
            <a:spAutoFit/>
          </a:bodyPr>
          <a:lstStyle/>
          <a:p>
            <a:r>
              <a:rPr lang="en-US" altLang="zh-SG" b="1" dirty="0" smtClean="0"/>
              <a:t>5.2.3 </a:t>
            </a:r>
            <a:r>
              <a:rPr lang="zh-CN" altLang="zh-SG" b="1" dirty="0" smtClean="0"/>
              <a:t>使用“报表向导”按钮创建报表</a:t>
            </a:r>
            <a:endParaRPr lang="zh-SG" altLang="en-US" b="1" dirty="0"/>
          </a:p>
        </p:txBody>
      </p:sp>
      <p:pic>
        <p:nvPicPr>
          <p:cNvPr id="5" name="图片 4"/>
          <p:cNvPicPr/>
          <p:nvPr/>
        </p:nvPicPr>
        <p:blipFill rotWithShape="1">
          <a:blip r:embed="rId3"/>
          <a:srcRect l="22252" t="26846"/>
          <a:stretch/>
        </p:blipFill>
        <p:spPr bwMode="auto">
          <a:xfrm>
            <a:off x="2051720" y="3140968"/>
            <a:ext cx="5256584" cy="3240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4017844"/>
      </p:ext>
    </p:extLst>
  </p:cSld>
  <p:clrMapOvr>
    <a:masterClrMapping/>
  </p:clrMapOvr>
  <p:transition>
    <p:blinds/>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59632" y="692696"/>
            <a:ext cx="7581528" cy="865814"/>
          </a:xfrm>
        </p:spPr>
        <p:txBody>
          <a:bodyPr/>
          <a:lstStyle/>
          <a:p>
            <a:pPr algn="r"/>
            <a:r>
              <a:rPr lang="zh-CN" altLang="zh-SG" dirty="0" smtClean="0"/>
              <a:t>使用</a:t>
            </a:r>
            <a:r>
              <a:rPr lang="zh-CN" altLang="zh-SG" dirty="0"/>
              <a:t>“标签”按钮创建标签报表</a:t>
            </a:r>
            <a:endParaRPr lang="zh-CN" altLang="en-US" b="0" dirty="0"/>
          </a:p>
        </p:txBody>
      </p:sp>
      <p:sp>
        <p:nvSpPr>
          <p:cNvPr id="40963" name="Rectangle 3"/>
          <p:cNvSpPr>
            <a:spLocks noGrp="1" noChangeArrowheads="1"/>
          </p:cNvSpPr>
          <p:nvPr>
            <p:ph type="body" idx="1"/>
          </p:nvPr>
        </p:nvSpPr>
        <p:spPr>
          <a:xfrm>
            <a:off x="899592" y="1844824"/>
            <a:ext cx="7787208" cy="4176564"/>
          </a:xfrm>
        </p:spPr>
        <p:txBody>
          <a:bodyPr/>
          <a:lstStyle/>
          <a:p>
            <a:pPr>
              <a:buFont typeface="Wingdings" panose="05000000000000000000" pitchFamily="2" charset="2"/>
              <a:buChar char="l"/>
            </a:pPr>
            <a:r>
              <a:rPr lang="zh-CN" altLang="zh-SG" sz="2800" dirty="0"/>
              <a:t>标签是一种类似名片的短信息载体</a:t>
            </a:r>
            <a:r>
              <a:rPr lang="zh-CN" altLang="zh-SG" sz="2800" dirty="0" smtClean="0"/>
              <a:t>。</a:t>
            </a:r>
            <a:endParaRPr lang="en-US" altLang="zh-SG" sz="2800" dirty="0" smtClean="0"/>
          </a:p>
          <a:p>
            <a:pPr>
              <a:buFont typeface="Wingdings" panose="05000000000000000000" pitchFamily="2" charset="2"/>
              <a:buChar char="l"/>
            </a:pPr>
            <a:r>
              <a:rPr lang="zh-CN" altLang="zh-SG" sz="2800" dirty="0"/>
              <a:t>但标签报表只能基于单个表或查询，所以如果所需字段来自多个表，则需要先创建一个查询</a:t>
            </a:r>
            <a:r>
              <a:rPr lang="zh-CN" altLang="zh-SG" sz="2800" dirty="0" smtClean="0"/>
              <a:t>。</a:t>
            </a:r>
            <a:endParaRPr lang="en-US" altLang="zh-CN" sz="2800" dirty="0" smtClean="0"/>
          </a:p>
          <a:p>
            <a:pPr>
              <a:buFont typeface="Wingdings" panose="05000000000000000000" pitchFamily="2" charset="2"/>
              <a:buChar char="l"/>
            </a:pPr>
            <a:r>
              <a:rPr lang="zh-CN" altLang="zh-SG" sz="2800" dirty="0"/>
              <a:t>标签向导可引导用户逐步完成创建标签的过程，获得各种标准尺寸的标签和自定义标签。该向导除了提供几种规格的邮件标签外，还提供了其他标签类型，如“信封”、“学生信息”、“胸牌”和“文件夹”标签等。 </a:t>
            </a:r>
          </a:p>
          <a:p>
            <a:pPr>
              <a:buFont typeface="Wingdings" panose="05000000000000000000" pitchFamily="2" charset="2"/>
              <a:buChar char="l"/>
            </a:pPr>
            <a:endParaRPr lang="zh-CN" altLang="zh-SG" sz="2800" dirty="0"/>
          </a:p>
          <a:p>
            <a:pPr marL="0" indent="0">
              <a:buNone/>
            </a:pPr>
            <a:endParaRPr lang="zh-CN" altLang="zh-SG" sz="2800" dirty="0"/>
          </a:p>
          <a:p>
            <a:pPr marL="0" indent="0">
              <a:lnSpc>
                <a:spcPct val="90000"/>
              </a:lnSpc>
              <a:buNone/>
            </a:pPr>
            <a:endParaRPr lang="zh-CN" altLang="en-US" sz="2800" dirty="0"/>
          </a:p>
        </p:txBody>
      </p:sp>
      <p:sp>
        <p:nvSpPr>
          <p:cNvPr id="4" name="矩形 3"/>
          <p:cNvSpPr/>
          <p:nvPr/>
        </p:nvSpPr>
        <p:spPr>
          <a:xfrm>
            <a:off x="611560" y="27432"/>
            <a:ext cx="4015843" cy="369332"/>
          </a:xfrm>
          <a:prstGeom prst="rect">
            <a:avLst/>
          </a:prstGeom>
        </p:spPr>
        <p:txBody>
          <a:bodyPr wrap="none">
            <a:spAutoFit/>
          </a:bodyPr>
          <a:lstStyle/>
          <a:p>
            <a:r>
              <a:rPr lang="en-US" altLang="zh-SG" b="1" dirty="0"/>
              <a:t>5.2.4 </a:t>
            </a:r>
            <a:r>
              <a:rPr lang="zh-CN" altLang="zh-SG" b="1" dirty="0"/>
              <a:t>使用“标签”按钮创建标签报表</a:t>
            </a:r>
            <a:endParaRPr lang="zh-SG" altLang="en-US" b="1" dirty="0"/>
          </a:p>
        </p:txBody>
      </p:sp>
    </p:spTree>
    <p:extLst>
      <p:ext uri="{BB962C8B-B14F-4D97-AF65-F5344CB8AC3E}">
        <p14:creationId xmlns:p14="http://schemas.microsoft.com/office/powerpoint/2010/main" val="2099729917"/>
      </p:ext>
    </p:extLst>
  </p:cSld>
  <p:clrMapOvr>
    <a:masterClrMapping/>
  </p:clrMapOvr>
  <p:transition>
    <p:blinds/>
    <p:sndAc>
      <p:stSnd>
        <p:snd r:embed="rId2" name="whoosh.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560" y="415510"/>
            <a:ext cx="8229600" cy="1143000"/>
          </a:xfrm>
        </p:spPr>
        <p:txBody>
          <a:bodyPr/>
          <a:lstStyle/>
          <a:p>
            <a:pPr algn="r"/>
            <a:r>
              <a:rPr lang="zh-CN" altLang="zh-SG" dirty="0" smtClean="0"/>
              <a:t>使用</a:t>
            </a:r>
            <a:r>
              <a:rPr lang="zh-CN" altLang="zh-SG" dirty="0"/>
              <a:t>“标签”按钮创建标签报表</a:t>
            </a:r>
            <a:endParaRPr lang="zh-CN" altLang="en-US" b="0" dirty="0"/>
          </a:p>
        </p:txBody>
      </p:sp>
      <p:sp>
        <p:nvSpPr>
          <p:cNvPr id="4" name="矩形 3"/>
          <p:cNvSpPr/>
          <p:nvPr/>
        </p:nvSpPr>
        <p:spPr>
          <a:xfrm>
            <a:off x="611560" y="27432"/>
            <a:ext cx="4015843" cy="369332"/>
          </a:xfrm>
          <a:prstGeom prst="rect">
            <a:avLst/>
          </a:prstGeom>
        </p:spPr>
        <p:txBody>
          <a:bodyPr wrap="none">
            <a:spAutoFit/>
          </a:bodyPr>
          <a:lstStyle/>
          <a:p>
            <a:r>
              <a:rPr lang="en-US" altLang="zh-SG" b="1" dirty="0"/>
              <a:t>5.2.4 </a:t>
            </a:r>
            <a:r>
              <a:rPr lang="zh-CN" altLang="zh-SG" b="1" dirty="0"/>
              <a:t>使用“标签”按钮创建标签报表</a:t>
            </a:r>
            <a:endParaRPr lang="zh-SG" altLang="en-US" b="1" dirty="0"/>
          </a:p>
        </p:txBody>
      </p:sp>
      <p:sp>
        <p:nvSpPr>
          <p:cNvPr id="2" name="内容占位符 1"/>
          <p:cNvSpPr>
            <a:spLocks noGrp="1"/>
          </p:cNvSpPr>
          <p:nvPr>
            <p:ph idx="1"/>
          </p:nvPr>
        </p:nvSpPr>
        <p:spPr/>
        <p:txBody>
          <a:bodyPr/>
          <a:lstStyle/>
          <a:p>
            <a:pPr indent="267970" algn="just">
              <a:spcAft>
                <a:spcPts val="0"/>
              </a:spcAft>
            </a:pPr>
            <a:r>
              <a:rPr lang="zh-CN" altLang="zh-SG" kern="100">
                <a:latin typeface="Calibri"/>
                <a:ea typeface="SimSun"/>
                <a:cs typeface="SimSun"/>
              </a:rPr>
              <a:t>例</a:t>
            </a:r>
            <a:r>
              <a:rPr lang="en-US" altLang="zh-SG" kern="100">
                <a:latin typeface="Calibri"/>
                <a:ea typeface="SimSun"/>
                <a:cs typeface="SimSun"/>
              </a:rPr>
              <a:t>5.4  </a:t>
            </a:r>
            <a:r>
              <a:rPr lang="en-US" altLang="zh-SG" kern="100" smtClean="0">
                <a:effectLst/>
                <a:latin typeface="SimSun"/>
                <a:ea typeface="SimSun"/>
                <a:cs typeface="SimSun"/>
              </a:rPr>
              <a:t> </a:t>
            </a:r>
            <a:r>
              <a:rPr lang="zh-CN" altLang="zh-SG" kern="100" smtClean="0">
                <a:effectLst/>
                <a:latin typeface="Calibri"/>
                <a:ea typeface="SimSun"/>
                <a:cs typeface="SimSun"/>
              </a:rPr>
              <a:t>创建“产品信息查询</a:t>
            </a:r>
            <a:r>
              <a:rPr lang="en-US" altLang="zh-SG" kern="100" smtClean="0">
                <a:effectLst/>
                <a:latin typeface="Calibri"/>
                <a:ea typeface="SimSun"/>
                <a:cs typeface="SimSun"/>
              </a:rPr>
              <a:t>53</a:t>
            </a:r>
            <a:r>
              <a:rPr lang="zh-CN" altLang="zh-SG" kern="100" smtClean="0">
                <a:effectLst/>
                <a:latin typeface="Calibri"/>
                <a:ea typeface="SimSun"/>
                <a:cs typeface="SimSun"/>
              </a:rPr>
              <a:t>”，查询中包括字段“产品名称”、“类别</a:t>
            </a:r>
            <a:r>
              <a:rPr lang="en-US" altLang="zh-SG" kern="100" smtClean="0">
                <a:effectLst/>
                <a:latin typeface="Calibri"/>
                <a:ea typeface="SimSun"/>
                <a:cs typeface="SimSun"/>
              </a:rPr>
              <a:t>ID</a:t>
            </a:r>
            <a:r>
              <a:rPr lang="zh-CN" altLang="zh-SG" kern="100" smtClean="0">
                <a:effectLst/>
                <a:latin typeface="Calibri"/>
                <a:ea typeface="SimSun"/>
                <a:cs typeface="SimSun"/>
              </a:rPr>
              <a:t>”、“类别名称”和“单价”，再以“产品信息查询</a:t>
            </a:r>
            <a:r>
              <a:rPr lang="en-US" altLang="zh-SG" kern="100" smtClean="0">
                <a:effectLst/>
                <a:latin typeface="Calibri"/>
                <a:ea typeface="SimSun"/>
                <a:cs typeface="SimSun"/>
              </a:rPr>
              <a:t>53</a:t>
            </a:r>
            <a:r>
              <a:rPr lang="zh-CN" altLang="zh-SG" kern="100" smtClean="0">
                <a:effectLst/>
                <a:latin typeface="Calibri"/>
                <a:ea typeface="SimSun"/>
                <a:cs typeface="SimSun"/>
              </a:rPr>
              <a:t>”对象为数据源，创建“标签产品类别单价通知单</a:t>
            </a:r>
            <a:r>
              <a:rPr lang="en-US" altLang="zh-SG" kern="100" smtClean="0">
                <a:effectLst/>
                <a:latin typeface="Calibri"/>
                <a:ea typeface="SimSun"/>
                <a:cs typeface="SimSun"/>
              </a:rPr>
              <a:t>54</a:t>
            </a:r>
            <a:r>
              <a:rPr lang="zh-CN" altLang="zh-SG" kern="100" smtClean="0">
                <a:effectLst/>
                <a:latin typeface="Calibri"/>
                <a:ea typeface="SimSun"/>
                <a:cs typeface="SimSun"/>
              </a:rPr>
              <a:t>”标签报表。</a:t>
            </a:r>
            <a:endParaRPr lang="zh-CN" altLang="zh-SG" kern="100">
              <a:effectLst/>
              <a:latin typeface="Calibri"/>
              <a:ea typeface="SimSun"/>
              <a:cs typeface="Times New Roman"/>
            </a:endParaRPr>
          </a:p>
        </p:txBody>
      </p:sp>
    </p:spTree>
    <p:extLst>
      <p:ext uri="{BB962C8B-B14F-4D97-AF65-F5344CB8AC3E}">
        <p14:creationId xmlns:p14="http://schemas.microsoft.com/office/powerpoint/2010/main" val="3729866094"/>
      </p:ext>
    </p:extLst>
  </p:cSld>
  <p:clrMapOvr>
    <a:masterClrMapping/>
  </p:clrMapOvr>
  <p:transition>
    <p:blinds/>
    <p:sndAc>
      <p:stSnd>
        <p:snd r:embed="rId2" name="whoosh.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560" y="415510"/>
            <a:ext cx="8229600" cy="1143000"/>
          </a:xfrm>
        </p:spPr>
        <p:txBody>
          <a:bodyPr/>
          <a:lstStyle/>
          <a:p>
            <a:pPr algn="r"/>
            <a:r>
              <a:rPr lang="zh-CN" altLang="zh-SG" dirty="0" smtClean="0"/>
              <a:t>使用</a:t>
            </a:r>
            <a:r>
              <a:rPr lang="zh-CN" altLang="zh-SG" dirty="0"/>
              <a:t>“标签”按钮创建标签报表</a:t>
            </a:r>
            <a:endParaRPr lang="zh-CN" altLang="en-US" b="0" dirty="0"/>
          </a:p>
        </p:txBody>
      </p:sp>
      <p:sp>
        <p:nvSpPr>
          <p:cNvPr id="4" name="矩形 3"/>
          <p:cNvSpPr/>
          <p:nvPr/>
        </p:nvSpPr>
        <p:spPr>
          <a:xfrm>
            <a:off x="611560" y="27432"/>
            <a:ext cx="4015843" cy="369332"/>
          </a:xfrm>
          <a:prstGeom prst="rect">
            <a:avLst/>
          </a:prstGeom>
        </p:spPr>
        <p:txBody>
          <a:bodyPr wrap="none">
            <a:spAutoFit/>
          </a:bodyPr>
          <a:lstStyle/>
          <a:p>
            <a:r>
              <a:rPr lang="en-US" altLang="zh-SG" b="1" dirty="0"/>
              <a:t>5.2.4 </a:t>
            </a:r>
            <a:r>
              <a:rPr lang="zh-CN" altLang="zh-SG" b="1" dirty="0"/>
              <a:t>使用“标签”按钮创建标签报表</a:t>
            </a:r>
            <a:endParaRPr lang="zh-SG" altLang="en-US" b="1" dirty="0"/>
          </a:p>
        </p:txBody>
      </p:sp>
      <p:sp>
        <p:nvSpPr>
          <p:cNvPr id="2" name="内容占位符 1"/>
          <p:cNvSpPr>
            <a:spLocks noGrp="1"/>
          </p:cNvSpPr>
          <p:nvPr>
            <p:ph idx="1"/>
          </p:nvPr>
        </p:nvSpPr>
        <p:spPr/>
        <p:txBody>
          <a:bodyPr/>
          <a:lstStyle/>
          <a:p>
            <a:pPr indent="267970" algn="just">
              <a:spcAft>
                <a:spcPts val="0"/>
              </a:spcAft>
            </a:pPr>
            <a:r>
              <a:rPr lang="zh-CN" altLang="zh-SG" kern="100" dirty="0">
                <a:latin typeface="Calibri"/>
                <a:ea typeface="SimSun"/>
                <a:cs typeface="SimSun"/>
              </a:rPr>
              <a:t>例</a:t>
            </a:r>
            <a:r>
              <a:rPr lang="en-US" altLang="zh-SG" kern="100" dirty="0">
                <a:latin typeface="Calibri"/>
                <a:ea typeface="SimSun"/>
                <a:cs typeface="SimSun"/>
              </a:rPr>
              <a:t>5.4  </a:t>
            </a:r>
            <a:r>
              <a:rPr lang="en-US" altLang="zh-SG" kern="100" dirty="0" smtClean="0">
                <a:effectLst/>
                <a:latin typeface="SimSun"/>
                <a:ea typeface="SimSun"/>
                <a:cs typeface="SimSun"/>
              </a:rPr>
              <a:t> </a:t>
            </a:r>
            <a:r>
              <a:rPr lang="zh-CN" altLang="zh-SG" kern="100" dirty="0" smtClean="0">
                <a:effectLst/>
                <a:latin typeface="Calibri"/>
                <a:ea typeface="SimSun"/>
                <a:cs typeface="SimSun"/>
              </a:rPr>
              <a:t>创建“产品信息查询</a:t>
            </a:r>
            <a:r>
              <a:rPr lang="en-US" altLang="zh-SG" kern="100" dirty="0" smtClean="0">
                <a:effectLst/>
                <a:latin typeface="Calibri"/>
                <a:ea typeface="SimSun"/>
                <a:cs typeface="SimSun"/>
              </a:rPr>
              <a:t>53</a:t>
            </a:r>
            <a:r>
              <a:rPr lang="zh-CN" altLang="zh-SG" kern="100" dirty="0" smtClean="0">
                <a:effectLst/>
                <a:latin typeface="Calibri"/>
                <a:ea typeface="SimSun"/>
                <a:cs typeface="SimSun"/>
              </a:rPr>
              <a:t>”，查询中包括字段“产品名称”</a:t>
            </a:r>
            <a:r>
              <a:rPr lang="en-US" altLang="zh-CN" kern="100" dirty="0" smtClean="0">
                <a:latin typeface="Calibri"/>
                <a:ea typeface="SimSun"/>
                <a:cs typeface="SimSun"/>
              </a:rPr>
              <a:t>……</a:t>
            </a:r>
            <a:r>
              <a:rPr lang="zh-CN" altLang="zh-SG" kern="100" dirty="0" smtClean="0">
                <a:effectLst/>
                <a:latin typeface="Calibri"/>
                <a:ea typeface="SimSun"/>
                <a:cs typeface="SimSun"/>
              </a:rPr>
              <a:t>创建“标签产品类别单价通知单</a:t>
            </a:r>
            <a:r>
              <a:rPr lang="en-US" altLang="zh-SG" kern="100" dirty="0" smtClean="0">
                <a:effectLst/>
                <a:latin typeface="Calibri"/>
                <a:ea typeface="SimSun"/>
                <a:cs typeface="SimSun"/>
              </a:rPr>
              <a:t>54</a:t>
            </a:r>
            <a:r>
              <a:rPr lang="zh-CN" altLang="zh-SG" kern="100" dirty="0" smtClean="0">
                <a:effectLst/>
                <a:latin typeface="Calibri"/>
                <a:ea typeface="SimSun"/>
                <a:cs typeface="SimSun"/>
              </a:rPr>
              <a:t>”标签报表。</a:t>
            </a:r>
            <a:endParaRPr lang="zh-CN" altLang="zh-SG" kern="100" dirty="0">
              <a:effectLst/>
              <a:latin typeface="Calibri"/>
              <a:ea typeface="SimSun"/>
              <a:cs typeface="Times New Roman"/>
            </a:endParaRPr>
          </a:p>
        </p:txBody>
      </p:sp>
      <p:pic>
        <p:nvPicPr>
          <p:cNvPr id="5" name="图片 4"/>
          <p:cNvPicPr/>
          <p:nvPr/>
        </p:nvPicPr>
        <p:blipFill>
          <a:blip r:embed="rId3"/>
          <a:stretch>
            <a:fillRect/>
          </a:stretch>
        </p:blipFill>
        <p:spPr>
          <a:xfrm>
            <a:off x="1187624" y="3277492"/>
            <a:ext cx="7344816" cy="2743796"/>
          </a:xfrm>
          <a:prstGeom prst="rect">
            <a:avLst/>
          </a:prstGeom>
        </p:spPr>
      </p:pic>
    </p:spTree>
    <p:extLst>
      <p:ext uri="{BB962C8B-B14F-4D97-AF65-F5344CB8AC3E}">
        <p14:creationId xmlns:p14="http://schemas.microsoft.com/office/powerpoint/2010/main" val="3637566715"/>
      </p:ext>
    </p:extLst>
  </p:cSld>
  <p:clrMapOvr>
    <a:masterClrMapping/>
  </p:clrMapOvr>
  <p:transition>
    <p:blinds/>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200" dirty="0"/>
              <a:t>5.3 </a:t>
            </a:r>
            <a:r>
              <a:rPr lang="zh-CN" altLang="en-US" sz="3200" dirty="0"/>
              <a:t>使用设计视图创建报表 </a:t>
            </a:r>
          </a:p>
        </p:txBody>
      </p:sp>
      <p:sp>
        <p:nvSpPr>
          <p:cNvPr id="25603" name="Rectangle 3"/>
          <p:cNvSpPr>
            <a:spLocks noGrp="1" noChangeArrowheads="1"/>
          </p:cNvSpPr>
          <p:nvPr>
            <p:ph type="body" idx="1"/>
          </p:nvPr>
        </p:nvSpPr>
        <p:spPr>
          <a:xfrm>
            <a:off x="457200" y="1600200"/>
            <a:ext cx="8229600" cy="2116138"/>
          </a:xfrm>
        </p:spPr>
        <p:txBody>
          <a:bodyPr/>
          <a:lstStyle/>
          <a:p>
            <a:r>
              <a:rPr lang="zh-CN" altLang="en-US"/>
              <a:t>报表和窗体一样，也是由几个区域组成，每个区域称为“节”。一般报表包含</a:t>
            </a:r>
            <a:r>
              <a:rPr lang="en-US" altLang="zh-CN"/>
              <a:t>7</a:t>
            </a:r>
            <a:r>
              <a:rPr lang="zh-CN" altLang="en-US"/>
              <a:t>个节，数据可置于任一节。每一节任务不同，适合放置不同的数据 。</a:t>
            </a:r>
          </a:p>
        </p:txBody>
      </p:sp>
    </p:spTree>
  </p:cSld>
  <p:clrMapOvr>
    <a:masterClrMapping/>
  </p:clrMapOvr>
  <p:transition>
    <p:checker dir="vert"/>
    <p:sndAc>
      <p:stSnd>
        <p:snd r:embed="rId2"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0" y="274638"/>
            <a:ext cx="3600400" cy="1143000"/>
          </a:xfrm>
        </p:spPr>
        <p:txBody>
          <a:bodyPr/>
          <a:lstStyle/>
          <a:p>
            <a:pPr algn="r"/>
            <a:r>
              <a:rPr lang="en-US" altLang="zh-CN" sz="3200" dirty="0" smtClean="0"/>
              <a:t>5.3.1</a:t>
            </a:r>
            <a:r>
              <a:rPr lang="zh-CN" altLang="en-US" sz="3200" dirty="0"/>
              <a:t>报表的组成</a:t>
            </a:r>
          </a:p>
        </p:txBody>
      </p:sp>
      <p:sp>
        <p:nvSpPr>
          <p:cNvPr id="25603" name="Rectangle 3"/>
          <p:cNvSpPr>
            <a:spLocks noGrp="1" noChangeArrowheads="1"/>
          </p:cNvSpPr>
          <p:nvPr>
            <p:ph type="body" idx="1"/>
          </p:nvPr>
        </p:nvSpPr>
        <p:spPr>
          <a:xfrm>
            <a:off x="611560" y="1268760"/>
            <a:ext cx="8229600" cy="2116138"/>
          </a:xfrm>
        </p:spPr>
        <p:txBody>
          <a:bodyPr/>
          <a:lstStyle/>
          <a:p>
            <a:r>
              <a:rPr lang="zh-CN" altLang="en-US" dirty="0"/>
              <a:t>报表和窗体一样，也是由几个区域组成，每个区域称为“节”</a:t>
            </a:r>
            <a:r>
              <a:rPr lang="zh-CN" altLang="en-US" dirty="0" smtClean="0"/>
              <a:t>。</a:t>
            </a:r>
            <a:endParaRPr lang="en-US" altLang="zh-CN" dirty="0" smtClean="0"/>
          </a:p>
          <a:p>
            <a:r>
              <a:rPr lang="zh-CN" altLang="en-US" dirty="0" smtClean="0"/>
              <a:t>一般</a:t>
            </a:r>
            <a:r>
              <a:rPr lang="zh-CN" altLang="en-US" dirty="0"/>
              <a:t>报表包含</a:t>
            </a:r>
            <a:r>
              <a:rPr lang="en-US" altLang="zh-CN" dirty="0"/>
              <a:t>7</a:t>
            </a:r>
            <a:r>
              <a:rPr lang="zh-CN" altLang="en-US" dirty="0"/>
              <a:t>个节，数据可置于任一节。每一节任务不同，适合放置不同的数据 。</a:t>
            </a:r>
          </a:p>
        </p:txBody>
      </p:sp>
      <p:sp>
        <p:nvSpPr>
          <p:cNvPr id="4" name="矩形 3"/>
          <p:cNvSpPr/>
          <p:nvPr/>
        </p:nvSpPr>
        <p:spPr>
          <a:xfrm>
            <a:off x="611560" y="27432"/>
            <a:ext cx="1851789" cy="369332"/>
          </a:xfrm>
          <a:prstGeom prst="rect">
            <a:avLst/>
          </a:prstGeom>
        </p:spPr>
        <p:txBody>
          <a:bodyPr wrap="none">
            <a:spAutoFit/>
          </a:bodyPr>
          <a:lstStyle/>
          <a:p>
            <a:r>
              <a:rPr lang="en-US" altLang="zh-CN" b="1" dirty="0" smtClean="0"/>
              <a:t>5.3.1</a:t>
            </a:r>
            <a:r>
              <a:rPr lang="zh-CN" altLang="en-US" b="1" dirty="0" smtClean="0"/>
              <a:t>报表的组成</a:t>
            </a:r>
            <a:endParaRPr lang="zh-SG" altLang="en-US" b="1" dirty="0"/>
          </a:p>
        </p:txBody>
      </p:sp>
      <p:pic>
        <p:nvPicPr>
          <p:cNvPr id="5" name="图片 4"/>
          <p:cNvPicPr/>
          <p:nvPr/>
        </p:nvPicPr>
        <p:blipFill>
          <a:blip r:embed="rId3"/>
          <a:stretch>
            <a:fillRect/>
          </a:stretch>
        </p:blipFill>
        <p:spPr>
          <a:xfrm>
            <a:off x="2404125" y="3645024"/>
            <a:ext cx="6113159" cy="3034735"/>
          </a:xfrm>
          <a:prstGeom prst="rect">
            <a:avLst/>
          </a:prstGeom>
        </p:spPr>
      </p:pic>
    </p:spTree>
    <p:extLst>
      <p:ext uri="{BB962C8B-B14F-4D97-AF65-F5344CB8AC3E}">
        <p14:creationId xmlns:p14="http://schemas.microsoft.com/office/powerpoint/2010/main" val="3284385855"/>
      </p:ext>
    </p:extLst>
  </p:cSld>
  <p:clrMapOvr>
    <a:masterClrMapping/>
  </p:clrMapOvr>
  <p:transition>
    <p:checker dir="vert"/>
    <p:sndAc>
      <p:stSnd>
        <p:snd r:embed="rId2"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zh-CN" altLang="en-US"/>
              <a:t>第</a:t>
            </a:r>
            <a:r>
              <a:rPr lang="en-US" altLang="zh-CN"/>
              <a:t>5</a:t>
            </a:r>
            <a:r>
              <a:rPr lang="zh-CN" altLang="en-US"/>
              <a:t>章 报表</a:t>
            </a:r>
          </a:p>
        </p:txBody>
      </p:sp>
      <p:sp>
        <p:nvSpPr>
          <p:cNvPr id="10245" name="Rectangle 5"/>
          <p:cNvSpPr>
            <a:spLocks noGrp="1" noChangeArrowheads="1"/>
          </p:cNvSpPr>
          <p:nvPr>
            <p:ph type="body" sz="half" idx="1"/>
          </p:nvPr>
        </p:nvSpPr>
        <p:spPr>
          <a:xfrm>
            <a:off x="468313" y="1600200"/>
            <a:ext cx="4895850" cy="4525963"/>
          </a:xfrm>
        </p:spPr>
        <p:txBody>
          <a:bodyPr/>
          <a:lstStyle/>
          <a:p>
            <a:pPr marL="0" indent="0">
              <a:buNone/>
            </a:pPr>
            <a:r>
              <a:rPr lang="en-US" altLang="zh-CN" dirty="0"/>
              <a:t>5.1</a:t>
            </a:r>
            <a:r>
              <a:rPr lang="zh-CN" altLang="en-US" dirty="0"/>
              <a:t>窗体概述 </a:t>
            </a:r>
          </a:p>
          <a:p>
            <a:pPr marL="0" indent="0">
              <a:buNone/>
            </a:pPr>
            <a:r>
              <a:rPr lang="en-US" altLang="zh-CN" dirty="0" smtClean="0"/>
              <a:t>5.1</a:t>
            </a:r>
            <a:r>
              <a:rPr lang="en-US" altLang="zh-CN" dirty="0"/>
              <a:t>.</a:t>
            </a:r>
            <a:r>
              <a:rPr lang="en-US" altLang="zh-CN" dirty="0" smtClean="0"/>
              <a:t>1</a:t>
            </a:r>
            <a:r>
              <a:rPr lang="zh-CN" altLang="en-US" dirty="0" smtClean="0"/>
              <a:t>报表</a:t>
            </a:r>
            <a:r>
              <a:rPr lang="zh-CN" altLang="en-US" dirty="0"/>
              <a:t>的功能 </a:t>
            </a:r>
          </a:p>
          <a:p>
            <a:pPr marL="0" indent="0">
              <a:buNone/>
            </a:pPr>
            <a:r>
              <a:rPr lang="en-US" altLang="zh-CN" dirty="0" smtClean="0"/>
              <a:t>5.1.2</a:t>
            </a:r>
            <a:r>
              <a:rPr lang="zh-CN" altLang="en-US" dirty="0" smtClean="0"/>
              <a:t> </a:t>
            </a:r>
            <a:r>
              <a:rPr lang="zh-CN" altLang="en-US" dirty="0"/>
              <a:t>报表的类型 </a:t>
            </a:r>
          </a:p>
          <a:p>
            <a:pPr marL="0" indent="0">
              <a:buNone/>
            </a:pPr>
            <a:r>
              <a:rPr lang="en-US" altLang="zh-CN" dirty="0" smtClean="0"/>
              <a:t>5.1.3</a:t>
            </a:r>
            <a:r>
              <a:rPr lang="zh-CN" altLang="en-US" dirty="0" smtClean="0"/>
              <a:t>报表</a:t>
            </a:r>
            <a:r>
              <a:rPr lang="zh-CN" altLang="en-US" dirty="0"/>
              <a:t>的视图 </a:t>
            </a:r>
          </a:p>
          <a:p>
            <a:pPr marL="0" indent="0">
              <a:buNone/>
            </a:pPr>
            <a:r>
              <a:rPr lang="en-US" altLang="zh-CN" dirty="0"/>
              <a:t>5.2</a:t>
            </a:r>
            <a:r>
              <a:rPr lang="zh-CN" altLang="en-US" dirty="0"/>
              <a:t>快速创建</a:t>
            </a:r>
            <a:r>
              <a:rPr lang="zh-CN" altLang="en-US" dirty="0" smtClean="0"/>
              <a:t>报表 </a:t>
            </a:r>
          </a:p>
          <a:p>
            <a:pPr marL="0" indent="0">
              <a:buNone/>
            </a:pPr>
            <a:r>
              <a:rPr lang="zh-CN" altLang="en-US" dirty="0" smtClean="0"/>
              <a:t>自动</a:t>
            </a:r>
            <a:r>
              <a:rPr lang="zh-CN" altLang="en-US" dirty="0"/>
              <a:t>创建报表 </a:t>
            </a:r>
          </a:p>
          <a:p>
            <a:pPr marL="0" indent="0">
              <a:buNone/>
            </a:pPr>
            <a:r>
              <a:rPr lang="zh-CN" altLang="en-US" dirty="0"/>
              <a:t>使用向导创建报表 </a:t>
            </a:r>
          </a:p>
          <a:p>
            <a:pPr marL="0" indent="0">
              <a:buNone/>
            </a:pPr>
            <a:r>
              <a:rPr lang="en-US" altLang="zh-CN" dirty="0"/>
              <a:t>5.3</a:t>
            </a:r>
            <a:r>
              <a:rPr lang="zh-CN" altLang="en-US" dirty="0"/>
              <a:t>使用设计视图创建报表 </a:t>
            </a:r>
          </a:p>
          <a:p>
            <a:pPr marL="0" indent="0">
              <a:buNone/>
            </a:pPr>
            <a:r>
              <a:rPr lang="zh-CN" altLang="en-US" dirty="0"/>
              <a:t>报表的组成 </a:t>
            </a:r>
          </a:p>
        </p:txBody>
      </p:sp>
      <p:sp>
        <p:nvSpPr>
          <p:cNvPr id="10246" name="Rectangle 6"/>
          <p:cNvSpPr>
            <a:spLocks noGrp="1" noChangeArrowheads="1"/>
          </p:cNvSpPr>
          <p:nvPr>
            <p:ph type="body" sz="half" idx="2"/>
          </p:nvPr>
        </p:nvSpPr>
        <p:spPr>
          <a:xfrm>
            <a:off x="4932363" y="1600200"/>
            <a:ext cx="3394075" cy="4525963"/>
          </a:xfrm>
        </p:spPr>
        <p:txBody>
          <a:bodyPr/>
          <a:lstStyle/>
          <a:p>
            <a:pPr marL="0" indent="0">
              <a:buNone/>
            </a:pPr>
            <a:r>
              <a:rPr lang="zh-CN" altLang="en-US" dirty="0"/>
              <a:t>编辑报表 </a:t>
            </a:r>
          </a:p>
          <a:p>
            <a:pPr marL="0" indent="0">
              <a:buNone/>
            </a:pPr>
            <a:r>
              <a:rPr lang="zh-CN" altLang="en-US" dirty="0"/>
              <a:t> 使用计算控件 </a:t>
            </a:r>
          </a:p>
          <a:p>
            <a:pPr marL="0" indent="0">
              <a:buNone/>
            </a:pPr>
            <a:r>
              <a:rPr lang="zh-CN" altLang="en-US" dirty="0"/>
              <a:t>记录排序 </a:t>
            </a:r>
          </a:p>
          <a:p>
            <a:pPr marL="0" indent="0">
              <a:buNone/>
            </a:pPr>
            <a:r>
              <a:rPr lang="zh-CN" altLang="en-US" dirty="0"/>
              <a:t>记录分组 </a:t>
            </a:r>
          </a:p>
          <a:p>
            <a:pPr marL="0" indent="0">
              <a:buNone/>
            </a:pPr>
            <a:r>
              <a:rPr lang="en-US" altLang="zh-CN" dirty="0"/>
              <a:t>5.4</a:t>
            </a:r>
            <a:r>
              <a:rPr lang="zh-CN" altLang="en-US" dirty="0"/>
              <a:t>报表的输出 </a:t>
            </a:r>
          </a:p>
          <a:p>
            <a:pPr marL="0" indent="0">
              <a:buNone/>
            </a:pPr>
            <a:r>
              <a:rPr lang="zh-CN" altLang="en-US" dirty="0"/>
              <a:t>报表页面设置 </a:t>
            </a:r>
          </a:p>
          <a:p>
            <a:pPr marL="0" indent="0">
              <a:buNone/>
            </a:pPr>
            <a:r>
              <a:rPr lang="zh-CN" altLang="en-US" dirty="0"/>
              <a:t>报表的打印 </a:t>
            </a:r>
          </a:p>
          <a:p>
            <a:pPr marL="0" indent="0">
              <a:buNone/>
            </a:pPr>
            <a:r>
              <a:rPr lang="zh-CN" altLang="en-US" dirty="0"/>
              <a:t>报表的导出 </a:t>
            </a:r>
          </a:p>
          <a:p>
            <a:pPr marL="0" indent="0">
              <a:buNone/>
            </a:pPr>
            <a:r>
              <a:rPr lang="en-US" altLang="zh-CN" dirty="0"/>
              <a:t>5.5</a:t>
            </a:r>
            <a:r>
              <a:rPr lang="zh-CN" altLang="en-US" dirty="0"/>
              <a:t>报表综合实例 </a:t>
            </a:r>
          </a:p>
        </p:txBody>
      </p:sp>
    </p:spTree>
  </p:cSld>
  <p:clrMapOvr>
    <a:masterClrMapping/>
  </p:clrMapOvr>
  <p:transition>
    <p:split orient="vert"/>
    <p:sndAc>
      <p:stSnd>
        <p:snd r:embed="rId2" name="wind.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截图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55" y="571500"/>
            <a:ext cx="8353425" cy="62865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11560" y="27432"/>
            <a:ext cx="1851789" cy="369332"/>
          </a:xfrm>
          <a:prstGeom prst="rect">
            <a:avLst/>
          </a:prstGeom>
        </p:spPr>
        <p:txBody>
          <a:bodyPr wrap="none">
            <a:spAutoFit/>
          </a:bodyPr>
          <a:lstStyle/>
          <a:p>
            <a:r>
              <a:rPr lang="en-US" altLang="zh-CN" b="1" dirty="0" smtClean="0"/>
              <a:t>5.3.1</a:t>
            </a:r>
            <a:r>
              <a:rPr lang="zh-CN" altLang="en-US" b="1" dirty="0" smtClean="0"/>
              <a:t>报表的组成</a:t>
            </a:r>
            <a:endParaRPr lang="zh-SG" altLang="en-US" b="1" dirty="0"/>
          </a:p>
        </p:txBody>
      </p:sp>
    </p:spTree>
  </p:cSld>
  <p:clrMapOvr>
    <a:masterClrMapping/>
  </p:clrMapOvr>
  <p:transition>
    <p:comb dir="vert"/>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26629"/>
                                        </p:tgtEl>
                                      </p:cBhvr>
                                    </p:animEffect>
                                    <p:set>
                                      <p:cBhvr>
                                        <p:cTn id="7" dur="1" fill="hold">
                                          <p:stCondLst>
                                            <p:cond delay="499"/>
                                          </p:stCondLst>
                                        </p:cTn>
                                        <p:tgtEl>
                                          <p:spTgt spid="266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411760" y="274638"/>
            <a:ext cx="6275040" cy="1143000"/>
          </a:xfrm>
        </p:spPr>
        <p:txBody>
          <a:bodyPr/>
          <a:lstStyle/>
          <a:p>
            <a:pPr algn="r"/>
            <a:r>
              <a:rPr lang="en-US" altLang="zh-SG" dirty="0"/>
              <a:t>5.3.2</a:t>
            </a:r>
            <a:r>
              <a:rPr lang="zh-CN" altLang="zh-SG" dirty="0"/>
              <a:t>报表设计工具的选项</a:t>
            </a:r>
            <a:r>
              <a:rPr lang="zh-CN" altLang="zh-SG" dirty="0" smtClean="0"/>
              <a:t>卡</a:t>
            </a:r>
            <a:endParaRPr lang="zh-SG" altLang="zh-SG" dirty="0"/>
          </a:p>
        </p:txBody>
      </p:sp>
      <p:sp>
        <p:nvSpPr>
          <p:cNvPr id="26627" name="Rectangle 3"/>
          <p:cNvSpPr>
            <a:spLocks noGrp="1" noChangeArrowheads="1"/>
          </p:cNvSpPr>
          <p:nvPr>
            <p:ph type="body" idx="1"/>
          </p:nvPr>
        </p:nvSpPr>
        <p:spPr>
          <a:xfrm>
            <a:off x="457200" y="1600201"/>
            <a:ext cx="8229600" cy="2332856"/>
          </a:xfrm>
        </p:spPr>
        <p:txBody>
          <a:bodyPr/>
          <a:lstStyle/>
          <a:p>
            <a:r>
              <a:rPr lang="zh-CN" altLang="zh-SG" dirty="0"/>
              <a:t>打开报表的设计视图后，在功能区上会出现“报表设计工具”选项卡及其下一级“设计”、“排列”、“格式”和“页面设置”子选项卡</a:t>
            </a:r>
            <a:endParaRPr lang="zh-CN" altLang="en-US" dirty="0"/>
          </a:p>
        </p:txBody>
      </p:sp>
      <p:sp>
        <p:nvSpPr>
          <p:cNvPr id="5" name="矩形 4"/>
          <p:cNvSpPr/>
          <p:nvPr/>
        </p:nvSpPr>
        <p:spPr>
          <a:xfrm>
            <a:off x="611560" y="27432"/>
            <a:ext cx="3005951" cy="369332"/>
          </a:xfrm>
          <a:prstGeom prst="rect">
            <a:avLst/>
          </a:prstGeom>
        </p:spPr>
        <p:txBody>
          <a:bodyPr wrap="none">
            <a:spAutoFit/>
          </a:bodyPr>
          <a:lstStyle/>
          <a:p>
            <a:r>
              <a:rPr lang="en-US" altLang="zh-SG" b="1" dirty="0" smtClean="0"/>
              <a:t>5.3.2</a:t>
            </a:r>
            <a:r>
              <a:rPr lang="zh-CN" altLang="zh-SG" b="1" dirty="0" smtClean="0"/>
              <a:t>报表设计工具的选项卡</a:t>
            </a:r>
            <a:endParaRPr lang="zh-SG" altLang="en-US" b="1" dirty="0"/>
          </a:p>
        </p:txBody>
      </p:sp>
      <p:pic>
        <p:nvPicPr>
          <p:cNvPr id="7" name="图片 6"/>
          <p:cNvPicPr/>
          <p:nvPr/>
        </p:nvPicPr>
        <p:blipFill>
          <a:blip r:embed="rId3"/>
          <a:stretch>
            <a:fillRect/>
          </a:stretch>
        </p:blipFill>
        <p:spPr>
          <a:xfrm>
            <a:off x="1668342" y="4005064"/>
            <a:ext cx="7080121" cy="2160239"/>
          </a:xfrm>
          <a:prstGeom prst="rect">
            <a:avLst/>
          </a:prstGeom>
        </p:spPr>
      </p:pic>
    </p:spTree>
    <p:extLst>
      <p:ext uri="{BB962C8B-B14F-4D97-AF65-F5344CB8AC3E}">
        <p14:creationId xmlns:p14="http://schemas.microsoft.com/office/powerpoint/2010/main" val="3546283184"/>
      </p:ext>
    </p:extLst>
  </p:cSld>
  <p:clrMapOvr>
    <a:masterClrMapping/>
  </p:clrMapOvr>
  <p:transition>
    <p:comb dir="vert"/>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31640" y="274638"/>
            <a:ext cx="7355160" cy="1143000"/>
          </a:xfrm>
        </p:spPr>
        <p:txBody>
          <a:bodyPr/>
          <a:lstStyle/>
          <a:p>
            <a:pPr algn="r"/>
            <a:r>
              <a:rPr lang="en-US" altLang="zh-SG" dirty="0"/>
              <a:t>5.3.3</a:t>
            </a:r>
            <a:r>
              <a:rPr lang="zh-CN" altLang="zh-SG" dirty="0"/>
              <a:t>在设计视图中创建和修改报表</a:t>
            </a:r>
            <a:endParaRPr lang="zh-CN" altLang="en-US" dirty="0"/>
          </a:p>
        </p:txBody>
      </p:sp>
      <p:sp>
        <p:nvSpPr>
          <p:cNvPr id="28675" name="Rectangle 3"/>
          <p:cNvSpPr>
            <a:spLocks noGrp="1" noChangeArrowheads="1"/>
          </p:cNvSpPr>
          <p:nvPr>
            <p:ph type="body" idx="1"/>
          </p:nvPr>
        </p:nvSpPr>
        <p:spPr/>
        <p:txBody>
          <a:bodyPr/>
          <a:lstStyle/>
          <a:p>
            <a:r>
              <a:rPr lang="en-US" altLang="zh-SG" dirty="0"/>
              <a:t>Access</a:t>
            </a:r>
            <a:r>
              <a:rPr lang="zh-CN" altLang="zh-SG" dirty="0"/>
              <a:t>提供的报表设计视图，不仅可以设计一个新的报表，还能对己经存在的报表进行编辑和修改</a:t>
            </a:r>
            <a:r>
              <a:rPr lang="zh-CN" altLang="zh-SG" dirty="0" smtClean="0"/>
              <a:t>。</a:t>
            </a:r>
            <a:endParaRPr lang="en-US" altLang="zh-CN" dirty="0" smtClean="0"/>
          </a:p>
          <a:p>
            <a:pPr marL="0" indent="0">
              <a:buNone/>
            </a:pPr>
            <a:r>
              <a:rPr lang="zh-CN" altLang="zh-SG" dirty="0"/>
              <a:t>例</a:t>
            </a:r>
            <a:r>
              <a:rPr lang="en-US" altLang="zh-SG" dirty="0"/>
              <a:t>5.4   </a:t>
            </a:r>
            <a:r>
              <a:rPr lang="zh-CN" altLang="zh-SG" dirty="0"/>
              <a:t>在设计视图中创建雇员信息报表</a:t>
            </a:r>
            <a:r>
              <a:rPr lang="en-US" altLang="zh-SG" dirty="0"/>
              <a:t>54</a:t>
            </a:r>
            <a:r>
              <a:rPr lang="zh-CN" altLang="zh-SG" dirty="0"/>
              <a:t>，</a:t>
            </a:r>
            <a:r>
              <a:rPr lang="zh-CN" altLang="zh-SG" dirty="0" smtClean="0"/>
              <a:t>如</a:t>
            </a:r>
            <a:r>
              <a:rPr lang="zh-CN" altLang="en-US" dirty="0"/>
              <a:t>下</a:t>
            </a:r>
            <a:r>
              <a:rPr lang="zh-CN" altLang="zh-SG" dirty="0" smtClean="0"/>
              <a:t>图</a:t>
            </a:r>
            <a:r>
              <a:rPr lang="en-US" altLang="zh-SG" dirty="0"/>
              <a:t>5-30</a:t>
            </a:r>
            <a:r>
              <a:rPr lang="zh-CN" altLang="zh-SG" dirty="0"/>
              <a:t>所示。</a:t>
            </a:r>
          </a:p>
        </p:txBody>
      </p:sp>
      <p:sp>
        <p:nvSpPr>
          <p:cNvPr id="4" name="矩形 3"/>
          <p:cNvSpPr/>
          <p:nvPr/>
        </p:nvSpPr>
        <p:spPr>
          <a:xfrm>
            <a:off x="611560" y="27432"/>
            <a:ext cx="3698448" cy="369332"/>
          </a:xfrm>
          <a:prstGeom prst="rect">
            <a:avLst/>
          </a:prstGeom>
        </p:spPr>
        <p:txBody>
          <a:bodyPr wrap="none">
            <a:spAutoFit/>
          </a:bodyPr>
          <a:lstStyle/>
          <a:p>
            <a:r>
              <a:rPr lang="en-US" altLang="zh-SG" b="1" dirty="0" smtClean="0"/>
              <a:t>5.3.3</a:t>
            </a:r>
            <a:r>
              <a:rPr lang="zh-CN" altLang="zh-SG" b="1" dirty="0" smtClean="0"/>
              <a:t>在设计视图中创建和修改报表</a:t>
            </a:r>
            <a:endParaRPr lang="zh-SG" altLang="en-US" b="1" dirty="0"/>
          </a:p>
        </p:txBody>
      </p:sp>
      <p:pic>
        <p:nvPicPr>
          <p:cNvPr id="5" name="图片 4"/>
          <p:cNvPicPr/>
          <p:nvPr/>
        </p:nvPicPr>
        <p:blipFill>
          <a:blip r:embed="rId3"/>
          <a:stretch>
            <a:fillRect/>
          </a:stretch>
        </p:blipFill>
        <p:spPr>
          <a:xfrm>
            <a:off x="1547664" y="4365104"/>
            <a:ext cx="6840760" cy="2736304"/>
          </a:xfrm>
          <a:prstGeom prst="rect">
            <a:avLst/>
          </a:prstGeom>
        </p:spPr>
      </p:pic>
    </p:spTree>
  </p:cSld>
  <p:clrMapOvr>
    <a:masterClrMapping/>
  </p:clrMapOvr>
  <p:transition>
    <p:comb dir="vert"/>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63888" y="274638"/>
            <a:ext cx="5122912" cy="1143000"/>
          </a:xfrm>
        </p:spPr>
        <p:txBody>
          <a:bodyPr/>
          <a:lstStyle/>
          <a:p>
            <a:pPr algn="r"/>
            <a:r>
              <a:rPr lang="en-US" altLang="zh-SG" dirty="0"/>
              <a:t>5.3.4 </a:t>
            </a:r>
            <a:r>
              <a:rPr lang="zh-CN" altLang="zh-SG" dirty="0"/>
              <a:t>编辑报表</a:t>
            </a:r>
          </a:p>
        </p:txBody>
      </p:sp>
      <p:sp>
        <p:nvSpPr>
          <p:cNvPr id="28675" name="Rectangle 3"/>
          <p:cNvSpPr>
            <a:spLocks noGrp="1" noChangeArrowheads="1"/>
          </p:cNvSpPr>
          <p:nvPr>
            <p:ph type="body" idx="1"/>
          </p:nvPr>
        </p:nvSpPr>
        <p:spPr/>
        <p:txBody>
          <a:bodyPr/>
          <a:lstStyle/>
          <a:p>
            <a:r>
              <a:rPr lang="zh-CN" altLang="en-US" dirty="0"/>
              <a:t>设计报表的一般的做法是：先用自动创建方式或向导方式创建一个具有基本结构的报表，然后再自定义由这两种方法所创建的报表，来适应个性化的需要和喜好</a:t>
            </a:r>
            <a:r>
              <a:rPr lang="zh-CN" altLang="en-US" dirty="0" smtClean="0"/>
              <a:t>。</a:t>
            </a:r>
            <a:r>
              <a:rPr lang="zh-CN" altLang="zh-SG" dirty="0"/>
              <a:t>可以更改从基础数据源到文本颜色等各种内容和格式，包括设置报表页码、徽标、标题、日期和时间等。</a:t>
            </a:r>
          </a:p>
          <a:p>
            <a:r>
              <a:rPr lang="zh-CN" altLang="zh-SG" dirty="0"/>
              <a:t>操作方法有二类，一是功能命令，二是通过控件</a:t>
            </a:r>
            <a:r>
              <a:rPr lang="zh-CN" altLang="zh-SG" dirty="0" smtClean="0"/>
              <a:t>。</a:t>
            </a:r>
            <a:endParaRPr lang="zh-CN" altLang="zh-SG" dirty="0"/>
          </a:p>
        </p:txBody>
      </p:sp>
      <p:sp>
        <p:nvSpPr>
          <p:cNvPr id="4" name="矩形 3"/>
          <p:cNvSpPr/>
          <p:nvPr/>
        </p:nvSpPr>
        <p:spPr>
          <a:xfrm>
            <a:off x="644878" y="0"/>
            <a:ext cx="1691489" cy="369332"/>
          </a:xfrm>
          <a:prstGeom prst="rect">
            <a:avLst/>
          </a:prstGeom>
        </p:spPr>
        <p:txBody>
          <a:bodyPr wrap="none">
            <a:spAutoFit/>
          </a:bodyPr>
          <a:lstStyle/>
          <a:p>
            <a:r>
              <a:rPr lang="en-US" altLang="zh-SG" b="1" dirty="0"/>
              <a:t>5.3.4 </a:t>
            </a:r>
            <a:r>
              <a:rPr lang="zh-CN" altLang="zh-SG" b="1" dirty="0"/>
              <a:t>编辑报表</a:t>
            </a:r>
            <a:endParaRPr lang="zh-CN" altLang="zh-SG" dirty="0"/>
          </a:p>
        </p:txBody>
      </p:sp>
    </p:spTree>
    <p:extLst>
      <p:ext uri="{BB962C8B-B14F-4D97-AF65-F5344CB8AC3E}">
        <p14:creationId xmlns:p14="http://schemas.microsoft.com/office/powerpoint/2010/main" val="1686969252"/>
      </p:ext>
    </p:extLst>
  </p:cSld>
  <p:clrMapOvr>
    <a:masterClrMapping/>
  </p:clrMapOvr>
  <p:transition>
    <p:comb dir="vert"/>
    <p:sndAc>
      <p:stSnd>
        <p:snd r:embed="rId2"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63888" y="274638"/>
            <a:ext cx="5122912" cy="1143000"/>
          </a:xfrm>
        </p:spPr>
        <p:txBody>
          <a:bodyPr/>
          <a:lstStyle/>
          <a:p>
            <a:pPr algn="r"/>
            <a:r>
              <a:rPr lang="en-US" altLang="zh-SG" dirty="0"/>
              <a:t>5.3.4 </a:t>
            </a:r>
            <a:r>
              <a:rPr lang="zh-CN" altLang="zh-SG" dirty="0"/>
              <a:t>编辑报表</a:t>
            </a:r>
          </a:p>
        </p:txBody>
      </p:sp>
      <p:sp>
        <p:nvSpPr>
          <p:cNvPr id="28675" name="Rectangle 3"/>
          <p:cNvSpPr>
            <a:spLocks noGrp="1" noChangeArrowheads="1"/>
          </p:cNvSpPr>
          <p:nvPr>
            <p:ph type="body" idx="1"/>
          </p:nvPr>
        </p:nvSpPr>
        <p:spPr/>
        <p:txBody>
          <a:bodyPr/>
          <a:lstStyle/>
          <a:p>
            <a:pPr lvl="0"/>
            <a:r>
              <a:rPr lang="zh-CN" altLang="zh-SG" dirty="0"/>
              <a:t>通过</a:t>
            </a:r>
            <a:r>
              <a:rPr lang="zh-CN" altLang="zh-SG" dirty="0" smtClean="0"/>
              <a:t>控件操作为</a:t>
            </a:r>
            <a:r>
              <a:rPr lang="zh-CN" altLang="en-US" dirty="0" smtClean="0"/>
              <a:t>，</a:t>
            </a:r>
            <a:r>
              <a:rPr lang="zh-CN" altLang="zh-SG" dirty="0" smtClean="0"/>
              <a:t>选定</a:t>
            </a:r>
            <a:r>
              <a:rPr lang="zh-CN" altLang="zh-SG" dirty="0"/>
              <a:t>报表，设定在设计视图中，单击“报表设计工具</a:t>
            </a:r>
            <a:r>
              <a:rPr lang="en-US" altLang="zh-SG" dirty="0"/>
              <a:t>|</a:t>
            </a:r>
            <a:r>
              <a:rPr lang="zh-CN" altLang="zh-SG" dirty="0"/>
              <a:t>设计选项卡</a:t>
            </a:r>
            <a:r>
              <a:rPr lang="en-US" altLang="zh-SG" dirty="0"/>
              <a:t>|</a:t>
            </a:r>
            <a:r>
              <a:rPr lang="zh-CN" altLang="zh-SG" dirty="0"/>
              <a:t>控件组</a:t>
            </a:r>
            <a:r>
              <a:rPr lang="en-US" altLang="zh-SG" dirty="0"/>
              <a:t>|</a:t>
            </a:r>
            <a:r>
              <a:rPr lang="zh-CN" altLang="zh-SG" dirty="0"/>
              <a:t>选择有关控件</a:t>
            </a:r>
            <a:r>
              <a:rPr lang="en-US" altLang="zh-SG" dirty="0"/>
              <a:t>”</a:t>
            </a:r>
            <a:r>
              <a:rPr lang="zh-CN" altLang="zh-SG" dirty="0"/>
              <a:t>来完成。</a:t>
            </a:r>
          </a:p>
          <a:p>
            <a:pPr marL="0" indent="0">
              <a:buNone/>
            </a:pPr>
            <a:r>
              <a:rPr lang="zh-CN" altLang="zh-SG" dirty="0"/>
              <a:t>该方法可以按作者意图，在不同位置设置。通常以文本框控件方式设定。</a:t>
            </a:r>
          </a:p>
          <a:p>
            <a:pPr marL="0" indent="0">
              <a:buNone/>
            </a:pPr>
            <a:r>
              <a:rPr lang="zh-CN" altLang="zh-SG" dirty="0"/>
              <a:t>下面以例子分别给以介绍。</a:t>
            </a:r>
          </a:p>
          <a:p>
            <a:pPr marL="0" indent="0">
              <a:buNone/>
            </a:pPr>
            <a:r>
              <a:rPr lang="en-US" altLang="zh-SG" dirty="0"/>
              <a:t>1.</a:t>
            </a:r>
            <a:r>
              <a:rPr lang="zh-CN" altLang="zh-SG" dirty="0"/>
              <a:t>设置报表格式和添加图案</a:t>
            </a:r>
          </a:p>
          <a:p>
            <a:pPr marL="0" indent="0">
              <a:buNone/>
            </a:pPr>
            <a:r>
              <a:rPr lang="zh-CN" altLang="zh-SG" dirty="0"/>
              <a:t>例</a:t>
            </a:r>
            <a:r>
              <a:rPr lang="en-US" altLang="zh-SG" dirty="0"/>
              <a:t>5.5   </a:t>
            </a:r>
            <a:r>
              <a:rPr lang="zh-CN" altLang="zh-SG" dirty="0"/>
              <a:t>在已有的标签报表“标签 类别</a:t>
            </a:r>
            <a:r>
              <a:rPr lang="en-US" altLang="zh-SG" dirty="0"/>
              <a:t>55</a:t>
            </a:r>
            <a:r>
              <a:rPr lang="zh-CN" altLang="zh-SG" dirty="0"/>
              <a:t>添加图案或徽标。</a:t>
            </a:r>
          </a:p>
        </p:txBody>
      </p:sp>
      <p:sp>
        <p:nvSpPr>
          <p:cNvPr id="4" name="矩形 3"/>
          <p:cNvSpPr/>
          <p:nvPr/>
        </p:nvSpPr>
        <p:spPr>
          <a:xfrm>
            <a:off x="644878" y="0"/>
            <a:ext cx="1691489" cy="369332"/>
          </a:xfrm>
          <a:prstGeom prst="rect">
            <a:avLst/>
          </a:prstGeom>
        </p:spPr>
        <p:txBody>
          <a:bodyPr wrap="none">
            <a:spAutoFit/>
          </a:bodyPr>
          <a:lstStyle/>
          <a:p>
            <a:r>
              <a:rPr lang="en-US" altLang="zh-SG" b="1" dirty="0"/>
              <a:t>5.3.4 </a:t>
            </a:r>
            <a:r>
              <a:rPr lang="zh-CN" altLang="zh-SG" b="1" dirty="0"/>
              <a:t>编辑报表</a:t>
            </a:r>
            <a:endParaRPr lang="zh-CN" altLang="zh-SG" dirty="0"/>
          </a:p>
        </p:txBody>
      </p:sp>
    </p:spTree>
    <p:extLst>
      <p:ext uri="{BB962C8B-B14F-4D97-AF65-F5344CB8AC3E}">
        <p14:creationId xmlns:p14="http://schemas.microsoft.com/office/powerpoint/2010/main" val="3191282958"/>
      </p:ext>
    </p:extLst>
  </p:cSld>
  <p:clrMapOvr>
    <a:masterClrMapping/>
  </p:clrMapOvr>
  <p:transition>
    <p:comb dir="vert"/>
    <p:sndAc>
      <p:stSnd>
        <p:snd r:embed="rId2"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560" y="396764"/>
            <a:ext cx="6491064" cy="1143000"/>
          </a:xfrm>
        </p:spPr>
        <p:txBody>
          <a:bodyPr/>
          <a:lstStyle/>
          <a:p>
            <a:pPr algn="l"/>
            <a:r>
              <a:rPr lang="en-US" altLang="zh-SG" dirty="0"/>
              <a:t>2.</a:t>
            </a:r>
            <a:r>
              <a:rPr lang="zh-CN" altLang="zh-SG" dirty="0"/>
              <a:t>添加日期和</a:t>
            </a:r>
            <a:r>
              <a:rPr lang="zh-CN" altLang="zh-SG" dirty="0" smtClean="0"/>
              <a:t>时间</a:t>
            </a:r>
            <a:endParaRPr lang="zh-SG" altLang="zh-SG" dirty="0"/>
          </a:p>
        </p:txBody>
      </p:sp>
      <p:sp>
        <p:nvSpPr>
          <p:cNvPr id="29699" name="Rectangle 3"/>
          <p:cNvSpPr>
            <a:spLocks noGrp="1" noChangeArrowheads="1"/>
          </p:cNvSpPr>
          <p:nvPr>
            <p:ph type="body" idx="1"/>
          </p:nvPr>
        </p:nvSpPr>
        <p:spPr/>
        <p:txBody>
          <a:bodyPr/>
          <a:lstStyle/>
          <a:p>
            <a:pPr marL="0" indent="0">
              <a:buNone/>
            </a:pPr>
            <a:r>
              <a:rPr lang="zh-CN" altLang="zh-SG" dirty="0" smtClean="0"/>
              <a:t>在</a:t>
            </a:r>
            <a:r>
              <a:rPr lang="zh-CN" altLang="zh-SG" dirty="0"/>
              <a:t>报表上添加一个文本框，通过设置其控件来源属性为日期</a:t>
            </a:r>
            <a:r>
              <a:rPr lang="en-US" altLang="zh-SG" dirty="0"/>
              <a:t>/</a:t>
            </a:r>
            <a:r>
              <a:rPr lang="zh-CN" altLang="zh-SG" dirty="0"/>
              <a:t>时间的计算表达式来显示，例如，</a:t>
            </a:r>
            <a:r>
              <a:rPr lang="en-US" altLang="zh-SG" dirty="0"/>
              <a:t>=Date( ) </a:t>
            </a:r>
            <a:r>
              <a:rPr lang="zh-CN" altLang="zh-SG" dirty="0"/>
              <a:t>、</a:t>
            </a:r>
            <a:r>
              <a:rPr lang="en-US" altLang="zh-SG" dirty="0"/>
              <a:t>=Time( ) </a:t>
            </a:r>
            <a:r>
              <a:rPr lang="zh-CN" altLang="zh-SG" dirty="0"/>
              <a:t>或</a:t>
            </a:r>
            <a:r>
              <a:rPr lang="en-US" altLang="zh-SG" dirty="0"/>
              <a:t>=Now()</a:t>
            </a:r>
            <a:r>
              <a:rPr lang="zh-CN" altLang="zh-SG" dirty="0"/>
              <a:t>，可显示日期、时间或日期与时间，该控件位置可以安排在报表的任何节区里</a:t>
            </a:r>
            <a:r>
              <a:rPr lang="zh-CN" altLang="zh-SG" dirty="0" smtClean="0"/>
              <a:t>。</a:t>
            </a:r>
            <a:endParaRPr lang="zh-CN" altLang="zh-SG" dirty="0"/>
          </a:p>
        </p:txBody>
      </p:sp>
      <p:sp>
        <p:nvSpPr>
          <p:cNvPr id="4" name="矩形 3"/>
          <p:cNvSpPr/>
          <p:nvPr/>
        </p:nvSpPr>
        <p:spPr>
          <a:xfrm>
            <a:off x="611560" y="27432"/>
            <a:ext cx="1685077" cy="369332"/>
          </a:xfrm>
          <a:prstGeom prst="rect">
            <a:avLst/>
          </a:prstGeom>
        </p:spPr>
        <p:txBody>
          <a:bodyPr wrap="none">
            <a:spAutoFit/>
          </a:bodyPr>
          <a:lstStyle/>
          <a:p>
            <a:r>
              <a:rPr lang="en-US" altLang="zh-SG" b="1" dirty="0" smtClean="0"/>
              <a:t>5.3.4 </a:t>
            </a:r>
            <a:r>
              <a:rPr lang="zh-CN" altLang="zh-SG" b="1" dirty="0" smtClean="0"/>
              <a:t>编辑报表</a:t>
            </a:r>
            <a:endParaRPr lang="zh-SG" altLang="en-US" b="1" dirty="0"/>
          </a:p>
        </p:txBody>
      </p:sp>
    </p:spTree>
  </p:cSld>
  <p:clrMapOvr>
    <a:masterClrMapping/>
  </p:clrMapOvr>
  <p:transition>
    <p:comb dir="vert"/>
    <p:sndAc>
      <p:stSnd>
        <p:snd r:embed="rId2" name="camera.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1126" y="396764"/>
            <a:ext cx="6491064" cy="1143000"/>
          </a:xfrm>
        </p:spPr>
        <p:txBody>
          <a:bodyPr/>
          <a:lstStyle/>
          <a:p>
            <a:pPr algn="l"/>
            <a:r>
              <a:rPr lang="en-US" altLang="zh-SG" dirty="0"/>
              <a:t>3.</a:t>
            </a:r>
            <a:r>
              <a:rPr lang="zh-CN" altLang="zh-SG" dirty="0"/>
              <a:t>添加页码</a:t>
            </a:r>
          </a:p>
        </p:txBody>
      </p:sp>
      <p:sp>
        <p:nvSpPr>
          <p:cNvPr id="29699" name="Rectangle 3"/>
          <p:cNvSpPr>
            <a:spLocks noGrp="1" noChangeArrowheads="1"/>
          </p:cNvSpPr>
          <p:nvPr>
            <p:ph type="body" idx="1"/>
          </p:nvPr>
        </p:nvSpPr>
        <p:spPr/>
        <p:txBody>
          <a:bodyPr/>
          <a:lstStyle/>
          <a:p>
            <a:r>
              <a:rPr lang="zh-CN" altLang="zh-SG" sz="2800" dirty="0"/>
              <a:t>在报表中添加页码，与上类似，可以执行单击“报表设计工具</a:t>
            </a:r>
            <a:r>
              <a:rPr lang="en-US" altLang="zh-SG" sz="2800" dirty="0"/>
              <a:t>|</a:t>
            </a:r>
            <a:r>
              <a:rPr lang="zh-CN" altLang="zh-SG" sz="2800" dirty="0"/>
              <a:t>设计选项卡</a:t>
            </a:r>
            <a:r>
              <a:rPr lang="en-US" altLang="zh-SG" sz="2800" dirty="0"/>
              <a:t>|</a:t>
            </a:r>
            <a:r>
              <a:rPr lang="zh-CN" altLang="zh-SG" sz="2800" dirty="0"/>
              <a:t>页眉</a:t>
            </a:r>
            <a:r>
              <a:rPr lang="en-US" altLang="zh-SG" sz="2800" dirty="0"/>
              <a:t>/</a:t>
            </a:r>
            <a:r>
              <a:rPr lang="zh-CN" altLang="zh-SG" sz="2800" dirty="0"/>
              <a:t>页脚组</a:t>
            </a:r>
            <a:r>
              <a:rPr lang="en-US" altLang="zh-SG" sz="2800" dirty="0"/>
              <a:t>|</a:t>
            </a:r>
            <a:r>
              <a:rPr lang="zh-CN" altLang="zh-SG" sz="2800" dirty="0"/>
              <a:t>页码</a:t>
            </a:r>
            <a:r>
              <a:rPr lang="en-US" altLang="zh-SG" sz="2800" dirty="0"/>
              <a:t>”</a:t>
            </a:r>
            <a:r>
              <a:rPr lang="zh-CN" altLang="zh-SG" sz="2800" dirty="0"/>
              <a:t>功能菜单命令，在打开的“页码”对话框中进行页码格式、位置和对齐方式的设置。</a:t>
            </a:r>
          </a:p>
          <a:p>
            <a:r>
              <a:rPr lang="zh-CN" altLang="zh-SG" sz="2800" dirty="0"/>
              <a:t>如果要在第一页显示页码，请选中“首页显示页码”复选框。</a:t>
            </a:r>
          </a:p>
          <a:p>
            <a:r>
              <a:rPr lang="zh-CN" altLang="zh-SG" sz="2800" dirty="0"/>
              <a:t>还可用表达式在文本框中创建页码。</a:t>
            </a:r>
            <a:r>
              <a:rPr lang="en-US" altLang="zh-SG" sz="2800" dirty="0"/>
              <a:t>Page</a:t>
            </a:r>
            <a:r>
              <a:rPr lang="zh-CN" altLang="zh-SG" sz="2800" dirty="0"/>
              <a:t>和</a:t>
            </a:r>
            <a:r>
              <a:rPr lang="en-US" altLang="zh-SG" sz="2800" dirty="0"/>
              <a:t>Pages</a:t>
            </a:r>
            <a:r>
              <a:rPr lang="zh-CN" altLang="zh-SG" sz="2800" dirty="0"/>
              <a:t>是内置变量，</a:t>
            </a:r>
            <a:r>
              <a:rPr lang="en-US" altLang="zh-SG" sz="2800" dirty="0"/>
              <a:t>[Page]</a:t>
            </a:r>
            <a:r>
              <a:rPr lang="zh-CN" altLang="zh-SG" sz="2800" dirty="0"/>
              <a:t>代表当前页号，</a:t>
            </a:r>
            <a:r>
              <a:rPr lang="en-US" altLang="zh-SG" sz="2800" dirty="0"/>
              <a:t>[Pages]</a:t>
            </a:r>
            <a:r>
              <a:rPr lang="zh-CN" altLang="zh-SG" sz="2800" dirty="0"/>
              <a:t>代表总页数。常用的页码格式如表</a:t>
            </a:r>
            <a:r>
              <a:rPr lang="en-US" altLang="zh-SG" sz="2800" dirty="0"/>
              <a:t>5-1</a:t>
            </a:r>
            <a:r>
              <a:rPr lang="zh-CN" altLang="zh-SG" sz="2800" dirty="0"/>
              <a:t>所示</a:t>
            </a:r>
            <a:r>
              <a:rPr lang="zh-CN" altLang="zh-SG" dirty="0"/>
              <a:t>。</a:t>
            </a:r>
          </a:p>
          <a:p>
            <a:r>
              <a:rPr lang="zh-CN" altLang="en-US" dirty="0" smtClean="0"/>
              <a:t>再</a:t>
            </a:r>
            <a:r>
              <a:rPr lang="zh-CN" altLang="en-US" dirty="0"/>
              <a:t>如</a:t>
            </a:r>
            <a:r>
              <a:rPr lang="zh-CN" altLang="en-US" dirty="0" smtClean="0"/>
              <a:t>： </a:t>
            </a:r>
            <a:r>
              <a:rPr lang="zh-CN" altLang="en-US" dirty="0"/>
              <a:t>、添加分页符和页码 、绘制线条和矩形 </a:t>
            </a:r>
          </a:p>
          <a:p>
            <a:r>
              <a:rPr lang="zh-CN" altLang="en-US" dirty="0"/>
              <a:t>对报表节的操作：添加或删除节 、选择节 、改变节的大小 </a:t>
            </a:r>
          </a:p>
        </p:txBody>
      </p:sp>
      <p:sp>
        <p:nvSpPr>
          <p:cNvPr id="4" name="矩形 3"/>
          <p:cNvSpPr/>
          <p:nvPr/>
        </p:nvSpPr>
        <p:spPr>
          <a:xfrm>
            <a:off x="611560" y="27432"/>
            <a:ext cx="1685077" cy="369332"/>
          </a:xfrm>
          <a:prstGeom prst="rect">
            <a:avLst/>
          </a:prstGeom>
        </p:spPr>
        <p:txBody>
          <a:bodyPr wrap="none">
            <a:spAutoFit/>
          </a:bodyPr>
          <a:lstStyle/>
          <a:p>
            <a:r>
              <a:rPr lang="en-US" altLang="zh-SG" b="1" dirty="0" smtClean="0"/>
              <a:t>5.3.4 </a:t>
            </a:r>
            <a:r>
              <a:rPr lang="zh-CN" altLang="zh-SG" b="1" dirty="0" smtClean="0"/>
              <a:t>编辑报表</a:t>
            </a:r>
            <a:endParaRPr lang="zh-SG" altLang="en-US" b="1" dirty="0"/>
          </a:p>
        </p:txBody>
      </p:sp>
    </p:spTree>
    <p:extLst>
      <p:ext uri="{BB962C8B-B14F-4D97-AF65-F5344CB8AC3E}">
        <p14:creationId xmlns:p14="http://schemas.microsoft.com/office/powerpoint/2010/main" val="2065585018"/>
      </p:ext>
    </p:extLst>
  </p:cSld>
  <p:clrMapOvr>
    <a:masterClrMapping/>
  </p:clrMapOvr>
  <p:transition>
    <p:comb dir="vert"/>
    <p:sndAc>
      <p:stSnd>
        <p:snd r:embed="rId2" name="camera.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1126" y="396764"/>
            <a:ext cx="6491064" cy="1143000"/>
          </a:xfrm>
        </p:spPr>
        <p:txBody>
          <a:bodyPr/>
          <a:lstStyle/>
          <a:p>
            <a:pPr algn="l"/>
            <a:r>
              <a:rPr lang="en-US" altLang="zh-SG" dirty="0" smtClean="0"/>
              <a:t>4</a:t>
            </a:r>
            <a:r>
              <a:rPr lang="en-US" altLang="zh-SG" dirty="0"/>
              <a:t>.</a:t>
            </a:r>
            <a:r>
              <a:rPr lang="zh-CN" altLang="zh-SG" dirty="0"/>
              <a:t>使用节</a:t>
            </a:r>
          </a:p>
        </p:txBody>
      </p:sp>
      <p:sp>
        <p:nvSpPr>
          <p:cNvPr id="29699" name="Rectangle 3"/>
          <p:cNvSpPr>
            <a:spLocks noGrp="1" noChangeArrowheads="1"/>
          </p:cNvSpPr>
          <p:nvPr>
            <p:ph type="body" idx="1"/>
          </p:nvPr>
        </p:nvSpPr>
        <p:spPr/>
        <p:txBody>
          <a:bodyPr/>
          <a:lstStyle/>
          <a:p>
            <a:r>
              <a:rPr lang="zh-CN" altLang="zh-SG" dirty="0"/>
              <a:t>报表中的内容是以节来划分的，每一个节都有其特定的目的，并按照一定的顺序打印在页面或报表上</a:t>
            </a:r>
            <a:r>
              <a:rPr lang="zh-CN" altLang="zh-SG" dirty="0" smtClean="0"/>
              <a:t>。</a:t>
            </a:r>
            <a:endParaRPr lang="en-US" altLang="zh-CN" dirty="0" smtClean="0"/>
          </a:p>
        </p:txBody>
      </p:sp>
      <p:sp>
        <p:nvSpPr>
          <p:cNvPr id="4" name="矩形 3"/>
          <p:cNvSpPr/>
          <p:nvPr/>
        </p:nvSpPr>
        <p:spPr>
          <a:xfrm>
            <a:off x="611560" y="27432"/>
            <a:ext cx="1685077" cy="369332"/>
          </a:xfrm>
          <a:prstGeom prst="rect">
            <a:avLst/>
          </a:prstGeom>
        </p:spPr>
        <p:txBody>
          <a:bodyPr wrap="none">
            <a:spAutoFit/>
          </a:bodyPr>
          <a:lstStyle/>
          <a:p>
            <a:r>
              <a:rPr lang="en-US" altLang="zh-SG" b="1" dirty="0" smtClean="0"/>
              <a:t>5.3.4 </a:t>
            </a:r>
            <a:r>
              <a:rPr lang="zh-CN" altLang="zh-SG" b="1" dirty="0" smtClean="0"/>
              <a:t>编辑报表</a:t>
            </a:r>
            <a:endParaRPr lang="zh-SG" altLang="en-US" b="1" dirty="0"/>
          </a:p>
        </p:txBody>
      </p:sp>
    </p:spTree>
    <p:extLst>
      <p:ext uri="{BB962C8B-B14F-4D97-AF65-F5344CB8AC3E}">
        <p14:creationId xmlns:p14="http://schemas.microsoft.com/office/powerpoint/2010/main" val="2143022631"/>
      </p:ext>
    </p:extLst>
  </p:cSld>
  <p:clrMapOvr>
    <a:masterClrMapping/>
  </p:clrMapOvr>
  <p:transition>
    <p:comb dir="vert"/>
    <p:sndAc>
      <p:stSnd>
        <p:snd r:embed="rId2" name="camera.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692696"/>
            <a:ext cx="8229600" cy="5433467"/>
          </a:xfrm>
        </p:spPr>
        <p:txBody>
          <a:bodyPr/>
          <a:lstStyle/>
          <a:p>
            <a:r>
              <a:rPr lang="zh-CN" altLang="zh-SG" dirty="0" smtClean="0"/>
              <a:t>对</a:t>
            </a:r>
            <a:r>
              <a:rPr lang="zh-CN" altLang="zh-SG" dirty="0"/>
              <a:t>节的操作主要应在报表设计视图中进行，有以下几种：</a:t>
            </a:r>
          </a:p>
          <a:p>
            <a:pPr marL="0" indent="0">
              <a:buNone/>
            </a:pPr>
            <a:r>
              <a:rPr lang="zh-CN" altLang="zh-SG" sz="2400" dirty="0"/>
              <a:t>（</a:t>
            </a:r>
            <a:r>
              <a:rPr lang="en-US" altLang="zh-SG" sz="2400" dirty="0"/>
              <a:t>1</a:t>
            </a:r>
            <a:r>
              <a:rPr lang="zh-CN" altLang="zh-SG" sz="2400" dirty="0"/>
              <a:t>）添加或删除节：右击主体节</a:t>
            </a:r>
            <a:r>
              <a:rPr lang="en-US" altLang="zh-SG" sz="2400" dirty="0"/>
              <a:t>|</a:t>
            </a:r>
            <a:r>
              <a:rPr lang="zh-CN" altLang="zh-SG" sz="2400" dirty="0"/>
              <a:t>出现快捷菜单</a:t>
            </a:r>
            <a:r>
              <a:rPr lang="en-US" altLang="zh-SG" sz="2400" dirty="0"/>
              <a:t>|</a:t>
            </a:r>
            <a:r>
              <a:rPr lang="zh-CN" altLang="zh-SG" sz="2400" dirty="0"/>
              <a:t>选择“页面页眉</a:t>
            </a:r>
            <a:r>
              <a:rPr lang="en-US" altLang="zh-SG" sz="2400" dirty="0"/>
              <a:t>/</a:t>
            </a:r>
            <a:r>
              <a:rPr lang="zh-CN" altLang="zh-SG" sz="2400" dirty="0"/>
              <a:t>页脚”或“报表页眉</a:t>
            </a:r>
            <a:r>
              <a:rPr lang="en-US" altLang="zh-SG" sz="2400" dirty="0"/>
              <a:t>/</a:t>
            </a:r>
            <a:r>
              <a:rPr lang="zh-CN" altLang="zh-SG" sz="2400" dirty="0"/>
              <a:t>页脚”，就可以添加或删除“页面页眉</a:t>
            </a:r>
            <a:r>
              <a:rPr lang="en-US" altLang="zh-SG" sz="2400" dirty="0"/>
              <a:t>/</a:t>
            </a:r>
            <a:r>
              <a:rPr lang="zh-CN" altLang="zh-SG" sz="2400" dirty="0"/>
              <a:t>页脚”或“报表页眉</a:t>
            </a:r>
            <a:r>
              <a:rPr lang="en-US" altLang="zh-SG" sz="2400" dirty="0"/>
              <a:t>/</a:t>
            </a:r>
            <a:r>
              <a:rPr lang="zh-CN" altLang="zh-SG" sz="2400" dirty="0"/>
              <a:t>页脚”。“页面页眉</a:t>
            </a:r>
            <a:r>
              <a:rPr lang="en-US" altLang="zh-SG" sz="2400" dirty="0"/>
              <a:t>/</a:t>
            </a:r>
            <a:r>
              <a:rPr lang="zh-CN" altLang="zh-SG" sz="2400" dirty="0"/>
              <a:t>页脚”或“报表页眉</a:t>
            </a:r>
            <a:r>
              <a:rPr lang="en-US" altLang="zh-SG" sz="2400" dirty="0"/>
              <a:t>/</a:t>
            </a:r>
            <a:r>
              <a:rPr lang="zh-CN" altLang="zh-SG" sz="2400" dirty="0"/>
              <a:t>页脚” 只能作为一对同时操作，如果删除页眉和页脚，其中的控件也将同时被删除；</a:t>
            </a:r>
          </a:p>
          <a:p>
            <a:pPr marL="0" indent="0">
              <a:buNone/>
            </a:pPr>
            <a:r>
              <a:rPr lang="zh-CN" altLang="zh-SG" sz="2400" dirty="0"/>
              <a:t>（</a:t>
            </a:r>
            <a:r>
              <a:rPr lang="en-US" altLang="zh-SG" sz="2400" dirty="0"/>
              <a:t>2</a:t>
            </a:r>
            <a:r>
              <a:rPr lang="zh-CN" altLang="zh-SG" sz="2400" dirty="0"/>
              <a:t>）可以在属性表的“何时显示”项中设置节的“可见性”，两者都显示</a:t>
            </a:r>
            <a:r>
              <a:rPr lang="en-US" altLang="zh-SG" sz="2400" dirty="0"/>
              <a:t>/</a:t>
            </a:r>
            <a:r>
              <a:rPr lang="zh-CN" altLang="zh-SG" sz="2400" dirty="0"/>
              <a:t>只打印显示</a:t>
            </a:r>
            <a:r>
              <a:rPr lang="en-US" altLang="zh-SG" sz="2400" dirty="0"/>
              <a:t>/</a:t>
            </a:r>
            <a:r>
              <a:rPr lang="zh-CN" altLang="zh-SG" sz="2400" dirty="0"/>
              <a:t>只屏幕显示，可以使该节在“打印预览”视图和“版面预览”视图中不可见；</a:t>
            </a:r>
          </a:p>
          <a:p>
            <a:pPr marL="0" indent="0">
              <a:buNone/>
            </a:pPr>
            <a:r>
              <a:rPr lang="zh-CN" altLang="zh-SG" sz="2400" dirty="0" smtClean="0"/>
              <a:t>（</a:t>
            </a:r>
            <a:r>
              <a:rPr lang="en-US" altLang="zh-SG" sz="2400" dirty="0" smtClean="0"/>
              <a:t>3</a:t>
            </a:r>
            <a:r>
              <a:rPr lang="zh-CN" altLang="zh-SG" sz="2400" dirty="0" smtClean="0"/>
              <a:t>）</a:t>
            </a:r>
            <a:r>
              <a:rPr lang="zh-CN" altLang="zh-SG" sz="2400" dirty="0"/>
              <a:t>选择节：双击“节栏”或“节背景”都可以选择相应节，并同时打开其“属性”窗口，如图</a:t>
            </a:r>
            <a:r>
              <a:rPr lang="en-US" altLang="zh-SG" sz="2400" dirty="0"/>
              <a:t>5-41</a:t>
            </a:r>
            <a:r>
              <a:rPr lang="zh-CN" altLang="zh-SG" sz="2400" dirty="0"/>
              <a:t>所示</a:t>
            </a:r>
            <a:r>
              <a:rPr lang="zh-CN" altLang="zh-SG" sz="2400" dirty="0" smtClean="0"/>
              <a:t>。</a:t>
            </a:r>
            <a:endParaRPr lang="en-US" altLang="zh-CN" sz="2400" dirty="0" smtClean="0"/>
          </a:p>
          <a:p>
            <a:pPr marL="0" indent="0">
              <a:buNone/>
            </a:pPr>
            <a:r>
              <a:rPr lang="zh-CN" altLang="zh-SG" sz="2400" dirty="0"/>
              <a:t>（</a:t>
            </a:r>
            <a:r>
              <a:rPr lang="en-US" altLang="zh-SG" sz="2400" dirty="0"/>
              <a:t>4</a:t>
            </a:r>
            <a:r>
              <a:rPr lang="zh-CN" altLang="zh-SG" sz="2400" dirty="0"/>
              <a:t>）改变节的大小：可以分别增加或减小窗体和报表节的</a:t>
            </a:r>
            <a:r>
              <a:rPr lang="zh-CN" altLang="zh-SG" sz="2400" dirty="0" smtClean="0"/>
              <a:t>高</a:t>
            </a:r>
            <a:r>
              <a:rPr lang="en-US" altLang="zh-CN" sz="2400" dirty="0" smtClean="0"/>
              <a:t>/</a:t>
            </a:r>
            <a:r>
              <a:rPr lang="zh-CN" altLang="en-US" sz="2400" dirty="0" smtClean="0"/>
              <a:t>宽</a:t>
            </a:r>
            <a:r>
              <a:rPr lang="zh-CN" altLang="zh-SG" sz="2400" dirty="0" smtClean="0"/>
              <a:t>度</a:t>
            </a:r>
            <a:r>
              <a:rPr lang="zh-CN" altLang="en-US" sz="2400" dirty="0" smtClean="0"/>
              <a:t>（</a:t>
            </a:r>
            <a:r>
              <a:rPr lang="zh-CN" altLang="zh-SG" sz="2400" dirty="0" smtClean="0"/>
              <a:t>向上或下</a:t>
            </a:r>
            <a:r>
              <a:rPr lang="en-US" altLang="zh-CN" sz="2400" dirty="0" smtClean="0"/>
              <a:t>/</a:t>
            </a:r>
            <a:r>
              <a:rPr lang="zh-CN" altLang="en-US" sz="2400" dirty="0" smtClean="0"/>
              <a:t>左或右</a:t>
            </a:r>
            <a:r>
              <a:rPr lang="zh-CN" altLang="zh-SG" sz="2400" dirty="0" smtClean="0"/>
              <a:t>拖动指针</a:t>
            </a:r>
            <a:r>
              <a:rPr lang="zh-CN" altLang="en-US" sz="2400" dirty="0" smtClean="0"/>
              <a:t>）。</a:t>
            </a:r>
            <a:endParaRPr lang="zh-CN" altLang="zh-SG" sz="2400" dirty="0"/>
          </a:p>
          <a:p>
            <a:endParaRPr lang="en-US" altLang="zh-CN" dirty="0" smtClean="0"/>
          </a:p>
        </p:txBody>
      </p:sp>
      <p:sp>
        <p:nvSpPr>
          <p:cNvPr id="4" name="矩形 3"/>
          <p:cNvSpPr/>
          <p:nvPr/>
        </p:nvSpPr>
        <p:spPr>
          <a:xfrm>
            <a:off x="611560" y="27432"/>
            <a:ext cx="1685077" cy="369332"/>
          </a:xfrm>
          <a:prstGeom prst="rect">
            <a:avLst/>
          </a:prstGeom>
        </p:spPr>
        <p:txBody>
          <a:bodyPr wrap="none">
            <a:spAutoFit/>
          </a:bodyPr>
          <a:lstStyle/>
          <a:p>
            <a:r>
              <a:rPr lang="en-US" altLang="zh-SG" b="1" dirty="0" smtClean="0"/>
              <a:t>5.3.4 </a:t>
            </a:r>
            <a:r>
              <a:rPr lang="zh-CN" altLang="zh-SG" b="1" dirty="0" smtClean="0"/>
              <a:t>编辑报表</a:t>
            </a:r>
            <a:endParaRPr lang="zh-SG" altLang="en-US" b="1" dirty="0"/>
          </a:p>
        </p:txBody>
      </p:sp>
    </p:spTree>
    <p:extLst>
      <p:ext uri="{BB962C8B-B14F-4D97-AF65-F5344CB8AC3E}">
        <p14:creationId xmlns:p14="http://schemas.microsoft.com/office/powerpoint/2010/main" val="3125731128"/>
      </p:ext>
    </p:extLst>
  </p:cSld>
  <p:clrMapOvr>
    <a:masterClrMapping/>
  </p:clrMapOvr>
  <p:transition>
    <p:comb dir="vert"/>
    <p:sndAc>
      <p:stSnd>
        <p:snd r:embed="rId2" name="camera.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1126" y="396764"/>
            <a:ext cx="6491064" cy="1143000"/>
          </a:xfrm>
        </p:spPr>
        <p:txBody>
          <a:bodyPr/>
          <a:lstStyle/>
          <a:p>
            <a:pPr algn="l"/>
            <a:r>
              <a:rPr lang="en-US" altLang="zh-SG" dirty="0"/>
              <a:t>5.</a:t>
            </a:r>
            <a:r>
              <a:rPr lang="zh-CN" altLang="zh-SG" dirty="0"/>
              <a:t>绘制线条和矩形</a:t>
            </a:r>
          </a:p>
        </p:txBody>
      </p:sp>
      <p:sp>
        <p:nvSpPr>
          <p:cNvPr id="29699" name="Rectangle 3"/>
          <p:cNvSpPr>
            <a:spLocks noGrp="1" noChangeArrowheads="1"/>
          </p:cNvSpPr>
          <p:nvPr>
            <p:ph type="body" idx="1"/>
          </p:nvPr>
        </p:nvSpPr>
        <p:spPr/>
        <p:txBody>
          <a:bodyPr/>
          <a:lstStyle/>
          <a:p>
            <a:r>
              <a:rPr lang="zh-CN" altLang="zh-SG" dirty="0"/>
              <a:t>在报表上绘制线条或矩形：可以使用“报表设计工具</a:t>
            </a:r>
            <a:r>
              <a:rPr lang="en-US" altLang="zh-SG" dirty="0"/>
              <a:t>|</a:t>
            </a:r>
            <a:r>
              <a:rPr lang="zh-CN" altLang="zh-SG" dirty="0"/>
              <a:t>设计选项卡</a:t>
            </a:r>
            <a:r>
              <a:rPr lang="en-US" altLang="zh-SG" dirty="0"/>
              <a:t>|</a:t>
            </a:r>
            <a:r>
              <a:rPr lang="zh-CN" altLang="zh-SG" dirty="0"/>
              <a:t>控件组</a:t>
            </a:r>
            <a:r>
              <a:rPr lang="en-US" altLang="zh-SG" dirty="0"/>
              <a:t>|</a:t>
            </a:r>
            <a:r>
              <a:rPr lang="zh-CN" altLang="zh-SG" dirty="0"/>
              <a:t>控件下拉钮</a:t>
            </a:r>
            <a:r>
              <a:rPr lang="en-US" altLang="zh-SG" dirty="0"/>
              <a:t>|</a:t>
            </a:r>
            <a:r>
              <a:rPr lang="zh-CN" altLang="zh-SG" dirty="0"/>
              <a:t>直线</a:t>
            </a:r>
            <a:r>
              <a:rPr lang="en-US" altLang="zh-SG" dirty="0"/>
              <a:t>/</a:t>
            </a:r>
            <a:r>
              <a:rPr lang="zh-CN" altLang="zh-SG" dirty="0"/>
              <a:t>矩形</a:t>
            </a:r>
            <a:r>
              <a:rPr lang="en-US" altLang="zh-SG" dirty="0"/>
              <a:t>”</a:t>
            </a:r>
            <a:r>
              <a:rPr lang="zh-CN" altLang="zh-SG" dirty="0"/>
              <a:t>控件，在所需位置进行绘制； </a:t>
            </a:r>
          </a:p>
          <a:p>
            <a:r>
              <a:rPr lang="zh-CN" altLang="zh-SG" dirty="0"/>
              <a:t>为增加报表的易读性。利用“格式”选项卡</a:t>
            </a:r>
            <a:r>
              <a:rPr lang="en-US" altLang="zh-SG" dirty="0"/>
              <a:t>|</a:t>
            </a:r>
            <a:r>
              <a:rPr lang="zh-CN" altLang="zh-SG" dirty="0"/>
              <a:t>控件格式组</a:t>
            </a:r>
            <a:r>
              <a:rPr lang="en-US" altLang="zh-SG" dirty="0"/>
              <a:t>|</a:t>
            </a:r>
            <a:r>
              <a:rPr lang="zh-CN" altLang="zh-SG" dirty="0"/>
              <a:t>形状格式</a:t>
            </a:r>
            <a:r>
              <a:rPr lang="en-US" altLang="zh-SG" dirty="0"/>
              <a:t>/</a:t>
            </a:r>
            <a:r>
              <a:rPr lang="zh-CN" altLang="zh-SG" dirty="0"/>
              <a:t>轮廓下拉按钮</a:t>
            </a:r>
            <a:r>
              <a:rPr lang="en-US" altLang="zh-SG" dirty="0"/>
              <a:t>|</a:t>
            </a:r>
            <a:r>
              <a:rPr lang="zh-CN" altLang="zh-SG" dirty="0"/>
              <a:t>，可以进行有关线条</a:t>
            </a:r>
            <a:r>
              <a:rPr lang="en-US" altLang="zh-SG" dirty="0"/>
              <a:t>/</a:t>
            </a:r>
            <a:r>
              <a:rPr lang="zh-CN" altLang="zh-SG" dirty="0"/>
              <a:t>矩形样式、边框和特殊效果的更改调整。</a:t>
            </a:r>
          </a:p>
        </p:txBody>
      </p:sp>
      <p:sp>
        <p:nvSpPr>
          <p:cNvPr id="4" name="矩形 3"/>
          <p:cNvSpPr/>
          <p:nvPr/>
        </p:nvSpPr>
        <p:spPr>
          <a:xfrm>
            <a:off x="611560" y="27432"/>
            <a:ext cx="1685077" cy="369332"/>
          </a:xfrm>
          <a:prstGeom prst="rect">
            <a:avLst/>
          </a:prstGeom>
        </p:spPr>
        <p:txBody>
          <a:bodyPr wrap="none">
            <a:spAutoFit/>
          </a:bodyPr>
          <a:lstStyle/>
          <a:p>
            <a:r>
              <a:rPr lang="en-US" altLang="zh-SG" b="1" dirty="0" smtClean="0"/>
              <a:t>5.3.4 </a:t>
            </a:r>
            <a:r>
              <a:rPr lang="zh-CN" altLang="zh-SG" b="1" dirty="0" smtClean="0"/>
              <a:t>编辑报表</a:t>
            </a:r>
            <a:endParaRPr lang="zh-SG" altLang="en-US" b="1" dirty="0"/>
          </a:p>
        </p:txBody>
      </p:sp>
    </p:spTree>
    <p:extLst>
      <p:ext uri="{BB962C8B-B14F-4D97-AF65-F5344CB8AC3E}">
        <p14:creationId xmlns:p14="http://schemas.microsoft.com/office/powerpoint/2010/main" val="2841854106"/>
      </p:ext>
    </p:extLst>
  </p:cSld>
  <p:clrMapOvr>
    <a:masterClrMapping/>
  </p:clrMapOvr>
  <p:transition>
    <p:comb dir="vert"/>
    <p:sndAc>
      <p:stSnd>
        <p:snd r:embed="rId2" name="camera.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p>
            <a:pPr>
              <a:lnSpc>
                <a:spcPct val="90000"/>
              </a:lnSpc>
            </a:pPr>
            <a:r>
              <a:rPr lang="zh-CN" altLang="en-US"/>
              <a:t>第</a:t>
            </a:r>
            <a:r>
              <a:rPr lang="en-US" altLang="zh-CN"/>
              <a:t>5</a:t>
            </a:r>
            <a:r>
              <a:rPr lang="zh-CN" altLang="en-US"/>
              <a:t>章 报表 </a:t>
            </a:r>
          </a:p>
        </p:txBody>
      </p:sp>
      <p:sp>
        <p:nvSpPr>
          <p:cNvPr id="15363" name="Rectangle 3"/>
          <p:cNvSpPr>
            <a:spLocks noGrp="1" noChangeArrowheads="1"/>
          </p:cNvSpPr>
          <p:nvPr>
            <p:ph type="body" idx="1"/>
          </p:nvPr>
        </p:nvSpPr>
        <p:spPr>
          <a:xfrm>
            <a:off x="1042988" y="1600200"/>
            <a:ext cx="7643812" cy="4525963"/>
          </a:xfrm>
          <a:noFill/>
          <a:ln/>
          <a:extLst>
            <a:ext uri="{909E8E84-426E-40DD-AFC4-6F175D3DCCD1}">
              <a14:hiddenFill xmlns:a14="http://schemas.microsoft.com/office/drawing/2010/main">
                <a:gradFill rotWithShape="1">
                  <a:gsLst>
                    <a:gs pos="0">
                      <a:srgbClr val="ECC370">
                        <a:alpha val="94000"/>
                      </a:srgbClr>
                    </a:gs>
                    <a:gs pos="50000">
                      <a:srgbClr val="E4EAA8">
                        <a:alpha val="41000"/>
                      </a:srgbClr>
                    </a:gs>
                    <a:gs pos="100000">
                      <a:srgbClr val="ECC370">
                        <a:alpha val="94000"/>
                      </a:srgbClr>
                    </a:gs>
                  </a:gsLst>
                  <a:lin ang="0" scaled="1"/>
                </a:gradFill>
              </a14:hiddenFill>
            </a:ext>
          </a:extLst>
        </p:spPr>
        <p:txBody>
          <a:bodyPr/>
          <a:lstStyle/>
          <a:p>
            <a:pPr marL="609600" indent="-609600">
              <a:buNone/>
            </a:pPr>
            <a:r>
              <a:rPr lang="en-US" altLang="zh-CN" sz="3600" dirty="0">
                <a:solidFill>
                  <a:schemeClr val="tx1"/>
                </a:solidFill>
              </a:rPr>
              <a:t>1</a:t>
            </a:r>
            <a:r>
              <a:rPr lang="en-US" altLang="zh-CN" sz="3600" dirty="0" smtClean="0">
                <a:solidFill>
                  <a:schemeClr val="tx1"/>
                </a:solidFill>
              </a:rPr>
              <a:t>.</a:t>
            </a:r>
            <a:r>
              <a:rPr lang="zh-CN" altLang="zh-SG" sz="3600" dirty="0"/>
              <a:t>报表的功能</a:t>
            </a:r>
            <a:endParaRPr lang="en-US" altLang="zh-CN" sz="3600" dirty="0" smtClean="0">
              <a:solidFill>
                <a:schemeClr val="tx1"/>
              </a:solidFill>
            </a:endParaRPr>
          </a:p>
          <a:p>
            <a:pPr marL="609600" indent="-609600">
              <a:buFont typeface="Wingdings" pitchFamily="2" charset="2"/>
              <a:buNone/>
            </a:pPr>
            <a:r>
              <a:rPr lang="en-US" altLang="zh-CN" sz="3600" dirty="0" smtClean="0">
                <a:solidFill>
                  <a:schemeClr val="tx1"/>
                </a:solidFill>
              </a:rPr>
              <a:t>2.</a:t>
            </a:r>
            <a:r>
              <a:rPr lang="zh-CN" altLang="en-US" sz="3600" dirty="0" smtClean="0">
                <a:solidFill>
                  <a:schemeClr val="tx1"/>
                </a:solidFill>
              </a:rPr>
              <a:t>报表类</a:t>
            </a:r>
            <a:r>
              <a:rPr lang="zh-CN" altLang="en-US" sz="3600" dirty="0">
                <a:solidFill>
                  <a:schemeClr val="tx1"/>
                </a:solidFill>
              </a:rPr>
              <a:t>型</a:t>
            </a:r>
            <a:r>
              <a:rPr lang="zh-CN" altLang="en-US" sz="3600" dirty="0" smtClean="0">
                <a:solidFill>
                  <a:schemeClr val="tx1"/>
                </a:solidFill>
              </a:rPr>
              <a:t>：</a:t>
            </a:r>
            <a:endParaRPr lang="zh-CN" altLang="en-US" sz="3600" dirty="0">
              <a:solidFill>
                <a:schemeClr val="tx1"/>
              </a:solidFill>
            </a:endParaRPr>
          </a:p>
          <a:p>
            <a:pPr marL="609600" indent="-609600">
              <a:buFont typeface="Wingdings" pitchFamily="2" charset="2"/>
              <a:buNone/>
            </a:pPr>
            <a:r>
              <a:rPr lang="en-US" altLang="zh-CN" sz="3600" dirty="0" smtClean="0"/>
              <a:t>3.</a:t>
            </a:r>
            <a:r>
              <a:rPr lang="zh-CN" altLang="en-US" sz="3600" dirty="0"/>
              <a:t>使用向导创建报表</a:t>
            </a:r>
          </a:p>
          <a:p>
            <a:pPr marL="609600" indent="-609600">
              <a:buFont typeface="Wingdings" pitchFamily="2" charset="2"/>
              <a:buNone/>
            </a:pPr>
            <a:r>
              <a:rPr lang="en-US" altLang="zh-CN" sz="3600" dirty="0" smtClean="0"/>
              <a:t>4.</a:t>
            </a:r>
            <a:r>
              <a:rPr lang="zh-CN" altLang="en-US" sz="3600" dirty="0"/>
              <a:t>使用设计器编辑报表</a:t>
            </a:r>
          </a:p>
          <a:p>
            <a:pPr marL="609600" indent="-609600">
              <a:buFont typeface="Wingdings" pitchFamily="2" charset="2"/>
              <a:buNone/>
            </a:pPr>
            <a:r>
              <a:rPr lang="en-US" altLang="zh-CN" sz="3600" dirty="0" smtClean="0"/>
              <a:t>5.</a:t>
            </a:r>
            <a:r>
              <a:rPr lang="zh-CN" altLang="en-US" sz="3600" dirty="0"/>
              <a:t>在报表中计算与汇总</a:t>
            </a:r>
          </a:p>
          <a:p>
            <a:pPr marL="609600" indent="-609600">
              <a:buFont typeface="Wingdings" pitchFamily="2" charset="2"/>
              <a:buNone/>
            </a:pPr>
            <a:endParaRPr lang="en-US" altLang="zh-CN" sz="3600" dirty="0"/>
          </a:p>
        </p:txBody>
      </p:sp>
      <p:grpSp>
        <p:nvGrpSpPr>
          <p:cNvPr id="13316" name="组合 3"/>
          <p:cNvGrpSpPr>
            <a:grpSpLocks/>
          </p:cNvGrpSpPr>
          <p:nvPr/>
        </p:nvGrpSpPr>
        <p:grpSpPr bwMode="auto">
          <a:xfrm>
            <a:off x="285750" y="0"/>
            <a:ext cx="1620838" cy="1839913"/>
            <a:chOff x="285720" y="0"/>
            <a:chExt cx="1620957" cy="1840687"/>
          </a:xfrm>
        </p:grpSpPr>
        <p:pic>
          <p:nvPicPr>
            <p:cNvPr id="13317" name="Picture 7" descr="C:\Documents and Settings\wangfengmei\Local Settings\Temporary Internet Files\Content.IE5\URTQFACP\MC90031066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34" y="0"/>
              <a:ext cx="1185062" cy="184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5"/>
            <p:cNvSpPr txBox="1">
              <a:spLocks noChangeArrowheads="1"/>
            </p:cNvSpPr>
            <p:nvPr/>
          </p:nvSpPr>
          <p:spPr bwMode="auto">
            <a:xfrm>
              <a:off x="285720" y="9286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zh-CN" altLang="en-US" sz="2800">
                  <a:solidFill>
                    <a:srgbClr val="002060"/>
                  </a:solidFill>
                  <a:latin typeface="华文行楷" pitchFamily="2" charset="-122"/>
                  <a:ea typeface="华文行楷" pitchFamily="2" charset="-122"/>
                </a:rPr>
                <a:t>教学重点</a:t>
              </a:r>
            </a:p>
          </p:txBody>
        </p:sp>
      </p:grpSp>
    </p:spTree>
  </p:cSld>
  <p:clrMapOvr>
    <a:masterClrMapping/>
  </p:clrMapOvr>
  <p:transition>
    <p:split orient="vert"/>
    <p:sndAc>
      <p:stSnd>
        <p:snd r:embed="rId3" name="wind.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483768" y="274638"/>
            <a:ext cx="6203032" cy="1143000"/>
          </a:xfrm>
        </p:spPr>
        <p:txBody>
          <a:bodyPr/>
          <a:lstStyle/>
          <a:p>
            <a:pPr algn="r"/>
            <a:r>
              <a:rPr lang="en-US" altLang="zh-CN" dirty="0" smtClean="0"/>
              <a:t>5.3.5 </a:t>
            </a:r>
            <a:r>
              <a:rPr lang="zh-CN" altLang="en-US" dirty="0"/>
              <a:t>使用计算控件 </a:t>
            </a:r>
          </a:p>
        </p:txBody>
      </p:sp>
      <p:sp>
        <p:nvSpPr>
          <p:cNvPr id="30723" name="Rectangle 3"/>
          <p:cNvSpPr>
            <a:spLocks noGrp="1" noChangeArrowheads="1"/>
          </p:cNvSpPr>
          <p:nvPr>
            <p:ph type="body" idx="1"/>
          </p:nvPr>
        </p:nvSpPr>
        <p:spPr>
          <a:xfrm>
            <a:off x="827088" y="1600200"/>
            <a:ext cx="7859712" cy="4525963"/>
          </a:xfrm>
        </p:spPr>
        <p:txBody>
          <a:bodyPr/>
          <a:lstStyle/>
          <a:p>
            <a:pPr>
              <a:lnSpc>
                <a:spcPct val="90000"/>
              </a:lnSpc>
            </a:pPr>
            <a:r>
              <a:rPr lang="zh-CN" altLang="en-US" dirty="0" smtClean="0"/>
              <a:t>为</a:t>
            </a:r>
            <a:r>
              <a:rPr lang="zh-CN" altLang="zh-SG" dirty="0" smtClean="0"/>
              <a:t>给</a:t>
            </a:r>
            <a:r>
              <a:rPr lang="zh-CN" altLang="zh-SG" dirty="0"/>
              <a:t>出每个组或整个报表的汇总信息。这些信息均可以通过设置绑定控件的数据源为计算表达式形式而实现，这些控件称为“计算控件”。</a:t>
            </a:r>
            <a:endParaRPr lang="en-US" altLang="zh-CN" dirty="0" smtClean="0"/>
          </a:p>
          <a:p>
            <a:pPr>
              <a:lnSpc>
                <a:spcPct val="90000"/>
              </a:lnSpc>
            </a:pPr>
            <a:r>
              <a:rPr lang="zh-CN" altLang="en-US" dirty="0" smtClean="0"/>
              <a:t>计算</a:t>
            </a:r>
            <a:r>
              <a:rPr lang="zh-CN" altLang="en-US" dirty="0"/>
              <a:t>控件的控件来源是计算表达式，当表达式的值发生变化时，会重新计算结果并输出。文本框是最常用的计算控件。</a:t>
            </a:r>
          </a:p>
          <a:p>
            <a:pPr>
              <a:lnSpc>
                <a:spcPct val="90000"/>
              </a:lnSpc>
            </a:pPr>
            <a:r>
              <a:rPr lang="zh-CN" altLang="en-US" dirty="0"/>
              <a:t>例</a:t>
            </a:r>
            <a:r>
              <a:rPr lang="en-US" altLang="zh-CN" dirty="0" smtClean="0"/>
              <a:t>5.6</a:t>
            </a:r>
            <a:r>
              <a:rPr lang="zh-CN" altLang="zh-SG" dirty="0"/>
              <a:t>以例</a:t>
            </a:r>
            <a:r>
              <a:rPr lang="en-US" altLang="zh-SG" dirty="0"/>
              <a:t>5.4</a:t>
            </a:r>
            <a:r>
              <a:rPr lang="zh-CN" altLang="zh-SG" dirty="0"/>
              <a:t>创建的雇员信息报表为基础，根据雇员的“出生日期”字段使用计算控件来计算雇员年龄</a:t>
            </a:r>
            <a:r>
              <a:rPr lang="zh-CN" altLang="zh-SG" dirty="0" smtClean="0"/>
              <a:t>。</a:t>
            </a:r>
            <a:r>
              <a:rPr lang="zh-CN" altLang="en-US" dirty="0" smtClean="0"/>
              <a:t> </a:t>
            </a:r>
            <a:endParaRPr lang="zh-CN" altLang="en-US" dirty="0"/>
          </a:p>
          <a:p>
            <a:pPr>
              <a:lnSpc>
                <a:spcPct val="90000"/>
              </a:lnSpc>
            </a:pPr>
            <a:r>
              <a:rPr lang="zh-CN" altLang="en-US" dirty="0"/>
              <a:t>注意，计算控件的控件来源必须是等号“</a:t>
            </a:r>
            <a:r>
              <a:rPr lang="en-US" altLang="zh-CN" dirty="0"/>
              <a:t>=”</a:t>
            </a:r>
            <a:r>
              <a:rPr lang="zh-CN" altLang="en-US" dirty="0"/>
              <a:t>开头的计算表达式。 </a:t>
            </a:r>
          </a:p>
        </p:txBody>
      </p:sp>
      <p:sp>
        <p:nvSpPr>
          <p:cNvPr id="4" name="矩形 3"/>
          <p:cNvSpPr/>
          <p:nvPr/>
        </p:nvSpPr>
        <p:spPr>
          <a:xfrm>
            <a:off x="611560" y="27432"/>
            <a:ext cx="2210862" cy="369332"/>
          </a:xfrm>
          <a:prstGeom prst="rect">
            <a:avLst/>
          </a:prstGeom>
        </p:spPr>
        <p:txBody>
          <a:bodyPr wrap="none">
            <a:spAutoFit/>
          </a:bodyPr>
          <a:lstStyle/>
          <a:p>
            <a:r>
              <a:rPr lang="en-US" altLang="zh-CN" b="1" dirty="0" smtClean="0"/>
              <a:t>5.3.5 </a:t>
            </a:r>
            <a:r>
              <a:rPr lang="zh-CN" altLang="en-US" b="1" dirty="0" smtClean="0"/>
              <a:t>使用计算控件 </a:t>
            </a:r>
            <a:endParaRPr lang="zh-SG" altLang="en-US" b="1" dirty="0"/>
          </a:p>
        </p:txBody>
      </p:sp>
    </p:spTree>
  </p:cSld>
  <p:clrMapOvr>
    <a:masterClrMapping/>
  </p:clrMapOvr>
  <p:transition>
    <p:comb dir="vert"/>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707904" y="274638"/>
            <a:ext cx="4464496" cy="1143000"/>
          </a:xfrm>
        </p:spPr>
        <p:txBody>
          <a:bodyPr/>
          <a:lstStyle/>
          <a:p>
            <a:pPr algn="r"/>
            <a:r>
              <a:rPr lang="en-US" altLang="zh-CN" dirty="0" smtClean="0"/>
              <a:t>5.3.6 </a:t>
            </a:r>
            <a:r>
              <a:rPr lang="zh-CN" altLang="en-US" dirty="0"/>
              <a:t>记录排序 </a:t>
            </a:r>
          </a:p>
        </p:txBody>
      </p:sp>
      <p:sp>
        <p:nvSpPr>
          <p:cNvPr id="31747" name="Rectangle 3"/>
          <p:cNvSpPr>
            <a:spLocks noGrp="1" noChangeArrowheads="1"/>
          </p:cNvSpPr>
          <p:nvPr>
            <p:ph type="body" idx="1"/>
          </p:nvPr>
        </p:nvSpPr>
        <p:spPr>
          <a:xfrm>
            <a:off x="755650" y="1600200"/>
            <a:ext cx="7931150" cy="3989388"/>
          </a:xfrm>
        </p:spPr>
        <p:txBody>
          <a:bodyPr/>
          <a:lstStyle/>
          <a:p>
            <a:r>
              <a:rPr lang="zh-CN" altLang="en-US" dirty="0"/>
              <a:t>在报表中对数据进行分组是通过排序实现的。对数据按照某些字段进行排序，排序的结果是将排序字段相同的数据集中到一起，然后按照某种规则划分不同的组，对分组后的数据可以进行汇总。</a:t>
            </a:r>
          </a:p>
          <a:p>
            <a:r>
              <a:rPr lang="zh-CN" altLang="en-US" dirty="0"/>
              <a:t>例</a:t>
            </a:r>
            <a:r>
              <a:rPr lang="en-US" altLang="zh-CN" dirty="0"/>
              <a:t>5.7   </a:t>
            </a:r>
            <a:r>
              <a:rPr lang="zh-CN" altLang="zh-SG" dirty="0"/>
              <a:t> 在例</a:t>
            </a:r>
            <a:r>
              <a:rPr lang="en-US" altLang="zh-SG" dirty="0"/>
              <a:t>5.6</a:t>
            </a:r>
            <a:r>
              <a:rPr lang="zh-CN" altLang="zh-SG" dirty="0"/>
              <a:t>的“雇员信息报表（年龄）</a:t>
            </a:r>
            <a:r>
              <a:rPr lang="en-US" altLang="zh-SG" dirty="0"/>
              <a:t>56</a:t>
            </a:r>
            <a:r>
              <a:rPr lang="zh-CN" altLang="zh-SG" dirty="0"/>
              <a:t>”中，按照雇员的“年龄”由小到大进行排序。</a:t>
            </a:r>
          </a:p>
        </p:txBody>
      </p:sp>
      <p:sp>
        <p:nvSpPr>
          <p:cNvPr id="4" name="矩形 3"/>
          <p:cNvSpPr/>
          <p:nvPr/>
        </p:nvSpPr>
        <p:spPr>
          <a:xfrm>
            <a:off x="611560" y="27432"/>
            <a:ext cx="1749197" cy="369332"/>
          </a:xfrm>
          <a:prstGeom prst="rect">
            <a:avLst/>
          </a:prstGeom>
        </p:spPr>
        <p:txBody>
          <a:bodyPr wrap="none">
            <a:spAutoFit/>
          </a:bodyPr>
          <a:lstStyle/>
          <a:p>
            <a:r>
              <a:rPr lang="en-US" altLang="zh-CN" b="1" dirty="0" smtClean="0"/>
              <a:t>5.3.6 </a:t>
            </a:r>
            <a:r>
              <a:rPr lang="zh-CN" altLang="en-US" b="1" dirty="0" smtClean="0"/>
              <a:t>记录排序 </a:t>
            </a:r>
            <a:endParaRPr lang="zh-SG" altLang="en-US" b="1" dirty="0"/>
          </a:p>
        </p:txBody>
      </p:sp>
    </p:spTree>
  </p:cSld>
  <p:clrMapOvr>
    <a:masterClrMapping/>
  </p:clrMapOvr>
  <p:transition>
    <p:comb dir="vert"/>
    <p:sndAc>
      <p:stSnd>
        <p:snd r:embed="rId2"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03848" y="274638"/>
            <a:ext cx="4968552" cy="1143000"/>
          </a:xfrm>
        </p:spPr>
        <p:txBody>
          <a:bodyPr/>
          <a:lstStyle/>
          <a:p>
            <a:pPr algn="r"/>
            <a:r>
              <a:rPr lang="en-US" altLang="zh-CN" dirty="0" smtClean="0"/>
              <a:t>5.3.7 </a:t>
            </a:r>
            <a:r>
              <a:rPr lang="zh-CN" altLang="en-US" dirty="0"/>
              <a:t>记录分组 </a:t>
            </a:r>
          </a:p>
        </p:txBody>
      </p:sp>
      <p:sp>
        <p:nvSpPr>
          <p:cNvPr id="32771" name="Rectangle 3"/>
          <p:cNvSpPr>
            <a:spLocks noGrp="1" noChangeArrowheads="1"/>
          </p:cNvSpPr>
          <p:nvPr>
            <p:ph type="body" idx="1"/>
          </p:nvPr>
        </p:nvSpPr>
        <p:spPr/>
        <p:txBody>
          <a:bodyPr/>
          <a:lstStyle/>
          <a:p>
            <a:pPr>
              <a:lnSpc>
                <a:spcPct val="90000"/>
              </a:lnSpc>
            </a:pPr>
            <a:r>
              <a:rPr lang="zh-CN" altLang="en-US" dirty="0"/>
              <a:t>在报表中，可以对记录按指定的规则进行分组，分组后可以显示各组的汇总信息。分组中的信息通常放置在报表设计视图中的“组页眉”节和“组页脚”节。</a:t>
            </a:r>
          </a:p>
          <a:p>
            <a:pPr marL="0" indent="0">
              <a:buNone/>
            </a:pPr>
            <a:r>
              <a:rPr lang="zh-CN" altLang="zh-SG" dirty="0"/>
              <a:t>例</a:t>
            </a:r>
            <a:r>
              <a:rPr lang="en-US" altLang="zh-SG" dirty="0"/>
              <a:t>5.8   </a:t>
            </a:r>
            <a:r>
              <a:rPr lang="zh-CN" altLang="zh-SG" dirty="0"/>
              <a:t>为例</a:t>
            </a:r>
            <a:r>
              <a:rPr lang="en-US" altLang="zh-SG" dirty="0"/>
              <a:t>5.7</a:t>
            </a:r>
            <a:r>
              <a:rPr lang="zh-CN" altLang="zh-SG" dirty="0"/>
              <a:t>的“雇员信息报表（年龄排序）</a:t>
            </a:r>
            <a:r>
              <a:rPr lang="en-US" altLang="zh-SG" dirty="0"/>
              <a:t>57</a:t>
            </a:r>
            <a:r>
              <a:rPr lang="zh-CN" altLang="zh-SG" dirty="0"/>
              <a:t>”添加分组设置，以“出生日期”字段进行分组，如图</a:t>
            </a:r>
            <a:r>
              <a:rPr lang="en-US" altLang="zh-SG" dirty="0"/>
              <a:t>5-47</a:t>
            </a:r>
            <a:r>
              <a:rPr lang="zh-CN" altLang="zh-SG" dirty="0"/>
              <a:t>所示。</a:t>
            </a:r>
          </a:p>
          <a:p>
            <a:r>
              <a:rPr lang="zh-CN" altLang="zh-SG" dirty="0"/>
              <a:t>例</a:t>
            </a:r>
            <a:r>
              <a:rPr lang="en-US" altLang="zh-SG" dirty="0"/>
              <a:t>5.9   </a:t>
            </a:r>
            <a:r>
              <a:rPr lang="zh-CN" altLang="zh-SG" dirty="0"/>
              <a:t>分组报表中使用函数，在例</a:t>
            </a:r>
            <a:r>
              <a:rPr lang="en-US" altLang="zh-SG" dirty="0"/>
              <a:t>5.8</a:t>
            </a:r>
            <a:r>
              <a:rPr lang="zh-CN" altLang="zh-SG" dirty="0"/>
              <a:t>的基础上，为“产品信息报表</a:t>
            </a:r>
            <a:r>
              <a:rPr lang="en-US" altLang="zh-SG" dirty="0"/>
              <a:t>58</a:t>
            </a:r>
            <a:r>
              <a:rPr lang="zh-CN" altLang="zh-SG" dirty="0"/>
              <a:t>”分组页眉添加含有函数的控件，如图</a:t>
            </a:r>
            <a:r>
              <a:rPr lang="en-US" altLang="zh-SG" dirty="0"/>
              <a:t>5-49</a:t>
            </a:r>
            <a:r>
              <a:rPr lang="zh-CN" altLang="zh-SG" dirty="0"/>
              <a:t>所示。</a:t>
            </a:r>
          </a:p>
        </p:txBody>
      </p:sp>
      <p:sp>
        <p:nvSpPr>
          <p:cNvPr id="4" name="矩形 3"/>
          <p:cNvSpPr/>
          <p:nvPr/>
        </p:nvSpPr>
        <p:spPr>
          <a:xfrm>
            <a:off x="611560" y="27432"/>
            <a:ext cx="1749197" cy="369332"/>
          </a:xfrm>
          <a:prstGeom prst="rect">
            <a:avLst/>
          </a:prstGeom>
        </p:spPr>
        <p:txBody>
          <a:bodyPr wrap="none">
            <a:spAutoFit/>
          </a:bodyPr>
          <a:lstStyle/>
          <a:p>
            <a:r>
              <a:rPr lang="en-US" altLang="zh-CN" b="1" dirty="0" smtClean="0"/>
              <a:t>5.3.7 </a:t>
            </a:r>
            <a:r>
              <a:rPr lang="zh-CN" altLang="en-US" b="1" dirty="0" smtClean="0"/>
              <a:t>记录分组 </a:t>
            </a:r>
            <a:endParaRPr lang="zh-SG" altLang="en-US" b="1" dirty="0"/>
          </a:p>
        </p:txBody>
      </p:sp>
    </p:spTree>
  </p:cSld>
  <p:clrMapOvr>
    <a:masterClrMapping/>
  </p:clrMapOvr>
  <p:transition>
    <p:comb dir="vert"/>
    <p:sndAc>
      <p:stSnd>
        <p:snd r:embed="rId2"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t>5.4 </a:t>
            </a:r>
            <a:r>
              <a:rPr lang="zh-CN" altLang="en-US"/>
              <a:t>报表的输出 </a:t>
            </a:r>
          </a:p>
        </p:txBody>
      </p:sp>
      <p:sp>
        <p:nvSpPr>
          <p:cNvPr id="33795" name="Rectangle 3"/>
          <p:cNvSpPr>
            <a:spLocks noGrp="1" noChangeArrowheads="1"/>
          </p:cNvSpPr>
          <p:nvPr>
            <p:ph type="body" idx="1"/>
          </p:nvPr>
        </p:nvSpPr>
        <p:spPr/>
        <p:txBody>
          <a:bodyPr/>
          <a:lstStyle/>
          <a:p>
            <a:r>
              <a:rPr lang="zh-CN" altLang="en-US"/>
              <a:t>报表每页打印的记录数与每条记录的高度有关，若高度越高，则可打印记录数愈少，每条记录的高度等于主体的高度。</a:t>
            </a:r>
          </a:p>
        </p:txBody>
      </p:sp>
    </p:spTree>
  </p:cSld>
  <p:clrMapOvr>
    <a:masterClrMapping/>
  </p:clrMapOvr>
  <p:transition>
    <p:checker dir="vert"/>
    <p:sndAc>
      <p:stSnd>
        <p:snd r:embed="rId2" name="chimes.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99792" y="274638"/>
            <a:ext cx="5987008" cy="1143000"/>
          </a:xfrm>
        </p:spPr>
        <p:txBody>
          <a:bodyPr/>
          <a:lstStyle/>
          <a:p>
            <a:pPr algn="r"/>
            <a:r>
              <a:rPr lang="en-US" altLang="zh-CN" dirty="0"/>
              <a:t>5.4.1 </a:t>
            </a:r>
            <a:r>
              <a:rPr lang="zh-CN" altLang="en-US" dirty="0"/>
              <a:t>报表页面设置 </a:t>
            </a:r>
          </a:p>
        </p:txBody>
      </p:sp>
      <p:sp>
        <p:nvSpPr>
          <p:cNvPr id="34819" name="Rectangle 3"/>
          <p:cNvSpPr>
            <a:spLocks noGrp="1" noChangeArrowheads="1"/>
          </p:cNvSpPr>
          <p:nvPr>
            <p:ph type="body" idx="1"/>
          </p:nvPr>
        </p:nvSpPr>
        <p:spPr>
          <a:xfrm>
            <a:off x="592397" y="1484784"/>
            <a:ext cx="8229600" cy="4525963"/>
          </a:xfrm>
        </p:spPr>
        <p:txBody>
          <a:bodyPr/>
          <a:lstStyle/>
          <a:p>
            <a:r>
              <a:rPr lang="zh-CN" altLang="zh-SG" dirty="0"/>
              <a:t>“报表设计工具</a:t>
            </a:r>
            <a:r>
              <a:rPr lang="en-US" altLang="zh-SG" dirty="0"/>
              <a:t>|</a:t>
            </a:r>
            <a:r>
              <a:rPr lang="zh-CN" altLang="zh-SG" dirty="0"/>
              <a:t>页面设置选项卡｜页面布局组</a:t>
            </a:r>
            <a:r>
              <a:rPr lang="en-US" altLang="zh-SG" dirty="0"/>
              <a:t>/</a:t>
            </a:r>
            <a:r>
              <a:rPr lang="zh-CN" altLang="zh-SG" dirty="0"/>
              <a:t>页面大小组”可对有关方面进行设置，包括“纸张大小”、“页边距”、“横纵向”、“列”和“页面设置”等，如图</a:t>
            </a:r>
            <a:r>
              <a:rPr lang="en-US" altLang="zh-SG" dirty="0"/>
              <a:t>5-51</a:t>
            </a:r>
            <a:r>
              <a:rPr lang="zh-CN" altLang="zh-SG" dirty="0"/>
              <a:t>所示</a:t>
            </a:r>
            <a:r>
              <a:rPr lang="zh-CN" altLang="zh-SG" dirty="0" smtClean="0"/>
              <a:t>。</a:t>
            </a:r>
            <a:endParaRPr lang="en-US" altLang="zh-CN" dirty="0" smtClean="0"/>
          </a:p>
          <a:p>
            <a:r>
              <a:rPr lang="zh-CN" altLang="zh-SG" dirty="0" smtClean="0"/>
              <a:t>亦可</a:t>
            </a:r>
            <a:r>
              <a:rPr lang="zh-CN" altLang="zh-SG" dirty="0"/>
              <a:t>在进入打印预览窗口后，在“打印预览选项卡｜页面布局组</a:t>
            </a:r>
            <a:r>
              <a:rPr lang="en-US" altLang="zh-SG" dirty="0"/>
              <a:t>/</a:t>
            </a:r>
            <a:r>
              <a:rPr lang="zh-CN" altLang="zh-SG" dirty="0"/>
              <a:t>页面大小组”中进行页面设置。</a:t>
            </a:r>
            <a:endParaRPr lang="zh-CN" altLang="en-US" dirty="0"/>
          </a:p>
        </p:txBody>
      </p:sp>
      <p:sp>
        <p:nvSpPr>
          <p:cNvPr id="4" name="矩形 3"/>
          <p:cNvSpPr/>
          <p:nvPr/>
        </p:nvSpPr>
        <p:spPr>
          <a:xfrm>
            <a:off x="611560" y="27432"/>
            <a:ext cx="2210862" cy="369332"/>
          </a:xfrm>
          <a:prstGeom prst="rect">
            <a:avLst/>
          </a:prstGeom>
        </p:spPr>
        <p:txBody>
          <a:bodyPr wrap="none">
            <a:spAutoFit/>
          </a:bodyPr>
          <a:lstStyle/>
          <a:p>
            <a:r>
              <a:rPr lang="en-US" altLang="zh-CN" b="1" dirty="0" smtClean="0"/>
              <a:t>5.4.1 </a:t>
            </a:r>
            <a:r>
              <a:rPr lang="zh-CN" altLang="en-US" b="1" dirty="0" smtClean="0"/>
              <a:t>报表页面设置 </a:t>
            </a:r>
            <a:endParaRPr lang="zh-SG" altLang="en-US" b="1" dirty="0"/>
          </a:p>
        </p:txBody>
      </p:sp>
    </p:spTree>
  </p:cSld>
  <p:clrMapOvr>
    <a:masterClrMapping/>
  </p:clrMapOvr>
  <p:transition>
    <p:plus/>
    <p:sndAc>
      <p:stSnd>
        <p:snd r:embed="rId2" name="whoosh.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99792" y="274638"/>
            <a:ext cx="5987008" cy="1143000"/>
          </a:xfrm>
        </p:spPr>
        <p:txBody>
          <a:bodyPr/>
          <a:lstStyle/>
          <a:p>
            <a:pPr algn="r"/>
            <a:r>
              <a:rPr lang="zh-CN" altLang="en-US" dirty="0" smtClean="0"/>
              <a:t>报表</a:t>
            </a:r>
            <a:r>
              <a:rPr lang="zh-CN" altLang="en-US" dirty="0"/>
              <a:t>页面设置 </a:t>
            </a:r>
          </a:p>
        </p:txBody>
      </p:sp>
      <p:sp>
        <p:nvSpPr>
          <p:cNvPr id="4" name="矩形 3"/>
          <p:cNvSpPr/>
          <p:nvPr/>
        </p:nvSpPr>
        <p:spPr>
          <a:xfrm>
            <a:off x="611560" y="27432"/>
            <a:ext cx="2210862" cy="369332"/>
          </a:xfrm>
          <a:prstGeom prst="rect">
            <a:avLst/>
          </a:prstGeom>
        </p:spPr>
        <p:txBody>
          <a:bodyPr wrap="none">
            <a:spAutoFit/>
          </a:bodyPr>
          <a:lstStyle/>
          <a:p>
            <a:r>
              <a:rPr lang="en-US" altLang="zh-CN" b="1" dirty="0" smtClean="0"/>
              <a:t>5.4.1 </a:t>
            </a:r>
            <a:r>
              <a:rPr lang="zh-CN" altLang="en-US" b="1" dirty="0" smtClean="0"/>
              <a:t>报表页面设置 </a:t>
            </a:r>
            <a:endParaRPr lang="zh-SG" altLang="en-US" b="1" dirty="0"/>
          </a:p>
        </p:txBody>
      </p:sp>
      <p:pic>
        <p:nvPicPr>
          <p:cNvPr id="6" name="内容占位符 5"/>
          <p:cNvPicPr>
            <a:picLocks noGrp="1"/>
          </p:cNvPicPr>
          <p:nvPr>
            <p:ph idx="1"/>
          </p:nvPr>
        </p:nvPicPr>
        <p:blipFill rotWithShape="1">
          <a:blip r:embed="rId3"/>
          <a:srcRect b="78496"/>
          <a:stretch/>
        </p:blipFill>
        <p:spPr bwMode="auto">
          <a:xfrm>
            <a:off x="1312835" y="2564904"/>
            <a:ext cx="7272808" cy="3240360"/>
          </a:xfrm>
          <a:prstGeom prst="rect">
            <a:avLst/>
          </a:prstGeom>
          <a:ln>
            <a:noFill/>
          </a:ln>
          <a:extLst>
            <a:ext uri="{53640926-AAD7-44D8-BBD7-CCE9431645EC}">
              <a14:shadowObscured xmlns:a14="http://schemas.microsoft.com/office/drawing/2010/main"/>
            </a:ext>
          </a:extLst>
        </p:spPr>
      </p:pic>
      <p:sp>
        <p:nvSpPr>
          <p:cNvPr id="3" name="矩形 2"/>
          <p:cNvSpPr/>
          <p:nvPr/>
        </p:nvSpPr>
        <p:spPr>
          <a:xfrm>
            <a:off x="1309568" y="1628800"/>
            <a:ext cx="4972836" cy="523220"/>
          </a:xfrm>
          <a:prstGeom prst="rect">
            <a:avLst/>
          </a:prstGeom>
        </p:spPr>
        <p:txBody>
          <a:bodyPr wrap="none">
            <a:spAutoFit/>
          </a:bodyPr>
          <a:lstStyle/>
          <a:p>
            <a:r>
              <a:rPr lang="zh-CN" altLang="zh-SG" sz="2800" b="1" dirty="0"/>
              <a:t>报表设计工具</a:t>
            </a:r>
            <a:r>
              <a:rPr lang="en-US" altLang="zh-SG" sz="2800" b="1" dirty="0"/>
              <a:t>-</a:t>
            </a:r>
            <a:r>
              <a:rPr lang="zh-CN" altLang="zh-SG" sz="2800" b="1" dirty="0"/>
              <a:t>页面设置选项卡</a:t>
            </a:r>
            <a:endParaRPr lang="zh-SG" altLang="en-US" sz="2800" b="1" dirty="0"/>
          </a:p>
        </p:txBody>
      </p:sp>
    </p:spTree>
    <p:extLst>
      <p:ext uri="{BB962C8B-B14F-4D97-AF65-F5344CB8AC3E}">
        <p14:creationId xmlns:p14="http://schemas.microsoft.com/office/powerpoint/2010/main" val="1302418787"/>
      </p:ext>
    </p:extLst>
  </p:cSld>
  <p:clrMapOvr>
    <a:masterClrMapping/>
  </p:clrMapOvr>
  <p:transition>
    <p:plus/>
    <p:sndAc>
      <p:stSnd>
        <p:snd r:embed="rId2" name="whoosh.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55776" y="274638"/>
            <a:ext cx="4968552" cy="1143000"/>
          </a:xfrm>
        </p:spPr>
        <p:txBody>
          <a:bodyPr/>
          <a:lstStyle/>
          <a:p>
            <a:pPr algn="r"/>
            <a:r>
              <a:rPr lang="en-US" altLang="zh-CN" dirty="0"/>
              <a:t>5.4.2 </a:t>
            </a:r>
            <a:r>
              <a:rPr lang="zh-CN" altLang="en-US" dirty="0"/>
              <a:t>报表的打印 </a:t>
            </a:r>
          </a:p>
        </p:txBody>
      </p:sp>
      <p:sp>
        <p:nvSpPr>
          <p:cNvPr id="35843" name="Rectangle 3"/>
          <p:cNvSpPr>
            <a:spLocks noGrp="1" noChangeArrowheads="1"/>
          </p:cNvSpPr>
          <p:nvPr>
            <p:ph type="body" idx="1"/>
          </p:nvPr>
        </p:nvSpPr>
        <p:spPr>
          <a:xfrm>
            <a:off x="1907704" y="1916833"/>
            <a:ext cx="4824536" cy="2952328"/>
          </a:xfrm>
        </p:spPr>
        <p:txBody>
          <a:bodyPr/>
          <a:lstStyle/>
          <a:p>
            <a:pPr marL="0" indent="0">
              <a:buNone/>
            </a:pPr>
            <a:r>
              <a:rPr lang="en-US" altLang="zh-CN" dirty="0" smtClean="0"/>
              <a:t>1.</a:t>
            </a:r>
            <a:r>
              <a:rPr lang="zh-CN" altLang="en-US" dirty="0" smtClean="0"/>
              <a:t>预</a:t>
            </a:r>
            <a:r>
              <a:rPr lang="zh-CN" altLang="en-US" dirty="0"/>
              <a:t>览报表 </a:t>
            </a:r>
          </a:p>
          <a:p>
            <a:pPr marL="0" indent="0">
              <a:buNone/>
            </a:pPr>
            <a:r>
              <a:rPr lang="en-US" altLang="zh-CN" dirty="0" smtClean="0"/>
              <a:t>2.</a:t>
            </a:r>
            <a:r>
              <a:rPr lang="zh-CN" altLang="en-US" dirty="0" smtClean="0"/>
              <a:t>打印</a:t>
            </a:r>
            <a:r>
              <a:rPr lang="zh-CN" altLang="en-US" dirty="0"/>
              <a:t>报表</a:t>
            </a:r>
          </a:p>
          <a:p>
            <a:pPr marL="0" indent="0">
              <a:buNone/>
            </a:pPr>
            <a:r>
              <a:rPr lang="en-US" altLang="zh-CN" dirty="0" smtClean="0"/>
              <a:t>3.</a:t>
            </a:r>
            <a:r>
              <a:rPr lang="zh-CN" altLang="en-US" dirty="0" smtClean="0"/>
              <a:t>保存</a:t>
            </a:r>
            <a:r>
              <a:rPr lang="zh-CN" altLang="en-US" dirty="0"/>
              <a:t>报表 </a:t>
            </a:r>
          </a:p>
        </p:txBody>
      </p:sp>
      <p:sp>
        <p:nvSpPr>
          <p:cNvPr id="4" name="矩形 3"/>
          <p:cNvSpPr/>
          <p:nvPr/>
        </p:nvSpPr>
        <p:spPr>
          <a:xfrm>
            <a:off x="611560" y="27432"/>
            <a:ext cx="1980029" cy="369332"/>
          </a:xfrm>
          <a:prstGeom prst="rect">
            <a:avLst/>
          </a:prstGeom>
        </p:spPr>
        <p:txBody>
          <a:bodyPr wrap="none">
            <a:spAutoFit/>
          </a:bodyPr>
          <a:lstStyle/>
          <a:p>
            <a:r>
              <a:rPr lang="en-US" altLang="zh-CN" b="1" dirty="0" smtClean="0"/>
              <a:t>5.4.2 </a:t>
            </a:r>
            <a:r>
              <a:rPr lang="zh-CN" altLang="en-US" b="1" dirty="0" smtClean="0"/>
              <a:t>报表的打印 </a:t>
            </a:r>
            <a:endParaRPr lang="zh-SG" altLang="en-US" b="1" dirty="0"/>
          </a:p>
        </p:txBody>
      </p:sp>
    </p:spTree>
  </p:cSld>
  <p:clrMapOvr>
    <a:masterClrMapping/>
  </p:clrMapOvr>
  <p:transition>
    <p:plus/>
    <p:sndAc>
      <p:stSnd>
        <p:snd r:embed="rId2" name="whoosh.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91589" y="764704"/>
            <a:ext cx="5400600" cy="1143000"/>
          </a:xfrm>
        </p:spPr>
        <p:txBody>
          <a:bodyPr/>
          <a:lstStyle/>
          <a:p>
            <a:pPr algn="r"/>
            <a:r>
              <a:rPr lang="en-US" altLang="zh-CN" dirty="0"/>
              <a:t>5.4.3 </a:t>
            </a:r>
            <a:r>
              <a:rPr lang="zh-CN" altLang="en-US" dirty="0"/>
              <a:t>报表的</a:t>
            </a:r>
            <a:r>
              <a:rPr lang="zh-CN" altLang="en-US" dirty="0" smtClean="0"/>
              <a:t>导</a:t>
            </a:r>
            <a:r>
              <a:rPr lang="zh-CN" altLang="en-US" dirty="0"/>
              <a:t>入</a:t>
            </a:r>
            <a:r>
              <a:rPr lang="en-US" altLang="zh-CN" dirty="0"/>
              <a:t>/</a:t>
            </a:r>
            <a:r>
              <a:rPr lang="zh-CN" altLang="en-US" dirty="0" smtClean="0"/>
              <a:t>出 </a:t>
            </a:r>
            <a:endParaRPr lang="zh-CN" altLang="en-US" dirty="0"/>
          </a:p>
        </p:txBody>
      </p:sp>
      <p:sp>
        <p:nvSpPr>
          <p:cNvPr id="36867" name="Rectangle 3"/>
          <p:cNvSpPr>
            <a:spLocks noGrp="1" noChangeArrowheads="1"/>
          </p:cNvSpPr>
          <p:nvPr>
            <p:ph type="body" idx="1"/>
          </p:nvPr>
        </p:nvSpPr>
        <p:spPr>
          <a:xfrm>
            <a:off x="827584" y="1988840"/>
            <a:ext cx="7787208" cy="3312368"/>
          </a:xfrm>
        </p:spPr>
        <p:txBody>
          <a:bodyPr/>
          <a:lstStyle/>
          <a:p>
            <a:r>
              <a:rPr lang="zh-CN" altLang="zh-SG" dirty="0"/>
              <a:t>为数据之间能够共享、通用，</a:t>
            </a:r>
            <a:r>
              <a:rPr lang="en-US" altLang="zh-SG" dirty="0" smtClean="0"/>
              <a:t>Access 2010</a:t>
            </a:r>
            <a:r>
              <a:rPr lang="zh-CN" altLang="zh-SG" dirty="0"/>
              <a:t>提供数据格式转换功能。即数据的导入和导出</a:t>
            </a:r>
            <a:r>
              <a:rPr lang="zh-CN" altLang="zh-SG" dirty="0" smtClean="0"/>
              <a:t>。</a:t>
            </a:r>
            <a:endParaRPr lang="zh-CN" altLang="zh-SG" dirty="0"/>
          </a:p>
        </p:txBody>
      </p:sp>
      <p:sp>
        <p:nvSpPr>
          <p:cNvPr id="4" name="矩形 3"/>
          <p:cNvSpPr/>
          <p:nvPr/>
        </p:nvSpPr>
        <p:spPr>
          <a:xfrm>
            <a:off x="611560" y="27432"/>
            <a:ext cx="2284600" cy="369332"/>
          </a:xfrm>
          <a:prstGeom prst="rect">
            <a:avLst/>
          </a:prstGeom>
        </p:spPr>
        <p:txBody>
          <a:bodyPr wrap="none">
            <a:spAutoFit/>
          </a:bodyPr>
          <a:lstStyle/>
          <a:p>
            <a:r>
              <a:rPr lang="en-US" altLang="zh-CN" b="1" dirty="0" smtClean="0"/>
              <a:t>5.4.3 </a:t>
            </a:r>
            <a:r>
              <a:rPr lang="zh-CN" altLang="en-US" b="1" dirty="0" smtClean="0"/>
              <a:t>报表的导入</a:t>
            </a:r>
            <a:r>
              <a:rPr lang="en-US" altLang="zh-CN" b="1" dirty="0" smtClean="0"/>
              <a:t>/</a:t>
            </a:r>
            <a:r>
              <a:rPr lang="zh-CN" altLang="en-US" b="1" dirty="0" smtClean="0"/>
              <a:t>出 </a:t>
            </a:r>
            <a:endParaRPr lang="zh-SG" altLang="en-US" b="1" dirty="0"/>
          </a:p>
        </p:txBody>
      </p:sp>
    </p:spTree>
  </p:cSld>
  <p:clrMapOvr>
    <a:masterClrMapping/>
  </p:clrMapOvr>
  <p:transition>
    <p:plus/>
    <p:sndAc>
      <p:stSnd>
        <p:snd r:embed="rId2" name="whoosh.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896160" y="366658"/>
            <a:ext cx="5400600" cy="1143000"/>
          </a:xfrm>
        </p:spPr>
        <p:txBody>
          <a:bodyPr/>
          <a:lstStyle/>
          <a:p>
            <a:pPr algn="r"/>
            <a:r>
              <a:rPr lang="en-US" altLang="zh-CN" dirty="0"/>
              <a:t>5.4.3 </a:t>
            </a:r>
            <a:r>
              <a:rPr lang="zh-CN" altLang="en-US" dirty="0"/>
              <a:t>报表的</a:t>
            </a:r>
            <a:r>
              <a:rPr lang="zh-CN" altLang="en-US" dirty="0" smtClean="0"/>
              <a:t>导</a:t>
            </a:r>
            <a:r>
              <a:rPr lang="zh-CN" altLang="en-US" dirty="0"/>
              <a:t>入</a:t>
            </a:r>
            <a:r>
              <a:rPr lang="en-US" altLang="zh-CN" dirty="0"/>
              <a:t>/</a:t>
            </a:r>
            <a:r>
              <a:rPr lang="zh-CN" altLang="en-US" dirty="0" smtClean="0"/>
              <a:t>出 </a:t>
            </a:r>
            <a:endParaRPr lang="zh-CN" altLang="en-US" dirty="0"/>
          </a:p>
        </p:txBody>
      </p:sp>
      <p:sp>
        <p:nvSpPr>
          <p:cNvPr id="36867" name="Rectangle 3"/>
          <p:cNvSpPr>
            <a:spLocks noGrp="1" noChangeArrowheads="1"/>
          </p:cNvSpPr>
          <p:nvPr>
            <p:ph type="body" idx="1"/>
          </p:nvPr>
        </p:nvSpPr>
        <p:spPr>
          <a:xfrm>
            <a:off x="899592" y="1196753"/>
            <a:ext cx="7787208" cy="3240360"/>
          </a:xfrm>
        </p:spPr>
        <p:txBody>
          <a:bodyPr/>
          <a:lstStyle/>
          <a:p>
            <a:pPr marL="0" lvl="0" indent="0">
              <a:buNone/>
            </a:pPr>
            <a:r>
              <a:rPr lang="en-US" altLang="zh-CN" dirty="0" smtClean="0"/>
              <a:t>1.</a:t>
            </a:r>
            <a:r>
              <a:rPr lang="zh-CN" altLang="zh-SG" dirty="0"/>
              <a:t>外部数据选项卡</a:t>
            </a:r>
          </a:p>
          <a:p>
            <a:r>
              <a:rPr lang="en-US" altLang="zh-SG" dirty="0"/>
              <a:t>Access2010</a:t>
            </a:r>
            <a:r>
              <a:rPr lang="zh-CN" altLang="zh-SG" dirty="0"/>
              <a:t>的“外部数据”选项卡提供数据的导入与导出功能，具体的由其下的“导入并链接”、“导出”和“收集数据”三个命令组来逐步展开与实现。如图</a:t>
            </a:r>
            <a:r>
              <a:rPr lang="en-US" altLang="zh-SG" dirty="0"/>
              <a:t>5-55</a:t>
            </a:r>
            <a:r>
              <a:rPr lang="zh-CN" altLang="zh-SG" dirty="0"/>
              <a:t>所示。</a:t>
            </a:r>
            <a:endParaRPr lang="en-US" altLang="zh-CN" dirty="0"/>
          </a:p>
        </p:txBody>
      </p:sp>
      <p:sp>
        <p:nvSpPr>
          <p:cNvPr id="4" name="矩形 3"/>
          <p:cNvSpPr/>
          <p:nvPr/>
        </p:nvSpPr>
        <p:spPr>
          <a:xfrm>
            <a:off x="611560" y="27432"/>
            <a:ext cx="2284600" cy="369332"/>
          </a:xfrm>
          <a:prstGeom prst="rect">
            <a:avLst/>
          </a:prstGeom>
        </p:spPr>
        <p:txBody>
          <a:bodyPr wrap="none">
            <a:spAutoFit/>
          </a:bodyPr>
          <a:lstStyle/>
          <a:p>
            <a:r>
              <a:rPr lang="en-US" altLang="zh-CN" b="1" dirty="0" smtClean="0"/>
              <a:t>5.4.3 </a:t>
            </a:r>
            <a:r>
              <a:rPr lang="zh-CN" altLang="en-US" b="1" dirty="0" smtClean="0"/>
              <a:t>报表的导入</a:t>
            </a:r>
            <a:r>
              <a:rPr lang="en-US" altLang="zh-CN" b="1" dirty="0" smtClean="0"/>
              <a:t>/</a:t>
            </a:r>
            <a:r>
              <a:rPr lang="zh-CN" altLang="en-US" b="1" dirty="0" smtClean="0"/>
              <a:t>出 </a:t>
            </a:r>
            <a:endParaRPr lang="zh-SG" altLang="en-US" b="1" dirty="0"/>
          </a:p>
        </p:txBody>
      </p:sp>
      <p:pic>
        <p:nvPicPr>
          <p:cNvPr id="5" name="图片 4"/>
          <p:cNvPicPr/>
          <p:nvPr/>
        </p:nvPicPr>
        <p:blipFill>
          <a:blip r:embed="rId3"/>
          <a:stretch>
            <a:fillRect/>
          </a:stretch>
        </p:blipFill>
        <p:spPr>
          <a:xfrm>
            <a:off x="1475656" y="4581128"/>
            <a:ext cx="7488832" cy="2276872"/>
          </a:xfrm>
          <a:prstGeom prst="rect">
            <a:avLst/>
          </a:prstGeom>
        </p:spPr>
      </p:pic>
    </p:spTree>
    <p:extLst>
      <p:ext uri="{BB962C8B-B14F-4D97-AF65-F5344CB8AC3E}">
        <p14:creationId xmlns:p14="http://schemas.microsoft.com/office/powerpoint/2010/main" val="3188184514"/>
      </p:ext>
    </p:extLst>
  </p:cSld>
  <p:clrMapOvr>
    <a:masterClrMapping/>
  </p:clrMapOvr>
  <p:transition>
    <p:plus/>
    <p:sndAc>
      <p:stSnd>
        <p:snd r:embed="rId2" name="whoosh.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896160" y="414784"/>
            <a:ext cx="5400600" cy="1143000"/>
          </a:xfrm>
        </p:spPr>
        <p:txBody>
          <a:bodyPr/>
          <a:lstStyle/>
          <a:p>
            <a:pPr algn="r"/>
            <a:r>
              <a:rPr lang="en-US" altLang="zh-CN" dirty="0"/>
              <a:t>5.4.3 </a:t>
            </a:r>
            <a:r>
              <a:rPr lang="zh-CN" altLang="en-US" dirty="0"/>
              <a:t>报表的</a:t>
            </a:r>
            <a:r>
              <a:rPr lang="zh-CN" altLang="en-US" dirty="0" smtClean="0"/>
              <a:t>导</a:t>
            </a:r>
            <a:r>
              <a:rPr lang="zh-CN" altLang="en-US" dirty="0"/>
              <a:t>入</a:t>
            </a:r>
            <a:r>
              <a:rPr lang="en-US" altLang="zh-CN" dirty="0"/>
              <a:t>/</a:t>
            </a:r>
            <a:r>
              <a:rPr lang="zh-CN" altLang="en-US" dirty="0" smtClean="0"/>
              <a:t>出 </a:t>
            </a:r>
            <a:endParaRPr lang="zh-CN" altLang="en-US" dirty="0"/>
          </a:p>
        </p:txBody>
      </p:sp>
      <p:sp>
        <p:nvSpPr>
          <p:cNvPr id="36867" name="Rectangle 3"/>
          <p:cNvSpPr>
            <a:spLocks noGrp="1" noChangeArrowheads="1"/>
          </p:cNvSpPr>
          <p:nvPr>
            <p:ph type="body" idx="1"/>
          </p:nvPr>
        </p:nvSpPr>
        <p:spPr>
          <a:xfrm>
            <a:off x="899592" y="1340768"/>
            <a:ext cx="7787208" cy="4785395"/>
          </a:xfrm>
        </p:spPr>
        <p:txBody>
          <a:bodyPr/>
          <a:lstStyle/>
          <a:p>
            <a:pPr marL="0" lvl="0" indent="0">
              <a:buNone/>
            </a:pPr>
            <a:r>
              <a:rPr lang="en-US" altLang="zh-CN" dirty="0" smtClean="0"/>
              <a:t>2.</a:t>
            </a:r>
            <a:r>
              <a:rPr lang="zh-CN" altLang="zh-SG" dirty="0" smtClean="0"/>
              <a:t>外部</a:t>
            </a:r>
            <a:r>
              <a:rPr lang="zh-CN" altLang="zh-SG" dirty="0"/>
              <a:t>数据的导入</a:t>
            </a:r>
          </a:p>
          <a:p>
            <a:r>
              <a:rPr lang="zh-CN" altLang="zh-SG" sz="2800" dirty="0"/>
              <a:t>它可以将外部数据和数据库对象，如电子表格、文本、</a:t>
            </a:r>
            <a:r>
              <a:rPr lang="en-US" altLang="zh-SG" sz="2800" dirty="0"/>
              <a:t>Access 97-2003</a:t>
            </a:r>
            <a:r>
              <a:rPr lang="zh-CN" altLang="zh-SG" sz="2800" dirty="0"/>
              <a:t>或其它版本、</a:t>
            </a:r>
            <a:r>
              <a:rPr lang="en-US" altLang="zh-SG" sz="2800" dirty="0"/>
              <a:t>dBase</a:t>
            </a:r>
            <a:r>
              <a:rPr lang="zh-CN" altLang="zh-SG" sz="2800" dirty="0"/>
              <a:t>、</a:t>
            </a:r>
            <a:r>
              <a:rPr lang="en-US" altLang="zh-SG" sz="2800" dirty="0"/>
              <a:t>ODBC</a:t>
            </a:r>
            <a:r>
              <a:rPr lang="zh-CN" altLang="zh-SG" sz="2800" dirty="0"/>
              <a:t>数据库、</a:t>
            </a:r>
            <a:r>
              <a:rPr lang="en-US" altLang="zh-SG" sz="2800" dirty="0"/>
              <a:t>XML</a:t>
            </a:r>
            <a:r>
              <a:rPr lang="zh-CN" altLang="zh-SG" sz="2800" dirty="0"/>
              <a:t>、</a:t>
            </a:r>
            <a:r>
              <a:rPr lang="en-US" altLang="zh-SG" sz="2800" dirty="0"/>
              <a:t>HTML</a:t>
            </a:r>
            <a:r>
              <a:rPr lang="zh-CN" altLang="zh-SG" sz="2800" dirty="0"/>
              <a:t>等格式文件导入到本系统数据库中。</a:t>
            </a:r>
          </a:p>
          <a:p>
            <a:r>
              <a:rPr lang="zh-CN" altLang="zh-SG" sz="2800" dirty="0"/>
              <a:t>其操作是，通过“外部数据卡</a:t>
            </a:r>
            <a:r>
              <a:rPr lang="en-US" altLang="zh-SG" sz="2800" dirty="0"/>
              <a:t>|</a:t>
            </a:r>
            <a:r>
              <a:rPr lang="zh-CN" altLang="zh-SG" sz="2800" dirty="0"/>
              <a:t>导入并链接组</a:t>
            </a:r>
            <a:r>
              <a:rPr lang="en-US" altLang="zh-SG" sz="2800" dirty="0"/>
              <a:t>|Excel/</a:t>
            </a:r>
            <a:r>
              <a:rPr lang="zh-CN" altLang="zh-SG" sz="2800" dirty="0"/>
              <a:t>文本文件</a:t>
            </a:r>
            <a:r>
              <a:rPr lang="en-US" altLang="zh-SG" sz="2800" dirty="0"/>
              <a:t>/ Access</a:t>
            </a:r>
            <a:r>
              <a:rPr lang="zh-CN" altLang="zh-SG" sz="2800" dirty="0"/>
              <a:t>”命令，打开“获取外部数据</a:t>
            </a:r>
            <a:r>
              <a:rPr lang="en-US" altLang="zh-SG" sz="2800" dirty="0"/>
              <a:t>-Excel/</a:t>
            </a:r>
            <a:r>
              <a:rPr lang="zh-CN" altLang="zh-SG" sz="2800" dirty="0"/>
              <a:t>文本文件</a:t>
            </a:r>
            <a:r>
              <a:rPr lang="en-US" altLang="zh-SG" sz="2800" dirty="0"/>
              <a:t>/Access</a:t>
            </a:r>
            <a:r>
              <a:rPr lang="zh-CN" altLang="zh-SG" sz="2800" dirty="0"/>
              <a:t>数据库</a:t>
            </a:r>
            <a:r>
              <a:rPr lang="en-US" altLang="zh-SG" sz="2800" dirty="0"/>
              <a:t>”</a:t>
            </a:r>
            <a:r>
              <a:rPr lang="zh-CN" altLang="zh-SG" sz="2800" dirty="0"/>
              <a:t>对话框，进行简单的选择操作，可以转化成系统的“表”或相关对象。</a:t>
            </a:r>
          </a:p>
          <a:p>
            <a:endParaRPr lang="en-US" altLang="zh-CN" dirty="0"/>
          </a:p>
        </p:txBody>
      </p:sp>
      <p:sp>
        <p:nvSpPr>
          <p:cNvPr id="4" name="矩形 3"/>
          <p:cNvSpPr/>
          <p:nvPr/>
        </p:nvSpPr>
        <p:spPr>
          <a:xfrm>
            <a:off x="611560" y="27432"/>
            <a:ext cx="2284600" cy="369332"/>
          </a:xfrm>
          <a:prstGeom prst="rect">
            <a:avLst/>
          </a:prstGeom>
        </p:spPr>
        <p:txBody>
          <a:bodyPr wrap="none">
            <a:spAutoFit/>
          </a:bodyPr>
          <a:lstStyle/>
          <a:p>
            <a:r>
              <a:rPr lang="en-US" altLang="zh-CN" b="1" dirty="0" smtClean="0"/>
              <a:t>5.4.3 </a:t>
            </a:r>
            <a:r>
              <a:rPr lang="zh-CN" altLang="en-US" b="1" dirty="0" smtClean="0"/>
              <a:t>报表的导入</a:t>
            </a:r>
            <a:r>
              <a:rPr lang="en-US" altLang="zh-CN" b="1" dirty="0" smtClean="0"/>
              <a:t>/</a:t>
            </a:r>
            <a:r>
              <a:rPr lang="zh-CN" altLang="en-US" b="1" dirty="0" smtClean="0"/>
              <a:t>出 </a:t>
            </a:r>
            <a:endParaRPr lang="zh-SG" altLang="en-US" b="1" dirty="0"/>
          </a:p>
        </p:txBody>
      </p:sp>
    </p:spTree>
    <p:extLst>
      <p:ext uri="{BB962C8B-B14F-4D97-AF65-F5344CB8AC3E}">
        <p14:creationId xmlns:p14="http://schemas.microsoft.com/office/powerpoint/2010/main" val="215452761"/>
      </p:ext>
    </p:extLst>
  </p:cSld>
  <p:clrMapOvr>
    <a:masterClrMapping/>
  </p:clrMapOvr>
  <p:transition>
    <p:plus/>
    <p:sndAc>
      <p:stSnd>
        <p:snd r:embed="rId2" name="whoosh.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5.1 </a:t>
            </a:r>
            <a:r>
              <a:rPr lang="zh-CN" altLang="en-US"/>
              <a:t>窗体概述</a:t>
            </a:r>
          </a:p>
        </p:txBody>
      </p:sp>
      <p:sp>
        <p:nvSpPr>
          <p:cNvPr id="11267" name="Rectangle 3"/>
          <p:cNvSpPr>
            <a:spLocks noGrp="1" noChangeArrowheads="1"/>
          </p:cNvSpPr>
          <p:nvPr>
            <p:ph type="body" idx="1"/>
          </p:nvPr>
        </p:nvSpPr>
        <p:spPr/>
        <p:txBody>
          <a:bodyPr/>
          <a:lstStyle/>
          <a:p>
            <a:r>
              <a:rPr lang="zh-CN" altLang="en-US"/>
              <a:t>报表主要作用是比较和汇总数据、显示经过格式化且分组的信息，并将它们打印出来。报表的数据来源与窗体相同，可以是已有的数据表、查询或者是新建的</a:t>
            </a:r>
            <a:r>
              <a:rPr lang="en-US" altLang="zh-CN"/>
              <a:t>SQL</a:t>
            </a:r>
            <a:r>
              <a:rPr lang="zh-CN" altLang="en-US"/>
              <a:t>语句，但报表只能查看数据，不能通过报表修改或输入数据。 </a:t>
            </a:r>
          </a:p>
        </p:txBody>
      </p:sp>
    </p:spTree>
  </p:cSld>
  <p:clrMapOvr>
    <a:masterClrMapping/>
  </p:clrMapOvr>
  <p:transition>
    <p:checker dir="vert"/>
    <p:sndAc>
      <p:stSnd>
        <p:snd r:embed="rId2" name="chimes.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896160" y="414784"/>
            <a:ext cx="5400600" cy="1143000"/>
          </a:xfrm>
        </p:spPr>
        <p:txBody>
          <a:bodyPr/>
          <a:lstStyle/>
          <a:p>
            <a:pPr algn="r"/>
            <a:r>
              <a:rPr lang="en-US" altLang="zh-CN" dirty="0"/>
              <a:t>5.4.3 </a:t>
            </a:r>
            <a:r>
              <a:rPr lang="zh-CN" altLang="en-US" dirty="0"/>
              <a:t>报表的</a:t>
            </a:r>
            <a:r>
              <a:rPr lang="zh-CN" altLang="en-US" dirty="0" smtClean="0"/>
              <a:t>导</a:t>
            </a:r>
            <a:r>
              <a:rPr lang="zh-CN" altLang="en-US" dirty="0"/>
              <a:t>入</a:t>
            </a:r>
            <a:r>
              <a:rPr lang="en-US" altLang="zh-CN" dirty="0"/>
              <a:t>/</a:t>
            </a:r>
            <a:r>
              <a:rPr lang="zh-CN" altLang="en-US" dirty="0" smtClean="0"/>
              <a:t>出 </a:t>
            </a:r>
            <a:endParaRPr lang="zh-CN" altLang="en-US" dirty="0"/>
          </a:p>
        </p:txBody>
      </p:sp>
      <p:sp>
        <p:nvSpPr>
          <p:cNvPr id="36867" name="Rectangle 3"/>
          <p:cNvSpPr>
            <a:spLocks noGrp="1" noChangeArrowheads="1"/>
          </p:cNvSpPr>
          <p:nvPr>
            <p:ph type="body" idx="1"/>
          </p:nvPr>
        </p:nvSpPr>
        <p:spPr>
          <a:xfrm>
            <a:off x="899592" y="1340768"/>
            <a:ext cx="7787208" cy="4785395"/>
          </a:xfrm>
        </p:spPr>
        <p:txBody>
          <a:bodyPr/>
          <a:lstStyle/>
          <a:p>
            <a:pPr marL="0" lvl="0" indent="0">
              <a:buNone/>
            </a:pPr>
            <a:r>
              <a:rPr lang="en-US" altLang="zh-CN" dirty="0" smtClean="0"/>
              <a:t>3.</a:t>
            </a:r>
            <a:r>
              <a:rPr lang="zh-CN" altLang="zh-SG" dirty="0"/>
              <a:t>导出</a:t>
            </a:r>
          </a:p>
          <a:p>
            <a:r>
              <a:rPr lang="en-US" altLang="zh-SG" sz="2800" dirty="0"/>
              <a:t>Access</a:t>
            </a:r>
            <a:r>
              <a:rPr lang="zh-CN" altLang="zh-SG" sz="2800" dirty="0"/>
              <a:t>可以将系统数据和数据库对象输出</a:t>
            </a:r>
            <a:r>
              <a:rPr lang="en-US" altLang="zh-SG" sz="2800" dirty="0"/>
              <a:t>/</a:t>
            </a:r>
            <a:r>
              <a:rPr lang="zh-CN" altLang="zh-SG" sz="2800" dirty="0"/>
              <a:t>导出的文件类别很多，如</a:t>
            </a:r>
            <a:r>
              <a:rPr lang="en-US" altLang="zh-SG" sz="2800" dirty="0"/>
              <a:t>Access</a:t>
            </a:r>
            <a:r>
              <a:rPr lang="zh-CN" altLang="zh-SG" sz="2800" dirty="0"/>
              <a:t>、</a:t>
            </a:r>
            <a:r>
              <a:rPr lang="en-US" altLang="zh-SG" sz="2800" dirty="0"/>
              <a:t> Excel</a:t>
            </a:r>
            <a:r>
              <a:rPr lang="zh-CN" altLang="zh-SG" sz="2800" dirty="0"/>
              <a:t>、网页、</a:t>
            </a:r>
            <a:r>
              <a:rPr lang="en-US" altLang="zh-SG" sz="2800" dirty="0"/>
              <a:t>MS Windows SharePoint Services</a:t>
            </a:r>
            <a:r>
              <a:rPr lang="zh-CN" altLang="zh-SG" sz="2800" dirty="0"/>
              <a:t>、</a:t>
            </a:r>
            <a:r>
              <a:rPr lang="en-US" altLang="zh-SG" sz="2800" dirty="0"/>
              <a:t>MS</a:t>
            </a:r>
            <a:r>
              <a:rPr lang="zh-CN" altLang="zh-SG" sz="2800" dirty="0"/>
              <a:t>　</a:t>
            </a:r>
            <a:r>
              <a:rPr lang="en-US" altLang="zh-SG" sz="2800" dirty="0"/>
              <a:t>Word </a:t>
            </a:r>
            <a:r>
              <a:rPr lang="zh-CN" altLang="zh-SG" sz="2800" dirty="0"/>
              <a:t>或其他文本格式、</a:t>
            </a:r>
            <a:r>
              <a:rPr lang="en-US" altLang="zh-SG" sz="2800" dirty="0"/>
              <a:t>XML</a:t>
            </a:r>
            <a:r>
              <a:rPr lang="zh-CN" altLang="zh-SG" sz="2800" dirty="0"/>
              <a:t>、其他数据库等。</a:t>
            </a:r>
            <a:endParaRPr lang="en-US" altLang="zh-CN" dirty="0"/>
          </a:p>
        </p:txBody>
      </p:sp>
      <p:sp>
        <p:nvSpPr>
          <p:cNvPr id="4" name="矩形 3"/>
          <p:cNvSpPr/>
          <p:nvPr/>
        </p:nvSpPr>
        <p:spPr>
          <a:xfrm>
            <a:off x="611560" y="27432"/>
            <a:ext cx="2284600" cy="369332"/>
          </a:xfrm>
          <a:prstGeom prst="rect">
            <a:avLst/>
          </a:prstGeom>
        </p:spPr>
        <p:txBody>
          <a:bodyPr wrap="none">
            <a:spAutoFit/>
          </a:bodyPr>
          <a:lstStyle/>
          <a:p>
            <a:r>
              <a:rPr lang="en-US" altLang="zh-CN" b="1" dirty="0" smtClean="0"/>
              <a:t>5.4.3 </a:t>
            </a:r>
            <a:r>
              <a:rPr lang="zh-CN" altLang="en-US" b="1" dirty="0" smtClean="0"/>
              <a:t>报表的导入</a:t>
            </a:r>
            <a:r>
              <a:rPr lang="en-US" altLang="zh-CN" b="1" dirty="0" smtClean="0"/>
              <a:t>/</a:t>
            </a:r>
            <a:r>
              <a:rPr lang="zh-CN" altLang="en-US" b="1" dirty="0" smtClean="0"/>
              <a:t>出 </a:t>
            </a:r>
            <a:endParaRPr lang="zh-SG" altLang="en-US" b="1" dirty="0"/>
          </a:p>
        </p:txBody>
      </p:sp>
    </p:spTree>
    <p:extLst>
      <p:ext uri="{BB962C8B-B14F-4D97-AF65-F5344CB8AC3E}">
        <p14:creationId xmlns:p14="http://schemas.microsoft.com/office/powerpoint/2010/main" val="2654999850"/>
      </p:ext>
    </p:extLst>
  </p:cSld>
  <p:clrMapOvr>
    <a:masterClrMapping/>
  </p:clrMapOvr>
  <p:transition>
    <p:plus/>
    <p:sndAc>
      <p:stSnd>
        <p:snd r:embed="rId2" name="whoosh.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t>5.5 </a:t>
            </a:r>
            <a:r>
              <a:rPr lang="zh-CN" altLang="en-US"/>
              <a:t>报表综合实例 </a:t>
            </a:r>
          </a:p>
        </p:txBody>
      </p:sp>
      <p:sp>
        <p:nvSpPr>
          <p:cNvPr id="37891" name="Rectangle 3"/>
          <p:cNvSpPr>
            <a:spLocks noGrp="1" noChangeArrowheads="1"/>
          </p:cNvSpPr>
          <p:nvPr>
            <p:ph type="body" idx="1"/>
          </p:nvPr>
        </p:nvSpPr>
        <p:spPr/>
        <p:txBody>
          <a:bodyPr/>
          <a:lstStyle/>
          <a:p>
            <a:r>
              <a:rPr lang="zh-CN" altLang="zh-SG" dirty="0"/>
              <a:t>创建一个自定义报表，从中了解“报表”对象如何与“窗体”对象、“查询”对象结合在一起，在报表上如何显示“表”或“查询”对象中的数据，以及在“窗体”对象中如何打开“报表”对象，也可以从中了解从无到有创建“报表”对象、使用“报表”对象的过程。</a:t>
            </a:r>
          </a:p>
          <a:p>
            <a:pPr marL="0" indent="0">
              <a:buNone/>
            </a:pPr>
            <a:r>
              <a:rPr lang="zh-CN" altLang="zh-SG" dirty="0"/>
              <a:t>例</a:t>
            </a:r>
            <a:r>
              <a:rPr lang="en-US" altLang="zh-SG" dirty="0"/>
              <a:t>5.10   </a:t>
            </a:r>
            <a:r>
              <a:rPr lang="zh-CN" altLang="zh-SG" dirty="0"/>
              <a:t>设计一个报表，能将例</a:t>
            </a:r>
            <a:r>
              <a:rPr lang="en-US" altLang="zh-SG" dirty="0"/>
              <a:t>4.10</a:t>
            </a:r>
            <a:r>
              <a:rPr lang="zh-CN" altLang="zh-SG" dirty="0"/>
              <a:t>中用查询窗体查询出的信息显示出来。</a:t>
            </a:r>
          </a:p>
        </p:txBody>
      </p:sp>
      <p:sp>
        <p:nvSpPr>
          <p:cNvPr id="37894" name="Rectangle 6"/>
          <p:cNvSpPr>
            <a:spLocks noChangeArrowheads="1"/>
          </p:cNvSpPr>
          <p:nvPr/>
        </p:nvSpPr>
        <p:spPr bwMode="auto">
          <a:xfrm>
            <a:off x="3348038" y="4941888"/>
            <a:ext cx="863600" cy="4318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Tree>
  </p:cSld>
  <p:clrMapOvr>
    <a:masterClrMapping/>
  </p:clrMapOvr>
  <p:transition>
    <p:checker dir="vert"/>
    <p:sndAc>
      <p:stSnd>
        <p:snd r:embed="rId2" name="chimes.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t>5.5 </a:t>
            </a:r>
            <a:r>
              <a:rPr lang="zh-CN" altLang="en-US"/>
              <a:t>报表综合实例 </a:t>
            </a:r>
          </a:p>
        </p:txBody>
      </p:sp>
      <p:sp>
        <p:nvSpPr>
          <p:cNvPr id="37891" name="Rectangle 3"/>
          <p:cNvSpPr>
            <a:spLocks noGrp="1" noChangeArrowheads="1"/>
          </p:cNvSpPr>
          <p:nvPr>
            <p:ph type="body" idx="1"/>
          </p:nvPr>
        </p:nvSpPr>
        <p:spPr>
          <a:xfrm>
            <a:off x="457200" y="1196752"/>
            <a:ext cx="8229600" cy="4929411"/>
          </a:xfrm>
        </p:spPr>
        <p:txBody>
          <a:bodyPr/>
          <a:lstStyle/>
          <a:p>
            <a:pPr marL="0" indent="0">
              <a:buNone/>
            </a:pPr>
            <a:r>
              <a:rPr lang="zh-CN" altLang="zh-SG" dirty="0" smtClean="0"/>
              <a:t>例</a:t>
            </a:r>
            <a:r>
              <a:rPr lang="en-US" altLang="zh-SG" dirty="0"/>
              <a:t>5.10   </a:t>
            </a:r>
            <a:r>
              <a:rPr lang="zh-CN" altLang="zh-SG" dirty="0"/>
              <a:t>设计一个报表，能将例</a:t>
            </a:r>
            <a:r>
              <a:rPr lang="en-US" altLang="zh-SG" dirty="0"/>
              <a:t>4.10</a:t>
            </a:r>
            <a:r>
              <a:rPr lang="zh-CN" altLang="zh-SG" dirty="0"/>
              <a:t>中用查询窗体查询出的信息显示出来</a:t>
            </a:r>
            <a:r>
              <a:rPr lang="zh-CN" altLang="zh-SG" dirty="0" smtClean="0"/>
              <a:t>。</a:t>
            </a:r>
            <a:endParaRPr lang="en-US" altLang="zh-CN" dirty="0" smtClean="0"/>
          </a:p>
          <a:p>
            <a:pPr marL="0" indent="0">
              <a:buNone/>
            </a:pPr>
            <a:r>
              <a:rPr lang="en-US" altLang="zh-SG" sz="2800" dirty="0"/>
              <a:t>1. </a:t>
            </a:r>
            <a:r>
              <a:rPr lang="zh-CN" altLang="zh-SG" sz="2800" dirty="0"/>
              <a:t>创建一个空白报表</a:t>
            </a:r>
          </a:p>
          <a:p>
            <a:pPr marL="0" indent="0">
              <a:buNone/>
            </a:pPr>
            <a:r>
              <a:rPr lang="en-US" altLang="zh-SG" sz="2800" dirty="0"/>
              <a:t>2. </a:t>
            </a:r>
            <a:r>
              <a:rPr lang="zh-CN" altLang="zh-SG" sz="2800" dirty="0"/>
              <a:t>为报表指定数据源</a:t>
            </a:r>
          </a:p>
          <a:p>
            <a:pPr marL="0" indent="0">
              <a:buNone/>
            </a:pPr>
            <a:r>
              <a:rPr lang="en-US" altLang="zh-SG" sz="2800" dirty="0"/>
              <a:t>3. </a:t>
            </a:r>
            <a:r>
              <a:rPr lang="zh-CN" altLang="zh-SG" sz="2800" dirty="0"/>
              <a:t>在报表页眉中添加标签控件</a:t>
            </a:r>
          </a:p>
          <a:p>
            <a:pPr marL="0" indent="0">
              <a:buNone/>
            </a:pPr>
            <a:r>
              <a:rPr lang="en-US" altLang="zh-SG" sz="2800" dirty="0"/>
              <a:t>4. </a:t>
            </a:r>
            <a:r>
              <a:rPr lang="zh-CN" altLang="zh-SG" sz="2800" dirty="0"/>
              <a:t>在页面页眉中添加标签，在主体节中添加绑定型文本框</a:t>
            </a:r>
          </a:p>
          <a:p>
            <a:pPr marL="0" indent="0">
              <a:buNone/>
            </a:pPr>
            <a:r>
              <a:rPr lang="en-US" altLang="zh-SG" sz="2800" dirty="0"/>
              <a:t>5. </a:t>
            </a:r>
            <a:r>
              <a:rPr lang="zh-CN" altLang="zh-SG" sz="2800" dirty="0"/>
              <a:t>在页面页脚中添加页码</a:t>
            </a:r>
          </a:p>
          <a:p>
            <a:pPr marL="0" indent="0">
              <a:buNone/>
            </a:pPr>
            <a:r>
              <a:rPr lang="en-US" altLang="zh-SG" sz="2800" dirty="0"/>
              <a:t>6. </a:t>
            </a:r>
            <a:r>
              <a:rPr lang="zh-CN" altLang="zh-SG" sz="2800" dirty="0"/>
              <a:t>预览报表</a:t>
            </a:r>
          </a:p>
          <a:p>
            <a:pPr marL="0" indent="0">
              <a:buNone/>
            </a:pPr>
            <a:r>
              <a:rPr lang="en-US" altLang="zh-SG" sz="2800" dirty="0"/>
              <a:t>7. </a:t>
            </a:r>
            <a:r>
              <a:rPr lang="zh-CN" altLang="zh-SG" sz="2800" dirty="0"/>
              <a:t>在窗体中添加预览报表的命令按钮</a:t>
            </a:r>
          </a:p>
          <a:p>
            <a:pPr marL="0" indent="0">
              <a:buNone/>
            </a:pPr>
            <a:r>
              <a:rPr lang="en-US" altLang="zh-SG" sz="2800" dirty="0"/>
              <a:t>8. </a:t>
            </a:r>
            <a:r>
              <a:rPr lang="zh-CN" altLang="zh-SG" sz="2800" dirty="0"/>
              <a:t>在窗体上浏览“报表”对象</a:t>
            </a:r>
          </a:p>
          <a:p>
            <a:pPr marL="0" indent="0">
              <a:buNone/>
            </a:pPr>
            <a:endParaRPr lang="zh-CN" altLang="zh-SG" dirty="0"/>
          </a:p>
        </p:txBody>
      </p:sp>
    </p:spTree>
    <p:extLst>
      <p:ext uri="{BB962C8B-B14F-4D97-AF65-F5344CB8AC3E}">
        <p14:creationId xmlns:p14="http://schemas.microsoft.com/office/powerpoint/2010/main" val="1921532771"/>
      </p:ext>
    </p:extLst>
  </p:cSld>
  <p:clrMapOvr>
    <a:masterClrMapping/>
  </p:clrMapOvr>
  <p:transition>
    <p:checker dir="vert"/>
    <p:sndAc>
      <p:stSnd>
        <p:snd r:embed="rId2" name="chimes.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t>5.5 </a:t>
            </a:r>
            <a:r>
              <a:rPr lang="zh-CN" altLang="en-US"/>
              <a:t>报表综合实例 </a:t>
            </a:r>
          </a:p>
        </p:txBody>
      </p:sp>
      <p:sp>
        <p:nvSpPr>
          <p:cNvPr id="37891" name="Rectangle 3"/>
          <p:cNvSpPr>
            <a:spLocks noGrp="1" noChangeArrowheads="1"/>
          </p:cNvSpPr>
          <p:nvPr>
            <p:ph type="body" idx="1"/>
          </p:nvPr>
        </p:nvSpPr>
        <p:spPr>
          <a:xfrm>
            <a:off x="457200" y="1196752"/>
            <a:ext cx="8229600" cy="4929411"/>
          </a:xfrm>
        </p:spPr>
        <p:txBody>
          <a:bodyPr/>
          <a:lstStyle/>
          <a:p>
            <a:pPr marL="0" indent="0">
              <a:buNone/>
            </a:pPr>
            <a:r>
              <a:rPr lang="zh-CN" altLang="zh-SG" dirty="0" smtClean="0"/>
              <a:t>例</a:t>
            </a:r>
            <a:r>
              <a:rPr lang="en-US" altLang="zh-SG" dirty="0" smtClean="0"/>
              <a:t>5.10   </a:t>
            </a:r>
            <a:r>
              <a:rPr lang="zh-CN" altLang="zh-SG" dirty="0" smtClean="0"/>
              <a:t>设计一个报表，能将例</a:t>
            </a:r>
            <a:r>
              <a:rPr lang="en-US" altLang="zh-SG" dirty="0" smtClean="0"/>
              <a:t>4.10</a:t>
            </a:r>
            <a:r>
              <a:rPr lang="zh-CN" altLang="zh-SG" dirty="0" smtClean="0"/>
              <a:t>中用查询窗体查询出的信息显示出来。</a:t>
            </a:r>
            <a:endParaRPr lang="en-US" altLang="zh-CN" dirty="0" smtClean="0"/>
          </a:p>
          <a:p>
            <a:pPr marL="0" indent="0">
              <a:buNone/>
            </a:pPr>
            <a:endParaRPr lang="en-US" altLang="zh-CN" dirty="0" smtClean="0"/>
          </a:p>
          <a:p>
            <a:r>
              <a:rPr lang="zh-CN" altLang="zh-SG" dirty="0" smtClean="0"/>
              <a:t>本</a:t>
            </a:r>
            <a:r>
              <a:rPr lang="zh-CN" altLang="zh-SG" dirty="0"/>
              <a:t>实例将“查询”对象、“窗体”对象和“报表”对象结合在一起，通过“窗体”对象确定了对象的查询要求，通过“查询”对象在数据库中检索到用户要求的数据，然后通过“报表”对象输出了用户查询的数据。</a:t>
            </a:r>
          </a:p>
          <a:p>
            <a:pPr marL="0" indent="0">
              <a:buNone/>
            </a:pPr>
            <a:endParaRPr lang="zh-CN" altLang="zh-SG" dirty="0"/>
          </a:p>
        </p:txBody>
      </p:sp>
    </p:spTree>
    <p:extLst>
      <p:ext uri="{BB962C8B-B14F-4D97-AF65-F5344CB8AC3E}">
        <p14:creationId xmlns:p14="http://schemas.microsoft.com/office/powerpoint/2010/main" val="1137755518"/>
      </p:ext>
    </p:extLst>
  </p:cSld>
  <p:clrMapOvr>
    <a:masterClrMapping/>
  </p:clrMapOvr>
  <p:transition>
    <p:checker dir="vert"/>
    <p:sndAc>
      <p:stSnd>
        <p:snd r:embed="rId2" name="chimes.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zh-SG" dirty="0"/>
              <a:t>本章小结</a:t>
            </a:r>
          </a:p>
        </p:txBody>
      </p:sp>
      <p:sp>
        <p:nvSpPr>
          <p:cNvPr id="37891" name="Rectangle 3"/>
          <p:cNvSpPr>
            <a:spLocks noGrp="1" noChangeArrowheads="1"/>
          </p:cNvSpPr>
          <p:nvPr>
            <p:ph type="body" idx="1"/>
          </p:nvPr>
        </p:nvSpPr>
        <p:spPr>
          <a:xfrm>
            <a:off x="457200" y="1196752"/>
            <a:ext cx="8229600" cy="4929411"/>
          </a:xfrm>
        </p:spPr>
        <p:txBody>
          <a:bodyPr/>
          <a:lstStyle/>
          <a:p>
            <a:pPr>
              <a:buFont typeface="Wingdings" panose="05000000000000000000" pitchFamily="2" charset="2"/>
              <a:buChar char="l"/>
            </a:pPr>
            <a:r>
              <a:rPr lang="zh-CN" altLang="zh-SG" sz="2800" dirty="0"/>
              <a:t>先介绍了</a:t>
            </a:r>
            <a:r>
              <a:rPr lang="en-US" altLang="zh-SG" sz="2800" dirty="0"/>
              <a:t>Access</a:t>
            </a:r>
            <a:r>
              <a:rPr lang="zh-CN" altLang="zh-SG" sz="2800" dirty="0"/>
              <a:t>报表设计和标签设计的基本知识，简介了快速创建报表，接着较详细介绍使用报表设计器创建报表，其中包括记录排序、分组及报表的输出。最后，通过报表综合实例，给出使用“报表”对象的过程。从中了解“报表”对象如何与“窗体”、“查询”对象结合，在报表上如何显示“表”或“查询”对象中的数据，以及在“窗体”对象中如何打开“报表”对象</a:t>
            </a:r>
            <a:r>
              <a:rPr lang="zh-CN" altLang="zh-SG" sz="2800" dirty="0" smtClean="0"/>
              <a:t>。</a:t>
            </a:r>
            <a:endParaRPr lang="en-US" altLang="zh-CN" sz="2800" dirty="0" smtClean="0"/>
          </a:p>
          <a:p>
            <a:pPr>
              <a:buFont typeface="Wingdings" panose="05000000000000000000" pitchFamily="2" charset="2"/>
              <a:buChar char="l"/>
            </a:pPr>
            <a:r>
              <a:rPr lang="zh-CN" altLang="zh-SG" sz="2800" dirty="0"/>
              <a:t>窗体和报表的使用目的存在着很大的差别。窗体主要用来在窗口中显示数据和实现人机交互，而报表主要是用来分析和汇总数据，然后将它们打印出来。</a:t>
            </a:r>
          </a:p>
          <a:p>
            <a:pPr marL="0" indent="0">
              <a:buNone/>
            </a:pPr>
            <a:endParaRPr lang="en-US" altLang="zh-CN" dirty="0" smtClean="0"/>
          </a:p>
          <a:p>
            <a:pPr marL="0" indent="0">
              <a:buNone/>
            </a:pPr>
            <a:endParaRPr lang="zh-CN" altLang="zh-SG" dirty="0"/>
          </a:p>
          <a:p>
            <a:pPr marL="0" indent="0">
              <a:buNone/>
            </a:pPr>
            <a:endParaRPr lang="zh-CN" altLang="zh-SG" dirty="0"/>
          </a:p>
        </p:txBody>
      </p:sp>
    </p:spTree>
    <p:extLst>
      <p:ext uri="{BB962C8B-B14F-4D97-AF65-F5344CB8AC3E}">
        <p14:creationId xmlns:p14="http://schemas.microsoft.com/office/powerpoint/2010/main" val="3238825175"/>
      </p:ext>
    </p:extLst>
  </p:cSld>
  <p:clrMapOvr>
    <a:masterClrMapping/>
  </p:clrMapOvr>
  <p:transition>
    <p:checker dir="vert"/>
    <p:sndAc>
      <p:stSnd>
        <p:snd r:embed="rId2"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83768" y="274638"/>
            <a:ext cx="6203032" cy="1143000"/>
          </a:xfrm>
        </p:spPr>
        <p:txBody>
          <a:bodyPr/>
          <a:lstStyle/>
          <a:p>
            <a:pPr algn="r"/>
            <a:r>
              <a:rPr lang="en-US" altLang="zh-CN" dirty="0"/>
              <a:t>5.1.1 </a:t>
            </a:r>
            <a:r>
              <a:rPr lang="zh-CN" altLang="en-US" dirty="0"/>
              <a:t>报表的功能 </a:t>
            </a:r>
          </a:p>
        </p:txBody>
      </p:sp>
      <p:sp>
        <p:nvSpPr>
          <p:cNvPr id="20483" name="Rectangle 3"/>
          <p:cNvSpPr>
            <a:spLocks noGrp="1" noChangeArrowheads="1"/>
          </p:cNvSpPr>
          <p:nvPr>
            <p:ph type="body" idx="1"/>
          </p:nvPr>
        </p:nvSpPr>
        <p:spPr>
          <a:xfrm>
            <a:off x="457200" y="1484313"/>
            <a:ext cx="8229600" cy="1973262"/>
          </a:xfrm>
        </p:spPr>
        <p:txBody>
          <a:bodyPr/>
          <a:lstStyle/>
          <a:p>
            <a:r>
              <a:rPr lang="zh-CN" altLang="en-US" sz="2800"/>
              <a:t>可以用于查看数据库中的各种数据，并且能够对数据进行统计、汇总，然后打印输出，因此报表是以打印格式显示数据的一种有效方式。</a:t>
            </a:r>
          </a:p>
          <a:p>
            <a:r>
              <a:rPr lang="zh-CN" altLang="en-US" sz="2800"/>
              <a:t> 归纳而言，报表的功能包括：</a:t>
            </a:r>
          </a:p>
        </p:txBody>
      </p:sp>
      <p:sp>
        <p:nvSpPr>
          <p:cNvPr id="20484" name="AutoShape 4"/>
          <p:cNvSpPr>
            <a:spLocks noChangeArrowheads="1"/>
          </p:cNvSpPr>
          <p:nvPr/>
        </p:nvSpPr>
        <p:spPr bwMode="auto">
          <a:xfrm>
            <a:off x="250825" y="3041650"/>
            <a:ext cx="8604250" cy="3816350"/>
          </a:xfrm>
          <a:prstGeom prst="horizontalScroll">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b="1">
                <a:latin typeface="黑体" pitchFamily="2" charset="-122"/>
                <a:ea typeface="黑体" pitchFamily="2" charset="-122"/>
              </a:rPr>
              <a:t>（</a:t>
            </a:r>
            <a:r>
              <a:rPr lang="en-US" altLang="zh-CN" sz="2800" b="1">
                <a:latin typeface="黑体" pitchFamily="2" charset="-122"/>
                <a:ea typeface="黑体" pitchFamily="2" charset="-122"/>
              </a:rPr>
              <a:t>1</a:t>
            </a:r>
            <a:r>
              <a:rPr lang="zh-CN" altLang="en-US" sz="2800" b="1">
                <a:latin typeface="黑体" pitchFamily="2" charset="-122"/>
                <a:ea typeface="黑体" pitchFamily="2" charset="-122"/>
              </a:rPr>
              <a:t>）可以呈现格式化的数据；</a:t>
            </a:r>
          </a:p>
          <a:p>
            <a:r>
              <a:rPr lang="zh-CN" altLang="en-US" sz="2800" b="1">
                <a:latin typeface="黑体" pitchFamily="2" charset="-122"/>
                <a:ea typeface="黑体" pitchFamily="2" charset="-122"/>
              </a:rPr>
              <a:t>（</a:t>
            </a:r>
            <a:r>
              <a:rPr lang="en-US" altLang="zh-CN" sz="2800" b="1">
                <a:latin typeface="黑体" pitchFamily="2" charset="-122"/>
                <a:ea typeface="黑体" pitchFamily="2" charset="-122"/>
              </a:rPr>
              <a:t>2</a:t>
            </a:r>
            <a:r>
              <a:rPr lang="zh-CN" altLang="en-US" sz="2800" b="1">
                <a:latin typeface="黑体" pitchFamily="2" charset="-122"/>
                <a:ea typeface="黑体" pitchFamily="2" charset="-122"/>
              </a:rPr>
              <a:t>）可以分组组织数据，进行汇总；</a:t>
            </a:r>
          </a:p>
          <a:p>
            <a:r>
              <a:rPr lang="zh-CN" altLang="en-US" sz="2800" b="1">
                <a:latin typeface="黑体" pitchFamily="2" charset="-122"/>
                <a:ea typeface="黑体" pitchFamily="2" charset="-122"/>
              </a:rPr>
              <a:t>（</a:t>
            </a:r>
            <a:r>
              <a:rPr lang="en-US" altLang="zh-CN" sz="2800" b="1">
                <a:latin typeface="黑体" pitchFamily="2" charset="-122"/>
                <a:ea typeface="黑体" pitchFamily="2" charset="-122"/>
              </a:rPr>
              <a:t>3</a:t>
            </a:r>
            <a:r>
              <a:rPr lang="zh-CN" altLang="en-US" sz="2800" b="1">
                <a:latin typeface="黑体" pitchFamily="2" charset="-122"/>
                <a:ea typeface="黑体" pitchFamily="2" charset="-122"/>
              </a:rPr>
              <a:t>）可以生成清单、订单、标签、名片和其他所需要的输出内容；</a:t>
            </a:r>
          </a:p>
          <a:p>
            <a:r>
              <a:rPr lang="zh-CN" altLang="en-US" sz="2800" b="1">
                <a:latin typeface="黑体" pitchFamily="2" charset="-122"/>
                <a:ea typeface="黑体" pitchFamily="2" charset="-122"/>
              </a:rPr>
              <a:t>（</a:t>
            </a:r>
            <a:r>
              <a:rPr lang="en-US" altLang="zh-CN" sz="2800" b="1">
                <a:latin typeface="黑体" pitchFamily="2" charset="-122"/>
                <a:ea typeface="黑体" pitchFamily="2" charset="-122"/>
              </a:rPr>
              <a:t>4</a:t>
            </a:r>
            <a:r>
              <a:rPr lang="zh-CN" altLang="en-US" sz="2800" b="1">
                <a:latin typeface="黑体" pitchFamily="2" charset="-122"/>
                <a:ea typeface="黑体" pitchFamily="2" charset="-122"/>
              </a:rPr>
              <a:t>）可进行计数、求平均值、求和等统计计算；</a:t>
            </a:r>
          </a:p>
          <a:p>
            <a:r>
              <a:rPr lang="zh-CN" altLang="en-US" sz="2800" b="1">
                <a:latin typeface="黑体" pitchFamily="2" charset="-122"/>
                <a:ea typeface="黑体" pitchFamily="2" charset="-122"/>
              </a:rPr>
              <a:t>（</a:t>
            </a:r>
            <a:r>
              <a:rPr lang="en-US" altLang="zh-CN" sz="2800" b="1">
                <a:latin typeface="黑体" pitchFamily="2" charset="-122"/>
                <a:ea typeface="黑体" pitchFamily="2" charset="-122"/>
              </a:rPr>
              <a:t>5</a:t>
            </a:r>
            <a:r>
              <a:rPr lang="zh-CN" altLang="en-US" sz="2800" b="1">
                <a:latin typeface="黑体" pitchFamily="2" charset="-122"/>
                <a:ea typeface="黑体" pitchFamily="2" charset="-122"/>
              </a:rPr>
              <a:t>）可以嵌入图像或图片来丰富数据显示。</a:t>
            </a:r>
          </a:p>
        </p:txBody>
      </p:sp>
      <p:sp>
        <p:nvSpPr>
          <p:cNvPr id="5" name="Rectangle 4"/>
          <p:cNvSpPr>
            <a:spLocks noChangeArrowheads="1"/>
          </p:cNvSpPr>
          <p:nvPr/>
        </p:nvSpPr>
        <p:spPr bwMode="auto">
          <a:xfrm>
            <a:off x="611560" y="18288"/>
            <a:ext cx="203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t>5.1.1 </a:t>
            </a:r>
            <a:r>
              <a:rPr lang="zh-CN" altLang="en-US" b="1" dirty="0" smtClean="0"/>
              <a:t>报表的功能 </a:t>
            </a:r>
            <a:endParaRPr lang="zh-CN" altLang="en-US" b="1" dirty="0"/>
          </a:p>
        </p:txBody>
      </p:sp>
    </p:spTree>
  </p:cSld>
  <p:clrMapOvr>
    <a:masterClrMapping/>
  </p:clrMapOvr>
  <p:transition>
    <p:comb/>
    <p:sndAc>
      <p:stSnd>
        <p:snd r:embed="rId2" name="lase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right)">
                                      <p:cBhvr>
                                        <p:cTn id="7"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987824" y="274638"/>
            <a:ext cx="5698976" cy="1143000"/>
          </a:xfrm>
        </p:spPr>
        <p:txBody>
          <a:bodyPr/>
          <a:lstStyle/>
          <a:p>
            <a:pPr algn="r"/>
            <a:r>
              <a:rPr lang="en-US" altLang="zh-CN" dirty="0" smtClean="0"/>
              <a:t>5.1.2 </a:t>
            </a:r>
            <a:r>
              <a:rPr lang="zh-CN" altLang="en-US" dirty="0"/>
              <a:t>报表的</a:t>
            </a:r>
            <a:r>
              <a:rPr lang="zh-CN" altLang="en-US" dirty="0" smtClean="0"/>
              <a:t>类型</a:t>
            </a:r>
            <a:endParaRPr lang="zh-CN" altLang="en-US" dirty="0"/>
          </a:p>
        </p:txBody>
      </p:sp>
      <p:sp>
        <p:nvSpPr>
          <p:cNvPr id="2" name="矩形 1"/>
          <p:cNvSpPr/>
          <p:nvPr/>
        </p:nvSpPr>
        <p:spPr>
          <a:xfrm>
            <a:off x="611560" y="27432"/>
            <a:ext cx="1980029" cy="369332"/>
          </a:xfrm>
          <a:prstGeom prst="rect">
            <a:avLst/>
          </a:prstGeom>
        </p:spPr>
        <p:txBody>
          <a:bodyPr wrap="none">
            <a:spAutoFit/>
          </a:bodyPr>
          <a:lstStyle/>
          <a:p>
            <a:r>
              <a:rPr lang="en-US" altLang="zh-CN" b="1" dirty="0" smtClean="0"/>
              <a:t>5.1.2 </a:t>
            </a:r>
            <a:r>
              <a:rPr lang="zh-CN" altLang="en-US" b="1" dirty="0" smtClean="0"/>
              <a:t>报表的类型</a:t>
            </a:r>
            <a:endParaRPr lang="zh-SG" altLang="en-US" b="1" dirty="0"/>
          </a:p>
        </p:txBody>
      </p:sp>
      <p:sp>
        <p:nvSpPr>
          <p:cNvPr id="3" name="矩形 2"/>
          <p:cNvSpPr/>
          <p:nvPr/>
        </p:nvSpPr>
        <p:spPr>
          <a:xfrm>
            <a:off x="899592" y="1124744"/>
            <a:ext cx="2286000" cy="1200329"/>
          </a:xfrm>
          <a:prstGeom prst="rect">
            <a:avLst/>
          </a:prstGeom>
        </p:spPr>
        <p:txBody>
          <a:bodyPr wrap="square">
            <a:spAutoFit/>
          </a:bodyPr>
          <a:lstStyle/>
          <a:p>
            <a:r>
              <a:rPr lang="en-US" altLang="zh-SG" sz="2400" b="1" dirty="0"/>
              <a:t>1</a:t>
            </a:r>
            <a:r>
              <a:rPr lang="zh-CN" altLang="zh-SG" sz="2400" b="1" dirty="0"/>
              <a:t>．文字报表</a:t>
            </a:r>
            <a:endParaRPr lang="zh-CN" altLang="zh-SG" sz="2400" dirty="0"/>
          </a:p>
          <a:p>
            <a:r>
              <a:rPr lang="en-US" altLang="zh-SG" sz="2400" b="1" dirty="0"/>
              <a:t>2</a:t>
            </a:r>
            <a:r>
              <a:rPr lang="zh-CN" altLang="zh-SG" sz="2400" b="1" dirty="0"/>
              <a:t>．图表报表</a:t>
            </a:r>
            <a:endParaRPr lang="zh-CN" altLang="zh-SG" sz="2400" dirty="0"/>
          </a:p>
          <a:p>
            <a:r>
              <a:rPr lang="en-US" altLang="zh-SG" sz="2400" b="1" dirty="0"/>
              <a:t>3</a:t>
            </a:r>
            <a:r>
              <a:rPr lang="zh-CN" altLang="zh-SG" sz="2400" b="1" dirty="0"/>
              <a:t>．标签报表</a:t>
            </a:r>
            <a:endParaRPr lang="zh-CN" altLang="zh-SG" sz="2400" dirty="0"/>
          </a:p>
        </p:txBody>
      </p:sp>
      <p:pic>
        <p:nvPicPr>
          <p:cNvPr id="10" name="图片 9"/>
          <p:cNvPicPr/>
          <p:nvPr/>
        </p:nvPicPr>
        <p:blipFill>
          <a:blip r:embed="rId3"/>
          <a:stretch>
            <a:fillRect/>
          </a:stretch>
        </p:blipFill>
        <p:spPr>
          <a:xfrm>
            <a:off x="3176456" y="1322408"/>
            <a:ext cx="5283976" cy="2394624"/>
          </a:xfrm>
          <a:prstGeom prst="rect">
            <a:avLst/>
          </a:prstGeom>
        </p:spPr>
      </p:pic>
      <p:pic>
        <p:nvPicPr>
          <p:cNvPr id="11" name="图片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708920"/>
            <a:ext cx="3043516" cy="2625450"/>
          </a:xfrm>
          <a:prstGeom prst="rect">
            <a:avLst/>
          </a:prstGeom>
          <a:noFill/>
          <a:ln>
            <a:noFill/>
          </a:ln>
        </p:spPr>
      </p:pic>
      <p:pic>
        <p:nvPicPr>
          <p:cNvPr id="12" name="图片 11"/>
          <p:cNvPicPr/>
          <p:nvPr/>
        </p:nvPicPr>
        <p:blipFill rotWithShape="1">
          <a:blip r:embed="rId5"/>
          <a:srcRect l="20295" t="29117" r="1292" b="2253"/>
          <a:stretch/>
        </p:blipFill>
        <p:spPr bwMode="auto">
          <a:xfrm>
            <a:off x="3370172" y="3429000"/>
            <a:ext cx="4896544" cy="3158102"/>
          </a:xfrm>
          <a:prstGeom prst="rect">
            <a:avLst/>
          </a:prstGeom>
          <a:ln>
            <a:noFill/>
          </a:ln>
          <a:extLst>
            <a:ext uri="{53640926-AAD7-44D8-BBD7-CCE9431645EC}">
              <a14:shadowObscured xmlns:a14="http://schemas.microsoft.com/office/drawing/2010/main"/>
            </a:ext>
          </a:extLst>
        </p:spPr>
      </p:pic>
    </p:spTree>
  </p:cSld>
  <p:clrMapOvr>
    <a:masterClrMapping/>
  </p:clrMapOvr>
  <p:transition>
    <p:comb/>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66555" y="557808"/>
            <a:ext cx="5987008" cy="1143000"/>
          </a:xfrm>
        </p:spPr>
        <p:txBody>
          <a:bodyPr/>
          <a:lstStyle/>
          <a:p>
            <a:pPr algn="r"/>
            <a:r>
              <a:rPr lang="en-US" altLang="zh-CN" dirty="0"/>
              <a:t>5.1.3 </a:t>
            </a:r>
            <a:r>
              <a:rPr lang="zh-CN" altLang="en-US" dirty="0"/>
              <a:t>报表的视图 </a:t>
            </a:r>
          </a:p>
        </p:txBody>
      </p:sp>
      <p:sp>
        <p:nvSpPr>
          <p:cNvPr id="4" name="矩形 3"/>
          <p:cNvSpPr/>
          <p:nvPr/>
        </p:nvSpPr>
        <p:spPr>
          <a:xfrm>
            <a:off x="611560" y="27432"/>
            <a:ext cx="1854995" cy="369332"/>
          </a:xfrm>
          <a:prstGeom prst="rect">
            <a:avLst/>
          </a:prstGeom>
        </p:spPr>
        <p:txBody>
          <a:bodyPr wrap="none">
            <a:spAutoFit/>
          </a:bodyPr>
          <a:lstStyle/>
          <a:p>
            <a:r>
              <a:rPr lang="en-US" altLang="zh-CN" b="1" dirty="0" smtClean="0"/>
              <a:t>5.1.3</a:t>
            </a:r>
            <a:r>
              <a:rPr lang="zh-CN" altLang="en-US" b="1" dirty="0" smtClean="0"/>
              <a:t>报表的视图</a:t>
            </a:r>
            <a:endParaRPr lang="zh-SG" altLang="en-US" b="1" dirty="0"/>
          </a:p>
        </p:txBody>
      </p:sp>
      <p:sp>
        <p:nvSpPr>
          <p:cNvPr id="2" name="矩形 1"/>
          <p:cNvSpPr/>
          <p:nvPr/>
        </p:nvSpPr>
        <p:spPr>
          <a:xfrm>
            <a:off x="998930" y="1700808"/>
            <a:ext cx="7272808" cy="3970318"/>
          </a:xfrm>
          <a:prstGeom prst="rect">
            <a:avLst/>
          </a:prstGeom>
        </p:spPr>
        <p:txBody>
          <a:bodyPr wrap="square">
            <a:spAutoFit/>
          </a:bodyPr>
          <a:lstStyle/>
          <a:p>
            <a:r>
              <a:rPr lang="en-US" altLang="zh-SG" sz="2800" b="1" dirty="0"/>
              <a:t>Access 2010</a:t>
            </a:r>
            <a:r>
              <a:rPr lang="zh-CN" altLang="zh-SG" sz="2800" b="1" dirty="0"/>
              <a:t>为报表提供了</a:t>
            </a:r>
            <a:r>
              <a:rPr lang="en-US" altLang="zh-SG" sz="2800" b="1" dirty="0"/>
              <a:t>4</a:t>
            </a:r>
            <a:r>
              <a:rPr lang="zh-CN" altLang="zh-SG" sz="2800" b="1" dirty="0"/>
              <a:t>种视图：报表视图、打印预览、布局预览和设计视图。</a:t>
            </a:r>
          </a:p>
          <a:p>
            <a:pPr marL="457200" lvl="0" indent="-457200">
              <a:buFont typeface="Wingdings" panose="05000000000000000000" pitchFamily="2" charset="2"/>
              <a:buChar char="l"/>
            </a:pPr>
            <a:r>
              <a:rPr lang="zh-CN" altLang="zh-SG" sz="2800" b="1" dirty="0"/>
              <a:t>报表视图：是报表设计完成后，最终被打印的视图；</a:t>
            </a:r>
          </a:p>
          <a:p>
            <a:pPr marL="457200" lvl="0" indent="-457200">
              <a:buFont typeface="Wingdings" panose="05000000000000000000" pitchFamily="2" charset="2"/>
              <a:buChar char="l"/>
            </a:pPr>
            <a:r>
              <a:rPr lang="zh-CN" altLang="zh-SG" sz="2800" b="1" dirty="0"/>
              <a:t>打印预览：用于查看报表每一页面数据的输出形态；</a:t>
            </a:r>
          </a:p>
          <a:p>
            <a:pPr marL="457200" lvl="0" indent="-457200">
              <a:buFont typeface="Wingdings" panose="05000000000000000000" pitchFamily="2" charset="2"/>
              <a:buChar char="l"/>
            </a:pPr>
            <a:r>
              <a:rPr lang="zh-CN" altLang="zh-SG" sz="2800" b="1" dirty="0"/>
              <a:t>布局预览：用于查看报表的版面设置，调整版面布局；</a:t>
            </a:r>
          </a:p>
          <a:p>
            <a:pPr marL="457200" lvl="0" indent="-457200">
              <a:buFont typeface="Wingdings" panose="05000000000000000000" pitchFamily="2" charset="2"/>
              <a:buChar char="l"/>
            </a:pPr>
            <a:r>
              <a:rPr lang="zh-CN" altLang="zh-SG" sz="2800" b="1" dirty="0"/>
              <a:t>设计视图：用于创建、修改和编辑报表。</a:t>
            </a:r>
          </a:p>
        </p:txBody>
      </p:sp>
    </p:spTree>
  </p:cSld>
  <p:clrMapOvr>
    <a:masterClrMapping/>
  </p:clrMapOvr>
  <p:transition>
    <p:comb/>
    <p:sndAc>
      <p:stSnd>
        <p:snd r:embed="rId2" name="lase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66555" y="557808"/>
            <a:ext cx="5987008" cy="1143000"/>
          </a:xfrm>
        </p:spPr>
        <p:txBody>
          <a:bodyPr/>
          <a:lstStyle/>
          <a:p>
            <a:pPr algn="r"/>
            <a:r>
              <a:rPr lang="en-US" altLang="zh-CN" dirty="0"/>
              <a:t>5.1.3 </a:t>
            </a:r>
            <a:r>
              <a:rPr lang="zh-CN" altLang="en-US" dirty="0"/>
              <a:t>报表的视图 </a:t>
            </a:r>
          </a:p>
        </p:txBody>
      </p:sp>
      <p:sp>
        <p:nvSpPr>
          <p:cNvPr id="4" name="矩形 3"/>
          <p:cNvSpPr/>
          <p:nvPr/>
        </p:nvSpPr>
        <p:spPr>
          <a:xfrm>
            <a:off x="611560" y="27432"/>
            <a:ext cx="1854995" cy="369332"/>
          </a:xfrm>
          <a:prstGeom prst="rect">
            <a:avLst/>
          </a:prstGeom>
        </p:spPr>
        <p:txBody>
          <a:bodyPr wrap="none">
            <a:spAutoFit/>
          </a:bodyPr>
          <a:lstStyle/>
          <a:p>
            <a:r>
              <a:rPr lang="en-US" altLang="zh-CN" b="1" dirty="0" smtClean="0"/>
              <a:t>5.1.3</a:t>
            </a:r>
            <a:r>
              <a:rPr lang="zh-CN" altLang="en-US" b="1" dirty="0" smtClean="0"/>
              <a:t>报表的视图</a:t>
            </a:r>
            <a:endParaRPr lang="zh-SG" altLang="en-US" b="1" dirty="0"/>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453" y="980728"/>
            <a:ext cx="1800051" cy="330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099" y="2220204"/>
            <a:ext cx="3384253" cy="2274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64088" y="4842205"/>
            <a:ext cx="2420856" cy="400110"/>
          </a:xfrm>
          <a:prstGeom prst="rect">
            <a:avLst/>
          </a:prstGeom>
        </p:spPr>
        <p:txBody>
          <a:bodyPr wrap="none">
            <a:spAutoFit/>
          </a:bodyPr>
          <a:lstStyle/>
          <a:p>
            <a:r>
              <a:rPr lang="zh-CN" altLang="zh-SG" sz="2000" dirty="0" smtClean="0">
                <a:effectLst/>
                <a:ea typeface="SimSun"/>
                <a:cs typeface="SimSun"/>
              </a:rPr>
              <a:t>图</a:t>
            </a:r>
            <a:r>
              <a:rPr lang="en-US" altLang="zh-SG" sz="2000" dirty="0" smtClean="0">
                <a:effectLst/>
                <a:ea typeface="SimSun"/>
                <a:cs typeface="SimSun"/>
              </a:rPr>
              <a:t>5-5 </a:t>
            </a:r>
            <a:r>
              <a:rPr lang="zh-CN" altLang="zh-SG" sz="2000" dirty="0" smtClean="0">
                <a:effectLst/>
                <a:ea typeface="SimSun"/>
                <a:cs typeface="SimSun"/>
              </a:rPr>
              <a:t>“视图”按钮</a:t>
            </a:r>
            <a:endParaRPr lang="zh-SG" altLang="en-US" sz="2000" dirty="0"/>
          </a:p>
        </p:txBody>
      </p:sp>
      <p:sp>
        <p:nvSpPr>
          <p:cNvPr id="5" name="矩形 4"/>
          <p:cNvSpPr/>
          <p:nvPr/>
        </p:nvSpPr>
        <p:spPr>
          <a:xfrm>
            <a:off x="870850" y="4654348"/>
            <a:ext cx="3485249" cy="461665"/>
          </a:xfrm>
          <a:prstGeom prst="rect">
            <a:avLst/>
          </a:prstGeom>
        </p:spPr>
        <p:txBody>
          <a:bodyPr wrap="none">
            <a:spAutoFit/>
          </a:bodyPr>
          <a:lstStyle/>
          <a:p>
            <a:r>
              <a:rPr lang="zh-CN" altLang="zh-SG" sz="2400" dirty="0" smtClean="0">
                <a:effectLst/>
                <a:ea typeface="SimSun"/>
                <a:cs typeface="SimSun"/>
              </a:rPr>
              <a:t> 图</a:t>
            </a:r>
            <a:r>
              <a:rPr lang="en-US" altLang="zh-SG" sz="2400" dirty="0" smtClean="0">
                <a:effectLst/>
                <a:ea typeface="SimSun"/>
                <a:cs typeface="SimSun"/>
              </a:rPr>
              <a:t>5-4</a:t>
            </a:r>
            <a:r>
              <a:rPr lang="zh-CN" altLang="zh-SG" sz="2400" dirty="0" smtClean="0">
                <a:effectLst/>
                <a:ea typeface="SimSun"/>
                <a:cs typeface="SimSun"/>
              </a:rPr>
              <a:t>“报表视图”菜单</a:t>
            </a:r>
            <a:endParaRPr lang="zh-SG" altLang="en-US" sz="2400" dirty="0"/>
          </a:p>
        </p:txBody>
      </p:sp>
    </p:spTree>
    <p:extLst>
      <p:ext uri="{BB962C8B-B14F-4D97-AF65-F5344CB8AC3E}">
        <p14:creationId xmlns:p14="http://schemas.microsoft.com/office/powerpoint/2010/main" val="2084239961"/>
      </p:ext>
    </p:extLst>
  </p:cSld>
  <p:clrMapOvr>
    <a:masterClrMapping/>
  </p:clrMapOvr>
  <p:transition>
    <p:comb/>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down)">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circle(in)">
                                      <p:cBhvr>
                                        <p:cTn id="12" dur="2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43808" y="274638"/>
            <a:ext cx="5842992" cy="1143000"/>
          </a:xfrm>
        </p:spPr>
        <p:txBody>
          <a:bodyPr/>
          <a:lstStyle/>
          <a:p>
            <a:r>
              <a:rPr lang="en-US" altLang="zh-CN" dirty="0"/>
              <a:t>5.1.4 </a:t>
            </a:r>
            <a:r>
              <a:rPr lang="zh-CN" altLang="en-US" dirty="0"/>
              <a:t>报表的创建方法 </a:t>
            </a:r>
          </a:p>
        </p:txBody>
      </p:sp>
      <p:sp>
        <p:nvSpPr>
          <p:cNvPr id="23555" name="Rectangle 3"/>
          <p:cNvSpPr>
            <a:spLocks noGrp="1" noChangeArrowheads="1"/>
          </p:cNvSpPr>
          <p:nvPr>
            <p:ph type="body" idx="1"/>
          </p:nvPr>
        </p:nvSpPr>
        <p:spPr>
          <a:xfrm>
            <a:off x="1043608" y="2348880"/>
            <a:ext cx="7643192" cy="3777283"/>
          </a:xfrm>
        </p:spPr>
        <p:txBody>
          <a:bodyPr/>
          <a:lstStyle/>
          <a:p>
            <a:r>
              <a:rPr lang="zh-CN" altLang="zh-SG" dirty="0"/>
              <a:t>可通过“创建选项卡｜报表组</a:t>
            </a:r>
            <a:r>
              <a:rPr lang="en-US" altLang="zh-SG" dirty="0"/>
              <a:t>|</a:t>
            </a:r>
            <a:r>
              <a:rPr lang="zh-CN" altLang="zh-SG" dirty="0"/>
              <a:t>报表</a:t>
            </a:r>
            <a:r>
              <a:rPr lang="en-US" altLang="zh-SG" dirty="0"/>
              <a:t>/</a:t>
            </a:r>
            <a:r>
              <a:rPr lang="zh-CN" altLang="zh-SG" dirty="0"/>
              <a:t>报表设计</a:t>
            </a:r>
            <a:r>
              <a:rPr lang="en-US" altLang="zh-SG" dirty="0"/>
              <a:t>/</a:t>
            </a:r>
            <a:r>
              <a:rPr lang="zh-CN" altLang="zh-SG" dirty="0"/>
              <a:t>空报表</a:t>
            </a:r>
            <a:r>
              <a:rPr lang="en-US" altLang="zh-SG" dirty="0"/>
              <a:t>/</a:t>
            </a:r>
            <a:r>
              <a:rPr lang="zh-CN" altLang="zh-SG" dirty="0"/>
              <a:t>报表向导</a:t>
            </a:r>
            <a:r>
              <a:rPr lang="en-US" altLang="zh-SG" dirty="0"/>
              <a:t>/</a:t>
            </a:r>
            <a:r>
              <a:rPr lang="zh-CN" altLang="zh-SG" dirty="0"/>
              <a:t>标签”五种方式进行不同类报表的创建。</a:t>
            </a:r>
            <a:r>
              <a:rPr lang="zh-CN" altLang="zh-SG" dirty="0" smtClean="0">
                <a:effectLst/>
              </a:rPr>
              <a:t> </a:t>
            </a:r>
            <a:endParaRPr lang="en-US" altLang="zh-CN" dirty="0" smtClean="0">
              <a:effectLst/>
            </a:endParaRPr>
          </a:p>
          <a:p>
            <a:pPr marL="0" indent="0">
              <a:buNone/>
            </a:pPr>
            <a:endParaRPr lang="zh-SG" altLang="zh-SG" dirty="0"/>
          </a:p>
        </p:txBody>
      </p:sp>
      <p:sp>
        <p:nvSpPr>
          <p:cNvPr id="8" name="矩形 7"/>
          <p:cNvSpPr/>
          <p:nvPr/>
        </p:nvSpPr>
        <p:spPr>
          <a:xfrm>
            <a:off x="611560" y="27432"/>
            <a:ext cx="2377574" cy="369332"/>
          </a:xfrm>
          <a:prstGeom prst="rect">
            <a:avLst/>
          </a:prstGeom>
        </p:spPr>
        <p:txBody>
          <a:bodyPr wrap="none">
            <a:spAutoFit/>
          </a:bodyPr>
          <a:lstStyle/>
          <a:p>
            <a:r>
              <a:rPr lang="en-US" altLang="zh-CN" b="1" dirty="0" smtClean="0"/>
              <a:t>5.1.4 </a:t>
            </a:r>
            <a:r>
              <a:rPr lang="zh-CN" altLang="en-US" b="1" dirty="0" smtClean="0"/>
              <a:t>报表的创建方法</a:t>
            </a:r>
            <a:endParaRPr lang="zh-SG" altLang="en-US" b="1" dirty="0"/>
          </a:p>
        </p:txBody>
      </p:sp>
    </p:spTree>
  </p:cSld>
  <p:clrMapOvr>
    <a:masterClrMapping/>
  </p:clrMapOvr>
  <p:transition>
    <p:comb/>
    <p:sndAc>
      <p:stSnd>
        <p:snd r:embed="rId2" name="laser.wav"/>
      </p:stSnd>
    </p:sndAc>
  </p:transition>
  <p:timing>
    <p:tnLst>
      <p:par>
        <p:cTn id="1" dur="indefinite" restart="never" nodeType="tmRoot"/>
      </p:par>
    </p:tnLst>
  </p:timing>
</p:sld>
</file>

<file path=ppt/theme/theme1.xml><?xml version="1.0" encoding="utf-8"?>
<a:theme xmlns:a="http://schemas.openxmlformats.org/drawingml/2006/main" name="Access">
  <a:themeElements>
    <a:clrScheme name="Ac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Ac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Access</Template>
  <TotalTime>524</TotalTime>
  <Words>3004</Words>
  <Application>Microsoft Office PowerPoint</Application>
  <PresentationFormat>全屏显示(4:3)</PresentationFormat>
  <Paragraphs>207</Paragraphs>
  <Slides>44</Slides>
  <Notes>1</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Access</vt:lpstr>
      <vt:lpstr>自定义设计方案</vt:lpstr>
      <vt:lpstr>Access数据库 应用技术</vt:lpstr>
      <vt:lpstr>第5章 报表</vt:lpstr>
      <vt:lpstr>第5章 报表 </vt:lpstr>
      <vt:lpstr>5.1 窗体概述</vt:lpstr>
      <vt:lpstr>5.1.1 报表的功能 </vt:lpstr>
      <vt:lpstr>5.1.2 报表的类型</vt:lpstr>
      <vt:lpstr>5.1.3 报表的视图 </vt:lpstr>
      <vt:lpstr>5.1.3 报表的视图 </vt:lpstr>
      <vt:lpstr>5.1.4 报表的创建方法 </vt:lpstr>
      <vt:lpstr>5.2 快速创建报表 </vt:lpstr>
      <vt:lpstr>5.2.1 使用“报表”按钮创建报表</vt:lpstr>
      <vt:lpstr> 使用“空报表”按钮创建报表</vt:lpstr>
      <vt:lpstr>5.2.3 使用“报表向导”按钮创建报表</vt:lpstr>
      <vt:lpstr>使用“报表向导”按钮创建报表</vt:lpstr>
      <vt:lpstr>使用“标签”按钮创建标签报表</vt:lpstr>
      <vt:lpstr>使用“标签”按钮创建标签报表</vt:lpstr>
      <vt:lpstr>使用“标签”按钮创建标签报表</vt:lpstr>
      <vt:lpstr>5.3 使用设计视图创建报表 </vt:lpstr>
      <vt:lpstr>5.3.1报表的组成</vt:lpstr>
      <vt:lpstr>PowerPoint 演示文稿</vt:lpstr>
      <vt:lpstr>5.3.2报表设计工具的选项卡</vt:lpstr>
      <vt:lpstr>5.3.3在设计视图中创建和修改报表</vt:lpstr>
      <vt:lpstr>5.3.4 编辑报表</vt:lpstr>
      <vt:lpstr>5.3.4 编辑报表</vt:lpstr>
      <vt:lpstr>2.添加日期和时间</vt:lpstr>
      <vt:lpstr>3.添加页码</vt:lpstr>
      <vt:lpstr>4.使用节</vt:lpstr>
      <vt:lpstr>PowerPoint 演示文稿</vt:lpstr>
      <vt:lpstr>5.绘制线条和矩形</vt:lpstr>
      <vt:lpstr>5.3.5 使用计算控件 </vt:lpstr>
      <vt:lpstr>5.3.6 记录排序 </vt:lpstr>
      <vt:lpstr>5.3.7 记录分组 </vt:lpstr>
      <vt:lpstr>5.4 报表的输出 </vt:lpstr>
      <vt:lpstr>5.4.1 报表页面设置 </vt:lpstr>
      <vt:lpstr>报表页面设置 </vt:lpstr>
      <vt:lpstr>5.4.2 报表的打印 </vt:lpstr>
      <vt:lpstr>5.4.3 报表的导入/出 </vt:lpstr>
      <vt:lpstr>5.4.3 报表的导入/出 </vt:lpstr>
      <vt:lpstr>5.4.3 报表的导入/出 </vt:lpstr>
      <vt:lpstr>5.4.3 报表的导入/出 </vt:lpstr>
      <vt:lpstr>5.5 报表综合实例 </vt:lpstr>
      <vt:lpstr>5.5 报表综合实例 </vt:lpstr>
      <vt:lpstr>5.5 报表综合实例 </vt:lpstr>
      <vt:lpstr>本章小结</vt:lpstr>
    </vt:vector>
  </TitlesOfParts>
  <Company>gdut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Access数据库 应用技术</dc:title>
  <dc:creator>wfm</dc:creator>
  <cp:lastModifiedBy>lgh</cp:lastModifiedBy>
  <cp:revision>23</cp:revision>
  <dcterms:created xsi:type="dcterms:W3CDTF">2012-01-18T03:03:22Z</dcterms:created>
  <dcterms:modified xsi:type="dcterms:W3CDTF">2015-02-28T14:56:56Z</dcterms:modified>
</cp:coreProperties>
</file>