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30"/>
  </p:notesMasterIdLst>
  <p:sldIdLst>
    <p:sldId id="261" r:id="rId3"/>
    <p:sldId id="257" r:id="rId4"/>
    <p:sldId id="262" r:id="rId5"/>
    <p:sldId id="258" r:id="rId6"/>
    <p:sldId id="263" r:id="rId7"/>
    <p:sldId id="264" r:id="rId8"/>
    <p:sldId id="265" r:id="rId9"/>
    <p:sldId id="266" r:id="rId10"/>
    <p:sldId id="267" r:id="rId11"/>
    <p:sldId id="268" r:id="rId12"/>
    <p:sldId id="269" r:id="rId13"/>
    <p:sldId id="270" r:id="rId14"/>
    <p:sldId id="271" r:id="rId15"/>
    <p:sldId id="272" r:id="rId16"/>
    <p:sldId id="278" r:id="rId17"/>
    <p:sldId id="273" r:id="rId18"/>
    <p:sldId id="282" r:id="rId19"/>
    <p:sldId id="274" r:id="rId20"/>
    <p:sldId id="275" r:id="rId21"/>
    <p:sldId id="276" r:id="rId22"/>
    <p:sldId id="283" r:id="rId23"/>
    <p:sldId id="277" r:id="rId24"/>
    <p:sldId id="279" r:id="rId25"/>
    <p:sldId id="280" r:id="rId26"/>
    <p:sldId id="281" r:id="rId27"/>
    <p:sldId id="284" r:id="rId28"/>
    <p:sldId id="285"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5A17669-51B0-4F9A-A099-BAADB7235DB5}" type="slidenum">
              <a:rPr lang="en-US" altLang="zh-CN"/>
              <a:pPr/>
              <a:t>‹#›</a:t>
            </a:fld>
            <a:endParaRPr lang="en-US" altLang="zh-CN"/>
          </a:p>
        </p:txBody>
      </p:sp>
    </p:spTree>
    <p:extLst>
      <p:ext uri="{BB962C8B-B14F-4D97-AF65-F5344CB8AC3E}">
        <p14:creationId xmlns:p14="http://schemas.microsoft.com/office/powerpoint/2010/main" val="17939961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D627C5-2066-4574-B2BB-0BC4EC45BE70}" type="slidenum">
              <a:rPr lang="en-US" altLang="zh-CN"/>
              <a:pPr/>
              <a:t>3</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zh-SG" altLang="zh-SG"/>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68313" y="1125538"/>
            <a:ext cx="4606925" cy="1470025"/>
          </a:xfrm>
        </p:spPr>
        <p:txBody>
          <a:bodyPr/>
          <a:lstStyle>
            <a:lvl1pPr>
              <a:defRPr sz="4000" b="0"/>
            </a:lvl1pPr>
          </a:lstStyle>
          <a:p>
            <a:pPr lvl="0"/>
            <a:r>
              <a:rPr lang="zh-CN" altLang="en-US" noProof="0" smtClean="0"/>
              <a:t>单击此处编辑母版标题样式</a:t>
            </a:r>
          </a:p>
        </p:txBody>
      </p:sp>
      <p:sp>
        <p:nvSpPr>
          <p:cNvPr id="5123" name="Rectangle 3"/>
          <p:cNvSpPr>
            <a:spLocks noGrp="1" noChangeArrowheads="1"/>
          </p:cNvSpPr>
          <p:nvPr>
            <p:ph type="subTitle" idx="1"/>
          </p:nvPr>
        </p:nvSpPr>
        <p:spPr>
          <a:xfrm>
            <a:off x="2771775" y="3429000"/>
            <a:ext cx="4424363" cy="1752600"/>
          </a:xfrm>
        </p:spPr>
        <p:txBody>
          <a:bodyPr/>
          <a:lstStyle>
            <a:lvl1pPr marL="0" indent="0" algn="ctr">
              <a:buFont typeface="Wingdings" pitchFamily="2" charset="2"/>
              <a:buNone/>
              <a:defRPr b="0"/>
            </a:lvl1pPr>
          </a:lstStyle>
          <a:p>
            <a:pPr lvl="0"/>
            <a:r>
              <a:rPr lang="zh-CN" altLang="en-US" noProof="0" smtClean="0"/>
              <a:t>单击此处编辑母版副标题样式</a:t>
            </a:r>
          </a:p>
        </p:txBody>
      </p:sp>
      <p:sp>
        <p:nvSpPr>
          <p:cNvPr id="5124" name="Rectangle 4"/>
          <p:cNvSpPr>
            <a:spLocks noGrp="1" noChangeArrowheads="1"/>
          </p:cNvSpPr>
          <p:nvPr>
            <p:ph type="sldNum" sz="quarter" idx="4"/>
          </p:nvPr>
        </p:nvSpPr>
        <p:spPr bwMode="auto">
          <a:xfrm>
            <a:off x="8558213" y="6381750"/>
            <a:ext cx="585787"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B2EA328-72A0-481E-8AF4-C1C07833EB44}" type="slidenum">
              <a:rPr lang="en-US" altLang="zh-CN"/>
              <a:pPr/>
              <a:t>‹#›</a:t>
            </a:fld>
            <a:endParaRPr lang="en-US" altLang="zh-CN"/>
          </a:p>
        </p:txBody>
      </p:sp>
      <p:pic>
        <p:nvPicPr>
          <p:cNvPr id="5125" name="Picture 5" descr="12vmn42430-3096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LGH_WORK\1U1教学课件-朗科\1U1教学_朗科\201503课件\Access2010课件\Access_Test原始材料\相片\海大.bmp"/>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4807"/>
            <a:ext cx="904875" cy="742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118614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860196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SG"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SG" altLang="en-US"/>
          </a:p>
        </p:txBody>
      </p:sp>
    </p:spTree>
    <p:extLst>
      <p:ext uri="{BB962C8B-B14F-4D97-AF65-F5344CB8AC3E}">
        <p14:creationId xmlns:p14="http://schemas.microsoft.com/office/powerpoint/2010/main" val="1371449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184072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57389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1057459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3209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Tree>
    <p:extLst>
      <p:ext uri="{BB962C8B-B14F-4D97-AF65-F5344CB8AC3E}">
        <p14:creationId xmlns:p14="http://schemas.microsoft.com/office/powerpoint/2010/main" val="1608840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72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SG"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2965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1224854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SG"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04352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2139106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SG"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6891908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SG" altLang="en-US"/>
          </a:p>
        </p:txBody>
      </p:sp>
      <p:sp>
        <p:nvSpPr>
          <p:cNvPr id="3" name="表格占位符 2"/>
          <p:cNvSpPr>
            <a:spLocks noGrp="1"/>
          </p:cNvSpPr>
          <p:nvPr>
            <p:ph type="tbl" idx="1"/>
          </p:nvPr>
        </p:nvSpPr>
        <p:spPr>
          <a:xfrm>
            <a:off x="457200" y="1600200"/>
            <a:ext cx="8229600" cy="4525963"/>
          </a:xfrm>
        </p:spPr>
        <p:txBody>
          <a:bodyPr/>
          <a:lstStyle/>
          <a:p>
            <a:endParaRPr lang="zh-SG" altLang="en-US"/>
          </a:p>
        </p:txBody>
      </p:sp>
    </p:spTree>
    <p:extLst>
      <p:ext uri="{BB962C8B-B14F-4D97-AF65-F5344CB8AC3E}">
        <p14:creationId xmlns:p14="http://schemas.microsoft.com/office/powerpoint/2010/main" val="268118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0292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
        <p:nvSpPr>
          <p:cNvPr id="3" name="内容占位符 2"/>
          <p:cNvSpPr>
            <a:spLocks noGrp="1"/>
          </p:cNvSpPr>
          <p:nvPr>
            <p:ph sz="half" idx="1"/>
          </p:nvPr>
        </p:nvSpPr>
        <p:spPr>
          <a:xfrm>
            <a:off x="468313" y="1600200"/>
            <a:ext cx="4032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内容占位符 3"/>
          <p:cNvSpPr>
            <a:spLocks noGrp="1"/>
          </p:cNvSpPr>
          <p:nvPr>
            <p:ph sz="half" idx="2"/>
          </p:nvPr>
        </p:nvSpPr>
        <p:spPr>
          <a:xfrm>
            <a:off x="4652963" y="1600200"/>
            <a:ext cx="40338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5869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SG"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Tree>
    <p:extLst>
      <p:ext uri="{BB962C8B-B14F-4D97-AF65-F5344CB8AC3E}">
        <p14:creationId xmlns:p14="http://schemas.microsoft.com/office/powerpoint/2010/main" val="353434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SG" altLang="en-US"/>
          </a:p>
        </p:txBody>
      </p:sp>
    </p:spTree>
    <p:extLst>
      <p:ext uri="{BB962C8B-B14F-4D97-AF65-F5344CB8AC3E}">
        <p14:creationId xmlns:p14="http://schemas.microsoft.com/office/powerpoint/2010/main" val="2844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6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SG"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SG"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11748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SG"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8008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8.gif"/><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92438"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468313" y="1600200"/>
            <a:ext cx="821848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4100" name="Picture 4" descr="personality-basketball-34"/>
          <p:cNvPicPr>
            <a:picLocks noChangeAspect="1" noChangeArrowheads="1"/>
          </p:cNvPicPr>
          <p:nvPr/>
        </p:nvPicPr>
        <p:blipFill>
          <a:blip r:embed="rId14" cstate="print">
            <a:extLst>
              <a:ext uri="{28A0092B-C50C-407E-A947-70E740481C1C}">
                <a14:useLocalDpi xmlns:a14="http://schemas.microsoft.com/office/drawing/2010/main" val="0"/>
              </a:ext>
            </a:extLst>
          </a:blip>
          <a:srcRect t="47972" r="47972" b="7054"/>
          <a:stretch>
            <a:fillRect/>
          </a:stretch>
        </p:blipFill>
        <p:spPr bwMode="auto">
          <a:xfrm>
            <a:off x="0" y="0"/>
            <a:ext cx="468313" cy="404813"/>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1291DCF050-150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56600" y="6070600"/>
            <a:ext cx="7874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LGH_WORK\1U1教学课件-朗科\1U1教学_朗科\201503课件\Access2010课件\Access_Test原始材料\相片\海大.bmp"/>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28638" y="33338"/>
            <a:ext cx="715362" cy="5873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fontAlgn="base">
        <a:spcBef>
          <a:spcPct val="0"/>
        </a:spcBef>
        <a:spcAft>
          <a:spcPct val="0"/>
        </a:spcAft>
        <a:defRPr sz="3600" b="1">
          <a:solidFill>
            <a:srgbClr val="000000"/>
          </a:solidFill>
          <a:latin typeface="+mj-lt"/>
          <a:ea typeface="+mj-ea"/>
          <a:cs typeface="+mj-cs"/>
        </a:defRPr>
      </a:lvl1pPr>
      <a:lvl2pPr algn="ctr" rtl="0" fontAlgn="base">
        <a:spcBef>
          <a:spcPct val="0"/>
        </a:spcBef>
        <a:spcAft>
          <a:spcPct val="0"/>
        </a:spcAft>
        <a:defRPr sz="3600" b="1">
          <a:solidFill>
            <a:srgbClr val="000000"/>
          </a:solidFill>
          <a:latin typeface="Arial" charset="0"/>
          <a:ea typeface="黑体" pitchFamily="2" charset="-122"/>
        </a:defRPr>
      </a:lvl2pPr>
      <a:lvl3pPr algn="ctr" rtl="0" fontAlgn="base">
        <a:spcBef>
          <a:spcPct val="0"/>
        </a:spcBef>
        <a:spcAft>
          <a:spcPct val="0"/>
        </a:spcAft>
        <a:defRPr sz="3600" b="1">
          <a:solidFill>
            <a:srgbClr val="000000"/>
          </a:solidFill>
          <a:latin typeface="Arial" charset="0"/>
          <a:ea typeface="黑体" pitchFamily="2" charset="-122"/>
        </a:defRPr>
      </a:lvl3pPr>
      <a:lvl4pPr algn="ctr" rtl="0" fontAlgn="base">
        <a:spcBef>
          <a:spcPct val="0"/>
        </a:spcBef>
        <a:spcAft>
          <a:spcPct val="0"/>
        </a:spcAft>
        <a:defRPr sz="3600" b="1">
          <a:solidFill>
            <a:srgbClr val="000000"/>
          </a:solidFill>
          <a:latin typeface="Arial" charset="0"/>
          <a:ea typeface="黑体" pitchFamily="2" charset="-122"/>
        </a:defRPr>
      </a:lvl4pPr>
      <a:lvl5pPr algn="ctr" rtl="0" fontAlgn="base">
        <a:spcBef>
          <a:spcPct val="0"/>
        </a:spcBef>
        <a:spcAft>
          <a:spcPct val="0"/>
        </a:spcAft>
        <a:defRPr sz="3600" b="1">
          <a:solidFill>
            <a:srgbClr val="000000"/>
          </a:solidFill>
          <a:latin typeface="Arial" charset="0"/>
          <a:ea typeface="黑体" pitchFamily="2" charset="-122"/>
        </a:defRPr>
      </a:lvl5pPr>
      <a:lvl6pPr marL="457200" algn="ctr" rtl="0" fontAlgn="base">
        <a:spcBef>
          <a:spcPct val="0"/>
        </a:spcBef>
        <a:spcAft>
          <a:spcPct val="0"/>
        </a:spcAft>
        <a:defRPr sz="3600" b="1">
          <a:solidFill>
            <a:srgbClr val="000000"/>
          </a:solidFill>
          <a:latin typeface="Arial" charset="0"/>
          <a:ea typeface="黑体" pitchFamily="2" charset="-122"/>
        </a:defRPr>
      </a:lvl6pPr>
      <a:lvl7pPr marL="914400" algn="ctr" rtl="0" fontAlgn="base">
        <a:spcBef>
          <a:spcPct val="0"/>
        </a:spcBef>
        <a:spcAft>
          <a:spcPct val="0"/>
        </a:spcAft>
        <a:defRPr sz="3600" b="1">
          <a:solidFill>
            <a:srgbClr val="000000"/>
          </a:solidFill>
          <a:latin typeface="Arial" charset="0"/>
          <a:ea typeface="黑体" pitchFamily="2" charset="-122"/>
        </a:defRPr>
      </a:lvl7pPr>
      <a:lvl8pPr marL="1371600" algn="ctr" rtl="0" fontAlgn="base">
        <a:spcBef>
          <a:spcPct val="0"/>
        </a:spcBef>
        <a:spcAft>
          <a:spcPct val="0"/>
        </a:spcAft>
        <a:defRPr sz="3600" b="1">
          <a:solidFill>
            <a:srgbClr val="000000"/>
          </a:solidFill>
          <a:latin typeface="Arial" charset="0"/>
          <a:ea typeface="黑体" pitchFamily="2" charset="-122"/>
        </a:defRPr>
      </a:lvl8pPr>
      <a:lvl9pPr marL="1828800" algn="ctr" rtl="0" fontAlgn="base">
        <a:spcBef>
          <a:spcPct val="0"/>
        </a:spcBef>
        <a:spcAft>
          <a:spcPct val="0"/>
        </a:spcAft>
        <a:defRPr sz="3600" b="1">
          <a:solidFill>
            <a:srgbClr val="000000"/>
          </a:solidFill>
          <a:latin typeface="Arial" charset="0"/>
          <a:ea typeface="黑体" pitchFamily="2" charset="-122"/>
        </a:defRPr>
      </a:lvl9pPr>
    </p:titleStyle>
    <p:bodyStyle>
      <a:lvl1pPr marL="342900" indent="-342900" algn="l" rtl="0" fontAlgn="base">
        <a:spcBef>
          <a:spcPct val="20000"/>
        </a:spcBef>
        <a:spcAft>
          <a:spcPct val="0"/>
        </a:spcAft>
        <a:buClr>
          <a:srgbClr val="008000"/>
        </a:buClr>
        <a:buSzPct val="110000"/>
        <a:buFont typeface="Wingdings" pitchFamily="2" charset="2"/>
        <a:buChar char=""/>
        <a:defRPr sz="3200" b="1">
          <a:solidFill>
            <a:srgbClr val="000000"/>
          </a:solidFill>
          <a:latin typeface="+mn-lt"/>
          <a:ea typeface="+mn-ea"/>
          <a:cs typeface="+mn-cs"/>
        </a:defRPr>
      </a:lvl1pPr>
      <a:lvl2pPr marL="742950" indent="-285750" algn="l" rtl="0" fontAlgn="base">
        <a:spcBef>
          <a:spcPct val="20000"/>
        </a:spcBef>
        <a:spcAft>
          <a:spcPct val="0"/>
        </a:spcAft>
        <a:buClr>
          <a:srgbClr val="008000"/>
        </a:buClr>
        <a:buSzPct val="110000"/>
        <a:buFont typeface="Wingdings" pitchFamily="2" charset="2"/>
        <a:buChar char=""/>
        <a:defRPr sz="3000">
          <a:solidFill>
            <a:schemeClr val="tx1"/>
          </a:solidFill>
          <a:latin typeface="+mn-lt"/>
          <a:ea typeface="+mn-ea"/>
        </a:defRPr>
      </a:lvl2pPr>
      <a:lvl3pPr marL="1143000" indent="-228600" algn="l" rtl="0" fontAlgn="base">
        <a:spcBef>
          <a:spcPct val="20000"/>
        </a:spcBef>
        <a:spcAft>
          <a:spcPct val="0"/>
        </a:spcAft>
        <a:buClr>
          <a:srgbClr val="33CC33"/>
        </a:buClr>
        <a:buChar char="•"/>
        <a:defRPr sz="2400">
          <a:solidFill>
            <a:schemeClr val="tx1"/>
          </a:solidFill>
          <a:latin typeface="+mn-lt"/>
          <a:ea typeface="宋体" charset="-122"/>
        </a:defRPr>
      </a:lvl3pPr>
      <a:lvl4pPr marL="1600200" indent="-228600" algn="l" rtl="0" fontAlgn="base">
        <a:spcBef>
          <a:spcPct val="20000"/>
        </a:spcBef>
        <a:spcAft>
          <a:spcPct val="0"/>
        </a:spcAft>
        <a:buClr>
          <a:srgbClr val="009900"/>
        </a:buClr>
        <a:buChar char="–"/>
        <a:defRPr sz="2000">
          <a:solidFill>
            <a:schemeClr val="tx1"/>
          </a:solidFill>
          <a:latin typeface="+mn-lt"/>
          <a:ea typeface="宋体" charset="-122"/>
        </a:defRPr>
      </a:lvl4pPr>
      <a:lvl5pPr marL="2057400" indent="-228600" algn="l" rtl="0" fontAlgn="base">
        <a:spcBef>
          <a:spcPct val="20000"/>
        </a:spcBef>
        <a:spcAft>
          <a:spcPct val="0"/>
        </a:spcAft>
        <a:buClr>
          <a:srgbClr val="009900"/>
        </a:buClr>
        <a:buChar char="»"/>
        <a:defRPr sz="2000">
          <a:solidFill>
            <a:schemeClr val="tx1"/>
          </a:solidFill>
          <a:latin typeface="+mn-lt"/>
          <a:ea typeface="宋体" charset="-122"/>
        </a:defRPr>
      </a:lvl5pPr>
      <a:lvl6pPr marL="2514600" indent="-228600" algn="l" rtl="0" fontAlgn="base">
        <a:spcBef>
          <a:spcPct val="20000"/>
        </a:spcBef>
        <a:spcAft>
          <a:spcPct val="0"/>
        </a:spcAft>
        <a:buClr>
          <a:srgbClr val="009900"/>
        </a:buClr>
        <a:buChar char="»"/>
        <a:defRPr sz="2000">
          <a:solidFill>
            <a:schemeClr val="tx1"/>
          </a:solidFill>
          <a:latin typeface="+mn-lt"/>
          <a:ea typeface="宋体" charset="-122"/>
        </a:defRPr>
      </a:lvl6pPr>
      <a:lvl7pPr marL="2971800" indent="-228600" algn="l" rtl="0" fontAlgn="base">
        <a:spcBef>
          <a:spcPct val="20000"/>
        </a:spcBef>
        <a:spcAft>
          <a:spcPct val="0"/>
        </a:spcAft>
        <a:buClr>
          <a:srgbClr val="009900"/>
        </a:buClr>
        <a:buChar char="»"/>
        <a:defRPr sz="2000">
          <a:solidFill>
            <a:schemeClr val="tx1"/>
          </a:solidFill>
          <a:latin typeface="+mn-lt"/>
          <a:ea typeface="宋体" charset="-122"/>
        </a:defRPr>
      </a:lvl7pPr>
      <a:lvl8pPr marL="3429000" indent="-228600" algn="l" rtl="0" fontAlgn="base">
        <a:spcBef>
          <a:spcPct val="20000"/>
        </a:spcBef>
        <a:spcAft>
          <a:spcPct val="0"/>
        </a:spcAft>
        <a:buClr>
          <a:srgbClr val="009900"/>
        </a:buClr>
        <a:buChar char="»"/>
        <a:defRPr sz="2000">
          <a:solidFill>
            <a:schemeClr val="tx1"/>
          </a:solidFill>
          <a:latin typeface="+mn-lt"/>
          <a:ea typeface="宋体" charset="-122"/>
        </a:defRPr>
      </a:lvl8pPr>
      <a:lvl9pPr marL="3886200" indent="-228600" algn="l" rtl="0" fontAlgn="base">
        <a:spcBef>
          <a:spcPct val="20000"/>
        </a:spcBef>
        <a:spcAft>
          <a:spcPct val="0"/>
        </a:spcAft>
        <a:buClr>
          <a:srgbClr val="009900"/>
        </a:buClr>
        <a:buChar char="»"/>
        <a:defRPr sz="2000">
          <a:solidFill>
            <a:schemeClr val="tx1"/>
          </a:solidFill>
          <a:latin typeface="+mn-lt"/>
          <a:ea typeface="宋体" charset="-122"/>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截图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147"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8"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6150" name="Picture 6" descr="1291DCF050-150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56600" y="6070600"/>
            <a:ext cx="7874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LGH_WORK\1U1教学课件-朗科\1U1教学_朗科\201503课件\Access2010课件\Access_Test原始材料\相片\海大.bmp"/>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 y="0"/>
            <a:ext cx="611560" cy="50212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fontAlgn="base">
        <a:spcBef>
          <a:spcPct val="0"/>
        </a:spcBef>
        <a:spcAft>
          <a:spcPct val="0"/>
        </a:spcAft>
        <a:defRPr sz="3600" b="1">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黑体" pitchFamily="2" charset="-122"/>
        </a:defRPr>
      </a:lvl2pPr>
      <a:lvl3pPr algn="ctr" rtl="0" fontAlgn="base">
        <a:spcBef>
          <a:spcPct val="0"/>
        </a:spcBef>
        <a:spcAft>
          <a:spcPct val="0"/>
        </a:spcAft>
        <a:defRPr sz="3600" b="1">
          <a:solidFill>
            <a:schemeClr val="tx2"/>
          </a:solidFill>
          <a:latin typeface="Arial" charset="0"/>
          <a:ea typeface="黑体" pitchFamily="2" charset="-122"/>
        </a:defRPr>
      </a:lvl3pPr>
      <a:lvl4pPr algn="ctr" rtl="0" fontAlgn="base">
        <a:spcBef>
          <a:spcPct val="0"/>
        </a:spcBef>
        <a:spcAft>
          <a:spcPct val="0"/>
        </a:spcAft>
        <a:defRPr sz="3600" b="1">
          <a:solidFill>
            <a:schemeClr val="tx2"/>
          </a:solidFill>
          <a:latin typeface="Arial" charset="0"/>
          <a:ea typeface="黑体" pitchFamily="2" charset="-122"/>
        </a:defRPr>
      </a:lvl4pPr>
      <a:lvl5pPr algn="ctr" rtl="0" fontAlgn="base">
        <a:spcBef>
          <a:spcPct val="0"/>
        </a:spcBef>
        <a:spcAft>
          <a:spcPct val="0"/>
        </a:spcAft>
        <a:defRPr sz="3600" b="1">
          <a:solidFill>
            <a:schemeClr val="tx2"/>
          </a:solidFill>
          <a:latin typeface="Arial" charset="0"/>
          <a:ea typeface="黑体" pitchFamily="2" charset="-122"/>
        </a:defRPr>
      </a:lvl5pPr>
      <a:lvl6pPr marL="457200" algn="ctr" rtl="0" fontAlgn="base">
        <a:spcBef>
          <a:spcPct val="0"/>
        </a:spcBef>
        <a:spcAft>
          <a:spcPct val="0"/>
        </a:spcAft>
        <a:defRPr sz="3600" b="1">
          <a:solidFill>
            <a:schemeClr val="tx2"/>
          </a:solidFill>
          <a:latin typeface="Arial" charset="0"/>
          <a:ea typeface="黑体" pitchFamily="2" charset="-122"/>
        </a:defRPr>
      </a:lvl6pPr>
      <a:lvl7pPr marL="914400" algn="ctr" rtl="0" fontAlgn="base">
        <a:spcBef>
          <a:spcPct val="0"/>
        </a:spcBef>
        <a:spcAft>
          <a:spcPct val="0"/>
        </a:spcAft>
        <a:defRPr sz="3600" b="1">
          <a:solidFill>
            <a:schemeClr val="tx2"/>
          </a:solidFill>
          <a:latin typeface="Arial" charset="0"/>
          <a:ea typeface="黑体" pitchFamily="2" charset="-122"/>
        </a:defRPr>
      </a:lvl7pPr>
      <a:lvl8pPr marL="1371600" algn="ctr" rtl="0" fontAlgn="base">
        <a:spcBef>
          <a:spcPct val="0"/>
        </a:spcBef>
        <a:spcAft>
          <a:spcPct val="0"/>
        </a:spcAft>
        <a:defRPr sz="3600" b="1">
          <a:solidFill>
            <a:schemeClr val="tx2"/>
          </a:solidFill>
          <a:latin typeface="Arial" charset="0"/>
          <a:ea typeface="黑体" pitchFamily="2" charset="-122"/>
        </a:defRPr>
      </a:lvl8pPr>
      <a:lvl9pPr marL="1828800" algn="ctr" rtl="0" fontAlgn="base">
        <a:spcBef>
          <a:spcPct val="0"/>
        </a:spcBef>
        <a:spcAft>
          <a:spcPct val="0"/>
        </a:spcAft>
        <a:defRPr sz="3600" b="1">
          <a:solidFill>
            <a:schemeClr val="tx2"/>
          </a:solidFill>
          <a:latin typeface="Arial" charset="0"/>
          <a:ea typeface="黑体" pitchFamily="2" charset="-122"/>
        </a:defRPr>
      </a:lvl9pPr>
    </p:titleStyle>
    <p:bodyStyle>
      <a:lvl1pPr marL="342900" indent="-342900" algn="l" rtl="0" fontAlgn="base">
        <a:spcBef>
          <a:spcPct val="20000"/>
        </a:spcBef>
        <a:spcAft>
          <a:spcPct val="0"/>
        </a:spcAft>
        <a:buClr>
          <a:schemeClr val="accent2"/>
        </a:buClr>
        <a:buFont typeface="Wingdings" pitchFamily="2" charset="2"/>
        <a:buBlip>
          <a:blip r:embed="rId17"/>
        </a:buBlip>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itchFamily="2" charset="2"/>
        <a:buBlip>
          <a:blip r:embed="rId17"/>
        </a:buBlip>
        <a:defRPr sz="3000" b="1">
          <a:solidFill>
            <a:schemeClr val="tx1"/>
          </a:solidFill>
          <a:latin typeface="+mn-lt"/>
          <a:ea typeface="+mn-ea"/>
        </a:defRPr>
      </a:lvl2pPr>
      <a:lvl3pPr marL="1143000" indent="-228600" algn="l" rtl="0" fontAlgn="base">
        <a:spcBef>
          <a:spcPct val="20000"/>
        </a:spcBef>
        <a:spcAft>
          <a:spcPct val="0"/>
        </a:spcAft>
        <a:buBlip>
          <a:blip r:embed="rId17"/>
        </a:buBlip>
        <a:defRPr sz="2400">
          <a:solidFill>
            <a:schemeClr val="tx1"/>
          </a:solidFill>
          <a:latin typeface="+mn-lt"/>
          <a:ea typeface="宋体" charset="-122"/>
        </a:defRPr>
      </a:lvl3pPr>
      <a:lvl4pPr marL="1600200" indent="-228600" algn="l" rtl="0" fontAlgn="base">
        <a:spcBef>
          <a:spcPct val="20000"/>
        </a:spcBef>
        <a:spcAft>
          <a:spcPct val="0"/>
        </a:spcAft>
        <a:buBlip>
          <a:blip r:embed="rId17"/>
        </a:buBlip>
        <a:defRPr sz="2000">
          <a:solidFill>
            <a:schemeClr val="tx1"/>
          </a:solidFill>
          <a:latin typeface="+mn-lt"/>
          <a:ea typeface="宋体" charset="-122"/>
        </a:defRPr>
      </a:lvl4pPr>
      <a:lvl5pPr marL="2057400" indent="-228600" algn="l" rtl="0" fontAlgn="base">
        <a:spcBef>
          <a:spcPct val="20000"/>
        </a:spcBef>
        <a:spcAft>
          <a:spcPct val="0"/>
        </a:spcAft>
        <a:buBlip>
          <a:blip r:embed="rId17"/>
        </a:buBlip>
        <a:defRPr sz="2000">
          <a:solidFill>
            <a:schemeClr val="tx1"/>
          </a:solidFill>
          <a:latin typeface="+mn-lt"/>
          <a:ea typeface="宋体" charset="-122"/>
        </a:defRPr>
      </a:lvl5pPr>
      <a:lvl6pPr marL="2514600" indent="-228600" algn="l" rtl="0" fontAlgn="base">
        <a:spcBef>
          <a:spcPct val="20000"/>
        </a:spcBef>
        <a:spcAft>
          <a:spcPct val="0"/>
        </a:spcAft>
        <a:buBlip>
          <a:blip r:embed="rId17"/>
        </a:buBlip>
        <a:defRPr sz="2000">
          <a:solidFill>
            <a:schemeClr val="tx1"/>
          </a:solidFill>
          <a:latin typeface="+mn-lt"/>
          <a:ea typeface="宋体" charset="-122"/>
        </a:defRPr>
      </a:lvl6pPr>
      <a:lvl7pPr marL="2971800" indent="-228600" algn="l" rtl="0" fontAlgn="base">
        <a:spcBef>
          <a:spcPct val="20000"/>
        </a:spcBef>
        <a:spcAft>
          <a:spcPct val="0"/>
        </a:spcAft>
        <a:buBlip>
          <a:blip r:embed="rId17"/>
        </a:buBlip>
        <a:defRPr sz="2000">
          <a:solidFill>
            <a:schemeClr val="tx1"/>
          </a:solidFill>
          <a:latin typeface="+mn-lt"/>
          <a:ea typeface="宋体" charset="-122"/>
        </a:defRPr>
      </a:lvl7pPr>
      <a:lvl8pPr marL="3429000" indent="-228600" algn="l" rtl="0" fontAlgn="base">
        <a:spcBef>
          <a:spcPct val="20000"/>
        </a:spcBef>
        <a:spcAft>
          <a:spcPct val="0"/>
        </a:spcAft>
        <a:buBlip>
          <a:blip r:embed="rId17"/>
        </a:buBlip>
        <a:defRPr sz="2000">
          <a:solidFill>
            <a:schemeClr val="tx1"/>
          </a:solidFill>
          <a:latin typeface="+mn-lt"/>
          <a:ea typeface="宋体" charset="-122"/>
        </a:defRPr>
      </a:lvl8pPr>
      <a:lvl9pPr marL="3886200" indent="-228600" algn="l" rtl="0" fontAlgn="base">
        <a:spcBef>
          <a:spcPct val="20000"/>
        </a:spcBef>
        <a:spcAft>
          <a:spcPct val="0"/>
        </a:spcAft>
        <a:buBlip>
          <a:blip r:embed="rId17"/>
        </a:buBlip>
        <a:defRPr sz="2000">
          <a:solidFill>
            <a:schemeClr val="tx1"/>
          </a:solidFill>
          <a:latin typeface="+mn-lt"/>
          <a:ea typeface="宋体" charset="-122"/>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3.wav"/><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audio" Target="../media/audio3.wav"/><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12.jpeg"/><Relationship Id="rId9"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r>
              <a:rPr lang="en-US" altLang="zh-CN" sz="4400" b="1">
                <a:latin typeface="黑体" pitchFamily="2" charset="-122"/>
              </a:rPr>
              <a:t>Access</a:t>
            </a:r>
            <a:r>
              <a:rPr lang="zh-CN" altLang="en-US" sz="4400" b="1">
                <a:latin typeface="黑体" pitchFamily="2" charset="-122"/>
              </a:rPr>
              <a:t>数据库</a:t>
            </a:r>
            <a:br>
              <a:rPr lang="zh-CN" altLang="en-US" sz="4400" b="1">
                <a:latin typeface="黑体" pitchFamily="2" charset="-122"/>
              </a:rPr>
            </a:br>
            <a:r>
              <a:rPr lang="zh-CN" altLang="en-US" sz="4400" b="1">
                <a:latin typeface="黑体" pitchFamily="2" charset="-122"/>
              </a:rPr>
              <a:t>应用技术</a:t>
            </a:r>
          </a:p>
        </p:txBody>
      </p:sp>
      <p:sp>
        <p:nvSpPr>
          <p:cNvPr id="13315" name="Rectangle 3"/>
          <p:cNvSpPr>
            <a:spLocks noGrp="1" noChangeArrowheads="1"/>
          </p:cNvSpPr>
          <p:nvPr>
            <p:ph type="subTitle" idx="1"/>
          </p:nvPr>
        </p:nvSpPr>
        <p:spPr/>
        <p:txBody>
          <a:bodyPr/>
          <a:lstStyle/>
          <a:p>
            <a:pPr algn="l">
              <a:lnSpc>
                <a:spcPct val="80000"/>
              </a:lnSpc>
            </a:pPr>
            <a:r>
              <a:rPr lang="zh-CN" altLang="en-US" sz="2800" b="1" dirty="0"/>
              <a:t>授课教师</a:t>
            </a:r>
            <a:r>
              <a:rPr lang="zh-CN" altLang="en-US" sz="2800" b="1" dirty="0" smtClean="0"/>
              <a:t>：</a:t>
            </a:r>
            <a:endParaRPr lang="zh-CN" altLang="en-US" sz="2800" b="1" dirty="0"/>
          </a:p>
          <a:p>
            <a:pPr algn="l">
              <a:lnSpc>
                <a:spcPct val="80000"/>
              </a:lnSpc>
            </a:pPr>
            <a:r>
              <a:rPr lang="zh-CN" altLang="en-US" sz="2800" b="1" dirty="0"/>
              <a:t>联系电话</a:t>
            </a:r>
            <a:r>
              <a:rPr lang="zh-CN" altLang="en-US" sz="2800" b="1" dirty="0" smtClean="0"/>
              <a:t>：</a:t>
            </a:r>
            <a:endParaRPr lang="en-US" altLang="zh-CN" sz="2800" b="1" dirty="0" smtClean="0"/>
          </a:p>
          <a:p>
            <a:pPr algn="l">
              <a:lnSpc>
                <a:spcPct val="80000"/>
              </a:lnSpc>
            </a:pPr>
            <a:r>
              <a:rPr lang="en-US" altLang="zh-CN" sz="2800" b="1" dirty="0" smtClean="0"/>
              <a:t>E-Mail</a:t>
            </a:r>
            <a:r>
              <a:rPr lang="zh-CN" altLang="en-US" sz="2800" b="1" dirty="0" smtClean="0"/>
              <a:t>：</a:t>
            </a:r>
            <a:r>
              <a:rPr lang="en-US" altLang="zh-CN" sz="2800" b="1" dirty="0" smtClean="0"/>
              <a:t>@163.com</a:t>
            </a:r>
            <a:endParaRPr lang="en-US" altLang="zh-CN" sz="2800" b="1" dirty="0"/>
          </a:p>
          <a:p>
            <a:pPr>
              <a:lnSpc>
                <a:spcPct val="80000"/>
              </a:lnSpc>
            </a:pPr>
            <a:endParaRPr lang="en-US" altLang="zh-CN" sz="2800" dirty="0"/>
          </a:p>
        </p:txBody>
      </p:sp>
    </p:spTree>
  </p:cSld>
  <p:clrMapOvr>
    <a:masterClrMapping/>
  </p:clrMapOvr>
  <p:transition>
    <p:blinds/>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970" name="Group 418"/>
          <p:cNvGraphicFramePr>
            <a:graphicFrameLocks noGrp="1"/>
          </p:cNvGraphicFramePr>
          <p:nvPr>
            <p:ph idx="1"/>
          </p:nvPr>
        </p:nvGraphicFramePr>
        <p:xfrm>
          <a:off x="288925" y="323850"/>
          <a:ext cx="8459788" cy="6217920"/>
        </p:xfrm>
        <a:graphic>
          <a:graphicData uri="http://schemas.openxmlformats.org/drawingml/2006/table">
            <a:tbl>
              <a:tblPr/>
              <a:tblGrid>
                <a:gridCol w="1477963"/>
                <a:gridCol w="1952625"/>
                <a:gridCol w="5029200"/>
              </a:tblGrid>
              <a:tr h="215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黑体" pitchFamily="2" charset="-122"/>
                          <a:ea typeface="宋体" charset="-122"/>
                        </a:rPr>
                        <a:t>所属类别</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操作命令</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功 能</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633413">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刷新、查找数据或定位记录</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Requery</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用于实施指定控件重新查询，即刷新控件数据</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4313">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FindRecord</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用于查找满足指定条件的第</a:t>
                      </a:r>
                      <a:r>
                        <a:rPr kumimoji="0" lang="en-US" altLang="zh-CN" sz="2200" b="1" i="0" u="none" strike="noStrike" cap="none" normalizeH="0" baseline="0" smtClean="0">
                          <a:ln>
                            <a:noFill/>
                          </a:ln>
                          <a:solidFill>
                            <a:schemeClr val="tx1"/>
                          </a:solidFill>
                          <a:effectLst/>
                          <a:latin typeface="黑体" pitchFamily="2" charset="-122"/>
                          <a:ea typeface="宋体" charset="-122"/>
                        </a:rPr>
                        <a:t>1</a:t>
                      </a:r>
                      <a:r>
                        <a:rPr kumimoji="0" lang="zh-CN" altLang="en-US" sz="2200" b="1" i="0" u="none" strike="noStrike" cap="none" normalizeH="0" baseline="0" smtClean="0">
                          <a:ln>
                            <a:noFill/>
                          </a:ln>
                          <a:solidFill>
                            <a:schemeClr val="tx1"/>
                          </a:solidFill>
                          <a:effectLst/>
                          <a:latin typeface="黑体" pitchFamily="2" charset="-122"/>
                          <a:ea typeface="宋体" charset="-122"/>
                        </a:rPr>
                        <a:t>条记录</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GotoRecord</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用于指定当前记录</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GotoControl</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用于选择焦点</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控制显示</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Maximize</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用于最大化窗口</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4313">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Minimize</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用于最小化窗口</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Restore</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用于还原窗口</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通知或警告用户</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Beep</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用于计算机的扬声器发出嘟嘟声</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err="1" smtClean="0">
                          <a:ln>
                            <a:noFill/>
                          </a:ln>
                          <a:solidFill>
                            <a:schemeClr val="tx1"/>
                          </a:solidFill>
                          <a:effectLst/>
                          <a:latin typeface="黑体" pitchFamily="2" charset="-122"/>
                          <a:ea typeface="宋体" charset="-122"/>
                        </a:rPr>
                        <a:t>MsgBox</a:t>
                      </a:r>
                      <a:endParaRPr kumimoji="0" lang="en-US" altLang="zh-CN"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用于显示消息框</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4313">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SetWarning</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用于关闭或打开系统消息</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导入和导出数据</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TransferDataBase</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用于从其他数据库导入和导出数据</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黑体" pitchFamily="2" charset="-122"/>
                          <a:ea typeface="宋体" charset="-122"/>
                        </a:rPr>
                        <a:t>TransferText</a:t>
                      </a:r>
                      <a:endParaRPr kumimoji="0" lang="en-US" altLang="zh-CN"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黑体" pitchFamily="2" charset="-122"/>
                          <a:ea typeface="宋体" charset="-122"/>
                        </a:rPr>
                        <a:t>用于从文本文件导入和导出数据</a:t>
                      </a:r>
                      <a:endParaRPr kumimoji="0" lang="zh-CN" altLang="en-US" sz="22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zoom/>
    <p:sndAc>
      <p:stSnd>
        <p:snd r:embed="rId2" name="hammer.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03648" y="1052736"/>
            <a:ext cx="6923112" cy="1143000"/>
          </a:xfrm>
        </p:spPr>
        <p:txBody>
          <a:bodyPr/>
          <a:lstStyle/>
          <a:p>
            <a:r>
              <a:rPr lang="en-US" altLang="zh-CN" dirty="0" smtClean="0"/>
              <a:t>6.2 </a:t>
            </a:r>
            <a:r>
              <a:rPr lang="zh-CN" altLang="en-US" dirty="0"/>
              <a:t>创建宏 </a:t>
            </a:r>
          </a:p>
        </p:txBody>
      </p:sp>
      <p:sp>
        <p:nvSpPr>
          <p:cNvPr id="26627" name="Rectangle 3"/>
          <p:cNvSpPr>
            <a:spLocks noGrp="1" noChangeArrowheads="1"/>
          </p:cNvSpPr>
          <p:nvPr>
            <p:ph type="body" idx="1"/>
          </p:nvPr>
        </p:nvSpPr>
        <p:spPr>
          <a:xfrm>
            <a:off x="971600" y="2420888"/>
            <a:ext cx="7643192" cy="3417243"/>
          </a:xfrm>
        </p:spPr>
        <p:txBody>
          <a:bodyPr/>
          <a:lstStyle/>
          <a:p>
            <a:r>
              <a:rPr lang="zh-CN" altLang="en-US" dirty="0"/>
              <a:t>创建宏只有一种方式：使用设计器，即在设计视图中创建</a:t>
            </a:r>
            <a:r>
              <a:rPr lang="zh-CN" altLang="en-US" dirty="0" smtClean="0"/>
              <a:t>。</a:t>
            </a:r>
            <a:endParaRPr lang="en-US" altLang="zh-CN" dirty="0" smtClean="0"/>
          </a:p>
          <a:p>
            <a:r>
              <a:rPr lang="zh-CN" altLang="zh-SG" dirty="0"/>
              <a:t>宏可以包含在宏对象（亦称为独立的宏）中，它们也可以嵌入在窗体、报表或控件的事件属性中。</a:t>
            </a:r>
            <a:r>
              <a:rPr lang="zh-CN" altLang="en-US" dirty="0" smtClean="0"/>
              <a:t> </a:t>
            </a:r>
            <a:endParaRPr lang="zh-CN" altLang="en-US" dirty="0"/>
          </a:p>
        </p:txBody>
      </p:sp>
    </p:spTree>
  </p:cSld>
  <p:clrMapOvr>
    <a:masterClrMapping/>
  </p:clrMapOvr>
  <p:transition>
    <p:split orient="vert"/>
    <p:sndAc>
      <p:stSnd>
        <p:snd r:embed="rId2" name="chimes.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555776" y="274638"/>
            <a:ext cx="5760640" cy="1143000"/>
          </a:xfrm>
        </p:spPr>
        <p:txBody>
          <a:bodyPr/>
          <a:lstStyle/>
          <a:p>
            <a:pPr algn="r"/>
            <a:r>
              <a:rPr lang="en-US" altLang="zh-CN" dirty="0" smtClean="0"/>
              <a:t>6.2.1 </a:t>
            </a:r>
            <a:r>
              <a:rPr lang="zh-CN" altLang="en-US" dirty="0"/>
              <a:t>创建操作序列宏 </a:t>
            </a:r>
          </a:p>
        </p:txBody>
      </p:sp>
      <p:sp>
        <p:nvSpPr>
          <p:cNvPr id="27651" name="Rectangle 3"/>
          <p:cNvSpPr>
            <a:spLocks noGrp="1" noChangeArrowheads="1"/>
          </p:cNvSpPr>
          <p:nvPr>
            <p:ph type="body" idx="1"/>
          </p:nvPr>
        </p:nvSpPr>
        <p:spPr>
          <a:xfrm>
            <a:off x="457200" y="1412776"/>
            <a:ext cx="8229600" cy="4713387"/>
          </a:xfrm>
        </p:spPr>
        <p:txBody>
          <a:bodyPr/>
          <a:lstStyle/>
          <a:p>
            <a:r>
              <a:rPr lang="zh-CN" altLang="zh-SG" sz="2800" dirty="0"/>
              <a:t>操作序列的独立宏一般只包含一条或多条操作和一个或多个“注释”（</a:t>
            </a:r>
            <a:r>
              <a:rPr lang="en-US" altLang="zh-SG" sz="2800" dirty="0"/>
              <a:t>Comment</a:t>
            </a:r>
            <a:r>
              <a:rPr lang="zh-CN" altLang="zh-SG" sz="2800" dirty="0"/>
              <a:t>）。宏执行时按照操作的顺序一条一条地执行，直到操作执行完毕为止</a:t>
            </a:r>
            <a:r>
              <a:rPr lang="zh-CN" altLang="zh-SG" sz="2800" dirty="0" smtClean="0"/>
              <a:t>。</a:t>
            </a:r>
            <a:endParaRPr lang="en-US" altLang="zh-CN" sz="2800" dirty="0" smtClean="0"/>
          </a:p>
          <a:p>
            <a:pPr marL="0" indent="0">
              <a:buNone/>
            </a:pPr>
            <a:r>
              <a:rPr lang="zh-CN" altLang="zh-SG" sz="2800" dirty="0"/>
              <a:t>例</a:t>
            </a:r>
            <a:r>
              <a:rPr lang="en-US" altLang="zh-SG" sz="2800" dirty="0"/>
              <a:t>6.1  </a:t>
            </a:r>
            <a:r>
              <a:rPr lang="zh-CN" altLang="zh-SG" sz="2800" dirty="0"/>
              <a:t>在“罗斯文”数据库，创建一个操作序列的独立宏，该宏包含一条注释和两条操作命令。其中注释内容为“操作序列的独立宏”，第一条操作命令“</a:t>
            </a:r>
            <a:r>
              <a:rPr lang="en-US" altLang="zh-SG" sz="2800" dirty="0" err="1"/>
              <a:t>OpenTable</a:t>
            </a:r>
            <a:r>
              <a:rPr lang="zh-CN" altLang="zh-SG" sz="2800" dirty="0"/>
              <a:t>”是打开“供应商”表，第二条操作命令“</a:t>
            </a:r>
            <a:r>
              <a:rPr lang="en-US" altLang="zh-SG" sz="2800" dirty="0" err="1"/>
              <a:t>MessageBox</a:t>
            </a:r>
            <a:r>
              <a:rPr lang="zh-CN" altLang="zh-SG" sz="2800" dirty="0"/>
              <a:t>”是显示含有“这是操作序列独立宏的例子！”消息的消息框，保存该宏名为“操作序列的独立宏”</a:t>
            </a:r>
            <a:r>
              <a:rPr lang="zh-CN" altLang="zh-SG" sz="2800" dirty="0" smtClean="0"/>
              <a:t>。</a:t>
            </a:r>
            <a:r>
              <a:rPr lang="en-US" altLang="zh-CN" sz="2800" dirty="0" err="1" smtClean="0"/>
              <a:t>dd</a:t>
            </a:r>
            <a:endParaRPr lang="zh-CN" altLang="en-US" sz="2800" dirty="0"/>
          </a:p>
        </p:txBody>
      </p:sp>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6.2.1 </a:t>
            </a:r>
            <a:r>
              <a:rPr lang="zh-CN" altLang="en-US" b="1" dirty="0"/>
              <a:t>创建操作序列宏 </a:t>
            </a:r>
            <a:endParaRPr lang="en-US" altLang="zh-CN" b="1" dirty="0"/>
          </a:p>
        </p:txBody>
      </p:sp>
    </p:spTree>
  </p:cSld>
  <p:clrMapOvr>
    <a:masterClrMapping/>
  </p:clrMapOvr>
  <p:transition>
    <p:push dir="r"/>
    <p:sndAc>
      <p:stSnd>
        <p:snd r:embed="rId2" name="type.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411574" y="692696"/>
            <a:ext cx="6048858" cy="1143000"/>
          </a:xfrm>
        </p:spPr>
        <p:txBody>
          <a:bodyPr/>
          <a:lstStyle/>
          <a:p>
            <a:pPr algn="r"/>
            <a:r>
              <a:rPr lang="zh-CN" altLang="zh-SG" dirty="0" smtClean="0"/>
              <a:t>创建</a:t>
            </a:r>
            <a:r>
              <a:rPr lang="zh-CN" altLang="zh-SG" dirty="0"/>
              <a:t>含子宏的独立</a:t>
            </a:r>
            <a:r>
              <a:rPr lang="zh-CN" altLang="zh-SG" dirty="0" smtClean="0"/>
              <a:t>宏</a:t>
            </a:r>
            <a:r>
              <a:rPr lang="en-US" altLang="zh-CN" dirty="0" smtClean="0"/>
              <a:t>(</a:t>
            </a:r>
            <a:r>
              <a:rPr lang="zh-CN" altLang="en-US" b="0" dirty="0" smtClean="0"/>
              <a:t>宏组</a:t>
            </a:r>
            <a:r>
              <a:rPr lang="en-US" altLang="zh-CN" b="0" dirty="0" smtClean="0"/>
              <a:t>)</a:t>
            </a:r>
            <a:r>
              <a:rPr lang="zh-CN" altLang="en-US" b="0" dirty="0" smtClean="0"/>
              <a:t> </a:t>
            </a:r>
            <a:endParaRPr lang="zh-CN" altLang="en-US" b="0" dirty="0"/>
          </a:p>
        </p:txBody>
      </p:sp>
      <p:sp>
        <p:nvSpPr>
          <p:cNvPr id="28675" name="Rectangle 3"/>
          <p:cNvSpPr>
            <a:spLocks noGrp="1" noChangeArrowheads="1"/>
          </p:cNvSpPr>
          <p:nvPr>
            <p:ph type="body" idx="1"/>
          </p:nvPr>
        </p:nvSpPr>
        <p:spPr>
          <a:xfrm>
            <a:off x="457200" y="2060848"/>
            <a:ext cx="8229600" cy="4065315"/>
          </a:xfrm>
        </p:spPr>
        <p:txBody>
          <a:bodyPr/>
          <a:lstStyle/>
          <a:p>
            <a:pPr marL="0" indent="0">
              <a:buNone/>
            </a:pPr>
            <a:r>
              <a:rPr lang="zh-CN" altLang="zh-SG" dirty="0"/>
              <a:t>例</a:t>
            </a:r>
            <a:r>
              <a:rPr lang="en-US" altLang="zh-SG" dirty="0"/>
              <a:t>6.2  </a:t>
            </a:r>
            <a:r>
              <a:rPr lang="zh-CN" altLang="zh-SG" dirty="0"/>
              <a:t>在“罗斯文”数据库中创建一个宏组，该宏包含</a:t>
            </a:r>
            <a:r>
              <a:rPr lang="en-US" altLang="zh-SG" dirty="0"/>
              <a:t>2</a:t>
            </a:r>
            <a:r>
              <a:rPr lang="zh-CN" altLang="zh-SG" dirty="0"/>
              <a:t>个子宏。第</a:t>
            </a:r>
            <a:r>
              <a:rPr lang="en-US" altLang="zh-SG" dirty="0"/>
              <a:t>1</a:t>
            </a:r>
            <a:r>
              <a:rPr lang="zh-CN" altLang="zh-SG" dirty="0"/>
              <a:t>个子宏的宏名为“窗体子宏”，该宏包括</a:t>
            </a:r>
            <a:r>
              <a:rPr lang="en-US" altLang="zh-SG" dirty="0"/>
              <a:t>2</a:t>
            </a:r>
            <a:r>
              <a:rPr lang="zh-CN" altLang="zh-SG" dirty="0"/>
              <a:t>个操作，用于打开“订单浏览”窗体并发出“嘟”声。第</a:t>
            </a:r>
            <a:r>
              <a:rPr lang="en-US" altLang="zh-SG" dirty="0"/>
              <a:t>2</a:t>
            </a:r>
            <a:r>
              <a:rPr lang="zh-CN" altLang="zh-SG" dirty="0"/>
              <a:t>个子宏的宏名为“查询子宏”，该宏包括</a:t>
            </a:r>
            <a:r>
              <a:rPr lang="en-US" altLang="zh-SG" dirty="0"/>
              <a:t>2</a:t>
            </a:r>
            <a:r>
              <a:rPr lang="zh-CN" altLang="zh-SG" dirty="0"/>
              <a:t>个操作，用于打开“销售业绩查询”查询并使该查询窗口最大化。保存该宏名为“子宏”。</a:t>
            </a:r>
          </a:p>
        </p:txBody>
      </p:sp>
      <p:sp>
        <p:nvSpPr>
          <p:cNvPr id="4" name="Rectangle 4"/>
          <p:cNvSpPr>
            <a:spLocks noChangeArrowheads="1"/>
          </p:cNvSpPr>
          <p:nvPr/>
        </p:nvSpPr>
        <p:spPr bwMode="auto">
          <a:xfrm>
            <a:off x="611188" y="0"/>
            <a:ext cx="3600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SG" b="1" dirty="0"/>
              <a:t>6.2.2  </a:t>
            </a:r>
            <a:r>
              <a:rPr lang="zh-CN" altLang="zh-SG" b="1" dirty="0"/>
              <a:t>创建含子宏的独立宏</a:t>
            </a:r>
            <a:endParaRPr lang="en-US" altLang="zh-CN" b="1" dirty="0"/>
          </a:p>
        </p:txBody>
      </p:sp>
    </p:spTree>
  </p:cSld>
  <p:clrMapOvr>
    <a:masterClrMapping/>
  </p:clrMapOvr>
  <p:transition>
    <p:push/>
    <p:sndAc>
      <p:stSnd>
        <p:snd r:embed="rId2" name="type.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23728" y="274638"/>
            <a:ext cx="6264696" cy="1143000"/>
          </a:xfrm>
        </p:spPr>
        <p:txBody>
          <a:bodyPr/>
          <a:lstStyle/>
          <a:p>
            <a:pPr algn="r"/>
            <a:r>
              <a:rPr lang="en-US" altLang="zh-CN" dirty="0" smtClean="0"/>
              <a:t>6.2.3 </a:t>
            </a:r>
            <a:r>
              <a:rPr lang="zh-CN" altLang="en-US" dirty="0"/>
              <a:t>创建带条件的宏 </a:t>
            </a:r>
          </a:p>
        </p:txBody>
      </p:sp>
      <p:sp>
        <p:nvSpPr>
          <p:cNvPr id="29699" name="Rectangle 3"/>
          <p:cNvSpPr>
            <a:spLocks noGrp="1" noChangeArrowheads="1"/>
          </p:cNvSpPr>
          <p:nvPr>
            <p:ph type="body" idx="1"/>
          </p:nvPr>
        </p:nvSpPr>
        <p:spPr/>
        <p:txBody>
          <a:bodyPr/>
          <a:lstStyle/>
          <a:p>
            <a:r>
              <a:rPr lang="zh-CN" altLang="en-US" sz="2800" dirty="0"/>
              <a:t>条件是逻辑表达式，其返回值只有两个：“真”和“假”。当条件成立时，表达式的返回值为“真”；条件不成立时，表达式的返回值为“假”。</a:t>
            </a:r>
          </a:p>
          <a:p>
            <a:r>
              <a:rPr lang="zh-CN" altLang="en-US" sz="2800" dirty="0"/>
              <a:t>在输入条件表达式时，可能会引用窗体或报表上的控件值。可以使用如下的语法：</a:t>
            </a:r>
          </a:p>
          <a:p>
            <a:r>
              <a:rPr lang="en-US" altLang="zh-CN" sz="2800" dirty="0"/>
              <a:t>Forms![</a:t>
            </a:r>
            <a:r>
              <a:rPr lang="zh-CN" altLang="en-US" sz="2800" dirty="0"/>
              <a:t>窗体名</a:t>
            </a:r>
            <a:r>
              <a:rPr lang="en-US" altLang="zh-CN" sz="2800" dirty="0"/>
              <a:t>]![</a:t>
            </a:r>
            <a:r>
              <a:rPr lang="zh-CN" altLang="en-US" sz="2800" dirty="0"/>
              <a:t>控件名</a:t>
            </a:r>
            <a:r>
              <a:rPr lang="en-US" altLang="zh-CN" sz="2800" dirty="0"/>
              <a:t>]</a:t>
            </a:r>
            <a:r>
              <a:rPr lang="zh-CN" altLang="en-US" sz="2800" dirty="0"/>
              <a:t>或</a:t>
            </a:r>
            <a:r>
              <a:rPr lang="en-US" altLang="zh-CN" sz="2800" dirty="0"/>
              <a:t>[Forms]![</a:t>
            </a:r>
            <a:r>
              <a:rPr lang="zh-CN" altLang="en-US" sz="2800" dirty="0"/>
              <a:t>窗体名</a:t>
            </a:r>
            <a:r>
              <a:rPr lang="en-US" altLang="zh-CN" sz="2800" dirty="0"/>
              <a:t>]![</a:t>
            </a:r>
            <a:r>
              <a:rPr lang="zh-CN" altLang="en-US" sz="2800" dirty="0"/>
              <a:t>控件名</a:t>
            </a:r>
            <a:r>
              <a:rPr lang="en-US" altLang="zh-CN" sz="2800" dirty="0"/>
              <a:t>]</a:t>
            </a:r>
          </a:p>
          <a:p>
            <a:r>
              <a:rPr lang="en-US" altLang="zh-CN" sz="2800" dirty="0"/>
              <a:t>Reports![</a:t>
            </a:r>
            <a:r>
              <a:rPr lang="zh-CN" altLang="en-US" sz="2800" dirty="0"/>
              <a:t>窗体名</a:t>
            </a:r>
            <a:r>
              <a:rPr lang="en-US" altLang="zh-CN" sz="2800" dirty="0"/>
              <a:t>]![</a:t>
            </a:r>
            <a:r>
              <a:rPr lang="zh-CN" altLang="en-US" sz="2800" dirty="0"/>
              <a:t>控件名</a:t>
            </a:r>
            <a:r>
              <a:rPr lang="en-US" altLang="zh-CN" sz="2800" dirty="0"/>
              <a:t>]</a:t>
            </a:r>
            <a:r>
              <a:rPr lang="zh-CN" altLang="en-US" sz="2800" dirty="0"/>
              <a:t>或</a:t>
            </a:r>
            <a:r>
              <a:rPr lang="en-US" altLang="zh-CN" sz="2800" dirty="0"/>
              <a:t>[Reports]![</a:t>
            </a:r>
            <a:r>
              <a:rPr lang="zh-CN" altLang="en-US" sz="2800" dirty="0"/>
              <a:t>窗体名</a:t>
            </a:r>
            <a:r>
              <a:rPr lang="en-US" altLang="zh-CN" sz="2800" dirty="0"/>
              <a:t>]![</a:t>
            </a:r>
            <a:r>
              <a:rPr lang="zh-CN" altLang="en-US" sz="2800" dirty="0"/>
              <a:t>控件名</a:t>
            </a:r>
            <a:r>
              <a:rPr lang="en-US" altLang="zh-CN" sz="2800" dirty="0"/>
              <a:t>]</a:t>
            </a:r>
          </a:p>
        </p:txBody>
      </p:sp>
      <p:sp>
        <p:nvSpPr>
          <p:cNvPr id="7"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6.2.3 </a:t>
            </a:r>
            <a:r>
              <a:rPr lang="zh-CN" altLang="en-US" b="1" dirty="0"/>
              <a:t>创建带条件的宏 </a:t>
            </a:r>
            <a:endParaRPr lang="en-US" altLang="zh-CN" b="1" dirty="0"/>
          </a:p>
        </p:txBody>
      </p:sp>
    </p:spTree>
  </p:cSld>
  <p:clrMapOvr>
    <a:masterClrMapping/>
  </p:clrMapOvr>
  <p:transition>
    <p:push dir="r"/>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wipe(left)">
                                      <p:cBhvr>
                                        <p:cTn id="7" dur="500"/>
                                        <p:tgtEl>
                                          <p:spTgt spid="29699">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animEffect transition="in" filter="wipe(left)">
                                      <p:cBhvr>
                                        <p:cTn id="11" dur="500"/>
                                        <p:tgtEl>
                                          <p:spTgt spid="29699">
                                            <p:txEl>
                                              <p:pRg st="2" end="2"/>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animEffect transition="in" filter="wipe(left)">
                                      <p:cBhvr>
                                        <p:cTn id="15"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843808" y="274638"/>
            <a:ext cx="5842992" cy="1143000"/>
          </a:xfrm>
        </p:spPr>
        <p:txBody>
          <a:bodyPr/>
          <a:lstStyle/>
          <a:p>
            <a:r>
              <a:rPr lang="en-US" altLang="zh-CN" dirty="0" smtClean="0"/>
              <a:t>6.2.3 </a:t>
            </a:r>
            <a:r>
              <a:rPr lang="zh-CN" altLang="en-US" dirty="0"/>
              <a:t>创建带条件的宏 </a:t>
            </a:r>
          </a:p>
        </p:txBody>
      </p:sp>
      <p:graphicFrame>
        <p:nvGraphicFramePr>
          <p:cNvPr id="35925" name="Group 85"/>
          <p:cNvGraphicFramePr>
            <a:graphicFrameLocks noGrp="1"/>
          </p:cNvGraphicFramePr>
          <p:nvPr>
            <p:ph idx="1"/>
          </p:nvPr>
        </p:nvGraphicFramePr>
        <p:xfrm>
          <a:off x="468313" y="1412875"/>
          <a:ext cx="8229600" cy="4840606"/>
        </p:xfrm>
        <a:graphic>
          <a:graphicData uri="http://schemas.openxmlformats.org/drawingml/2006/table">
            <a:tbl>
              <a:tblPr/>
              <a:tblGrid>
                <a:gridCol w="3070225"/>
                <a:gridCol w="5159375"/>
              </a:tblGrid>
              <a:tr h="503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Calibri" pitchFamily="34" charset="0"/>
                          <a:ea typeface="宋体" charset="-122"/>
                        </a:rPr>
                        <a:t>条件表达式</a:t>
                      </a:r>
                      <a:endParaRPr kumimoji="0" lang="zh-CN" altLang="en-US" sz="20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Calibri" pitchFamily="34" charset="0"/>
                          <a:ea typeface="宋体" charset="-122"/>
                        </a:rPr>
                        <a:t>含 义</a:t>
                      </a:r>
                      <a:endParaRPr kumimoji="0" lang="zh-CN" altLang="en-US" sz="20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72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课程名称</a:t>
                      </a:r>
                      <a:r>
                        <a:rPr kumimoji="0" lang="en-US" altLang="zh-CN" sz="2000" b="1" i="0" u="none" strike="noStrike" cap="none" normalizeH="0" baseline="0" smtClean="0">
                          <a:ln>
                            <a:noFill/>
                          </a:ln>
                          <a:solidFill>
                            <a:schemeClr val="tx1"/>
                          </a:solidFill>
                          <a:effectLst/>
                          <a:latin typeface="Calibri" pitchFamily="34" charset="0"/>
                          <a:ea typeface="宋体" charset="-122"/>
                        </a:rPr>
                        <a:t>]=</a:t>
                      </a:r>
                      <a:r>
                        <a:rPr kumimoji="0" lang="en-US" altLang="zh-CN" sz="2000" b="1" i="0" u="none" strike="noStrike" cap="none" normalizeH="0" baseline="0" smtClean="0">
                          <a:ln>
                            <a:noFill/>
                          </a:ln>
                          <a:solidFill>
                            <a:schemeClr val="tx1"/>
                          </a:solidFill>
                          <a:effectLst/>
                          <a:latin typeface="宋体"/>
                          <a:ea typeface="宋体" charset="-122"/>
                        </a:rPr>
                        <a:t>“</a:t>
                      </a:r>
                      <a:r>
                        <a:rPr kumimoji="0" lang="en-US" altLang="zh-CN" sz="2000" b="1" i="0" u="none" strike="noStrike" cap="none" normalizeH="0" baseline="0" smtClean="0">
                          <a:ln>
                            <a:noFill/>
                          </a:ln>
                          <a:solidFill>
                            <a:schemeClr val="tx1"/>
                          </a:solidFill>
                          <a:effectLst/>
                          <a:latin typeface="Calibri" pitchFamily="34" charset="0"/>
                          <a:ea typeface="宋体" charset="-122"/>
                        </a:rPr>
                        <a:t>C</a:t>
                      </a:r>
                      <a:r>
                        <a:rPr kumimoji="0" lang="zh-CN" altLang="en-US" sz="2000" b="1" i="0" u="none" strike="noStrike" cap="none" normalizeH="0" baseline="0" smtClean="0">
                          <a:ln>
                            <a:noFill/>
                          </a:ln>
                          <a:solidFill>
                            <a:schemeClr val="tx1"/>
                          </a:solidFill>
                          <a:effectLst/>
                          <a:latin typeface="Calibri" pitchFamily="34" charset="0"/>
                          <a:ea typeface="宋体" charset="-122"/>
                        </a:rPr>
                        <a:t>语言程序设计</a:t>
                      </a:r>
                      <a:r>
                        <a:rPr kumimoji="0" lang="zh-CN" altLang="en-US" sz="2000" b="1" i="0" u="none" strike="noStrike" cap="none" normalizeH="0" baseline="0" smtClean="0">
                          <a:ln>
                            <a:noFill/>
                          </a:ln>
                          <a:solidFill>
                            <a:schemeClr val="tx1"/>
                          </a:solidFill>
                          <a:effectLst/>
                          <a:latin typeface="宋体"/>
                          <a:ea typeface="宋体" charset="-122"/>
                        </a:rPr>
                        <a:t>”</a:t>
                      </a:r>
                      <a:endParaRPr kumimoji="0" lang="zh-CN" altLang="en-US" sz="2000" b="1"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a:ea typeface="宋体" charset="-122"/>
                        </a:rPr>
                        <a:t>“</a:t>
                      </a:r>
                      <a:r>
                        <a:rPr kumimoji="0" lang="en-US" altLang="zh-CN" sz="2000" b="1" i="0" u="none" strike="noStrike" cap="none" normalizeH="0" baseline="0" smtClean="0">
                          <a:ln>
                            <a:noFill/>
                          </a:ln>
                          <a:solidFill>
                            <a:schemeClr val="tx1"/>
                          </a:solidFill>
                          <a:effectLst/>
                          <a:latin typeface="Calibri" pitchFamily="34" charset="0"/>
                          <a:ea typeface="宋体" charset="-122"/>
                        </a:rPr>
                        <a:t>C</a:t>
                      </a:r>
                      <a:r>
                        <a:rPr kumimoji="0" lang="zh-CN" altLang="en-US" sz="2000" b="1" i="0" u="none" strike="noStrike" cap="none" normalizeH="0" baseline="0" smtClean="0">
                          <a:ln>
                            <a:noFill/>
                          </a:ln>
                          <a:solidFill>
                            <a:schemeClr val="tx1"/>
                          </a:solidFill>
                          <a:effectLst/>
                          <a:latin typeface="Calibri" pitchFamily="34" charset="0"/>
                          <a:ea typeface="宋体" charset="-122"/>
                        </a:rPr>
                        <a:t>语言程序设计</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是运行宏的窗体中</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课程名称</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字段的值</a:t>
                      </a:r>
                      <a:endParaRPr kumimoji="0" lang="zh-CN" altLang="en-US" sz="20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803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生日</a:t>
                      </a:r>
                      <a:r>
                        <a:rPr kumimoji="0" lang="en-US" altLang="zh-CN" sz="2000" b="1" i="0" u="none" strike="noStrike" cap="none" normalizeH="0" baseline="0" smtClean="0">
                          <a:ln>
                            <a:noFill/>
                          </a:ln>
                          <a:solidFill>
                            <a:schemeClr val="tx1"/>
                          </a:solidFill>
                          <a:effectLst/>
                          <a:latin typeface="Calibri" pitchFamily="34" charset="0"/>
                          <a:ea typeface="宋体" charset="-122"/>
                        </a:rPr>
                        <a:t>]  Between #1/1/1983# And #1/1/1984#</a:t>
                      </a: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Calibri" pitchFamily="34" charset="0"/>
                          <a:ea typeface="宋体" charset="-122"/>
                        </a:rPr>
                        <a:t>执行此宏的窗体上的</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生日</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字段值在 </a:t>
                      </a:r>
                      <a:r>
                        <a:rPr kumimoji="0" lang="en-US" altLang="zh-CN" sz="2000" b="1" i="0" u="none" strike="noStrike" cap="none" normalizeH="0" baseline="0" smtClean="0">
                          <a:ln>
                            <a:noFill/>
                          </a:ln>
                          <a:solidFill>
                            <a:schemeClr val="tx1"/>
                          </a:solidFill>
                          <a:effectLst/>
                          <a:latin typeface="Calibri" pitchFamily="34" charset="0"/>
                          <a:ea typeface="宋体" charset="-122"/>
                        </a:rPr>
                        <a:t>1983</a:t>
                      </a:r>
                      <a:r>
                        <a:rPr kumimoji="0" lang="zh-CN" altLang="en-US" sz="2000" b="1" i="0" u="none" strike="noStrike" cap="none" normalizeH="0" baseline="0" smtClean="0">
                          <a:ln>
                            <a:noFill/>
                          </a:ln>
                          <a:solidFill>
                            <a:schemeClr val="tx1"/>
                          </a:solidFill>
                          <a:effectLst/>
                          <a:latin typeface="Calibri" pitchFamily="34" charset="0"/>
                          <a:ea typeface="宋体" charset="-122"/>
                        </a:rPr>
                        <a:t>年</a:t>
                      </a:r>
                      <a:r>
                        <a:rPr kumimoji="0" lang="en-US" altLang="zh-CN" sz="2000" b="1" i="0" u="none" strike="noStrike" cap="none" normalizeH="0" baseline="0" smtClean="0">
                          <a:ln>
                            <a:noFill/>
                          </a:ln>
                          <a:solidFill>
                            <a:schemeClr val="tx1"/>
                          </a:solidFill>
                          <a:effectLst/>
                          <a:latin typeface="Calibri" pitchFamily="34" charset="0"/>
                          <a:ea typeface="宋体" charset="-122"/>
                        </a:rPr>
                        <a:t>1</a:t>
                      </a:r>
                      <a:r>
                        <a:rPr kumimoji="0" lang="zh-CN" altLang="en-US" sz="2000" b="1" i="0" u="none" strike="noStrike" cap="none" normalizeH="0" baseline="0" smtClean="0">
                          <a:ln>
                            <a:noFill/>
                          </a:ln>
                          <a:solidFill>
                            <a:schemeClr val="tx1"/>
                          </a:solidFill>
                          <a:effectLst/>
                          <a:latin typeface="Calibri" pitchFamily="34" charset="0"/>
                          <a:ea typeface="宋体" charset="-122"/>
                        </a:rPr>
                        <a:t>月</a:t>
                      </a:r>
                      <a:r>
                        <a:rPr kumimoji="0" lang="en-US" altLang="zh-CN" sz="2000" b="1" i="0" u="none" strike="noStrike" cap="none" normalizeH="0" baseline="0" smtClean="0">
                          <a:ln>
                            <a:noFill/>
                          </a:ln>
                          <a:solidFill>
                            <a:schemeClr val="tx1"/>
                          </a:solidFill>
                          <a:effectLst/>
                          <a:latin typeface="Calibri" pitchFamily="34" charset="0"/>
                          <a:ea typeface="宋体" charset="-122"/>
                        </a:rPr>
                        <a:t>1</a:t>
                      </a:r>
                      <a:r>
                        <a:rPr kumimoji="0" lang="zh-CN" altLang="en-US" sz="2000" b="1" i="0" u="none" strike="noStrike" cap="none" normalizeH="0" baseline="0" smtClean="0">
                          <a:ln>
                            <a:noFill/>
                          </a:ln>
                          <a:solidFill>
                            <a:schemeClr val="tx1"/>
                          </a:solidFill>
                          <a:effectLst/>
                          <a:latin typeface="Calibri" pitchFamily="34" charset="0"/>
                          <a:ea typeface="宋体" charset="-122"/>
                        </a:rPr>
                        <a:t>日和 </a:t>
                      </a:r>
                      <a:r>
                        <a:rPr kumimoji="0" lang="en-US" altLang="zh-CN" sz="2000" b="1" i="0" u="none" strike="noStrike" cap="none" normalizeH="0" baseline="0" smtClean="0">
                          <a:ln>
                            <a:noFill/>
                          </a:ln>
                          <a:solidFill>
                            <a:schemeClr val="tx1"/>
                          </a:solidFill>
                          <a:effectLst/>
                          <a:latin typeface="Calibri" pitchFamily="34" charset="0"/>
                          <a:ea typeface="宋体" charset="-122"/>
                        </a:rPr>
                        <a:t>1984</a:t>
                      </a:r>
                      <a:r>
                        <a:rPr kumimoji="0" lang="zh-CN" altLang="en-US" sz="2000" b="1" i="0" u="none" strike="noStrike" cap="none" normalizeH="0" baseline="0" smtClean="0">
                          <a:ln>
                            <a:noFill/>
                          </a:ln>
                          <a:solidFill>
                            <a:schemeClr val="tx1"/>
                          </a:solidFill>
                          <a:effectLst/>
                          <a:latin typeface="Calibri" pitchFamily="34" charset="0"/>
                          <a:ea typeface="宋体" charset="-122"/>
                        </a:rPr>
                        <a:t>年</a:t>
                      </a:r>
                      <a:r>
                        <a:rPr kumimoji="0" lang="en-US" altLang="zh-CN" sz="2000" b="1" i="0" u="none" strike="noStrike" cap="none" normalizeH="0" baseline="0" smtClean="0">
                          <a:ln>
                            <a:noFill/>
                          </a:ln>
                          <a:solidFill>
                            <a:schemeClr val="tx1"/>
                          </a:solidFill>
                          <a:effectLst/>
                          <a:latin typeface="Calibri" pitchFamily="34" charset="0"/>
                          <a:ea typeface="宋体" charset="-122"/>
                        </a:rPr>
                        <a:t>1</a:t>
                      </a:r>
                      <a:r>
                        <a:rPr kumimoji="0" lang="zh-CN" altLang="en-US" sz="2000" b="1" i="0" u="none" strike="noStrike" cap="none" normalizeH="0" baseline="0" smtClean="0">
                          <a:ln>
                            <a:noFill/>
                          </a:ln>
                          <a:solidFill>
                            <a:schemeClr val="tx1"/>
                          </a:solidFill>
                          <a:effectLst/>
                          <a:latin typeface="Calibri" pitchFamily="34" charset="0"/>
                          <a:ea typeface="宋体" charset="-122"/>
                        </a:rPr>
                        <a:t>月</a:t>
                      </a:r>
                      <a:r>
                        <a:rPr kumimoji="0" lang="en-US" altLang="zh-CN" sz="2000" b="1" i="0" u="none" strike="noStrike" cap="none" normalizeH="0" baseline="0" smtClean="0">
                          <a:ln>
                            <a:noFill/>
                          </a:ln>
                          <a:solidFill>
                            <a:schemeClr val="tx1"/>
                          </a:solidFill>
                          <a:effectLst/>
                          <a:latin typeface="Calibri" pitchFamily="34" charset="0"/>
                          <a:ea typeface="宋体" charset="-122"/>
                        </a:rPr>
                        <a:t>1</a:t>
                      </a:r>
                      <a:r>
                        <a:rPr kumimoji="0" lang="zh-CN" altLang="en-US" sz="2000" b="1" i="0" u="none" strike="noStrike" cap="none" normalizeH="0" baseline="0" smtClean="0">
                          <a:ln>
                            <a:noFill/>
                          </a:ln>
                          <a:solidFill>
                            <a:schemeClr val="tx1"/>
                          </a:solidFill>
                          <a:effectLst/>
                          <a:latin typeface="Calibri" pitchFamily="34" charset="0"/>
                          <a:ea typeface="宋体" charset="-122"/>
                        </a:rPr>
                        <a:t>日之间</a:t>
                      </a:r>
                      <a:endParaRPr kumimoji="0" lang="zh-CN" altLang="en-US" sz="20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803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charset="-122"/>
                        </a:rPr>
                        <a:t>Forms![</a:t>
                      </a:r>
                      <a:r>
                        <a:rPr kumimoji="0" lang="zh-CN" altLang="en-US" sz="2000" b="1" i="0" u="none" strike="noStrike" cap="none" normalizeH="0" baseline="0" smtClean="0">
                          <a:ln>
                            <a:noFill/>
                          </a:ln>
                          <a:solidFill>
                            <a:schemeClr val="tx1"/>
                          </a:solidFill>
                          <a:effectLst/>
                          <a:latin typeface="Calibri" pitchFamily="34" charset="0"/>
                          <a:ea typeface="宋体" charset="-122"/>
                        </a:rPr>
                        <a:t>学生基本信息</a:t>
                      </a:r>
                      <a:r>
                        <a:rPr kumimoji="0" lang="en-US" altLang="zh-CN" sz="2000" b="1" i="0" u="none" strike="noStrike" cap="none" normalizeH="0" baseline="0" smtClean="0">
                          <a:ln>
                            <a:noFill/>
                          </a:ln>
                          <a:solidFill>
                            <a:schemeClr val="tx1"/>
                          </a:solidFill>
                          <a:effectLst/>
                          <a:latin typeface="Calibri" pitchFamily="34" charset="0"/>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家庭收入</a:t>
                      </a:r>
                      <a:r>
                        <a:rPr kumimoji="0" lang="en-US" altLang="zh-CN" sz="2000" b="1" i="0" u="none" strike="noStrike" cap="none" normalizeH="0" baseline="0" smtClean="0">
                          <a:ln>
                            <a:noFill/>
                          </a:ln>
                          <a:solidFill>
                            <a:schemeClr val="tx1"/>
                          </a:solidFill>
                          <a:effectLst/>
                          <a:latin typeface="Calibri" pitchFamily="34" charset="0"/>
                          <a:ea typeface="宋体" charset="-122"/>
                        </a:rPr>
                        <a:t>]&lt;20000</a:t>
                      </a: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学生基本信息</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窗体内的</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家庭收入</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字段值小于</a:t>
                      </a:r>
                      <a:r>
                        <a:rPr kumimoji="0" lang="en-US" altLang="zh-CN" sz="2000" b="1" i="0" u="none" strike="noStrike" cap="none" normalizeH="0" baseline="0" smtClean="0">
                          <a:ln>
                            <a:noFill/>
                          </a:ln>
                          <a:solidFill>
                            <a:schemeClr val="tx1"/>
                          </a:solidFill>
                          <a:effectLst/>
                          <a:latin typeface="Calibri" pitchFamily="34" charset="0"/>
                          <a:ea typeface="宋体" charset="-122"/>
                        </a:rPr>
                        <a:t>20000</a:t>
                      </a: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801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charset="-122"/>
                        </a:rPr>
                        <a:t>IsNull([</a:t>
                      </a:r>
                      <a:r>
                        <a:rPr kumimoji="0" lang="zh-CN" altLang="en-US" sz="2000" b="1" i="0" u="none" strike="noStrike" cap="none" normalizeH="0" baseline="0" smtClean="0">
                          <a:ln>
                            <a:noFill/>
                          </a:ln>
                          <a:solidFill>
                            <a:schemeClr val="tx1"/>
                          </a:solidFill>
                          <a:effectLst/>
                          <a:latin typeface="Calibri" pitchFamily="34" charset="0"/>
                          <a:ea typeface="宋体" charset="-122"/>
                        </a:rPr>
                        <a:t>姓名</a:t>
                      </a:r>
                      <a:r>
                        <a:rPr kumimoji="0" lang="en-US" altLang="zh-CN" sz="2000" b="1" i="0" u="none" strike="noStrike" cap="none" normalizeH="0" baseline="0" smtClean="0">
                          <a:ln>
                            <a:noFill/>
                          </a:ln>
                          <a:solidFill>
                            <a:schemeClr val="tx1"/>
                          </a:solidFill>
                          <a:effectLst/>
                          <a:latin typeface="Calibri" pitchFamily="34" charset="0"/>
                          <a:ea typeface="宋体" charset="-122"/>
                        </a:rPr>
                        <a:t>])</a:t>
                      </a: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Calibri" pitchFamily="34" charset="0"/>
                          <a:ea typeface="宋体" charset="-122"/>
                        </a:rPr>
                        <a:t>运行此宏的窗体上的</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姓名</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字段值是 </a:t>
                      </a:r>
                      <a:r>
                        <a:rPr kumimoji="0" lang="en-US" altLang="zh-CN" sz="2000" b="1" i="0" u="none" strike="noStrike" cap="none" normalizeH="0" baseline="0" smtClean="0">
                          <a:ln>
                            <a:noFill/>
                          </a:ln>
                          <a:solidFill>
                            <a:schemeClr val="tx1"/>
                          </a:solidFill>
                          <a:effectLst/>
                          <a:latin typeface="Calibri" pitchFamily="34" charset="0"/>
                          <a:ea typeface="宋体" charset="-122"/>
                        </a:rPr>
                        <a:t>Null(</a:t>
                      </a:r>
                      <a:r>
                        <a:rPr kumimoji="0" lang="zh-CN" altLang="en-US" sz="2000" b="1" i="0" u="none" strike="noStrike" cap="none" normalizeH="0" baseline="0" smtClean="0">
                          <a:ln>
                            <a:noFill/>
                          </a:ln>
                          <a:solidFill>
                            <a:schemeClr val="tx1"/>
                          </a:solidFill>
                          <a:effectLst/>
                          <a:latin typeface="Calibri" pitchFamily="34" charset="0"/>
                          <a:ea typeface="宋体" charset="-122"/>
                        </a:rPr>
                        <a:t>空值</a:t>
                      </a:r>
                      <a:r>
                        <a:rPr kumimoji="0" lang="en-US" altLang="zh-CN" sz="2000" b="1" i="0" u="none" strike="noStrike" cap="none" normalizeH="0" baseline="0" smtClean="0">
                          <a:ln>
                            <a:noFill/>
                          </a:ln>
                          <a:solidFill>
                            <a:schemeClr val="tx1"/>
                          </a:solidFill>
                          <a:effectLst/>
                          <a:latin typeface="Calibri" pitchFamily="34" charset="0"/>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，这个表达式等价于 </a:t>
                      </a:r>
                      <a:r>
                        <a:rPr kumimoji="0" lang="en-US" altLang="zh-CN" sz="2000" b="1" i="0" u="none" strike="noStrike" cap="none" normalizeH="0" baseline="0" smtClean="0">
                          <a:ln>
                            <a:noFill/>
                          </a:ln>
                          <a:solidFill>
                            <a:schemeClr val="tx1"/>
                          </a:solidFill>
                          <a:effectLst/>
                          <a:latin typeface="Calibri" pitchFamily="34" charset="0"/>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姓名</a:t>
                      </a:r>
                      <a:r>
                        <a:rPr kumimoji="0" lang="en-US" altLang="zh-CN" sz="2000" b="1" i="0" u="none" strike="noStrike" cap="none" normalizeH="0" baseline="0" smtClean="0">
                          <a:ln>
                            <a:noFill/>
                          </a:ln>
                          <a:solidFill>
                            <a:schemeClr val="tx1"/>
                          </a:solidFill>
                          <a:effectLst/>
                          <a:latin typeface="Calibri" pitchFamily="34" charset="0"/>
                          <a:ea typeface="宋体" charset="-122"/>
                        </a:rPr>
                        <a:t>] Is Null</a:t>
                      </a: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803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Calibri" pitchFamily="34" charset="0"/>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专业</a:t>
                      </a:r>
                      <a:r>
                        <a:rPr kumimoji="0" lang="en-US" altLang="zh-CN" sz="2000" b="1" i="0" u="none" strike="noStrike" cap="none" normalizeH="0" baseline="0" smtClean="0">
                          <a:ln>
                            <a:noFill/>
                          </a:ln>
                          <a:solidFill>
                            <a:schemeClr val="tx1"/>
                          </a:solidFill>
                          <a:effectLst/>
                          <a:latin typeface="Calibri" pitchFamily="34" charset="0"/>
                          <a:ea typeface="宋体" charset="-122"/>
                        </a:rPr>
                        <a:t>] In (</a:t>
                      </a:r>
                      <a:r>
                        <a:rPr kumimoji="0" lang="en-US" altLang="zh-CN"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中文</a:t>
                      </a:r>
                      <a:r>
                        <a:rPr kumimoji="0" lang="zh-CN" altLang="en-US" sz="2000" b="1" i="0" u="none" strike="noStrike" cap="none" normalizeH="0" baseline="0" smtClean="0">
                          <a:ln>
                            <a:noFill/>
                          </a:ln>
                          <a:solidFill>
                            <a:schemeClr val="tx1"/>
                          </a:solidFill>
                          <a:effectLst/>
                          <a:latin typeface="宋体"/>
                          <a:ea typeface="宋体" charset="-122"/>
                        </a:rPr>
                        <a:t>”</a:t>
                      </a:r>
                      <a:r>
                        <a:rPr kumimoji="0" lang="en-US" altLang="zh-CN" sz="2000" b="1" i="0" u="none" strike="noStrike" cap="none" normalizeH="0" baseline="0" smtClean="0">
                          <a:ln>
                            <a:noFill/>
                          </a:ln>
                          <a:solidFill>
                            <a:schemeClr val="tx1"/>
                          </a:solidFill>
                          <a:effectLst/>
                          <a:latin typeface="Calibri" pitchFamily="34" charset="0"/>
                          <a:ea typeface="宋体" charset="-122"/>
                        </a:rPr>
                        <a:t>, </a:t>
                      </a:r>
                      <a:r>
                        <a:rPr kumimoji="0" lang="en-US" altLang="zh-CN"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法律</a:t>
                      </a:r>
                      <a:r>
                        <a:rPr kumimoji="0" lang="zh-CN" altLang="en-US" sz="2000" b="1" i="0" u="none" strike="noStrike" cap="none" normalizeH="0" baseline="0" smtClean="0">
                          <a:ln>
                            <a:noFill/>
                          </a:ln>
                          <a:solidFill>
                            <a:schemeClr val="tx1"/>
                          </a:solidFill>
                          <a:effectLst/>
                          <a:latin typeface="宋体"/>
                          <a:ea typeface="宋体" charset="-122"/>
                        </a:rPr>
                        <a:t>”</a:t>
                      </a:r>
                      <a:r>
                        <a:rPr kumimoji="0" lang="en-US" altLang="zh-CN" sz="2000" b="1" i="0" u="none" strike="noStrike" cap="none" normalizeH="0" baseline="0" smtClean="0">
                          <a:ln>
                            <a:noFill/>
                          </a:ln>
                          <a:solidFill>
                            <a:schemeClr val="tx1"/>
                          </a:solidFill>
                          <a:effectLst/>
                          <a:latin typeface="Calibri" pitchFamily="34" charset="0"/>
                          <a:ea typeface="宋体" charset="-122"/>
                        </a:rPr>
                        <a:t>, </a:t>
                      </a:r>
                      <a:r>
                        <a:rPr kumimoji="0" lang="en-US" altLang="zh-CN"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音乐</a:t>
                      </a:r>
                      <a:r>
                        <a:rPr kumimoji="0" lang="zh-CN" altLang="en-US" sz="2000" b="1" i="0" u="none" strike="noStrike" cap="none" normalizeH="0" baseline="0" smtClean="0">
                          <a:ln>
                            <a:noFill/>
                          </a:ln>
                          <a:solidFill>
                            <a:schemeClr val="tx1"/>
                          </a:solidFill>
                          <a:effectLst/>
                          <a:latin typeface="宋体"/>
                          <a:ea typeface="宋体" charset="-122"/>
                        </a:rPr>
                        <a:t>”</a:t>
                      </a:r>
                      <a:r>
                        <a:rPr kumimoji="0" lang="en-US" altLang="zh-CN" sz="2000" b="1" i="0" u="none" strike="noStrike" cap="none" normalizeH="0" baseline="0" smtClean="0">
                          <a:ln>
                            <a:noFill/>
                          </a:ln>
                          <a:solidFill>
                            <a:schemeClr val="tx1"/>
                          </a:solidFill>
                          <a:effectLst/>
                          <a:latin typeface="Calibri" pitchFamily="34" charset="0"/>
                          <a:ea typeface="宋体" charset="-122"/>
                        </a:rPr>
                        <a:t>) And Len ([</a:t>
                      </a:r>
                      <a:r>
                        <a:rPr kumimoji="0" lang="zh-CN" altLang="en-US" sz="2000" b="1" i="0" u="none" strike="noStrike" cap="none" normalizeH="0" baseline="0" smtClean="0">
                          <a:ln>
                            <a:noFill/>
                          </a:ln>
                          <a:solidFill>
                            <a:schemeClr val="tx1"/>
                          </a:solidFill>
                          <a:effectLst/>
                          <a:latin typeface="Calibri" pitchFamily="34" charset="0"/>
                          <a:ea typeface="宋体" charset="-122"/>
                        </a:rPr>
                        <a:t>姓名</a:t>
                      </a:r>
                      <a:r>
                        <a:rPr kumimoji="0" lang="en-US" altLang="zh-CN" sz="2000" b="1" i="0" u="none" strike="noStrike" cap="none" normalizeH="0" baseline="0" smtClean="0">
                          <a:ln>
                            <a:noFill/>
                          </a:ln>
                          <a:solidFill>
                            <a:schemeClr val="tx1"/>
                          </a:solidFill>
                          <a:effectLst/>
                          <a:latin typeface="Calibri" pitchFamily="34" charset="0"/>
                          <a:ea typeface="宋体" charset="-122"/>
                        </a:rPr>
                        <a:t>])&lt;&gt;4</a:t>
                      </a: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Calibri" pitchFamily="34" charset="0"/>
                          <a:ea typeface="宋体" charset="-122"/>
                        </a:rPr>
                        <a:t>运行此宏的窗体上</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专业</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字段值是</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中文</a:t>
                      </a:r>
                      <a:r>
                        <a:rPr kumimoji="0" lang="zh-CN" altLang="en-US" sz="2000" b="1" i="0" u="none" strike="noStrike" cap="none" normalizeH="0" baseline="0" smtClean="0">
                          <a:ln>
                            <a:noFill/>
                          </a:ln>
                          <a:solidFill>
                            <a:schemeClr val="tx1"/>
                          </a:solidFill>
                          <a:effectLst/>
                          <a:latin typeface="宋体"/>
                          <a:ea typeface="宋体" charset="-122"/>
                        </a:rPr>
                        <a:t>”</a:t>
                      </a:r>
                      <a:r>
                        <a:rPr kumimoji="0" lang="en-US" altLang="zh-CN" sz="2000" b="1" i="0" u="none" strike="noStrike" cap="none" normalizeH="0" baseline="0" smtClean="0">
                          <a:ln>
                            <a:noFill/>
                          </a:ln>
                          <a:solidFill>
                            <a:schemeClr val="tx1"/>
                          </a:solidFill>
                          <a:effectLst/>
                          <a:latin typeface="Calibri" pitchFamily="34" charset="0"/>
                          <a:ea typeface="宋体" charset="-122"/>
                        </a:rPr>
                        <a:t>, </a:t>
                      </a:r>
                      <a:r>
                        <a:rPr kumimoji="0" lang="en-US" altLang="zh-CN"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法律</a:t>
                      </a:r>
                      <a:r>
                        <a:rPr kumimoji="0" lang="zh-CN" altLang="en-US" sz="2000" b="1" i="0" u="none" strike="noStrike" cap="none" normalizeH="0" baseline="0" smtClean="0">
                          <a:ln>
                            <a:noFill/>
                          </a:ln>
                          <a:solidFill>
                            <a:schemeClr val="tx1"/>
                          </a:solidFill>
                          <a:effectLst/>
                          <a:latin typeface="宋体"/>
                          <a:ea typeface="宋体" charset="-122"/>
                        </a:rPr>
                        <a:t>”</a:t>
                      </a:r>
                      <a:r>
                        <a:rPr kumimoji="0" lang="en-US" altLang="zh-CN" sz="2000" b="1" i="0" u="none" strike="noStrike" cap="none" normalizeH="0" baseline="0" smtClean="0">
                          <a:ln>
                            <a:noFill/>
                          </a:ln>
                          <a:solidFill>
                            <a:schemeClr val="tx1"/>
                          </a:solidFill>
                          <a:effectLst/>
                          <a:latin typeface="Calibri" pitchFamily="34" charset="0"/>
                          <a:ea typeface="宋体" charset="-122"/>
                        </a:rPr>
                        <a:t>, </a:t>
                      </a:r>
                      <a:r>
                        <a:rPr kumimoji="0" lang="en-US" altLang="zh-CN"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音乐</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之一，且</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姓名</a:t>
                      </a:r>
                      <a:r>
                        <a:rPr kumimoji="0" lang="zh-CN" altLang="en-US" sz="2000" b="1" i="0" u="none" strike="noStrike" cap="none" normalizeH="0" baseline="0" smtClean="0">
                          <a:ln>
                            <a:noFill/>
                          </a:ln>
                          <a:solidFill>
                            <a:schemeClr val="tx1"/>
                          </a:solidFill>
                          <a:effectLst/>
                          <a:latin typeface="宋体"/>
                          <a:ea typeface="宋体" charset="-122"/>
                        </a:rPr>
                        <a:t>”</a:t>
                      </a:r>
                      <a:r>
                        <a:rPr kumimoji="0" lang="zh-CN" altLang="en-US" sz="2000" b="1" i="0" u="none" strike="noStrike" cap="none" normalizeH="0" baseline="0" smtClean="0">
                          <a:ln>
                            <a:noFill/>
                          </a:ln>
                          <a:solidFill>
                            <a:schemeClr val="tx1"/>
                          </a:solidFill>
                          <a:effectLst/>
                          <a:latin typeface="Calibri" pitchFamily="34" charset="0"/>
                          <a:ea typeface="宋体" charset="-122"/>
                        </a:rPr>
                        <a:t>的长度不等于</a:t>
                      </a:r>
                      <a:r>
                        <a:rPr kumimoji="0" lang="en-US" altLang="zh-CN" sz="2000" b="1" i="0" u="none" strike="noStrike" cap="none" normalizeH="0" baseline="0" smtClean="0">
                          <a:ln>
                            <a:noFill/>
                          </a:ln>
                          <a:solidFill>
                            <a:schemeClr val="tx1"/>
                          </a:solidFill>
                          <a:effectLst/>
                          <a:latin typeface="Calibri" pitchFamily="34" charset="0"/>
                          <a:ea typeface="宋体" charset="-122"/>
                        </a:rPr>
                        <a:t>4</a:t>
                      </a: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bl>
          </a:graphicData>
        </a:graphic>
      </p:graphicFrame>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6.2.3 </a:t>
            </a:r>
            <a:r>
              <a:rPr lang="zh-CN" altLang="en-US" b="1" dirty="0"/>
              <a:t>创建带条件的宏 </a:t>
            </a:r>
            <a:endParaRPr lang="en-US" altLang="zh-CN" b="1" dirty="0"/>
          </a:p>
        </p:txBody>
      </p:sp>
    </p:spTree>
  </p:cSld>
  <p:clrMapOvr>
    <a:masterClrMapping/>
  </p:clrMapOvr>
  <p:transition>
    <p:push/>
    <p:sndAc>
      <p:stSnd>
        <p:snd r:embed="rId2" name="type.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491880" y="274638"/>
            <a:ext cx="5194920" cy="1143000"/>
          </a:xfrm>
        </p:spPr>
        <p:txBody>
          <a:bodyPr/>
          <a:lstStyle/>
          <a:p>
            <a:r>
              <a:rPr lang="en-US" altLang="zh-SG" dirty="0"/>
              <a:t>6.2.4  </a:t>
            </a:r>
            <a:r>
              <a:rPr lang="zh-CN" altLang="zh-SG" dirty="0"/>
              <a:t>创建嵌入宏</a:t>
            </a:r>
          </a:p>
        </p:txBody>
      </p:sp>
      <p:sp>
        <p:nvSpPr>
          <p:cNvPr id="30723" name="Rectangle 3"/>
          <p:cNvSpPr>
            <a:spLocks noGrp="1" noChangeArrowheads="1"/>
          </p:cNvSpPr>
          <p:nvPr>
            <p:ph type="body" idx="1"/>
          </p:nvPr>
        </p:nvSpPr>
        <p:spPr/>
        <p:txBody>
          <a:bodyPr/>
          <a:lstStyle/>
          <a:p>
            <a:r>
              <a:rPr lang="zh-CN" altLang="zh-SG" dirty="0" smtClean="0"/>
              <a:t>嵌入</a:t>
            </a:r>
            <a:r>
              <a:rPr lang="zh-CN" altLang="zh-SG" dirty="0"/>
              <a:t>宏是嵌入在窗体、报表或其他控件的事件属性中的宏，是所嵌入到的对象或控件的一部分</a:t>
            </a:r>
            <a:r>
              <a:rPr lang="zh-CN" altLang="zh-SG" dirty="0" smtClean="0"/>
              <a:t>。</a:t>
            </a:r>
            <a:endParaRPr lang="en-US" altLang="zh-CN" dirty="0" smtClean="0"/>
          </a:p>
          <a:p>
            <a:r>
              <a:rPr lang="zh-CN" altLang="zh-SG" dirty="0"/>
              <a:t>创建嵌入宏有两种方法：</a:t>
            </a:r>
            <a:endParaRPr lang="en-US" altLang="zh-CN" dirty="0" smtClean="0"/>
          </a:p>
          <a:p>
            <a:pPr marL="0" indent="0">
              <a:buNone/>
            </a:pPr>
            <a:r>
              <a:rPr lang="zh-CN" altLang="en-US" dirty="0" smtClean="0"/>
              <a:t>例</a:t>
            </a:r>
            <a:r>
              <a:rPr lang="en-US" altLang="zh-CN" dirty="0" smtClean="0"/>
              <a:t>6.3   </a:t>
            </a:r>
            <a:r>
              <a:rPr lang="zh-CN" altLang="en-US" dirty="0"/>
              <a:t>建立“密码验证”窗体，创建一个包含“确定”和“取消”</a:t>
            </a:r>
            <a:r>
              <a:rPr lang="en-US" altLang="zh-CN" dirty="0"/>
              <a:t>2</a:t>
            </a:r>
            <a:r>
              <a:rPr lang="zh-CN" altLang="en-US" dirty="0"/>
              <a:t>个宏的“密码验证”宏组，并为它编写一个最简单的验证程序，程序逻辑是：如果密码输入正确（正确密码为“</a:t>
            </a:r>
            <a:r>
              <a:rPr lang="en-US" altLang="zh-CN" dirty="0"/>
              <a:t>001”</a:t>
            </a:r>
            <a:r>
              <a:rPr lang="zh-CN" altLang="en-US" dirty="0"/>
              <a:t>），登陆系统主界面，否则显示信息“密码错误！”，继续输入密码。</a:t>
            </a:r>
          </a:p>
        </p:txBody>
      </p:sp>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SG" b="1" dirty="0"/>
              <a:t>6.2.4  </a:t>
            </a:r>
            <a:r>
              <a:rPr lang="zh-CN" altLang="zh-SG" b="1" dirty="0"/>
              <a:t>创建嵌入宏</a:t>
            </a:r>
            <a:endParaRPr lang="en-US" altLang="zh-CN" b="1" dirty="0"/>
          </a:p>
        </p:txBody>
      </p:sp>
    </p:spTree>
  </p:cSld>
  <p:clrMapOvr>
    <a:masterClrMapping/>
  </p:clrMapOvr>
  <p:transition>
    <p:push dir="r"/>
    <p:sndAc>
      <p:stSnd>
        <p:snd r:embed="rId2" name="type.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491880" y="274638"/>
            <a:ext cx="5194920" cy="1143000"/>
          </a:xfrm>
        </p:spPr>
        <p:txBody>
          <a:bodyPr/>
          <a:lstStyle/>
          <a:p>
            <a:pPr algn="r"/>
            <a:r>
              <a:rPr lang="en-US" altLang="zh-SG" dirty="0" smtClean="0"/>
              <a:t>6.2.5  </a:t>
            </a:r>
            <a:r>
              <a:rPr lang="zh-CN" altLang="zh-SG" dirty="0"/>
              <a:t>创建数据宏</a:t>
            </a:r>
          </a:p>
        </p:txBody>
      </p:sp>
      <p:sp>
        <p:nvSpPr>
          <p:cNvPr id="30723" name="Rectangle 3"/>
          <p:cNvSpPr>
            <a:spLocks noGrp="1" noChangeArrowheads="1"/>
          </p:cNvSpPr>
          <p:nvPr>
            <p:ph type="body" idx="1"/>
          </p:nvPr>
        </p:nvSpPr>
        <p:spPr/>
        <p:txBody>
          <a:bodyPr/>
          <a:lstStyle/>
          <a:p>
            <a:r>
              <a:rPr lang="zh-CN" altLang="zh-SG" dirty="0"/>
              <a:t>数据</a:t>
            </a:r>
            <a:r>
              <a:rPr lang="zh-CN" altLang="zh-SG" dirty="0" smtClean="0"/>
              <a:t>宏允许</a:t>
            </a:r>
            <a:r>
              <a:rPr lang="zh-CN" altLang="zh-SG" dirty="0"/>
              <a:t>用户在表事件（如添加、更新或删除数据等）中添加逻辑。</a:t>
            </a:r>
          </a:p>
          <a:p>
            <a:r>
              <a:rPr lang="zh-CN" altLang="zh-SG" dirty="0" smtClean="0"/>
              <a:t>数据</a:t>
            </a:r>
            <a:r>
              <a:rPr lang="zh-CN" altLang="zh-SG" dirty="0"/>
              <a:t>宏包括五种宏：插入后、更新后、删除后、删除前、更改前。</a:t>
            </a:r>
          </a:p>
          <a:p>
            <a:pPr marL="0" indent="0">
              <a:buNone/>
            </a:pPr>
            <a:r>
              <a:rPr lang="zh-CN" altLang="zh-SG" dirty="0"/>
              <a:t>例</a:t>
            </a:r>
            <a:r>
              <a:rPr lang="en-US" altLang="zh-SG" dirty="0"/>
              <a:t>6.4 </a:t>
            </a:r>
            <a:r>
              <a:rPr lang="zh-CN" altLang="zh-SG" dirty="0"/>
              <a:t>在“罗斯文”数据库中，为“订单明细”表创建一个“更改前”的数据宏，用于限制输入的“数量”字段值不得小于等于</a:t>
            </a:r>
            <a:r>
              <a:rPr lang="en-US" altLang="zh-SG" dirty="0"/>
              <a:t>0</a:t>
            </a:r>
            <a:r>
              <a:rPr lang="zh-CN" altLang="zh-SG" dirty="0"/>
              <a:t>。如果输入的值小于等于</a:t>
            </a:r>
            <a:r>
              <a:rPr lang="en-US" altLang="zh-SG" dirty="0"/>
              <a:t>0</a:t>
            </a:r>
            <a:r>
              <a:rPr lang="zh-CN" altLang="zh-SG" dirty="0"/>
              <a:t>，那么单击“保存”按钮时，显示如图</a:t>
            </a:r>
            <a:r>
              <a:rPr lang="en-US" altLang="zh-SG" dirty="0"/>
              <a:t>6.14</a:t>
            </a:r>
            <a:r>
              <a:rPr lang="zh-CN" altLang="zh-SG" dirty="0"/>
              <a:t>所示的消息框。</a:t>
            </a:r>
          </a:p>
        </p:txBody>
      </p:sp>
      <p:sp>
        <p:nvSpPr>
          <p:cNvPr id="4" name="Rectangle 4"/>
          <p:cNvSpPr>
            <a:spLocks noChangeArrowheads="1"/>
          </p:cNvSpPr>
          <p:nvPr/>
        </p:nvSpPr>
        <p:spPr bwMode="auto">
          <a:xfrm>
            <a:off x="611188" y="0"/>
            <a:ext cx="2881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SG" b="1" dirty="0"/>
              <a:t>6.2.5  </a:t>
            </a:r>
            <a:r>
              <a:rPr lang="zh-CN" altLang="zh-SG" b="1" dirty="0"/>
              <a:t>创建数据宏</a:t>
            </a:r>
            <a:endParaRPr lang="en-US" altLang="zh-CN" b="1" dirty="0"/>
          </a:p>
        </p:txBody>
      </p:sp>
    </p:spTree>
    <p:extLst>
      <p:ext uri="{BB962C8B-B14F-4D97-AF65-F5344CB8AC3E}">
        <p14:creationId xmlns:p14="http://schemas.microsoft.com/office/powerpoint/2010/main" val="985894340"/>
      </p:ext>
    </p:extLst>
  </p:cSld>
  <p:clrMapOvr>
    <a:masterClrMapping/>
  </p:clrMapOvr>
  <p:transition>
    <p:push dir="r"/>
    <p:sndAc>
      <p:stSnd>
        <p:snd r:embed="rId2" name="type.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771800" y="426955"/>
            <a:ext cx="5554960" cy="1143000"/>
          </a:xfrm>
        </p:spPr>
        <p:txBody>
          <a:bodyPr/>
          <a:lstStyle/>
          <a:p>
            <a:pPr algn="r"/>
            <a:r>
              <a:rPr lang="en-US" altLang="zh-CN" dirty="0" smtClean="0"/>
              <a:t>6.3.1 </a:t>
            </a:r>
            <a:r>
              <a:rPr lang="zh-CN" altLang="en-US" dirty="0"/>
              <a:t>运行宏 </a:t>
            </a:r>
          </a:p>
        </p:txBody>
      </p:sp>
      <p:sp>
        <p:nvSpPr>
          <p:cNvPr id="31747" name="Rectangle 3"/>
          <p:cNvSpPr>
            <a:spLocks noGrp="1" noChangeArrowheads="1"/>
          </p:cNvSpPr>
          <p:nvPr>
            <p:ph type="body" idx="1"/>
          </p:nvPr>
        </p:nvSpPr>
        <p:spPr>
          <a:xfrm>
            <a:off x="1331640" y="1916833"/>
            <a:ext cx="7355160" cy="3096344"/>
          </a:xfrm>
        </p:spPr>
        <p:txBody>
          <a:bodyPr/>
          <a:lstStyle/>
          <a:p>
            <a:pPr marL="0" indent="0">
              <a:buNone/>
            </a:pPr>
            <a:r>
              <a:rPr lang="zh-CN" altLang="en-US" dirty="0"/>
              <a:t>宏可以有以下几种运行方式：</a:t>
            </a:r>
          </a:p>
          <a:p>
            <a:r>
              <a:rPr lang="zh-CN" altLang="en-US" dirty="0"/>
              <a:t>直接运行宏。</a:t>
            </a:r>
          </a:p>
          <a:p>
            <a:r>
              <a:rPr lang="zh-CN" altLang="en-US" dirty="0"/>
              <a:t>从其他宏中运行宏。</a:t>
            </a:r>
          </a:p>
          <a:p>
            <a:r>
              <a:rPr lang="zh-CN" altLang="en-US" dirty="0"/>
              <a:t>在窗体、报表或控件的事件中运行宏。</a:t>
            </a:r>
          </a:p>
        </p:txBody>
      </p:sp>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6.3.1 </a:t>
            </a:r>
            <a:r>
              <a:rPr lang="zh-CN" altLang="en-US" b="1" dirty="0"/>
              <a:t>运行宏 </a:t>
            </a:r>
            <a:endParaRPr lang="en-US" altLang="zh-CN" b="1" dirty="0"/>
          </a:p>
        </p:txBody>
      </p:sp>
    </p:spTree>
  </p:cSld>
  <p:clrMapOvr>
    <a:masterClrMapping/>
  </p:clrMapOvr>
  <p:transition>
    <p:split orient="vert"/>
    <p:sndAc>
      <p:stSnd>
        <p:snd r:embed="rId2" name="chimes.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1188" y="426955"/>
            <a:ext cx="5194920" cy="1143000"/>
          </a:xfrm>
        </p:spPr>
        <p:txBody>
          <a:bodyPr/>
          <a:lstStyle/>
          <a:p>
            <a:pPr algn="l"/>
            <a:r>
              <a:rPr lang="zh-CN" altLang="en-US" dirty="0" smtClean="0"/>
              <a:t>一、直接</a:t>
            </a:r>
            <a:r>
              <a:rPr lang="zh-CN" altLang="en-US" dirty="0"/>
              <a:t>运行宏</a:t>
            </a:r>
          </a:p>
        </p:txBody>
      </p:sp>
      <p:sp>
        <p:nvSpPr>
          <p:cNvPr id="32771" name="Rectangle 3"/>
          <p:cNvSpPr>
            <a:spLocks noGrp="1" noChangeArrowheads="1"/>
          </p:cNvSpPr>
          <p:nvPr>
            <p:ph type="body" idx="1"/>
          </p:nvPr>
        </p:nvSpPr>
        <p:spPr/>
        <p:txBody>
          <a:bodyPr/>
          <a:lstStyle/>
          <a:p>
            <a:r>
              <a:rPr lang="zh-CN" altLang="en-US" dirty="0"/>
              <a:t>直接运行宏主要是为了对建立的宏进行调试</a:t>
            </a:r>
            <a:r>
              <a:rPr lang="zh-CN" altLang="en-US" dirty="0" smtClean="0"/>
              <a:t>。</a:t>
            </a:r>
            <a:endParaRPr lang="en-US" altLang="zh-CN" dirty="0" smtClean="0"/>
          </a:p>
          <a:p>
            <a:r>
              <a:rPr lang="zh-CN" altLang="en-US" dirty="0" smtClean="0"/>
              <a:t>可以</a:t>
            </a:r>
            <a:r>
              <a:rPr lang="zh-CN" altLang="en-US" dirty="0"/>
              <a:t>有以下</a:t>
            </a:r>
            <a:r>
              <a:rPr lang="en-US" altLang="zh-CN" dirty="0"/>
              <a:t>3</a:t>
            </a:r>
            <a:r>
              <a:rPr lang="zh-CN" altLang="en-US" dirty="0"/>
              <a:t>种方式：</a:t>
            </a:r>
          </a:p>
          <a:p>
            <a:pPr lvl="1">
              <a:buFont typeface="Wingdings" panose="05000000000000000000" pitchFamily="2" charset="2"/>
              <a:buChar char="l"/>
            </a:pPr>
            <a:r>
              <a:rPr lang="zh-CN" altLang="en-US" dirty="0"/>
              <a:t>若要从宏设计视图中执行宏，可单击工具栏上的“运行”按钮。</a:t>
            </a:r>
          </a:p>
          <a:p>
            <a:pPr lvl="1">
              <a:buFont typeface="Wingdings" panose="05000000000000000000" pitchFamily="2" charset="2"/>
              <a:buChar char="l"/>
            </a:pPr>
            <a:r>
              <a:rPr lang="zh-CN" altLang="en-US" dirty="0"/>
              <a:t>若要从数据库窗口中运行宏，可单击“宏”对象，然后双击相应的宏名。</a:t>
            </a:r>
          </a:p>
          <a:p>
            <a:pPr lvl="1">
              <a:buFont typeface="Wingdings" panose="05000000000000000000" pitchFamily="2" charset="2"/>
              <a:buChar char="l"/>
            </a:pPr>
            <a:r>
              <a:rPr lang="zh-CN" altLang="en-US" dirty="0"/>
              <a:t>执行“工具｜宏｜运行宏”菜单命令，然后在“执行宏”对话框中选择宏。</a:t>
            </a:r>
          </a:p>
        </p:txBody>
      </p:sp>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6.3.1 </a:t>
            </a:r>
            <a:r>
              <a:rPr lang="zh-CN" altLang="en-US" b="1" dirty="0"/>
              <a:t>运行宏 </a:t>
            </a:r>
            <a:endParaRPr lang="en-US" altLang="zh-CN" b="1" dirty="0"/>
          </a:p>
        </p:txBody>
      </p:sp>
    </p:spTree>
  </p:cSld>
  <p:clrMapOvr>
    <a:masterClrMapping/>
  </p:clrMapOvr>
  <p:transition>
    <p:wedge/>
    <p:sndAc>
      <p:stSnd>
        <p:snd r:embed="rId2" name="breez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p:cTn id="7" dur="500" fill="hold"/>
                                        <p:tgtEl>
                                          <p:spTgt spid="32771">
                                            <p:txEl>
                                              <p:pRg st="2" end="2"/>
                                            </p:txEl>
                                          </p:spTgt>
                                        </p:tgtEl>
                                        <p:attrNameLst>
                                          <p:attrName>ppt_w</p:attrName>
                                        </p:attrNameLst>
                                      </p:cBhvr>
                                      <p:tavLst>
                                        <p:tav tm="0">
                                          <p:val>
                                            <p:strVal val="2/3*#ppt_w"/>
                                          </p:val>
                                        </p:tav>
                                        <p:tav tm="100000">
                                          <p:val>
                                            <p:strVal val="#ppt_w"/>
                                          </p:val>
                                        </p:tav>
                                      </p:tavLst>
                                    </p:anim>
                                    <p:anim calcmode="lin" valueType="num">
                                      <p:cBhvr>
                                        <p:cTn id="8" dur="500" fill="hold"/>
                                        <p:tgtEl>
                                          <p:spTgt spid="32771">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anim calcmode="lin" valueType="num">
                                      <p:cBhvr>
                                        <p:cTn id="13" dur="500" fill="hold"/>
                                        <p:tgtEl>
                                          <p:spTgt spid="32771">
                                            <p:txEl>
                                              <p:pRg st="3" end="3"/>
                                            </p:txEl>
                                          </p:spTgt>
                                        </p:tgtEl>
                                        <p:attrNameLst>
                                          <p:attrName>ppt_w</p:attrName>
                                        </p:attrNameLst>
                                      </p:cBhvr>
                                      <p:tavLst>
                                        <p:tav tm="0">
                                          <p:val>
                                            <p:strVal val="2/3*#ppt_w"/>
                                          </p:val>
                                        </p:tav>
                                        <p:tav tm="100000">
                                          <p:val>
                                            <p:strVal val="#ppt_w"/>
                                          </p:val>
                                        </p:tav>
                                      </p:tavLst>
                                    </p:anim>
                                    <p:anim calcmode="lin" valueType="num">
                                      <p:cBhvr>
                                        <p:cTn id="14" dur="500" fill="hold"/>
                                        <p:tgtEl>
                                          <p:spTgt spid="32771">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anim calcmode="lin" valueType="num">
                                      <p:cBhvr>
                                        <p:cTn id="19" dur="500" fill="hold"/>
                                        <p:tgtEl>
                                          <p:spTgt spid="32771">
                                            <p:txEl>
                                              <p:pRg st="4" end="4"/>
                                            </p:txEl>
                                          </p:spTgt>
                                        </p:tgtEl>
                                        <p:attrNameLst>
                                          <p:attrName>ppt_w</p:attrName>
                                        </p:attrNameLst>
                                      </p:cBhvr>
                                      <p:tavLst>
                                        <p:tav tm="0">
                                          <p:val>
                                            <p:strVal val="2/3*#ppt_w"/>
                                          </p:val>
                                        </p:tav>
                                        <p:tav tm="100000">
                                          <p:val>
                                            <p:strVal val="#ppt_w"/>
                                          </p:val>
                                        </p:tav>
                                      </p:tavLst>
                                    </p:anim>
                                    <p:anim calcmode="lin" valueType="num">
                                      <p:cBhvr>
                                        <p:cTn id="20" dur="500" fill="hold"/>
                                        <p:tgtEl>
                                          <p:spTgt spid="32771">
                                            <p:txEl>
                                              <p:pRg st="4" end="4"/>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635896" y="692696"/>
            <a:ext cx="4320480" cy="1143000"/>
          </a:xfrm>
        </p:spPr>
        <p:txBody>
          <a:bodyPr/>
          <a:lstStyle/>
          <a:p>
            <a:r>
              <a:rPr lang="zh-CN" altLang="en-US" dirty="0" smtClean="0"/>
              <a:t>第</a:t>
            </a:r>
            <a:r>
              <a:rPr lang="en-US" altLang="zh-CN" dirty="0" smtClean="0"/>
              <a:t>6</a:t>
            </a:r>
            <a:r>
              <a:rPr lang="zh-CN" altLang="en-US" dirty="0" smtClean="0"/>
              <a:t>章 </a:t>
            </a:r>
            <a:r>
              <a:rPr lang="zh-CN" altLang="en-US" dirty="0"/>
              <a:t>宏</a:t>
            </a:r>
          </a:p>
        </p:txBody>
      </p:sp>
      <p:sp>
        <p:nvSpPr>
          <p:cNvPr id="9220" name="Rectangle 4"/>
          <p:cNvSpPr>
            <a:spLocks noGrp="1" noChangeArrowheads="1"/>
          </p:cNvSpPr>
          <p:nvPr>
            <p:ph type="body" sz="half" idx="1"/>
          </p:nvPr>
        </p:nvSpPr>
        <p:spPr>
          <a:xfrm>
            <a:off x="467544" y="1340768"/>
            <a:ext cx="4032250" cy="4525963"/>
          </a:xfrm>
        </p:spPr>
        <p:txBody>
          <a:bodyPr/>
          <a:lstStyle/>
          <a:p>
            <a:pPr marL="0" indent="0">
              <a:lnSpc>
                <a:spcPct val="90000"/>
              </a:lnSpc>
              <a:buNone/>
            </a:pPr>
            <a:r>
              <a:rPr lang="en-US" altLang="zh-CN" dirty="0" smtClean="0"/>
              <a:t>6.1</a:t>
            </a:r>
            <a:r>
              <a:rPr lang="zh-CN" altLang="en-US" dirty="0"/>
              <a:t>宏的概述 </a:t>
            </a:r>
          </a:p>
          <a:p>
            <a:pPr marL="0" indent="0">
              <a:lnSpc>
                <a:spcPct val="90000"/>
              </a:lnSpc>
              <a:buNone/>
            </a:pPr>
            <a:r>
              <a:rPr lang="en-US" altLang="zh-CN" dirty="0" smtClean="0"/>
              <a:t>6.1.1</a:t>
            </a:r>
            <a:r>
              <a:rPr lang="zh-CN" altLang="en-US" dirty="0" smtClean="0"/>
              <a:t>宏</a:t>
            </a:r>
            <a:r>
              <a:rPr lang="zh-CN" altLang="en-US" dirty="0"/>
              <a:t>的基本</a:t>
            </a:r>
            <a:r>
              <a:rPr lang="zh-CN" altLang="en-US" dirty="0" smtClean="0"/>
              <a:t>概念 </a:t>
            </a:r>
            <a:endParaRPr lang="zh-CN" altLang="en-US" dirty="0"/>
          </a:p>
          <a:p>
            <a:pPr marL="0" indent="0">
              <a:lnSpc>
                <a:spcPct val="90000"/>
              </a:lnSpc>
              <a:buNone/>
            </a:pPr>
            <a:r>
              <a:rPr lang="en-US" altLang="zh-CN" dirty="0" smtClean="0"/>
              <a:t>6.1.2</a:t>
            </a:r>
            <a:r>
              <a:rPr lang="zh-CN" altLang="en-US" dirty="0" smtClean="0"/>
              <a:t>宏</a:t>
            </a:r>
            <a:r>
              <a:rPr lang="zh-CN" altLang="en-US" dirty="0"/>
              <a:t>与</a:t>
            </a:r>
            <a:r>
              <a:rPr lang="en-US" altLang="zh-CN" dirty="0"/>
              <a:t>VBA </a:t>
            </a:r>
          </a:p>
          <a:p>
            <a:pPr marL="0" indent="0">
              <a:lnSpc>
                <a:spcPct val="90000"/>
              </a:lnSpc>
              <a:buNone/>
            </a:pPr>
            <a:r>
              <a:rPr lang="en-US" altLang="zh-CN" dirty="0" smtClean="0"/>
              <a:t>6.1.3</a:t>
            </a:r>
            <a:r>
              <a:rPr lang="zh-CN" altLang="en-US" dirty="0" smtClean="0"/>
              <a:t>宏</a:t>
            </a:r>
            <a:r>
              <a:rPr lang="zh-CN" altLang="en-US" dirty="0"/>
              <a:t>的设计窗口 </a:t>
            </a:r>
          </a:p>
          <a:p>
            <a:pPr marL="0" indent="0">
              <a:lnSpc>
                <a:spcPct val="90000"/>
              </a:lnSpc>
              <a:buNone/>
            </a:pPr>
            <a:r>
              <a:rPr lang="en-US" altLang="zh-CN" dirty="0" smtClean="0"/>
              <a:t>6.1.4</a:t>
            </a:r>
            <a:r>
              <a:rPr lang="zh-CN" altLang="en-US" dirty="0" smtClean="0"/>
              <a:t>常用</a:t>
            </a:r>
            <a:r>
              <a:rPr lang="zh-CN" altLang="en-US" dirty="0"/>
              <a:t>的宏操作 </a:t>
            </a:r>
          </a:p>
          <a:p>
            <a:pPr marL="0" indent="0">
              <a:lnSpc>
                <a:spcPct val="90000"/>
              </a:lnSpc>
              <a:buNone/>
            </a:pPr>
            <a:r>
              <a:rPr lang="en-US" altLang="zh-CN" dirty="0" smtClean="0"/>
              <a:t>6.2</a:t>
            </a:r>
            <a:r>
              <a:rPr lang="zh-CN" altLang="en-US" dirty="0"/>
              <a:t>创建宏 </a:t>
            </a:r>
          </a:p>
          <a:p>
            <a:pPr marL="0" indent="0">
              <a:lnSpc>
                <a:spcPct val="90000"/>
              </a:lnSpc>
              <a:buNone/>
            </a:pPr>
            <a:r>
              <a:rPr lang="en-US" altLang="zh-CN" dirty="0" smtClean="0"/>
              <a:t>6.2.1</a:t>
            </a:r>
            <a:r>
              <a:rPr lang="zh-CN" altLang="en-US" dirty="0" smtClean="0"/>
              <a:t>创建</a:t>
            </a:r>
            <a:r>
              <a:rPr lang="zh-CN" altLang="en-US" dirty="0"/>
              <a:t>操作序列宏 </a:t>
            </a:r>
          </a:p>
          <a:p>
            <a:pPr marL="0" indent="0">
              <a:lnSpc>
                <a:spcPct val="90000"/>
              </a:lnSpc>
              <a:buNone/>
            </a:pPr>
            <a:r>
              <a:rPr lang="en-US" altLang="zh-CN" dirty="0" smtClean="0"/>
              <a:t>6.2.2</a:t>
            </a:r>
            <a:r>
              <a:rPr lang="zh-CN" altLang="en-US" dirty="0" smtClean="0"/>
              <a:t>创建</a:t>
            </a:r>
            <a:r>
              <a:rPr lang="zh-CN" altLang="en-US" dirty="0"/>
              <a:t>宏组 </a:t>
            </a:r>
          </a:p>
          <a:p>
            <a:pPr marL="0" indent="0">
              <a:lnSpc>
                <a:spcPct val="90000"/>
              </a:lnSpc>
              <a:buNone/>
            </a:pPr>
            <a:r>
              <a:rPr lang="en-US" altLang="zh-CN" dirty="0" smtClean="0"/>
              <a:t>6.2.3</a:t>
            </a:r>
            <a:r>
              <a:rPr lang="zh-CN" altLang="en-US" dirty="0" smtClean="0"/>
              <a:t>创建</a:t>
            </a:r>
            <a:r>
              <a:rPr lang="zh-CN" altLang="en-US" dirty="0"/>
              <a:t>带条件的宏 </a:t>
            </a:r>
          </a:p>
        </p:txBody>
      </p:sp>
      <p:sp>
        <p:nvSpPr>
          <p:cNvPr id="9221" name="Rectangle 5"/>
          <p:cNvSpPr>
            <a:spLocks noGrp="1" noChangeArrowheads="1"/>
          </p:cNvSpPr>
          <p:nvPr>
            <p:ph type="body" sz="half" idx="2"/>
          </p:nvPr>
        </p:nvSpPr>
        <p:spPr>
          <a:xfrm>
            <a:off x="4652963" y="2852936"/>
            <a:ext cx="4033837" cy="3273227"/>
          </a:xfrm>
        </p:spPr>
        <p:txBody>
          <a:bodyPr/>
          <a:lstStyle/>
          <a:p>
            <a:pPr>
              <a:lnSpc>
                <a:spcPct val="90000"/>
              </a:lnSpc>
              <a:buFont typeface="Wingdings" pitchFamily="2" charset="2"/>
              <a:buNone/>
            </a:pPr>
            <a:r>
              <a:rPr lang="en-US" altLang="zh-CN" dirty="0" smtClean="0"/>
              <a:t>6.3 </a:t>
            </a:r>
            <a:r>
              <a:rPr lang="zh-CN" altLang="en-US" dirty="0"/>
              <a:t>运行与调试宏 </a:t>
            </a:r>
          </a:p>
          <a:p>
            <a:pPr marL="0" indent="0">
              <a:lnSpc>
                <a:spcPct val="90000"/>
              </a:lnSpc>
              <a:buNone/>
            </a:pPr>
            <a:r>
              <a:rPr lang="en-US" altLang="zh-CN" dirty="0" smtClean="0"/>
              <a:t>6.3.1</a:t>
            </a:r>
            <a:r>
              <a:rPr lang="zh-CN" altLang="en-US" dirty="0" smtClean="0"/>
              <a:t>运行</a:t>
            </a:r>
            <a:r>
              <a:rPr lang="zh-CN" altLang="en-US" dirty="0"/>
              <a:t>宏 </a:t>
            </a:r>
          </a:p>
          <a:p>
            <a:pPr marL="0" indent="0">
              <a:lnSpc>
                <a:spcPct val="90000"/>
              </a:lnSpc>
              <a:buNone/>
            </a:pPr>
            <a:r>
              <a:rPr lang="en-US" altLang="zh-CN" dirty="0" smtClean="0"/>
              <a:t>6.3.2</a:t>
            </a:r>
            <a:r>
              <a:rPr lang="zh-CN" altLang="en-US" dirty="0" smtClean="0"/>
              <a:t>调试</a:t>
            </a:r>
            <a:r>
              <a:rPr lang="zh-CN" altLang="en-US" dirty="0"/>
              <a:t>宏 </a:t>
            </a:r>
          </a:p>
          <a:p>
            <a:pPr>
              <a:lnSpc>
                <a:spcPct val="90000"/>
              </a:lnSpc>
              <a:buFont typeface="Wingdings" pitchFamily="2" charset="2"/>
              <a:buNone/>
            </a:pPr>
            <a:r>
              <a:rPr lang="en-US" altLang="zh-CN" dirty="0" smtClean="0"/>
              <a:t>6.4</a:t>
            </a:r>
            <a:r>
              <a:rPr lang="zh-CN" altLang="en-US" dirty="0"/>
              <a:t>通过事件触发宏 </a:t>
            </a:r>
          </a:p>
          <a:p>
            <a:pPr>
              <a:lnSpc>
                <a:spcPct val="90000"/>
              </a:lnSpc>
              <a:buFont typeface="Wingdings" pitchFamily="2" charset="2"/>
              <a:buNone/>
            </a:pPr>
            <a:r>
              <a:rPr lang="en-US" altLang="zh-CN" dirty="0" smtClean="0"/>
              <a:t>6.5</a:t>
            </a:r>
            <a:r>
              <a:rPr lang="zh-CN" altLang="en-US" dirty="0"/>
              <a:t>宏应用实例 </a:t>
            </a:r>
          </a:p>
        </p:txBody>
      </p:sp>
    </p:spTree>
  </p:cSld>
  <p:clrMapOvr>
    <a:masterClrMapping/>
  </p:clrMapOvr>
  <p:transition>
    <p:blinds dir="vert"/>
    <p:sndAc>
      <p:stSnd>
        <p:snd r:embed="rId2" name="wind.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536" y="369888"/>
            <a:ext cx="4968551" cy="1143000"/>
          </a:xfrm>
        </p:spPr>
        <p:txBody>
          <a:bodyPr/>
          <a:lstStyle/>
          <a:p>
            <a:pPr algn="l"/>
            <a:r>
              <a:rPr lang="zh-CN" altLang="en-US" dirty="0" smtClean="0"/>
              <a:t>二、从</a:t>
            </a:r>
            <a:r>
              <a:rPr lang="zh-CN" altLang="en-US" dirty="0"/>
              <a:t>其他宏中运行宏 </a:t>
            </a:r>
          </a:p>
        </p:txBody>
      </p:sp>
      <p:sp>
        <p:nvSpPr>
          <p:cNvPr id="33795" name="Rectangle 3"/>
          <p:cNvSpPr>
            <a:spLocks noGrp="1" noChangeArrowheads="1"/>
          </p:cNvSpPr>
          <p:nvPr>
            <p:ph type="body" idx="1"/>
          </p:nvPr>
        </p:nvSpPr>
        <p:spPr>
          <a:xfrm>
            <a:off x="611560" y="1484784"/>
            <a:ext cx="8075613" cy="4525963"/>
          </a:xfrm>
        </p:spPr>
        <p:txBody>
          <a:bodyPr/>
          <a:lstStyle/>
          <a:p>
            <a:r>
              <a:rPr lang="zh-CN" altLang="en-US" dirty="0"/>
              <a:t>必须 要使用“</a:t>
            </a:r>
            <a:r>
              <a:rPr lang="en-US" altLang="zh-CN" dirty="0" err="1"/>
              <a:t>RunMacro</a:t>
            </a:r>
            <a:r>
              <a:rPr lang="en-US" altLang="zh-CN" dirty="0"/>
              <a:t>”</a:t>
            </a:r>
            <a:r>
              <a:rPr lang="zh-CN" altLang="en-US" dirty="0"/>
              <a:t>操作 </a:t>
            </a:r>
          </a:p>
          <a:p>
            <a:pPr>
              <a:buFont typeface="Wingdings" pitchFamily="2" charset="2"/>
              <a:buNone/>
            </a:pPr>
            <a:endParaRPr lang="zh-CN" altLang="en-US" dirty="0"/>
          </a:p>
          <a:p>
            <a:pPr marL="0" indent="0">
              <a:buNone/>
            </a:pPr>
            <a:r>
              <a:rPr lang="zh-CN" altLang="en-US" sz="3600" dirty="0" smtClean="0"/>
              <a:t>三、在</a:t>
            </a:r>
            <a:r>
              <a:rPr lang="zh-CN" altLang="en-US" sz="3600" dirty="0"/>
              <a:t>窗体、报表或控件的事件中运行宏 </a:t>
            </a:r>
          </a:p>
          <a:p>
            <a:r>
              <a:rPr lang="en-US" altLang="zh-CN" dirty="0"/>
              <a:t>Access</a:t>
            </a:r>
            <a:r>
              <a:rPr lang="zh-CN" altLang="en-US" dirty="0"/>
              <a:t>可以对窗体、报表或控件中的多种类型事件作出响应，包括鼠标单击、数据更改以及窗体或报表的打开或关闭等。 </a:t>
            </a:r>
          </a:p>
        </p:txBody>
      </p:sp>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6.3.1 </a:t>
            </a:r>
            <a:r>
              <a:rPr lang="zh-CN" altLang="en-US" b="1" dirty="0"/>
              <a:t>运行宏 </a:t>
            </a:r>
            <a:endParaRPr lang="en-US" altLang="zh-CN" b="1" dirty="0"/>
          </a:p>
        </p:txBody>
      </p:sp>
    </p:spTree>
  </p:cSld>
  <p:clrMapOvr>
    <a:masterClrMapping/>
  </p:clrMapOvr>
  <p:transition>
    <p:wedge/>
    <p:sndAc>
      <p:stSnd>
        <p:snd r:embed="rId2" name="breez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dissolve">
                                      <p:cBhvr>
                                        <p:cTn id="7" dur="500"/>
                                        <p:tgtEl>
                                          <p:spTgt spid="33795">
                                            <p:txEl>
                                              <p:pRg st="2" end="2"/>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3795">
                                            <p:txEl>
                                              <p:pRg st="3" end="3"/>
                                            </p:txEl>
                                          </p:spTgt>
                                        </p:tgtEl>
                                        <p:attrNameLst>
                                          <p:attrName>style.visibility</p:attrName>
                                        </p:attrNameLst>
                                      </p:cBhvr>
                                      <p:to>
                                        <p:strVal val="visible"/>
                                      </p:to>
                                    </p:set>
                                    <p:animEffect transition="in" filter="dissolve">
                                      <p:cBhvr>
                                        <p:cTn id="11"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11560" y="1628800"/>
            <a:ext cx="8075613" cy="4381947"/>
          </a:xfrm>
        </p:spPr>
        <p:txBody>
          <a:bodyPr/>
          <a:lstStyle/>
          <a:p>
            <a:pPr marL="0" indent="0">
              <a:buNone/>
            </a:pPr>
            <a:r>
              <a:rPr lang="zh-CN" altLang="zh-SG" sz="2800" dirty="0"/>
              <a:t>在</a:t>
            </a:r>
            <a:r>
              <a:rPr lang="en-US" altLang="zh-SG" sz="2800" dirty="0"/>
              <a:t>Access</a:t>
            </a:r>
            <a:r>
              <a:rPr lang="zh-CN" altLang="zh-SG" sz="2800" dirty="0"/>
              <a:t>报表、窗体或控件上添加宏以响应某个事件，操作步骤如下：</a:t>
            </a:r>
          </a:p>
          <a:p>
            <a:pPr marL="0" indent="0">
              <a:buNone/>
            </a:pPr>
            <a:r>
              <a:rPr lang="zh-CN" altLang="zh-SG" sz="2800" dirty="0"/>
              <a:t>（</a:t>
            </a:r>
            <a:r>
              <a:rPr lang="en-US" altLang="zh-SG" sz="2800" dirty="0"/>
              <a:t>1</a:t>
            </a:r>
            <a:r>
              <a:rPr lang="zh-CN" altLang="zh-SG" sz="2800" dirty="0"/>
              <a:t>）在设计视图中打开窗体或报表。</a:t>
            </a:r>
          </a:p>
          <a:p>
            <a:pPr marL="0" indent="0">
              <a:buNone/>
            </a:pPr>
            <a:r>
              <a:rPr lang="zh-CN" altLang="zh-SG" sz="2800" dirty="0"/>
              <a:t>（</a:t>
            </a:r>
            <a:r>
              <a:rPr lang="en-US" altLang="zh-SG" sz="2800" dirty="0"/>
              <a:t>2</a:t>
            </a:r>
            <a:r>
              <a:rPr lang="zh-CN" altLang="zh-SG" sz="2800" dirty="0"/>
              <a:t>）创建宏或事件过程。例如，可以创建一个用于在单击命令按钮时显示某种信息的宏或事件过程。</a:t>
            </a:r>
          </a:p>
          <a:p>
            <a:pPr marL="0" indent="0">
              <a:buNone/>
            </a:pPr>
            <a:r>
              <a:rPr lang="zh-CN" altLang="zh-SG" sz="2800" dirty="0"/>
              <a:t>（</a:t>
            </a:r>
            <a:r>
              <a:rPr lang="en-US" altLang="zh-SG" sz="2800" dirty="0"/>
              <a:t>3</a:t>
            </a:r>
            <a:r>
              <a:rPr lang="zh-CN" altLang="zh-SG" sz="2800" dirty="0"/>
              <a:t>）将窗体、报表或控件的适当事件属性设为宏的名称，例如，如果要使用宏在单击按钮时显示某种信息，可以将命令按钮的</a:t>
            </a:r>
            <a:r>
              <a:rPr lang="en-US" altLang="zh-SG" sz="2800" dirty="0"/>
              <a:t> </a:t>
            </a:r>
            <a:r>
              <a:rPr lang="en-US" altLang="zh-SG" sz="2800" dirty="0" err="1"/>
              <a:t>OnClick</a:t>
            </a:r>
            <a:r>
              <a:rPr lang="en-US" altLang="zh-SG" sz="2800" dirty="0"/>
              <a:t> </a:t>
            </a:r>
            <a:r>
              <a:rPr lang="zh-CN" altLang="zh-SG" sz="2800" dirty="0"/>
              <a:t>属性设为用于显示信息的宏的名称</a:t>
            </a:r>
            <a:r>
              <a:rPr lang="zh-CN" altLang="zh-SG" dirty="0"/>
              <a:t>。</a:t>
            </a:r>
          </a:p>
        </p:txBody>
      </p:sp>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6.3.1 </a:t>
            </a:r>
            <a:r>
              <a:rPr lang="zh-CN" altLang="en-US" b="1" dirty="0"/>
              <a:t>运行宏 </a:t>
            </a:r>
            <a:endParaRPr lang="en-US" altLang="zh-CN" b="1" dirty="0"/>
          </a:p>
        </p:txBody>
      </p:sp>
      <p:sp>
        <p:nvSpPr>
          <p:cNvPr id="2" name="标题 1"/>
          <p:cNvSpPr>
            <a:spLocks noGrp="1"/>
          </p:cNvSpPr>
          <p:nvPr>
            <p:ph type="title"/>
          </p:nvPr>
        </p:nvSpPr>
        <p:spPr>
          <a:xfrm>
            <a:off x="611188" y="451018"/>
            <a:ext cx="8229600" cy="1143000"/>
          </a:xfrm>
        </p:spPr>
        <p:txBody>
          <a:bodyPr/>
          <a:lstStyle/>
          <a:p>
            <a:pPr algn="l"/>
            <a:r>
              <a:rPr lang="zh-CN" altLang="en-US" sz="3200" dirty="0"/>
              <a:t>三、在窗体、报表或控件的事件中运行宏 </a:t>
            </a:r>
            <a:endParaRPr lang="zh-SG" altLang="en-US" sz="3200" dirty="0"/>
          </a:p>
        </p:txBody>
      </p:sp>
    </p:spTree>
    <p:extLst>
      <p:ext uri="{BB962C8B-B14F-4D97-AF65-F5344CB8AC3E}">
        <p14:creationId xmlns:p14="http://schemas.microsoft.com/office/powerpoint/2010/main" val="2735260992"/>
      </p:ext>
    </p:extLst>
  </p:cSld>
  <p:clrMapOvr>
    <a:masterClrMapping/>
  </p:clrMapOvr>
  <p:transition>
    <p:wedge/>
    <p:sndAc>
      <p:stSnd>
        <p:snd r:embed="rId2" name="breez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dissolve">
                                      <p:cBhvr>
                                        <p:cTn id="7" dur="500"/>
                                        <p:tgtEl>
                                          <p:spTgt spid="3379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animEffect transition="in" filter="dissolve">
                                      <p:cBhvr>
                                        <p:cTn id="11" dur="500"/>
                                        <p:tgtEl>
                                          <p:spTgt spid="33795">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Effect transition="in" filter="dissolve">
                                      <p:cBhvr>
                                        <p:cTn id="15" dur="500"/>
                                        <p:tgtEl>
                                          <p:spTgt spid="33795">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animEffect transition="in" filter="dissolve">
                                      <p:cBhvr>
                                        <p:cTn id="19"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275856" y="274638"/>
            <a:ext cx="5040560" cy="1143000"/>
          </a:xfrm>
        </p:spPr>
        <p:txBody>
          <a:bodyPr/>
          <a:lstStyle/>
          <a:p>
            <a:pPr algn="r"/>
            <a:r>
              <a:rPr lang="en-US" altLang="zh-CN" dirty="0" smtClean="0"/>
              <a:t>6.3.2 </a:t>
            </a:r>
            <a:r>
              <a:rPr lang="zh-CN" altLang="en-US" dirty="0"/>
              <a:t>调试宏 </a:t>
            </a:r>
          </a:p>
        </p:txBody>
      </p:sp>
      <p:sp>
        <p:nvSpPr>
          <p:cNvPr id="34819" name="Rectangle 3"/>
          <p:cNvSpPr>
            <a:spLocks noGrp="1" noChangeArrowheads="1"/>
          </p:cNvSpPr>
          <p:nvPr>
            <p:ph type="body" idx="1"/>
          </p:nvPr>
        </p:nvSpPr>
        <p:spPr/>
        <p:txBody>
          <a:bodyPr/>
          <a:lstStyle/>
          <a:p>
            <a:r>
              <a:rPr lang="zh-CN" altLang="en-US" dirty="0"/>
              <a:t>使用单步执行宏，可以观察宏的流程和每一个操作的结果，并且可以排除导致错误或产生非预期结果的操作。</a:t>
            </a:r>
          </a:p>
          <a:p>
            <a:r>
              <a:rPr lang="zh-CN" altLang="en-US" dirty="0" smtClean="0"/>
              <a:t>例</a:t>
            </a:r>
            <a:r>
              <a:rPr lang="en-US" altLang="zh-CN" dirty="0" smtClean="0"/>
              <a:t>6.4   </a:t>
            </a:r>
            <a:r>
              <a:rPr lang="zh-CN" altLang="en-US" dirty="0"/>
              <a:t>利用单步执行宏观察</a:t>
            </a:r>
            <a:r>
              <a:rPr lang="zh-CN" altLang="en-US" dirty="0" smtClean="0"/>
              <a:t>例</a:t>
            </a:r>
            <a:r>
              <a:rPr lang="en-US" altLang="zh-CN" dirty="0" smtClean="0"/>
              <a:t>6.3</a:t>
            </a:r>
            <a:r>
              <a:rPr lang="zh-CN" altLang="en-US" dirty="0"/>
              <a:t>的执行流程。 </a:t>
            </a:r>
          </a:p>
        </p:txBody>
      </p:sp>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smtClean="0"/>
              <a:t>6.3.1</a:t>
            </a:r>
            <a:r>
              <a:rPr lang="zh-CN" altLang="en-US" b="1" dirty="0" smtClean="0"/>
              <a:t>调试宏 </a:t>
            </a:r>
            <a:endParaRPr lang="en-US" altLang="zh-CN" b="1" dirty="0"/>
          </a:p>
        </p:txBody>
      </p:sp>
    </p:spTree>
  </p:cSld>
  <p:clrMapOvr>
    <a:masterClrMapping/>
  </p:clrMapOvr>
  <p:transition>
    <p:wedge/>
    <p:sndAc>
      <p:stSnd>
        <p:snd r:embed="rId2" name="breeze.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4819">
                                            <p:txEl>
                                              <p:pRg st="1" end="1"/>
                                            </p:txEl>
                                          </p:spTgt>
                                        </p:tgtEl>
                                        <p:attrNameLst>
                                          <p:attrName>style.visibility</p:attrName>
                                        </p:attrNameLst>
                                      </p:cBhvr>
                                      <p:to>
                                        <p:strVal val="visible"/>
                                      </p:to>
                                    </p:set>
                                    <p:anim calcmode="discrete" valueType="clr">
                                      <p:cBhvr override="childStyle">
                                        <p:cTn id="7" dur="80"/>
                                        <p:tgtEl>
                                          <p:spTgt spid="3481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819">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481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t>6.4</a:t>
            </a:r>
            <a:r>
              <a:rPr lang="zh-CN" altLang="zh-SG" dirty="0"/>
              <a:t>宏应用</a:t>
            </a:r>
            <a:r>
              <a:rPr lang="zh-CN" altLang="zh-SG" dirty="0" smtClean="0"/>
              <a:t>实例</a:t>
            </a:r>
            <a:endParaRPr lang="zh-CN" altLang="en-US" dirty="0"/>
          </a:p>
        </p:txBody>
      </p:sp>
      <p:sp>
        <p:nvSpPr>
          <p:cNvPr id="37891" name="Rectangle 3"/>
          <p:cNvSpPr>
            <a:spLocks noGrp="1" noChangeArrowheads="1"/>
          </p:cNvSpPr>
          <p:nvPr>
            <p:ph type="body" idx="1"/>
          </p:nvPr>
        </p:nvSpPr>
        <p:spPr/>
        <p:txBody>
          <a:bodyPr/>
          <a:lstStyle/>
          <a:p>
            <a:r>
              <a:rPr lang="zh-CN" altLang="zh-SG" dirty="0"/>
              <a:t>要让</a:t>
            </a:r>
            <a:r>
              <a:rPr lang="en-US" altLang="zh-SG" dirty="0"/>
              <a:t>Access</a:t>
            </a:r>
            <a:r>
              <a:rPr lang="zh-CN" altLang="zh-SG" dirty="0"/>
              <a:t>在正确的时间，正确的地点，对正确的对象进行正确的操作，其要点是选择适当的操作指令和触发事件，正确引用对象的名称</a:t>
            </a:r>
            <a:r>
              <a:rPr lang="zh-CN" altLang="zh-SG" dirty="0" smtClean="0"/>
              <a:t>。</a:t>
            </a:r>
            <a:endParaRPr lang="en-US" altLang="zh-CN" dirty="0" smtClean="0"/>
          </a:p>
          <a:p>
            <a:r>
              <a:rPr lang="zh-CN" altLang="en-US" dirty="0" smtClean="0"/>
              <a:t>通过</a:t>
            </a:r>
            <a:r>
              <a:rPr lang="zh-CN" altLang="en-US" dirty="0"/>
              <a:t>事件触发</a:t>
            </a:r>
            <a:r>
              <a:rPr lang="zh-CN" altLang="en-US" dirty="0" smtClean="0"/>
              <a:t>宏</a:t>
            </a:r>
            <a:r>
              <a:rPr lang="en-US" altLang="zh-CN" dirty="0" smtClean="0"/>
              <a:t>----</a:t>
            </a:r>
            <a:r>
              <a:rPr lang="zh-CN" altLang="en-US" dirty="0" smtClean="0"/>
              <a:t>事件</a:t>
            </a:r>
            <a:r>
              <a:rPr lang="zh-CN" altLang="en-US" dirty="0"/>
              <a:t>是预先定义好的活动，也就是说一个对象拥有哪些事件是由系统本身定义的，至于事件被引发后要执行什么内容，则由用户为此事件编写的宏或事件过程决定的。</a:t>
            </a:r>
          </a:p>
          <a:p>
            <a:r>
              <a:rPr lang="zh-CN" altLang="en-US" dirty="0"/>
              <a:t>事件过程是为响应由用户或程序代码引发的事件或由系统触发的事件而运行的过程。 </a:t>
            </a:r>
          </a:p>
        </p:txBody>
      </p:sp>
    </p:spTree>
  </p:cSld>
  <p:clrMapOvr>
    <a:masterClrMapping/>
  </p:clrMapOvr>
  <p:transition>
    <p:split orient="vert"/>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Effect transition="in" filter="wedge">
                                      <p:cBhvr>
                                        <p:cTn id="7" dur="2000"/>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dirty="0" smtClean="0"/>
              <a:t>6.5 </a:t>
            </a:r>
            <a:r>
              <a:rPr lang="zh-CN" altLang="en-US" dirty="0"/>
              <a:t>宏应用实例 </a:t>
            </a:r>
          </a:p>
        </p:txBody>
      </p:sp>
      <p:sp>
        <p:nvSpPr>
          <p:cNvPr id="38915" name="Rectangle 3"/>
          <p:cNvSpPr>
            <a:spLocks noGrp="1" noChangeArrowheads="1"/>
          </p:cNvSpPr>
          <p:nvPr>
            <p:ph type="body" idx="1"/>
          </p:nvPr>
        </p:nvSpPr>
        <p:spPr/>
        <p:txBody>
          <a:bodyPr/>
          <a:lstStyle/>
          <a:p>
            <a:r>
              <a:rPr lang="zh-CN" altLang="en-US" dirty="0" smtClean="0"/>
              <a:t>例</a:t>
            </a:r>
            <a:r>
              <a:rPr lang="en-US" altLang="zh-CN" dirty="0" smtClean="0"/>
              <a:t>6.5   </a:t>
            </a:r>
            <a:r>
              <a:rPr lang="zh-CN" altLang="en-US" dirty="0"/>
              <a:t>在</a:t>
            </a:r>
            <a:r>
              <a:rPr lang="zh-CN" altLang="en-US" dirty="0" smtClean="0"/>
              <a:t>例</a:t>
            </a:r>
            <a:r>
              <a:rPr lang="en-US" altLang="zh-CN" dirty="0" smtClean="0"/>
              <a:t>6.3</a:t>
            </a:r>
            <a:r>
              <a:rPr lang="zh-CN" altLang="en-US" dirty="0"/>
              <a:t>的基础上，继续完善“密码验证”窗体，要求当密码输入错误超过</a:t>
            </a:r>
            <a:r>
              <a:rPr lang="en-US" altLang="zh-CN" dirty="0"/>
              <a:t>3</a:t>
            </a:r>
            <a:r>
              <a:rPr lang="zh-CN" altLang="en-US" dirty="0"/>
              <a:t>次以上，将自动退出</a:t>
            </a:r>
            <a:r>
              <a:rPr lang="en-US" altLang="zh-CN" dirty="0"/>
              <a:t>Access</a:t>
            </a:r>
            <a:r>
              <a:rPr lang="zh-CN" altLang="en-US" dirty="0"/>
              <a:t>。</a:t>
            </a:r>
          </a:p>
          <a:p>
            <a:r>
              <a:rPr lang="zh-CN" altLang="en-US" dirty="0" smtClean="0"/>
              <a:t>例</a:t>
            </a:r>
            <a:r>
              <a:rPr lang="en-US" altLang="zh-CN" dirty="0" smtClean="0"/>
              <a:t>6.6 </a:t>
            </a:r>
            <a:r>
              <a:rPr lang="zh-CN" altLang="zh-SG" dirty="0"/>
              <a:t>为“罗斯文”数据库做一个完整的登录窗体，如图</a:t>
            </a:r>
            <a:r>
              <a:rPr lang="en-US" altLang="zh-SG" dirty="0"/>
              <a:t>6.21</a:t>
            </a:r>
            <a:r>
              <a:rPr lang="zh-CN" altLang="zh-SG" dirty="0"/>
              <a:t>所示，雇员可以使用各自预设的密码登陆进入系统主界面（假设预设密码均为雇员</a:t>
            </a:r>
            <a:r>
              <a:rPr lang="en-US" altLang="zh-SG" dirty="0"/>
              <a:t>ID</a:t>
            </a:r>
            <a:r>
              <a:rPr lang="zh-CN" altLang="zh-SG" dirty="0"/>
              <a:t>），并且可以修改登录密码。 </a:t>
            </a:r>
            <a:r>
              <a:rPr lang="zh-CN" altLang="en-US" dirty="0" smtClean="0"/>
              <a:t> </a:t>
            </a:r>
            <a:endParaRPr lang="zh-CN" altLang="en-US" dirty="0"/>
          </a:p>
        </p:txBody>
      </p:sp>
    </p:spTree>
  </p:cSld>
  <p:clrMapOvr>
    <a:masterClrMapping/>
  </p:clrMapOvr>
  <p:transition>
    <p:split orient="vert"/>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wedge">
                                      <p:cBhvr>
                                        <p:cTn id="7" dur="20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a:t>6.5 </a:t>
            </a:r>
            <a:r>
              <a:rPr lang="zh-CN" altLang="en-US" dirty="0"/>
              <a:t>宏应用实例 </a:t>
            </a:r>
            <a:endParaRPr lang="zh-SG" altLang="zh-SG" dirty="0"/>
          </a:p>
        </p:txBody>
      </p:sp>
      <p:sp>
        <p:nvSpPr>
          <p:cNvPr id="39939" name="Rectangle 3"/>
          <p:cNvSpPr>
            <a:spLocks noGrp="1" noChangeArrowheads="1"/>
          </p:cNvSpPr>
          <p:nvPr>
            <p:ph type="body" idx="1"/>
          </p:nvPr>
        </p:nvSpPr>
        <p:spPr/>
        <p:txBody>
          <a:bodyPr/>
          <a:lstStyle/>
          <a:p>
            <a:r>
              <a:rPr lang="zh-CN" altLang="en-US" dirty="0" smtClean="0"/>
              <a:t>例</a:t>
            </a:r>
            <a:r>
              <a:rPr lang="en-US" altLang="zh-CN" dirty="0" smtClean="0"/>
              <a:t>6.7   </a:t>
            </a:r>
            <a:r>
              <a:rPr lang="zh-CN" altLang="en-US" dirty="0"/>
              <a:t>设计一个“选颜色”窗体，根据右侧选项组的选择，左侧出现相应的颜色。如</a:t>
            </a:r>
            <a:r>
              <a:rPr lang="zh-CN" altLang="en-US" dirty="0" smtClean="0"/>
              <a:t>图</a:t>
            </a:r>
            <a:r>
              <a:rPr lang="en-US" altLang="zh-CN" dirty="0" smtClean="0"/>
              <a:t>6.32</a:t>
            </a:r>
            <a:r>
              <a:rPr lang="zh-CN" altLang="en-US" dirty="0"/>
              <a:t>所示。</a:t>
            </a:r>
          </a:p>
        </p:txBody>
      </p:sp>
    </p:spTree>
  </p:cSld>
  <p:clrMapOvr>
    <a:masterClrMapping/>
  </p:clrMapOvr>
  <p:transition>
    <p:wedge/>
    <p:sndAc>
      <p:stSnd>
        <p:snd r:embed="rId2" name="breeze.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zh-SG" dirty="0"/>
              <a:t>本章小结</a:t>
            </a:r>
          </a:p>
        </p:txBody>
      </p:sp>
      <p:sp>
        <p:nvSpPr>
          <p:cNvPr id="39939" name="Rectangle 3"/>
          <p:cNvSpPr>
            <a:spLocks noGrp="1" noChangeArrowheads="1"/>
          </p:cNvSpPr>
          <p:nvPr>
            <p:ph type="body" idx="1"/>
          </p:nvPr>
        </p:nvSpPr>
        <p:spPr>
          <a:xfrm>
            <a:off x="457200" y="1196752"/>
            <a:ext cx="8229600" cy="5661248"/>
          </a:xfrm>
        </p:spPr>
        <p:txBody>
          <a:bodyPr/>
          <a:lstStyle/>
          <a:p>
            <a:r>
              <a:rPr lang="zh-CN" altLang="zh-SG" dirty="0"/>
              <a:t>宏是一个或多个操作的集合，其中的每个操作实现特定的功能。</a:t>
            </a:r>
          </a:p>
          <a:p>
            <a:r>
              <a:rPr lang="en-US" altLang="zh-SG" dirty="0"/>
              <a:t>Access2010</a:t>
            </a:r>
            <a:r>
              <a:rPr lang="zh-CN" altLang="zh-SG" dirty="0"/>
              <a:t>中，宏可以分为</a:t>
            </a:r>
            <a:r>
              <a:rPr lang="en-US" altLang="zh-SG" dirty="0"/>
              <a:t>3</a:t>
            </a:r>
            <a:r>
              <a:rPr lang="zh-CN" altLang="zh-SG" dirty="0"/>
              <a:t>类</a:t>
            </a:r>
            <a:r>
              <a:rPr lang="zh-CN" altLang="zh-SG" dirty="0" smtClean="0"/>
              <a:t>：</a:t>
            </a:r>
            <a:endParaRPr lang="en-US" altLang="zh-CN" dirty="0" smtClean="0"/>
          </a:p>
          <a:p>
            <a:pPr lvl="1"/>
            <a:r>
              <a:rPr lang="zh-CN" altLang="zh-SG" sz="2400" dirty="0" smtClean="0"/>
              <a:t>独立</a:t>
            </a:r>
            <a:r>
              <a:rPr lang="zh-CN" altLang="zh-SG" sz="2400" dirty="0"/>
              <a:t>宏、嵌入宏和数据宏。独立宏是由包含在宏对象中由一系列相关的操作组成，也可以由若干个子宏组成</a:t>
            </a:r>
            <a:r>
              <a:rPr lang="zh-CN" altLang="zh-SG" sz="2400" dirty="0" smtClean="0"/>
              <a:t>。</a:t>
            </a:r>
            <a:endParaRPr lang="en-US" altLang="zh-CN" sz="2400" dirty="0" smtClean="0"/>
          </a:p>
          <a:p>
            <a:pPr lvl="1"/>
            <a:r>
              <a:rPr lang="zh-CN" altLang="zh-SG" sz="2400" dirty="0" smtClean="0"/>
              <a:t>嵌入</a:t>
            </a:r>
            <a:r>
              <a:rPr lang="zh-CN" altLang="zh-SG" sz="2400" dirty="0"/>
              <a:t>宏是嵌入在窗体、报表或其他控件的事件属性中的宏，是所嵌入到的对象或控件的一部分。每次对窗体或报表进行复制、导入或导出操作时，嵌入宏都会随附于窗体或报表。数据宏允许用户在表事件（如添加、更新或删除数据等）中添加逻辑</a:t>
            </a:r>
            <a:r>
              <a:rPr lang="zh-CN" altLang="zh-SG" sz="2400" dirty="0" smtClean="0"/>
              <a:t>。</a:t>
            </a:r>
            <a:endParaRPr lang="en-US" altLang="zh-CN" sz="2400" dirty="0" smtClean="0"/>
          </a:p>
          <a:p>
            <a:pPr lvl="1"/>
            <a:r>
              <a:rPr lang="zh-CN" altLang="zh-SG" sz="2400" dirty="0" smtClean="0"/>
              <a:t>数据</a:t>
            </a:r>
            <a:r>
              <a:rPr lang="zh-CN" altLang="zh-SG" sz="2400" dirty="0"/>
              <a:t>宏包括五种宏：插入后、更新后、删除后、删除前、更改前。</a:t>
            </a:r>
          </a:p>
        </p:txBody>
      </p:sp>
    </p:spTree>
    <p:extLst>
      <p:ext uri="{BB962C8B-B14F-4D97-AF65-F5344CB8AC3E}">
        <p14:creationId xmlns:p14="http://schemas.microsoft.com/office/powerpoint/2010/main" val="3835920968"/>
      </p:ext>
    </p:extLst>
  </p:cSld>
  <p:clrMapOvr>
    <a:masterClrMapping/>
  </p:clrMapOvr>
  <p:transition>
    <p:wedge/>
    <p:sndAc>
      <p:stSnd>
        <p:snd r:embed="rId2" name="breeze.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7544" y="476672"/>
            <a:ext cx="8229600" cy="1143000"/>
          </a:xfrm>
        </p:spPr>
        <p:txBody>
          <a:bodyPr/>
          <a:lstStyle/>
          <a:p>
            <a:r>
              <a:rPr lang="zh-CN" altLang="zh-SG" dirty="0"/>
              <a:t>本章小结</a:t>
            </a:r>
          </a:p>
        </p:txBody>
      </p:sp>
      <p:sp>
        <p:nvSpPr>
          <p:cNvPr id="39939" name="Rectangle 3"/>
          <p:cNvSpPr>
            <a:spLocks noGrp="1" noChangeArrowheads="1"/>
          </p:cNvSpPr>
          <p:nvPr>
            <p:ph type="body" idx="1"/>
          </p:nvPr>
        </p:nvSpPr>
        <p:spPr>
          <a:xfrm>
            <a:off x="611560" y="1772816"/>
            <a:ext cx="8229600" cy="4320480"/>
          </a:xfrm>
        </p:spPr>
        <p:txBody>
          <a:bodyPr/>
          <a:lstStyle/>
          <a:p>
            <a:r>
              <a:rPr lang="zh-CN" altLang="zh-SG" sz="2800" dirty="0"/>
              <a:t>创建宏要在宏设计视图中进行。创建宏的过程主要有指定宏名、添加操作、设置操作参数以及提供备注</a:t>
            </a:r>
            <a:r>
              <a:rPr lang="zh-CN" altLang="zh-SG" sz="2800" dirty="0" smtClean="0"/>
              <a:t>等</a:t>
            </a:r>
            <a:r>
              <a:rPr lang="zh-CN" altLang="en-US" sz="2800" dirty="0" smtClean="0"/>
              <a:t>。</a:t>
            </a:r>
            <a:endParaRPr lang="en-US" altLang="zh-CN" sz="2800" dirty="0" smtClean="0"/>
          </a:p>
          <a:p>
            <a:r>
              <a:rPr lang="zh-CN" altLang="zh-SG" sz="2800" dirty="0"/>
              <a:t>当创建了一个宏后，需要对宏进行运行与调试，以便察看创建的宏是否含有错误，是否能完成预期任务。使用单步执行宏，可以观察宏的流程和每一个操作的结果，便于发现错误。通常情况下直接运行宏只是进行测试，</a:t>
            </a:r>
          </a:p>
        </p:txBody>
      </p:sp>
    </p:spTree>
    <p:extLst>
      <p:ext uri="{BB962C8B-B14F-4D97-AF65-F5344CB8AC3E}">
        <p14:creationId xmlns:p14="http://schemas.microsoft.com/office/powerpoint/2010/main" val="629649072"/>
      </p:ext>
    </p:extLst>
  </p:cSld>
  <p:clrMapOvr>
    <a:masterClrMapping/>
  </p:clrMapOvr>
  <p:transition>
    <p:wedge/>
    <p:sndAc>
      <p:stSnd>
        <p:snd r:embed="rId2" name="breeze.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p:txBody>
          <a:bodyPr/>
          <a:lstStyle/>
          <a:p>
            <a:pPr>
              <a:lnSpc>
                <a:spcPct val="90000"/>
              </a:lnSpc>
            </a:pPr>
            <a:r>
              <a:rPr lang="zh-CN" altLang="en-US" dirty="0" smtClean="0"/>
              <a:t>第</a:t>
            </a:r>
            <a:r>
              <a:rPr lang="en-US" altLang="zh-CN" dirty="0" smtClean="0"/>
              <a:t>6</a:t>
            </a:r>
            <a:r>
              <a:rPr lang="zh-CN" altLang="en-US" dirty="0" smtClean="0"/>
              <a:t>章 </a:t>
            </a:r>
            <a:r>
              <a:rPr lang="zh-CN" altLang="en-US" dirty="0"/>
              <a:t>宏 </a:t>
            </a:r>
          </a:p>
        </p:txBody>
      </p:sp>
      <p:sp>
        <p:nvSpPr>
          <p:cNvPr id="15363" name="Rectangle 3"/>
          <p:cNvSpPr>
            <a:spLocks noGrp="1" noChangeArrowheads="1"/>
          </p:cNvSpPr>
          <p:nvPr>
            <p:ph type="body" idx="1"/>
          </p:nvPr>
        </p:nvSpPr>
        <p:spPr>
          <a:xfrm>
            <a:off x="1042988" y="1916113"/>
            <a:ext cx="7643812" cy="3744912"/>
          </a:xfrm>
          <a:noFill/>
          <a:ln/>
          <a:extLst>
            <a:ext uri="{909E8E84-426E-40DD-AFC4-6F175D3DCCD1}">
              <a14:hiddenFill xmlns:a14="http://schemas.microsoft.com/office/drawing/2010/main">
                <a:gradFill rotWithShape="1">
                  <a:gsLst>
                    <a:gs pos="0">
                      <a:srgbClr val="ECC370">
                        <a:alpha val="94000"/>
                      </a:srgbClr>
                    </a:gs>
                    <a:gs pos="50000">
                      <a:srgbClr val="E4EAA8">
                        <a:alpha val="41000"/>
                      </a:srgbClr>
                    </a:gs>
                    <a:gs pos="100000">
                      <a:srgbClr val="ECC370">
                        <a:alpha val="94000"/>
                      </a:srgbClr>
                    </a:gs>
                  </a:gsLst>
                  <a:lin ang="0" scaled="1"/>
                </a:gradFill>
              </a14:hiddenFill>
            </a:ext>
          </a:extLst>
        </p:spPr>
        <p:txBody>
          <a:bodyPr/>
          <a:lstStyle/>
          <a:p>
            <a:pPr marL="609600" indent="-609600">
              <a:lnSpc>
                <a:spcPct val="90000"/>
              </a:lnSpc>
              <a:buFont typeface="Wingdings" pitchFamily="2" charset="2"/>
              <a:buNone/>
            </a:pPr>
            <a:r>
              <a:rPr lang="en-US" altLang="zh-CN" dirty="0">
                <a:solidFill>
                  <a:schemeClr val="tx1"/>
                </a:solidFill>
              </a:rPr>
              <a:t>1. </a:t>
            </a:r>
            <a:r>
              <a:rPr lang="zh-CN" altLang="en-US" dirty="0">
                <a:solidFill>
                  <a:schemeClr val="tx1"/>
                </a:solidFill>
              </a:rPr>
              <a:t>宏的基本概念</a:t>
            </a:r>
          </a:p>
          <a:p>
            <a:pPr marL="609600" indent="-609600">
              <a:lnSpc>
                <a:spcPct val="90000"/>
              </a:lnSpc>
              <a:buFont typeface="Wingdings" pitchFamily="2" charset="2"/>
              <a:buNone/>
            </a:pPr>
            <a:r>
              <a:rPr lang="en-US" altLang="zh-CN" dirty="0"/>
              <a:t>2. </a:t>
            </a:r>
            <a:r>
              <a:rPr lang="zh-CN" altLang="en-US" dirty="0"/>
              <a:t>宏的基本操作：</a:t>
            </a:r>
          </a:p>
          <a:p>
            <a:pPr marL="609600" indent="-609600">
              <a:lnSpc>
                <a:spcPct val="90000"/>
              </a:lnSpc>
              <a:buFont typeface="Wingdings" pitchFamily="2" charset="2"/>
              <a:buNone/>
            </a:pP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zh-CN" altLang="en-US" dirty="0"/>
              <a:t>创建宏</a:t>
            </a:r>
            <a:r>
              <a:rPr lang="en-US" altLang="zh-CN" dirty="0"/>
              <a:t>:</a:t>
            </a:r>
            <a:r>
              <a:rPr lang="zh-CN" altLang="en-US" dirty="0"/>
              <a:t>创建一个宏，创建宏组</a:t>
            </a:r>
            <a:r>
              <a:rPr lang="en-US" altLang="zh-CN" dirty="0"/>
              <a:t>;</a:t>
            </a:r>
          </a:p>
          <a:p>
            <a:pPr marL="609600" indent="-609600">
              <a:lnSpc>
                <a:spcPct val="90000"/>
              </a:lnSpc>
              <a:buFont typeface="Wingdings" pitchFamily="2" charset="2"/>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zh-CN" altLang="en-US" dirty="0"/>
              <a:t>运行宏</a:t>
            </a:r>
            <a:r>
              <a:rPr lang="en-US" altLang="zh-CN" dirty="0"/>
              <a:t>;</a:t>
            </a:r>
          </a:p>
          <a:p>
            <a:pPr marL="609600" indent="-609600">
              <a:lnSpc>
                <a:spcPct val="90000"/>
              </a:lnSpc>
              <a:buFont typeface="Wingdings" pitchFamily="2" charset="2"/>
              <a:buNone/>
            </a:pPr>
            <a:r>
              <a:rPr lang="zh-CN" altLang="en-US" dirty="0"/>
              <a:t>（</a:t>
            </a:r>
            <a:r>
              <a:rPr lang="en-US" altLang="zh-CN" dirty="0"/>
              <a:t>3</a:t>
            </a:r>
            <a:r>
              <a:rPr lang="zh-CN" altLang="en-US" dirty="0"/>
              <a:t>）在宏中使用条件</a:t>
            </a:r>
            <a:r>
              <a:rPr lang="en-US" altLang="zh-CN" dirty="0"/>
              <a:t>;</a:t>
            </a:r>
          </a:p>
          <a:p>
            <a:pPr marL="609600" indent="-609600">
              <a:lnSpc>
                <a:spcPct val="90000"/>
              </a:lnSpc>
              <a:buFont typeface="Wingdings" pitchFamily="2" charset="2"/>
              <a:buNone/>
            </a:pPr>
            <a:r>
              <a:rPr lang="zh-CN" altLang="en-US" dirty="0"/>
              <a:t>（</a:t>
            </a:r>
            <a:r>
              <a:rPr lang="en-US" altLang="zh-CN" dirty="0"/>
              <a:t>4</a:t>
            </a:r>
            <a:r>
              <a:rPr lang="zh-CN" altLang="en-US" dirty="0"/>
              <a:t>）设置宏操作参数</a:t>
            </a:r>
            <a:r>
              <a:rPr lang="en-US" altLang="zh-CN" dirty="0"/>
              <a:t>;</a:t>
            </a:r>
          </a:p>
          <a:p>
            <a:pPr marL="609600" indent="-609600">
              <a:lnSpc>
                <a:spcPct val="90000"/>
              </a:lnSpc>
              <a:buFont typeface="Wingdings" pitchFamily="2" charset="2"/>
              <a:buNone/>
            </a:pPr>
            <a:r>
              <a:rPr lang="zh-CN" altLang="en-US" dirty="0"/>
              <a:t>（</a:t>
            </a:r>
            <a:r>
              <a:rPr lang="en-US" altLang="zh-CN" dirty="0"/>
              <a:t>5</a:t>
            </a:r>
            <a:r>
              <a:rPr lang="zh-CN" altLang="en-US" dirty="0"/>
              <a:t>）常用的宏操作</a:t>
            </a:r>
            <a:r>
              <a:rPr lang="en-US" altLang="zh-CN" dirty="0"/>
              <a:t>. </a:t>
            </a:r>
          </a:p>
        </p:txBody>
      </p:sp>
      <p:grpSp>
        <p:nvGrpSpPr>
          <p:cNvPr id="14340" name="组合 3"/>
          <p:cNvGrpSpPr>
            <a:grpSpLocks/>
          </p:cNvGrpSpPr>
          <p:nvPr/>
        </p:nvGrpSpPr>
        <p:grpSpPr bwMode="auto">
          <a:xfrm>
            <a:off x="285750" y="0"/>
            <a:ext cx="1620838" cy="1839913"/>
            <a:chOff x="285720" y="0"/>
            <a:chExt cx="1620957" cy="1840687"/>
          </a:xfrm>
        </p:grpSpPr>
        <p:pic>
          <p:nvPicPr>
            <p:cNvPr id="14341" name="Picture 7" descr="C:\Documents and Settings\wangfengmei\Local Settings\Temporary Internet Files\Content.IE5\URTQFACP\MC90031066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034" y="0"/>
              <a:ext cx="1185062" cy="184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5"/>
            <p:cNvSpPr txBox="1">
              <a:spLocks noChangeArrowheads="1"/>
            </p:cNvSpPr>
            <p:nvPr/>
          </p:nvSpPr>
          <p:spPr bwMode="auto">
            <a:xfrm>
              <a:off x="285720" y="92867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2800">
                  <a:solidFill>
                    <a:srgbClr val="002060"/>
                  </a:solidFill>
                  <a:latin typeface="华文行楷" pitchFamily="2" charset="-122"/>
                  <a:ea typeface="华文行楷" pitchFamily="2" charset="-122"/>
                </a:rPr>
                <a:t>教学重点</a:t>
              </a:r>
            </a:p>
          </p:txBody>
        </p:sp>
      </p:grpSp>
    </p:spTree>
  </p:cSld>
  <p:clrMapOvr>
    <a:masterClrMapping/>
  </p:clrMapOvr>
  <p:transition>
    <p:blinds dir="vert"/>
    <p:sndAc>
      <p:stSnd>
        <p:snd r:embed="rId3" name="wind.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smtClean="0"/>
              <a:t>6.1 </a:t>
            </a:r>
            <a:r>
              <a:rPr lang="zh-CN" altLang="en-US" dirty="0"/>
              <a:t>宏的概述 </a:t>
            </a:r>
          </a:p>
        </p:txBody>
      </p:sp>
      <p:sp>
        <p:nvSpPr>
          <p:cNvPr id="10243" name="Rectangle 3"/>
          <p:cNvSpPr>
            <a:spLocks noGrp="1" noChangeArrowheads="1"/>
          </p:cNvSpPr>
          <p:nvPr>
            <p:ph type="body" idx="1"/>
          </p:nvPr>
        </p:nvSpPr>
        <p:spPr/>
        <p:txBody>
          <a:bodyPr/>
          <a:lstStyle/>
          <a:p>
            <a:pPr>
              <a:lnSpc>
                <a:spcPct val="90000"/>
              </a:lnSpc>
            </a:pPr>
            <a:r>
              <a:rPr lang="zh-CN" altLang="en-US"/>
              <a:t>宏操作，简称为“宏”，它是</a:t>
            </a:r>
            <a:r>
              <a:rPr lang="en-US" altLang="zh-CN"/>
              <a:t>Access</a:t>
            </a:r>
            <a:r>
              <a:rPr lang="zh-CN" altLang="en-US"/>
              <a:t>对象之一，使用宏的目的是为了实现自动操作。即使用宏可以控制其他数据库对象、自动执行一个或一组操作命令。</a:t>
            </a:r>
          </a:p>
          <a:p>
            <a:pPr>
              <a:lnSpc>
                <a:spcPct val="90000"/>
              </a:lnSpc>
            </a:pPr>
            <a:r>
              <a:rPr lang="en-US" altLang="zh-CN"/>
              <a:t>Access</a:t>
            </a:r>
            <a:r>
              <a:rPr lang="zh-CN" altLang="en-US"/>
              <a:t>中提供了</a:t>
            </a:r>
            <a:r>
              <a:rPr lang="en-US" altLang="zh-CN"/>
              <a:t>50</a:t>
            </a:r>
            <a:r>
              <a:rPr lang="zh-CN" altLang="en-US"/>
              <a:t>多个宏操作。</a:t>
            </a:r>
          </a:p>
          <a:p>
            <a:pPr>
              <a:lnSpc>
                <a:spcPct val="90000"/>
              </a:lnSpc>
            </a:pPr>
            <a:r>
              <a:rPr lang="zh-CN" altLang="en-US">
                <a:effectLst>
                  <a:outerShdw blurRad="38100" dist="38100" dir="2700000" algn="tl">
                    <a:srgbClr val="C0C0C0"/>
                  </a:outerShdw>
                </a:effectLst>
              </a:rPr>
              <a:t>使用宏非常方便，不需要记住语法，也不需要编程，只需利用几个简单的宏操作就可以对数据库完成一系列的操作。宏实现的中间过程是自动的。</a:t>
            </a:r>
            <a:r>
              <a:rPr lang="zh-CN" altLang="en-US"/>
              <a:t>  </a:t>
            </a:r>
          </a:p>
        </p:txBody>
      </p:sp>
    </p:spTree>
  </p:cSld>
  <p:clrMapOvr>
    <a:masterClrMapping/>
  </p:clrMapOvr>
  <p:transition>
    <p:split orient="vert"/>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wedge">
                                      <p:cBhvr>
                                        <p:cTn id="7" dur="2000"/>
                                        <p:tgtEl>
                                          <p:spTgt spid="10243">
                                            <p:txEl>
                                              <p:pRg st="1" end="1"/>
                                            </p:txEl>
                                          </p:spTgt>
                                        </p:tgtEl>
                                      </p:cBhvr>
                                    </p:animEffect>
                                  </p:childTnLst>
                                </p:cTn>
                              </p:par>
                            </p:childTnLst>
                          </p:cTn>
                        </p:par>
                        <p:par>
                          <p:cTn id="8" fill="hold" nodeType="afterGroup">
                            <p:stCondLst>
                              <p:cond delay="2000"/>
                            </p:stCondLst>
                            <p:childTnLst>
                              <p:par>
                                <p:cTn id="9" presetID="20" presetClass="entr" presetSubtype="0" fill="hold" nodeType="after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animEffect transition="in" filter="wedge">
                                      <p:cBhvr>
                                        <p:cTn id="11"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131840" y="274638"/>
            <a:ext cx="5256584" cy="1143000"/>
          </a:xfrm>
        </p:spPr>
        <p:txBody>
          <a:bodyPr/>
          <a:lstStyle/>
          <a:p>
            <a:pPr algn="r"/>
            <a:r>
              <a:rPr lang="en-US" altLang="zh-CN" dirty="0" smtClean="0"/>
              <a:t>6.1.1 </a:t>
            </a:r>
            <a:r>
              <a:rPr lang="zh-CN" altLang="en-US" dirty="0"/>
              <a:t>宏的基本概念</a:t>
            </a:r>
          </a:p>
        </p:txBody>
      </p:sp>
      <p:sp>
        <p:nvSpPr>
          <p:cNvPr id="18435" name="Rectangle 3"/>
          <p:cNvSpPr>
            <a:spLocks noGrp="1" noChangeArrowheads="1"/>
          </p:cNvSpPr>
          <p:nvPr>
            <p:ph type="body" idx="1"/>
          </p:nvPr>
        </p:nvSpPr>
        <p:spPr>
          <a:xfrm>
            <a:off x="539750" y="1341438"/>
            <a:ext cx="7848600" cy="4103687"/>
          </a:xfrm>
        </p:spPr>
        <p:txBody>
          <a:bodyPr/>
          <a:lstStyle/>
          <a:p>
            <a:r>
              <a:rPr lang="zh-CN" altLang="en-US" sz="2800" dirty="0"/>
              <a:t>宏的定义：</a:t>
            </a:r>
            <a:r>
              <a:rPr lang="zh-CN" altLang="zh-CN" sz="2800" dirty="0"/>
              <a:t>宏是能被自动执行的某种操作或操作集合</a:t>
            </a:r>
            <a:r>
              <a:rPr lang="zh-CN" altLang="en-US" sz="2800" dirty="0" smtClean="0"/>
              <a:t>。</a:t>
            </a:r>
            <a:endParaRPr lang="en-US" altLang="zh-CN" sz="2800" dirty="0" smtClean="0"/>
          </a:p>
          <a:p>
            <a:r>
              <a:rPr lang="en-US" altLang="zh-CN" sz="2800" dirty="0" smtClean="0"/>
              <a:t>Access2010</a:t>
            </a:r>
            <a:r>
              <a:rPr lang="zh-CN" altLang="en-US" sz="2800" dirty="0" smtClean="0"/>
              <a:t>中</a:t>
            </a:r>
            <a:r>
              <a:rPr lang="zh-CN" altLang="en-US" sz="2800" dirty="0"/>
              <a:t>宏可以分为</a:t>
            </a:r>
            <a:r>
              <a:rPr lang="en-US" altLang="zh-CN" sz="2800" dirty="0"/>
              <a:t>3</a:t>
            </a:r>
            <a:r>
              <a:rPr lang="zh-CN" altLang="en-US" sz="2800" dirty="0"/>
              <a:t>类</a:t>
            </a:r>
            <a:r>
              <a:rPr lang="zh-CN" altLang="en-US" sz="2800" dirty="0" smtClean="0"/>
              <a:t>：</a:t>
            </a:r>
            <a:r>
              <a:rPr lang="zh-CN" altLang="zh-SG" sz="2800" dirty="0"/>
              <a:t>独立宏、嵌入宏和数据宏</a:t>
            </a:r>
            <a:endParaRPr lang="zh-CN" altLang="en-US" sz="2800" dirty="0"/>
          </a:p>
          <a:p>
            <a:r>
              <a:rPr lang="zh-CN" altLang="en-US" sz="2800" dirty="0" smtClean="0"/>
              <a:t>宏</a:t>
            </a:r>
            <a:r>
              <a:rPr lang="zh-CN" altLang="en-US" sz="2800" dirty="0"/>
              <a:t>中包含的每个操作也有名称，都是系统提供的、由用户选择的操作命令，名称不能更改。 </a:t>
            </a:r>
          </a:p>
        </p:txBody>
      </p:sp>
      <p:sp>
        <p:nvSpPr>
          <p:cNvPr id="18436" name="Text Box 4"/>
          <p:cNvSpPr txBox="1">
            <a:spLocks noChangeArrowheads="1"/>
          </p:cNvSpPr>
          <p:nvPr/>
        </p:nvSpPr>
        <p:spPr bwMode="auto">
          <a:xfrm>
            <a:off x="5292080" y="4345252"/>
            <a:ext cx="355414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800" b="1" dirty="0">
                <a:ea typeface="黑体" pitchFamily="2" charset="-122"/>
              </a:rPr>
              <a:t>一个宏中的多个操作命令在运行时按先后次序顺序执行。</a:t>
            </a:r>
          </a:p>
        </p:txBody>
      </p:sp>
      <p:sp>
        <p:nvSpPr>
          <p:cNvPr id="18437" name="Text Box 5"/>
          <p:cNvSpPr txBox="1">
            <a:spLocks noChangeArrowheads="1"/>
          </p:cNvSpPr>
          <p:nvPr/>
        </p:nvSpPr>
        <p:spPr bwMode="auto">
          <a:xfrm>
            <a:off x="1763688" y="5718440"/>
            <a:ext cx="67192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800" b="1" dirty="0">
                <a:ea typeface="黑体" pitchFamily="2" charset="-122"/>
              </a:rPr>
              <a:t>如果设计时将不同的宏按照分类组织到不同的宏组中，将有助于数据库的管理。 </a:t>
            </a:r>
          </a:p>
        </p:txBody>
      </p:sp>
      <p:sp>
        <p:nvSpPr>
          <p:cNvPr id="18438" name="Text Box 6"/>
          <p:cNvSpPr txBox="1">
            <a:spLocks noChangeArrowheads="1"/>
          </p:cNvSpPr>
          <p:nvPr/>
        </p:nvSpPr>
        <p:spPr bwMode="auto">
          <a:xfrm>
            <a:off x="395536" y="4345252"/>
            <a:ext cx="396044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800" b="1" dirty="0">
                <a:ea typeface="黑体" pitchFamily="2" charset="-122"/>
              </a:rPr>
              <a:t>如果设计了条件宏，则操作会根据对应设置的条件决定能否执行。</a:t>
            </a:r>
          </a:p>
        </p:txBody>
      </p:sp>
      <p:sp>
        <p:nvSpPr>
          <p:cNvPr id="7"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6.1.1 </a:t>
            </a:r>
            <a:r>
              <a:rPr lang="zh-CN" altLang="en-US" b="1" dirty="0"/>
              <a:t>宏的基本概念</a:t>
            </a:r>
            <a:endParaRPr lang="en-US" altLang="zh-CN" b="1" dirty="0"/>
          </a:p>
        </p:txBody>
      </p:sp>
    </p:spTree>
  </p:cSld>
  <p:clrMapOvr>
    <a:masterClrMapping/>
  </p:clrMapOvr>
  <p:transition>
    <p:zoom dir="in"/>
    <p:sndAc>
      <p:stSnd>
        <p:snd r:embed="rId2" name="hamme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5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2" fill="hold" grpId="1" nodeType="clickEffect">
                                  <p:stCondLst>
                                    <p:cond delay="0"/>
                                  </p:stCondLst>
                                  <p:childTnLst>
                                    <p:animEffect transition="out" filter="wipe(right)">
                                      <p:cBhvr>
                                        <p:cTn id="11" dur="500"/>
                                        <p:tgtEl>
                                          <p:spTgt spid="18436"/>
                                        </p:tgtEl>
                                      </p:cBhvr>
                                    </p:animEffect>
                                    <p:set>
                                      <p:cBhvr>
                                        <p:cTn id="12" dur="1" fill="hold">
                                          <p:stCondLst>
                                            <p:cond delay="499"/>
                                          </p:stCondLst>
                                        </p:cTn>
                                        <p:tgtEl>
                                          <p:spTgt spid="18436"/>
                                        </p:tgtEl>
                                        <p:attrNameLst>
                                          <p:attrName>style.visibility</p:attrName>
                                        </p:attrNameLst>
                                      </p:cBhvr>
                                      <p:to>
                                        <p:strVal val="hidden"/>
                                      </p:to>
                                    </p:se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437"/>
                                        </p:tgtEl>
                                        <p:attrNameLst>
                                          <p:attrName>style.visibility</p:attrName>
                                        </p:attrNameLst>
                                      </p:cBhvr>
                                      <p:to>
                                        <p:strVal val="visible"/>
                                      </p:to>
                                    </p:set>
                                    <p:animEffect transition="in" filter="wipe(left)">
                                      <p:cBhvr>
                                        <p:cTn id="16" dur="500"/>
                                        <p:tgtEl>
                                          <p:spTgt spid="184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xit" presetSubtype="2" fill="hold" grpId="1" nodeType="clickEffect">
                                  <p:stCondLst>
                                    <p:cond delay="0"/>
                                  </p:stCondLst>
                                  <p:childTnLst>
                                    <p:animEffect transition="out" filter="wipe(right)">
                                      <p:cBhvr>
                                        <p:cTn id="20" dur="500"/>
                                        <p:tgtEl>
                                          <p:spTgt spid="18437"/>
                                        </p:tgtEl>
                                      </p:cBhvr>
                                    </p:animEffect>
                                    <p:set>
                                      <p:cBhvr>
                                        <p:cTn id="21" dur="1" fill="hold">
                                          <p:stCondLst>
                                            <p:cond delay="499"/>
                                          </p:stCondLst>
                                        </p:cTn>
                                        <p:tgtEl>
                                          <p:spTgt spid="18437"/>
                                        </p:tgtEl>
                                        <p:attrNameLst>
                                          <p:attrName>style.visibility</p:attrName>
                                        </p:attrNameLst>
                                      </p:cBhvr>
                                      <p:to>
                                        <p:strVal val="hidden"/>
                                      </p:to>
                                    </p:se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8438"/>
                                        </p:tgtEl>
                                        <p:attrNameLst>
                                          <p:attrName>style.visibility</p:attrName>
                                        </p:attrNameLst>
                                      </p:cBhvr>
                                      <p:to>
                                        <p:strVal val="visible"/>
                                      </p:to>
                                    </p:set>
                                    <p:animEffect transition="in" filter="wipe(left)">
                                      <p:cBhvr>
                                        <p:cTn id="25" dur="500"/>
                                        <p:tgtEl>
                                          <p:spTgt spid="184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xit" presetSubtype="2" fill="hold" grpId="1" nodeType="clickEffect">
                                  <p:stCondLst>
                                    <p:cond delay="0"/>
                                  </p:stCondLst>
                                  <p:childTnLst>
                                    <p:animEffect transition="out" filter="wipe(right)">
                                      <p:cBhvr>
                                        <p:cTn id="29" dur="500"/>
                                        <p:tgtEl>
                                          <p:spTgt spid="18438"/>
                                        </p:tgtEl>
                                      </p:cBhvr>
                                    </p:animEffect>
                                    <p:set>
                                      <p:cBhvr>
                                        <p:cTn id="30" dur="1" fill="hold">
                                          <p:stCondLst>
                                            <p:cond delay="499"/>
                                          </p:stCondLst>
                                        </p:cTn>
                                        <p:tgtEl>
                                          <p:spTgt spid="18438"/>
                                        </p:tgtEl>
                                        <p:attrNameLst>
                                          <p:attrName>style.visibility</p:attrName>
                                        </p:attrNameLst>
                                      </p:cBhvr>
                                      <p:to>
                                        <p:strVal val="hidden"/>
                                      </p:to>
                                    </p:set>
                                  </p:childTnLst>
                                </p:cTn>
                              </p:par>
                            </p:childTnLst>
                          </p:cTn>
                        </p:par>
                        <p:par>
                          <p:cTn id="31" fill="hold" nodeType="afterGroup">
                            <p:stCondLst>
                              <p:cond delay="500"/>
                            </p:stCondLst>
                            <p:childTnLst>
                              <p:par>
                                <p:cTn id="32" presetID="14" presetClass="entr" presetSubtype="10" fill="hold" nodeType="afterEffect">
                                  <p:stCondLst>
                                    <p:cond delay="0"/>
                                  </p:stCondLst>
                                  <p:childTnLst>
                                    <p:set>
                                      <p:cBhvr>
                                        <p:cTn id="33" dur="1" fill="hold">
                                          <p:stCondLst>
                                            <p:cond delay="0"/>
                                          </p:stCondLst>
                                        </p:cTn>
                                        <p:tgtEl>
                                          <p:spTgt spid="18435">
                                            <p:txEl>
                                              <p:pRg st="2" end="2"/>
                                            </p:txEl>
                                          </p:spTgt>
                                        </p:tgtEl>
                                        <p:attrNameLst>
                                          <p:attrName>style.visibility</p:attrName>
                                        </p:attrNameLst>
                                      </p:cBhvr>
                                      <p:to>
                                        <p:strVal val="visible"/>
                                      </p:to>
                                    </p:set>
                                    <p:animEffect transition="in" filter="randombar(horizontal)">
                                      <p:cBhvr>
                                        <p:cTn id="34"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6" grpId="1"/>
      <p:bldP spid="18437" grpId="0"/>
      <p:bldP spid="18437" grpId="1"/>
      <p:bldP spid="18438" grpId="0"/>
      <p:bldP spid="1843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99792" y="274638"/>
            <a:ext cx="5987008" cy="1143000"/>
          </a:xfrm>
        </p:spPr>
        <p:txBody>
          <a:bodyPr/>
          <a:lstStyle/>
          <a:p>
            <a:pPr algn="r"/>
            <a:r>
              <a:rPr lang="en-US" altLang="zh-CN" dirty="0" smtClean="0"/>
              <a:t>6.1.2 </a:t>
            </a:r>
            <a:r>
              <a:rPr lang="zh-CN" altLang="en-US" dirty="0"/>
              <a:t>宏与</a:t>
            </a:r>
            <a:r>
              <a:rPr lang="en-US" altLang="zh-CN" dirty="0"/>
              <a:t>VBA </a:t>
            </a:r>
          </a:p>
        </p:txBody>
      </p:sp>
      <p:sp>
        <p:nvSpPr>
          <p:cNvPr id="19459" name="Rectangle 3"/>
          <p:cNvSpPr>
            <a:spLocks noGrp="1" noChangeArrowheads="1"/>
          </p:cNvSpPr>
          <p:nvPr>
            <p:ph type="body" idx="1"/>
          </p:nvPr>
        </p:nvSpPr>
        <p:spPr/>
        <p:txBody>
          <a:bodyPr/>
          <a:lstStyle/>
          <a:p>
            <a:r>
              <a:rPr lang="zh-CN" altLang="en-US" sz="2800"/>
              <a:t>在使用宏时，只需给出操作的名称、条件和参数，就可以自动完成特定的操作，宏指令系统是一种中介语言，宏指令都是翻译成</a:t>
            </a:r>
            <a:r>
              <a:rPr lang="en-US" altLang="zh-CN" sz="2800"/>
              <a:t>VBA</a:t>
            </a:r>
            <a:r>
              <a:rPr lang="zh-CN" altLang="en-US" sz="2800"/>
              <a:t>才得以执行的。</a:t>
            </a:r>
          </a:p>
          <a:p>
            <a:r>
              <a:rPr lang="en-US" altLang="zh-CN" sz="2800">
                <a:effectLst>
                  <a:outerShdw blurRad="38100" dist="38100" dir="2700000" algn="tl">
                    <a:srgbClr val="C0C0C0"/>
                  </a:outerShdw>
                </a:effectLst>
              </a:rPr>
              <a:t>VBA</a:t>
            </a:r>
            <a:r>
              <a:rPr lang="zh-CN" altLang="en-US" sz="2800">
                <a:effectLst>
                  <a:outerShdw blurRad="38100" dist="38100" dir="2700000" algn="tl">
                    <a:srgbClr val="C0C0C0"/>
                  </a:outerShdw>
                </a:effectLst>
              </a:rPr>
              <a:t>（</a:t>
            </a:r>
            <a:r>
              <a:rPr lang="en-US" altLang="zh-CN" sz="2800">
                <a:effectLst>
                  <a:outerShdw blurRad="38100" dist="38100" dir="2700000" algn="tl">
                    <a:srgbClr val="C0C0C0"/>
                  </a:outerShdw>
                </a:effectLst>
              </a:rPr>
              <a:t>Visual Basic for Application</a:t>
            </a:r>
            <a:r>
              <a:rPr lang="zh-CN" altLang="en-US" sz="2800">
                <a:effectLst>
                  <a:outerShdw blurRad="38100" dist="38100" dir="2700000" algn="tl">
                    <a:srgbClr val="C0C0C0"/>
                  </a:outerShdw>
                </a:effectLst>
              </a:rPr>
              <a:t>）是</a:t>
            </a:r>
            <a:r>
              <a:rPr lang="en-US" altLang="zh-CN" sz="2800">
                <a:effectLst>
                  <a:outerShdw blurRad="38100" dist="38100" dir="2700000" algn="tl">
                    <a:srgbClr val="C0C0C0"/>
                  </a:outerShdw>
                </a:effectLst>
              </a:rPr>
              <a:t>Microsoft Office</a:t>
            </a:r>
            <a:r>
              <a:rPr lang="zh-CN" altLang="en-US" sz="2800">
                <a:effectLst>
                  <a:outerShdw blurRad="38100" dist="38100" dir="2700000" algn="tl">
                    <a:srgbClr val="C0C0C0"/>
                  </a:outerShdw>
                </a:effectLst>
              </a:rPr>
              <a:t>内置的编程语言，是根据</a:t>
            </a:r>
            <a:r>
              <a:rPr lang="en-US" altLang="zh-CN" sz="2800">
                <a:effectLst>
                  <a:outerShdw blurRad="38100" dist="38100" dir="2700000" algn="tl">
                    <a:srgbClr val="C0C0C0"/>
                  </a:outerShdw>
                </a:effectLst>
              </a:rPr>
              <a:t>VB</a:t>
            </a:r>
            <a:r>
              <a:rPr lang="zh-CN" altLang="en-US" sz="2800">
                <a:effectLst>
                  <a:outerShdw blurRad="38100" dist="38100" dir="2700000" algn="tl">
                    <a:srgbClr val="C0C0C0"/>
                  </a:outerShdw>
                </a:effectLst>
              </a:rPr>
              <a:t>简化的宏语言。它不是一个独立的开发工具，一般被嵌入到像</a:t>
            </a:r>
            <a:r>
              <a:rPr lang="en-US" altLang="zh-CN" sz="2800">
                <a:effectLst>
                  <a:outerShdw blurRad="38100" dist="38100" dir="2700000" algn="tl">
                    <a:srgbClr val="C0C0C0"/>
                  </a:outerShdw>
                </a:effectLst>
              </a:rPr>
              <a:t>Word, Excel, Access</a:t>
            </a:r>
            <a:r>
              <a:rPr lang="zh-CN" altLang="en-US" sz="2800">
                <a:effectLst>
                  <a:outerShdw blurRad="38100" dist="38100" dir="2700000" algn="tl">
                    <a:srgbClr val="C0C0C0"/>
                  </a:outerShdw>
                </a:effectLst>
              </a:rPr>
              <a:t>这样的宿主软件中，与其配套使用，从而实现程序开发功能。</a:t>
            </a:r>
            <a:r>
              <a:rPr lang="zh-CN" altLang="en-US" sz="2800"/>
              <a:t> </a:t>
            </a:r>
          </a:p>
        </p:txBody>
      </p:sp>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6.1.2 </a:t>
            </a:r>
            <a:r>
              <a:rPr lang="zh-CN" altLang="en-US" b="1" dirty="0"/>
              <a:t>宏与</a:t>
            </a:r>
            <a:r>
              <a:rPr lang="en-US" altLang="zh-CN" b="1" dirty="0"/>
              <a:t>VBA </a:t>
            </a:r>
          </a:p>
        </p:txBody>
      </p:sp>
    </p:spTree>
  </p:cSld>
  <p:clrMapOvr>
    <a:masterClrMapping/>
  </p:clrMapOvr>
  <p:transition>
    <p:zoom/>
    <p:sndAc>
      <p:stSnd>
        <p:snd r:embed="rId2" name="hammer.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779912" y="274638"/>
            <a:ext cx="4906888" cy="1143000"/>
          </a:xfrm>
        </p:spPr>
        <p:txBody>
          <a:bodyPr/>
          <a:lstStyle/>
          <a:p>
            <a:pPr algn="r"/>
            <a:r>
              <a:rPr lang="en-US" altLang="zh-CN" dirty="0" smtClean="0"/>
              <a:t>6.1.3 </a:t>
            </a:r>
            <a:r>
              <a:rPr lang="zh-CN" altLang="en-US" dirty="0"/>
              <a:t>宏的设计窗口 </a:t>
            </a:r>
          </a:p>
        </p:txBody>
      </p:sp>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6.1.3 </a:t>
            </a:r>
            <a:r>
              <a:rPr lang="zh-CN" altLang="en-US" b="1" dirty="0"/>
              <a:t>宏的设计窗口 </a:t>
            </a:r>
            <a:endParaRPr lang="en-US" altLang="zh-CN" b="1" dirty="0"/>
          </a:p>
        </p:txBody>
      </p:sp>
      <p:pic>
        <p:nvPicPr>
          <p:cNvPr id="6" name="图片 5" descr="14 点 29 分 35 秒"/>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772816"/>
            <a:ext cx="6264696" cy="4176464"/>
          </a:xfrm>
          <a:prstGeom prst="rect">
            <a:avLst/>
          </a:prstGeom>
          <a:noFill/>
          <a:ln>
            <a:noFill/>
          </a:ln>
        </p:spPr>
      </p:pic>
      <p:sp>
        <p:nvSpPr>
          <p:cNvPr id="8" name="矩形标注 7"/>
          <p:cNvSpPr>
            <a:spLocks noChangeArrowheads="1"/>
          </p:cNvSpPr>
          <p:nvPr/>
        </p:nvSpPr>
        <p:spPr bwMode="auto">
          <a:xfrm>
            <a:off x="6012160" y="2420888"/>
            <a:ext cx="2664296" cy="576064"/>
          </a:xfrm>
          <a:prstGeom prst="wedgeRectCallout">
            <a:avLst>
              <a:gd name="adj1" fmla="val -70574"/>
              <a:gd name="adj2" fmla="val -61699"/>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kern="100" dirty="0">
                <a:effectLst/>
                <a:latin typeface="Calibri"/>
                <a:ea typeface="SimSun"/>
                <a:cs typeface="Times New Roman"/>
              </a:rPr>
              <a:t>“宏工具”下的“设计”上下文命令选项卡</a:t>
            </a:r>
          </a:p>
        </p:txBody>
      </p:sp>
      <p:sp>
        <p:nvSpPr>
          <p:cNvPr id="9" name="矩形标注 8"/>
          <p:cNvSpPr>
            <a:spLocks noChangeArrowheads="1"/>
          </p:cNvSpPr>
          <p:nvPr/>
        </p:nvSpPr>
        <p:spPr bwMode="auto">
          <a:xfrm>
            <a:off x="6732240" y="4077072"/>
            <a:ext cx="2411760" cy="324036"/>
          </a:xfrm>
          <a:prstGeom prst="wedgeRectCallout">
            <a:avLst>
              <a:gd name="adj1" fmla="val -45315"/>
              <a:gd name="adj2" fmla="val -115296"/>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2000" kern="100">
                <a:effectLst/>
                <a:latin typeface="Calibri"/>
                <a:ea typeface="SimSun"/>
                <a:cs typeface="Times New Roman"/>
              </a:rPr>
              <a:t>“操作目录”窗格</a:t>
            </a:r>
          </a:p>
        </p:txBody>
      </p:sp>
      <p:sp>
        <p:nvSpPr>
          <p:cNvPr id="10" name="矩形标注 9"/>
          <p:cNvSpPr>
            <a:spLocks noChangeArrowheads="1"/>
          </p:cNvSpPr>
          <p:nvPr/>
        </p:nvSpPr>
        <p:spPr bwMode="auto">
          <a:xfrm>
            <a:off x="3019424" y="3456049"/>
            <a:ext cx="1552575" cy="621023"/>
          </a:xfrm>
          <a:prstGeom prst="wedgeRectCallout">
            <a:avLst>
              <a:gd name="adj1" fmla="val -58301"/>
              <a:gd name="adj2" fmla="val -9176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kern="100">
                <a:effectLst/>
                <a:latin typeface="Calibri"/>
                <a:ea typeface="SimSun"/>
                <a:cs typeface="Times New Roman"/>
              </a:rPr>
              <a:t>“添加新操作”组合框</a:t>
            </a:r>
          </a:p>
        </p:txBody>
      </p:sp>
      <p:sp>
        <p:nvSpPr>
          <p:cNvPr id="11" name="矩形标注 10"/>
          <p:cNvSpPr>
            <a:spLocks noChangeArrowheads="1"/>
          </p:cNvSpPr>
          <p:nvPr/>
        </p:nvSpPr>
        <p:spPr bwMode="auto">
          <a:xfrm>
            <a:off x="0" y="3409600"/>
            <a:ext cx="1403648" cy="451447"/>
          </a:xfrm>
          <a:prstGeom prst="wedgeRectCallout">
            <a:avLst>
              <a:gd name="adj1" fmla="val 50162"/>
              <a:gd name="adj2" fmla="val -8882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zh-CN" sz="2000" kern="100">
                <a:effectLst/>
                <a:latin typeface="Calibri"/>
                <a:ea typeface="SimSun"/>
                <a:cs typeface="Times New Roman"/>
              </a:rPr>
              <a:t>导航窗格</a:t>
            </a:r>
          </a:p>
        </p:txBody>
      </p:sp>
      <p:sp>
        <p:nvSpPr>
          <p:cNvPr id="12" name="矩形标注 11"/>
          <p:cNvSpPr>
            <a:spLocks noChangeArrowheads="1"/>
          </p:cNvSpPr>
          <p:nvPr/>
        </p:nvSpPr>
        <p:spPr bwMode="auto">
          <a:xfrm>
            <a:off x="701824" y="5584431"/>
            <a:ext cx="2713779" cy="324036"/>
          </a:xfrm>
          <a:prstGeom prst="wedgeRectCallout">
            <a:avLst>
              <a:gd name="adj1" fmla="val 113870"/>
              <a:gd name="adj2" fmla="val -1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l">
              <a:spcAft>
                <a:spcPts val="0"/>
              </a:spcAft>
            </a:pPr>
            <a:r>
              <a:rPr lang="zh-CN" sz="2000" kern="100">
                <a:effectLst/>
                <a:latin typeface="Calibri"/>
                <a:ea typeface="SimSun"/>
                <a:cs typeface="Times New Roman"/>
              </a:rPr>
              <a:t>“宏生成器”窗格</a:t>
            </a:r>
          </a:p>
        </p:txBody>
      </p:sp>
    </p:spTree>
  </p:cSld>
  <p:clrMapOvr>
    <a:masterClrMapping/>
  </p:clrMapOvr>
  <p:transition>
    <p:zoom dir="in"/>
    <p:sndAc>
      <p:stSnd>
        <p:snd r:embed="rId2" name="hamme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83594" y="188913"/>
            <a:ext cx="6469856" cy="1143000"/>
          </a:xfrm>
        </p:spPr>
        <p:txBody>
          <a:bodyPr/>
          <a:lstStyle/>
          <a:p>
            <a:pPr algn="r">
              <a:buFontTx/>
              <a:buBlip>
                <a:blip r:embed="rId3"/>
              </a:buBlip>
            </a:pPr>
            <a:r>
              <a:rPr lang="zh-CN" altLang="en-US" dirty="0"/>
              <a:t>宏设计工具栏中的常用按钮 </a:t>
            </a:r>
          </a:p>
        </p:txBody>
      </p:sp>
      <p:sp>
        <p:nvSpPr>
          <p:cNvPr id="21518" name="Rectangle 14"/>
          <p:cNvSpPr>
            <a:spLocks noChangeArrowheads="1"/>
          </p:cNvSpPr>
          <p:nvPr/>
        </p:nvSpPr>
        <p:spPr bwMode="auto">
          <a:xfrm>
            <a:off x="1749425" y="1492250"/>
            <a:ext cx="6683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SG" altLang="en-US"/>
          </a:p>
        </p:txBody>
      </p:sp>
      <p:sp>
        <p:nvSpPr>
          <p:cNvPr id="21522" name="Rectangle 18"/>
          <p:cNvSpPr>
            <a:spLocks noChangeArrowheads="1"/>
          </p:cNvSpPr>
          <p:nvPr/>
        </p:nvSpPr>
        <p:spPr bwMode="auto">
          <a:xfrm>
            <a:off x="1749425" y="1492250"/>
            <a:ext cx="6683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SG" altLang="en-US"/>
          </a:p>
        </p:txBody>
      </p:sp>
      <p:sp>
        <p:nvSpPr>
          <p:cNvPr id="21526" name="Rectangle 22"/>
          <p:cNvSpPr>
            <a:spLocks noChangeArrowheads="1"/>
          </p:cNvSpPr>
          <p:nvPr/>
        </p:nvSpPr>
        <p:spPr bwMode="auto">
          <a:xfrm>
            <a:off x="1749425" y="1492250"/>
            <a:ext cx="6683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SG" altLang="en-US"/>
          </a:p>
        </p:txBody>
      </p:sp>
      <p:sp>
        <p:nvSpPr>
          <p:cNvPr id="21530" name="Rectangle 26"/>
          <p:cNvSpPr>
            <a:spLocks noChangeArrowheads="1"/>
          </p:cNvSpPr>
          <p:nvPr/>
        </p:nvSpPr>
        <p:spPr bwMode="auto">
          <a:xfrm>
            <a:off x="1749425" y="1492250"/>
            <a:ext cx="6683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SG" altLang="en-US"/>
          </a:p>
        </p:txBody>
      </p:sp>
      <p:sp>
        <p:nvSpPr>
          <p:cNvPr id="21534" name="Rectangle 30"/>
          <p:cNvSpPr>
            <a:spLocks noChangeArrowheads="1"/>
          </p:cNvSpPr>
          <p:nvPr/>
        </p:nvSpPr>
        <p:spPr bwMode="auto">
          <a:xfrm>
            <a:off x="1749425" y="1492250"/>
            <a:ext cx="6683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SG" altLang="en-US"/>
          </a:p>
        </p:txBody>
      </p:sp>
      <p:sp>
        <p:nvSpPr>
          <p:cNvPr id="21538" name="Rectangle 34"/>
          <p:cNvSpPr>
            <a:spLocks noChangeArrowheads="1"/>
          </p:cNvSpPr>
          <p:nvPr/>
        </p:nvSpPr>
        <p:spPr bwMode="auto">
          <a:xfrm>
            <a:off x="1749425" y="1492250"/>
            <a:ext cx="6683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SG" altLang="en-US"/>
          </a:p>
        </p:txBody>
      </p:sp>
      <p:graphicFrame>
        <p:nvGraphicFramePr>
          <p:cNvPr id="21871" name="Group 367"/>
          <p:cNvGraphicFramePr>
            <a:graphicFrameLocks noGrp="1"/>
          </p:cNvGraphicFramePr>
          <p:nvPr/>
        </p:nvGraphicFramePr>
        <p:xfrm>
          <a:off x="684213" y="1557338"/>
          <a:ext cx="8027987" cy="4024948"/>
        </p:xfrm>
        <a:graphic>
          <a:graphicData uri="http://schemas.openxmlformats.org/drawingml/2006/table">
            <a:tbl>
              <a:tblPr/>
              <a:tblGrid>
                <a:gridCol w="950912"/>
                <a:gridCol w="1260475"/>
                <a:gridCol w="5816600"/>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按钮</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名称</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功 能</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SG" altLang="zh-SG"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宏名</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显示</a:t>
                      </a:r>
                      <a:r>
                        <a:rPr kumimoji="0" lang="en-US" altLang="zh-CN" sz="2400" b="1" i="0" u="none" strike="noStrike" cap="none" normalizeH="0" baseline="0" smtClean="0">
                          <a:ln>
                            <a:noFill/>
                          </a:ln>
                          <a:solidFill>
                            <a:schemeClr val="tx1"/>
                          </a:solidFill>
                          <a:effectLst/>
                          <a:latin typeface="黑体" pitchFamily="2" charset="-122"/>
                          <a:ea typeface="宋体" charset="-122"/>
                        </a:rPr>
                        <a:t>/</a:t>
                      </a:r>
                      <a:r>
                        <a:rPr kumimoji="0" lang="zh-CN" altLang="en-US" sz="2400" b="1" i="0" u="none" strike="noStrike" cap="none" normalizeH="0" baseline="0" smtClean="0">
                          <a:ln>
                            <a:noFill/>
                          </a:ln>
                          <a:solidFill>
                            <a:schemeClr val="tx1"/>
                          </a:solidFill>
                          <a:effectLst/>
                          <a:latin typeface="黑体" pitchFamily="2" charset="-122"/>
                          <a:ea typeface="宋体" charset="-122"/>
                        </a:rPr>
                        <a:t>隐藏宏设计窗口中的</a:t>
                      </a:r>
                      <a:r>
                        <a:rPr kumimoji="0" lang="zh-CN" altLang="en-US" sz="2400" b="1" i="0" u="none" strike="noStrike" cap="none" normalizeH="0" baseline="0" smtClean="0">
                          <a:ln>
                            <a:noFill/>
                          </a:ln>
                          <a:solidFill>
                            <a:schemeClr val="tx1"/>
                          </a:solidFill>
                          <a:effectLst/>
                          <a:latin typeface="宋体"/>
                          <a:ea typeface="宋体" charset="-122"/>
                        </a:rPr>
                        <a:t>“</a:t>
                      </a:r>
                      <a:r>
                        <a:rPr kumimoji="0" lang="zh-CN" altLang="en-US" sz="2400" b="1" i="0" u="none" strike="noStrike" cap="none" normalizeH="0" baseline="0" smtClean="0">
                          <a:ln>
                            <a:noFill/>
                          </a:ln>
                          <a:solidFill>
                            <a:schemeClr val="tx1"/>
                          </a:solidFill>
                          <a:effectLst/>
                          <a:latin typeface="黑体" pitchFamily="2" charset="-122"/>
                          <a:ea typeface="宋体" charset="-122"/>
                        </a:rPr>
                        <a:t>宏名</a:t>
                      </a:r>
                      <a:r>
                        <a:rPr kumimoji="0" lang="zh-CN" altLang="en-US" sz="2400" b="1" i="0" u="none" strike="noStrike" cap="none" normalizeH="0" baseline="0" smtClean="0">
                          <a:ln>
                            <a:noFill/>
                          </a:ln>
                          <a:solidFill>
                            <a:schemeClr val="tx1"/>
                          </a:solidFill>
                          <a:effectLst/>
                          <a:latin typeface="宋体"/>
                          <a:ea typeface="宋体" charset="-122"/>
                        </a:rPr>
                        <a:t>”</a:t>
                      </a:r>
                      <a:r>
                        <a:rPr kumimoji="0" lang="zh-CN" altLang="en-US" sz="2400" b="1" i="0" u="none" strike="noStrike" cap="none" normalizeH="0" baseline="0" smtClean="0">
                          <a:ln>
                            <a:noFill/>
                          </a:ln>
                          <a:solidFill>
                            <a:schemeClr val="tx1"/>
                          </a:solidFill>
                          <a:effectLst/>
                          <a:latin typeface="黑体" pitchFamily="2" charset="-122"/>
                          <a:ea typeface="宋体" charset="-122"/>
                        </a:rPr>
                        <a:t>栏</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SG" altLang="zh-SG"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条件</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显示</a:t>
                      </a:r>
                      <a:r>
                        <a:rPr kumimoji="0" lang="en-US" altLang="zh-CN" sz="2400" b="1" i="0" u="none" strike="noStrike" cap="none" normalizeH="0" baseline="0" smtClean="0">
                          <a:ln>
                            <a:noFill/>
                          </a:ln>
                          <a:solidFill>
                            <a:schemeClr val="tx1"/>
                          </a:solidFill>
                          <a:effectLst/>
                          <a:latin typeface="黑体" pitchFamily="2" charset="-122"/>
                          <a:ea typeface="宋体" charset="-122"/>
                        </a:rPr>
                        <a:t>/</a:t>
                      </a:r>
                      <a:r>
                        <a:rPr kumimoji="0" lang="zh-CN" altLang="en-US" sz="2400" b="1" i="0" u="none" strike="noStrike" cap="none" normalizeH="0" baseline="0" smtClean="0">
                          <a:ln>
                            <a:noFill/>
                          </a:ln>
                          <a:solidFill>
                            <a:schemeClr val="tx1"/>
                          </a:solidFill>
                          <a:effectLst/>
                          <a:latin typeface="黑体" pitchFamily="2" charset="-122"/>
                          <a:ea typeface="宋体" charset="-122"/>
                        </a:rPr>
                        <a:t>隐藏宏设计窗口中的</a:t>
                      </a:r>
                      <a:r>
                        <a:rPr kumimoji="0" lang="zh-CN" altLang="en-US" sz="2400" b="1" i="0" u="none" strike="noStrike" cap="none" normalizeH="0" baseline="0" smtClean="0">
                          <a:ln>
                            <a:noFill/>
                          </a:ln>
                          <a:solidFill>
                            <a:schemeClr val="tx1"/>
                          </a:solidFill>
                          <a:effectLst/>
                          <a:latin typeface="宋体"/>
                          <a:ea typeface="宋体" charset="-122"/>
                        </a:rPr>
                        <a:t>“</a:t>
                      </a:r>
                      <a:r>
                        <a:rPr kumimoji="0" lang="zh-CN" altLang="en-US" sz="2400" b="1" i="0" u="none" strike="noStrike" cap="none" normalizeH="0" baseline="0" smtClean="0">
                          <a:ln>
                            <a:noFill/>
                          </a:ln>
                          <a:solidFill>
                            <a:schemeClr val="tx1"/>
                          </a:solidFill>
                          <a:effectLst/>
                          <a:latin typeface="黑体" pitchFamily="2" charset="-122"/>
                          <a:ea typeface="宋体" charset="-122"/>
                        </a:rPr>
                        <a:t>条件</a:t>
                      </a:r>
                      <a:r>
                        <a:rPr kumimoji="0" lang="zh-CN" altLang="en-US" sz="2400" b="1" i="0" u="none" strike="noStrike" cap="none" normalizeH="0" baseline="0" smtClean="0">
                          <a:ln>
                            <a:noFill/>
                          </a:ln>
                          <a:solidFill>
                            <a:schemeClr val="tx1"/>
                          </a:solidFill>
                          <a:effectLst/>
                          <a:latin typeface="宋体"/>
                          <a:ea typeface="宋体" charset="-122"/>
                        </a:rPr>
                        <a:t>”</a:t>
                      </a:r>
                      <a:r>
                        <a:rPr kumimoji="0" lang="zh-CN" altLang="en-US" sz="2400" b="1" i="0" u="none" strike="noStrike" cap="none" normalizeH="0" baseline="0" smtClean="0">
                          <a:ln>
                            <a:noFill/>
                          </a:ln>
                          <a:solidFill>
                            <a:schemeClr val="tx1"/>
                          </a:solidFill>
                          <a:effectLst/>
                          <a:latin typeface="黑体" pitchFamily="2" charset="-122"/>
                          <a:ea typeface="宋体" charset="-122"/>
                        </a:rPr>
                        <a:t>栏</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SG" altLang="zh-SG"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插入行</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在当前光标位置插入一个新的宏命令</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SG" altLang="zh-SG"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删除行</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删除光标所在位置的宏命令</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SG" altLang="zh-SG"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运行</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执行当前宏</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SG" altLang="zh-SG"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单步</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一次运行一个宏命令</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SG" altLang="zh-SG"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生成器</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设置条件宏的</a:t>
                      </a:r>
                      <a:r>
                        <a:rPr kumimoji="0" lang="zh-CN" altLang="en-US" sz="2400" b="1" i="0" u="none" strike="noStrike" cap="none" normalizeH="0" baseline="0" smtClean="0">
                          <a:ln>
                            <a:noFill/>
                          </a:ln>
                          <a:solidFill>
                            <a:schemeClr val="tx1"/>
                          </a:solidFill>
                          <a:effectLst/>
                          <a:latin typeface="宋体"/>
                          <a:ea typeface="宋体" charset="-122"/>
                        </a:rPr>
                        <a:t>“</a:t>
                      </a:r>
                      <a:r>
                        <a:rPr kumimoji="0" lang="zh-CN" altLang="en-US" sz="2400" b="1" i="0" u="none" strike="noStrike" cap="none" normalizeH="0" baseline="0" smtClean="0">
                          <a:ln>
                            <a:noFill/>
                          </a:ln>
                          <a:solidFill>
                            <a:schemeClr val="tx1"/>
                          </a:solidFill>
                          <a:effectLst/>
                          <a:latin typeface="黑体" pitchFamily="2" charset="-122"/>
                          <a:ea typeface="宋体" charset="-122"/>
                        </a:rPr>
                        <a:t>条件</a:t>
                      </a:r>
                      <a:r>
                        <a:rPr kumimoji="0" lang="zh-CN" altLang="en-US" sz="2400" b="1" i="0" u="none" strike="noStrike" cap="none" normalizeH="0" baseline="0" smtClean="0">
                          <a:ln>
                            <a:noFill/>
                          </a:ln>
                          <a:solidFill>
                            <a:schemeClr val="tx1"/>
                          </a:solidFill>
                          <a:effectLst/>
                          <a:latin typeface="宋体"/>
                          <a:ea typeface="宋体" charset="-122"/>
                        </a:rPr>
                        <a:t>”</a:t>
                      </a:r>
                      <a:r>
                        <a:rPr kumimoji="0" lang="zh-CN" altLang="en-US" sz="2400" b="1" i="0" u="none" strike="noStrike" cap="none" normalizeH="0" baseline="0" smtClean="0">
                          <a:ln>
                            <a:noFill/>
                          </a:ln>
                          <a:solidFill>
                            <a:schemeClr val="tx1"/>
                          </a:solidFill>
                          <a:effectLst/>
                          <a:latin typeface="黑体" pitchFamily="2" charset="-122"/>
                          <a:ea typeface="宋体" charset="-122"/>
                        </a:rPr>
                        <a:t>时，打开表达式生成器，帮助生成条件表达式</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1514" name="Picture 10" descr="1"/>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2014538"/>
            <a:ext cx="504825" cy="431800"/>
          </a:xfrm>
          <a:prstGeom prst="rect">
            <a:avLst/>
          </a:prstGeom>
          <a:noFill/>
          <a:extLst>
            <a:ext uri="{909E8E84-426E-40DD-AFC4-6F175D3DCCD1}">
              <a14:hiddenFill xmlns:a14="http://schemas.microsoft.com/office/drawing/2010/main">
                <a:solidFill>
                  <a:srgbClr val="FFFFFF"/>
                </a:solidFill>
              </a14:hiddenFill>
            </a:ext>
          </a:extLst>
        </p:spPr>
      </p:pic>
      <p:pic>
        <p:nvPicPr>
          <p:cNvPr id="21513" name="Picture 9" descr="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525" y="2492375"/>
            <a:ext cx="504825" cy="431800"/>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3"/>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525" y="2924175"/>
            <a:ext cx="504825" cy="431800"/>
          </a:xfrm>
          <a:prstGeom prst="rect">
            <a:avLst/>
          </a:prstGeom>
          <a:noFill/>
          <a:extLst>
            <a:ext uri="{909E8E84-426E-40DD-AFC4-6F175D3DCCD1}">
              <a14:hiddenFill xmlns:a14="http://schemas.microsoft.com/office/drawing/2010/main">
                <a:solidFill>
                  <a:srgbClr val="FFFFFF"/>
                </a:solidFill>
              </a14:hiddenFill>
            </a:ext>
          </a:extLst>
        </p:spPr>
      </p:pic>
      <p:pic>
        <p:nvPicPr>
          <p:cNvPr id="21511" name="Picture 7" descr="4"/>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525" y="3382963"/>
            <a:ext cx="504825" cy="431800"/>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5"/>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3865563"/>
            <a:ext cx="504825" cy="431800"/>
          </a:xfrm>
          <a:prstGeom prst="rect">
            <a:avLst/>
          </a:prstGeom>
          <a:noFill/>
          <a:extLst>
            <a:ext uri="{909E8E84-426E-40DD-AFC4-6F175D3DCCD1}">
              <a14:hiddenFill xmlns:a14="http://schemas.microsoft.com/office/drawing/2010/main">
                <a:solidFill>
                  <a:srgbClr val="FFFFFF"/>
                </a:solidFill>
              </a14:hiddenFill>
            </a:ext>
          </a:extLst>
        </p:spPr>
      </p:pic>
      <p:pic>
        <p:nvPicPr>
          <p:cNvPr id="21509" name="Picture 5" descr="6"/>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525" y="4292600"/>
            <a:ext cx="504825" cy="43180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7"/>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525" y="5013325"/>
            <a:ext cx="504825" cy="4318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6.1.3 </a:t>
            </a:r>
            <a:r>
              <a:rPr lang="zh-CN" altLang="en-US" b="1" dirty="0"/>
              <a:t>宏的设计窗口 </a:t>
            </a:r>
            <a:endParaRPr lang="en-US" altLang="zh-CN" b="1" dirty="0"/>
          </a:p>
        </p:txBody>
      </p:sp>
    </p:spTree>
  </p:cSld>
  <p:clrMapOvr>
    <a:masterClrMapping/>
  </p:clrMapOvr>
  <p:transition>
    <p:zoom/>
    <p:sndAc>
      <p:stSnd>
        <p:snd r:embed="rId2" name="hammer.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131840" y="362938"/>
            <a:ext cx="5482952" cy="1143000"/>
          </a:xfrm>
        </p:spPr>
        <p:txBody>
          <a:bodyPr/>
          <a:lstStyle/>
          <a:p>
            <a:r>
              <a:rPr lang="en-US" altLang="zh-CN" dirty="0" smtClean="0"/>
              <a:t>6.1.4 </a:t>
            </a:r>
            <a:r>
              <a:rPr lang="zh-CN" altLang="en-US" dirty="0"/>
              <a:t>常用的宏操作 </a:t>
            </a:r>
          </a:p>
        </p:txBody>
      </p:sp>
      <p:graphicFrame>
        <p:nvGraphicFramePr>
          <p:cNvPr id="22914" name="Group 386"/>
          <p:cNvGraphicFramePr>
            <a:graphicFrameLocks noGrp="1"/>
          </p:cNvGraphicFramePr>
          <p:nvPr>
            <p:ph idx="1"/>
          </p:nvPr>
        </p:nvGraphicFramePr>
        <p:xfrm>
          <a:off x="457200" y="1600200"/>
          <a:ext cx="8229600" cy="4114800"/>
        </p:xfrm>
        <a:graphic>
          <a:graphicData uri="http://schemas.openxmlformats.org/drawingml/2006/table">
            <a:tbl>
              <a:tblPr/>
              <a:tblGrid>
                <a:gridCol w="1906588"/>
                <a:gridCol w="2022475"/>
                <a:gridCol w="4300537"/>
              </a:tblGrid>
              <a:tr h="215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itchFamily="2" charset="-122"/>
                          <a:ea typeface="宋体" charset="-122"/>
                        </a:rPr>
                        <a:t>所属类别</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操作命令</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功 能</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打开或关闭数据库对象</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宋体" charset="-122"/>
                        </a:rPr>
                        <a:t>OpenForm</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用于打开窗体</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4313">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宋体" charset="-122"/>
                        </a:rPr>
                        <a:t>OpenReport</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用于打开报表</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宋体" charset="-122"/>
                        </a:rPr>
                        <a:t>OpenQuery</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用于打开查询</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宋体" charset="-122"/>
                        </a:rPr>
                        <a:t>Close</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用于关闭数据库对象</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运行和控制流程</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宋体" charset="-122"/>
                        </a:rPr>
                        <a:t>RunSQL</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用于执行指定的</a:t>
                      </a:r>
                      <a:r>
                        <a:rPr kumimoji="0" lang="en-US" altLang="zh-CN" sz="2400" b="1" i="0" u="none" strike="noStrike" cap="none" normalizeH="0" baseline="0" smtClean="0">
                          <a:ln>
                            <a:noFill/>
                          </a:ln>
                          <a:solidFill>
                            <a:schemeClr val="tx1"/>
                          </a:solidFill>
                          <a:effectLst/>
                          <a:latin typeface="黑体" pitchFamily="2" charset="-122"/>
                          <a:ea typeface="宋体" charset="-122"/>
                        </a:rPr>
                        <a:t>SQL</a:t>
                      </a:r>
                      <a:r>
                        <a:rPr kumimoji="0" lang="zh-CN" altLang="en-US" sz="2400" b="1" i="0" u="none" strike="noStrike" cap="none" normalizeH="0" baseline="0" smtClean="0">
                          <a:ln>
                            <a:noFill/>
                          </a:ln>
                          <a:solidFill>
                            <a:schemeClr val="tx1"/>
                          </a:solidFill>
                          <a:effectLst/>
                          <a:latin typeface="黑体" pitchFamily="2" charset="-122"/>
                          <a:ea typeface="宋体" charset="-122"/>
                        </a:rPr>
                        <a:t>语句</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4313">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宋体" charset="-122"/>
                        </a:rPr>
                        <a:t>RunAPP</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用于执行指定的外部应用程序</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vMerge="1">
                  <a:txBody>
                    <a:bodyPr/>
                    <a:lstStyle/>
                    <a:p>
                      <a:endParaRPr lang="zh-SG"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宋体" charset="-122"/>
                        </a:rPr>
                        <a:t>Quit</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用于退出</a:t>
                      </a:r>
                      <a:r>
                        <a:rPr kumimoji="0" lang="en-US" altLang="zh-CN" sz="2400" b="1" i="0" u="none" strike="noStrike" cap="none" normalizeH="0" baseline="0" smtClean="0">
                          <a:ln>
                            <a:noFill/>
                          </a:ln>
                          <a:solidFill>
                            <a:schemeClr val="tx1"/>
                          </a:solidFill>
                          <a:effectLst/>
                          <a:latin typeface="黑体" pitchFamily="2" charset="-122"/>
                          <a:ea typeface="宋体" charset="-122"/>
                        </a:rPr>
                        <a:t>Access</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r h="215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宋体" charset="-122"/>
                        </a:rPr>
                        <a:t>设置值</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宋体" charset="-122"/>
                        </a:rPr>
                        <a:t>SetValue</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itchFamily="2" charset="-122"/>
                          <a:ea typeface="宋体" charset="-122"/>
                        </a:rPr>
                        <a:t>用于设置属性值</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3810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chemeClr val="accent1"/>
                    </a:solidFill>
                  </a:tcPr>
                </a:tc>
              </a:tr>
            </a:tbl>
          </a:graphicData>
        </a:graphic>
      </p:graphicFrame>
      <p:sp>
        <p:nvSpPr>
          <p:cNvPr id="4" name="Rectangle 4"/>
          <p:cNvSpPr>
            <a:spLocks noChangeArrowheads="1"/>
          </p:cNvSpPr>
          <p:nvPr/>
        </p:nvSpPr>
        <p:spPr bwMode="auto">
          <a:xfrm>
            <a:off x="611188" y="0"/>
            <a:ext cx="2881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6.1.4 </a:t>
            </a:r>
            <a:r>
              <a:rPr lang="zh-CN" altLang="en-US" b="1" dirty="0"/>
              <a:t>常用的宏操作 </a:t>
            </a:r>
            <a:endParaRPr lang="en-US" altLang="zh-CN" b="1" dirty="0"/>
          </a:p>
        </p:txBody>
      </p:sp>
    </p:spTree>
  </p:cSld>
  <p:clrMapOvr>
    <a:masterClrMapping/>
  </p:clrMapOvr>
  <p:transition>
    <p:zoom dir="in"/>
    <p:sndAc>
      <p:stSnd>
        <p:snd r:embed="rId2" name="hammer.wav"/>
      </p:stSnd>
    </p:sndAc>
  </p:transition>
</p:sld>
</file>

<file path=ppt/theme/theme1.xml><?xml version="1.0" encoding="utf-8"?>
<a:theme xmlns:a="http://schemas.openxmlformats.org/drawingml/2006/main" name="Access">
  <a:themeElements>
    <a:clrScheme name="Acc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Acc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Access</Template>
  <TotalTime>280</TotalTime>
  <Words>2394</Words>
  <Application>Microsoft Office PowerPoint</Application>
  <PresentationFormat>全屏显示(4:3)</PresentationFormat>
  <Paragraphs>213</Paragraphs>
  <Slides>27</Slides>
  <Notes>1</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Access</vt:lpstr>
      <vt:lpstr>自定义设计方案</vt:lpstr>
      <vt:lpstr>Access数据库 应用技术</vt:lpstr>
      <vt:lpstr>第6章 宏</vt:lpstr>
      <vt:lpstr>第6章 宏 </vt:lpstr>
      <vt:lpstr>6.1 宏的概述 </vt:lpstr>
      <vt:lpstr>6.1.1 宏的基本概念</vt:lpstr>
      <vt:lpstr>6.1.2 宏与VBA </vt:lpstr>
      <vt:lpstr>6.1.3 宏的设计窗口 </vt:lpstr>
      <vt:lpstr>宏设计工具栏中的常用按钮 </vt:lpstr>
      <vt:lpstr>6.1.4 常用的宏操作 </vt:lpstr>
      <vt:lpstr>PowerPoint 演示文稿</vt:lpstr>
      <vt:lpstr>6.2 创建宏 </vt:lpstr>
      <vt:lpstr>6.2.1 创建操作序列宏 </vt:lpstr>
      <vt:lpstr>创建含子宏的独立宏(宏组) </vt:lpstr>
      <vt:lpstr>6.2.3 创建带条件的宏 </vt:lpstr>
      <vt:lpstr>6.2.3 创建带条件的宏 </vt:lpstr>
      <vt:lpstr>6.2.4  创建嵌入宏</vt:lpstr>
      <vt:lpstr>6.2.5  创建数据宏</vt:lpstr>
      <vt:lpstr>6.3.1 运行宏 </vt:lpstr>
      <vt:lpstr>一、直接运行宏</vt:lpstr>
      <vt:lpstr>二、从其他宏中运行宏 </vt:lpstr>
      <vt:lpstr>三、在窗体、报表或控件的事件中运行宏 </vt:lpstr>
      <vt:lpstr>6.3.2 调试宏 </vt:lpstr>
      <vt:lpstr>6.4宏应用实例</vt:lpstr>
      <vt:lpstr>6.5 宏应用实例 </vt:lpstr>
      <vt:lpstr>6.5 宏应用实例 </vt:lpstr>
      <vt:lpstr>本章小结</vt:lpstr>
      <vt:lpstr>本章小结</vt:lpstr>
    </vt:vector>
  </TitlesOfParts>
  <Company>gdut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Access数据库 应用技术</dc:title>
  <dc:creator>wfm</dc:creator>
  <cp:lastModifiedBy>lgh</cp:lastModifiedBy>
  <cp:revision>19</cp:revision>
  <dcterms:created xsi:type="dcterms:W3CDTF">2012-01-21T13:06:34Z</dcterms:created>
  <dcterms:modified xsi:type="dcterms:W3CDTF">2015-02-28T14:59:10Z</dcterms:modified>
</cp:coreProperties>
</file>