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av" ContentType="audio/wav"/>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5">
  <p:sldMasterIdLst>
    <p:sldMasterId id="2147483648" r:id="rId1"/>
  </p:sldMasterIdLst>
  <p:notesMasterIdLst>
    <p:notesMasterId r:id="rId92"/>
  </p:notesMasterIdLst>
  <p:sldIdLst>
    <p:sldId id="256" r:id="rId2"/>
    <p:sldId id="260" r:id="rId3"/>
    <p:sldId id="257" r:id="rId4"/>
    <p:sldId id="258" r:id="rId5"/>
    <p:sldId id="259" r:id="rId6"/>
    <p:sldId id="279" r:id="rId7"/>
    <p:sldId id="264" r:id="rId8"/>
    <p:sldId id="262" r:id="rId9"/>
    <p:sldId id="266" r:id="rId10"/>
    <p:sldId id="265" r:id="rId11"/>
    <p:sldId id="269" r:id="rId12"/>
    <p:sldId id="267" r:id="rId13"/>
    <p:sldId id="277" r:id="rId14"/>
    <p:sldId id="268" r:id="rId15"/>
    <p:sldId id="270" r:id="rId16"/>
    <p:sldId id="271" r:id="rId17"/>
    <p:sldId id="272" r:id="rId18"/>
    <p:sldId id="273" r:id="rId19"/>
    <p:sldId id="280" r:id="rId20"/>
    <p:sldId id="274" r:id="rId21"/>
    <p:sldId id="284" r:id="rId22"/>
    <p:sldId id="293" r:id="rId23"/>
    <p:sldId id="294" r:id="rId24"/>
    <p:sldId id="295" r:id="rId25"/>
    <p:sldId id="297" r:id="rId26"/>
    <p:sldId id="292" r:id="rId27"/>
    <p:sldId id="296" r:id="rId28"/>
    <p:sldId id="298" r:id="rId29"/>
    <p:sldId id="281" r:id="rId30"/>
    <p:sldId id="282" r:id="rId31"/>
    <p:sldId id="286" r:id="rId32"/>
    <p:sldId id="291" r:id="rId33"/>
    <p:sldId id="287" r:id="rId34"/>
    <p:sldId id="288" r:id="rId35"/>
    <p:sldId id="289" r:id="rId36"/>
    <p:sldId id="290" r:id="rId37"/>
    <p:sldId id="283" r:id="rId38"/>
    <p:sldId id="275" r:id="rId39"/>
    <p:sldId id="276" r:id="rId40"/>
    <p:sldId id="300" r:id="rId41"/>
    <p:sldId id="301" r:id="rId42"/>
    <p:sldId id="302" r:id="rId43"/>
    <p:sldId id="303" r:id="rId44"/>
    <p:sldId id="305" r:id="rId45"/>
    <p:sldId id="306" r:id="rId46"/>
    <p:sldId id="307" r:id="rId47"/>
    <p:sldId id="308" r:id="rId48"/>
    <p:sldId id="309" r:id="rId49"/>
    <p:sldId id="310" r:id="rId50"/>
    <p:sldId id="311" r:id="rId51"/>
    <p:sldId id="312" r:id="rId52"/>
    <p:sldId id="313" r:id="rId53"/>
    <p:sldId id="314" r:id="rId54"/>
    <p:sldId id="315" r:id="rId55"/>
    <p:sldId id="320" r:id="rId56"/>
    <p:sldId id="321" r:id="rId57"/>
    <p:sldId id="316" r:id="rId58"/>
    <p:sldId id="317" r:id="rId59"/>
    <p:sldId id="318" r:id="rId60"/>
    <p:sldId id="327" r:id="rId61"/>
    <p:sldId id="322" r:id="rId62"/>
    <p:sldId id="328" r:id="rId63"/>
    <p:sldId id="324" r:id="rId64"/>
    <p:sldId id="325" r:id="rId65"/>
    <p:sldId id="326" r:id="rId66"/>
    <p:sldId id="329" r:id="rId67"/>
    <p:sldId id="330" r:id="rId68"/>
    <p:sldId id="331" r:id="rId69"/>
    <p:sldId id="332" r:id="rId70"/>
    <p:sldId id="333" r:id="rId71"/>
    <p:sldId id="334" r:id="rId72"/>
    <p:sldId id="335" r:id="rId73"/>
    <p:sldId id="338" r:id="rId74"/>
    <p:sldId id="339" r:id="rId75"/>
    <p:sldId id="336" r:id="rId76"/>
    <p:sldId id="337" r:id="rId77"/>
    <p:sldId id="340" r:id="rId78"/>
    <p:sldId id="341" r:id="rId79"/>
    <p:sldId id="342" r:id="rId80"/>
    <p:sldId id="343" r:id="rId81"/>
    <p:sldId id="344" r:id="rId82"/>
    <p:sldId id="345" r:id="rId83"/>
    <p:sldId id="346" r:id="rId84"/>
    <p:sldId id="348" r:id="rId85"/>
    <p:sldId id="349" r:id="rId86"/>
    <p:sldId id="350" r:id="rId87"/>
    <p:sldId id="351" r:id="rId88"/>
    <p:sldId id="347" r:id="rId89"/>
    <p:sldId id="352" r:id="rId90"/>
    <p:sldId id="353"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86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EBD114-3C5C-476E-AAF0-75B018F5B573}" type="datetimeFigureOut">
              <a:rPr lang="zh-CN" altLang="en-US" smtClean="0"/>
              <a:t>2015/3/4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7DA68-3726-492A-B6CC-2A1E87E477F6}" type="slidenum">
              <a:rPr lang="zh-CN" altLang="en-US" smtClean="0"/>
              <a:t>‹#›</a:t>
            </a:fld>
            <a:endParaRPr lang="zh-CN" altLang="en-US"/>
          </a:p>
        </p:txBody>
      </p:sp>
    </p:spTree>
    <p:extLst>
      <p:ext uri="{BB962C8B-B14F-4D97-AF65-F5344CB8AC3E}">
        <p14:creationId xmlns:p14="http://schemas.microsoft.com/office/powerpoint/2010/main" val="107072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88BB1C-F38E-44B0-9BB9-85975ECD18F5}" type="datetime1">
              <a:rPr lang="zh-CN" altLang="en-US" smtClean="0"/>
              <a:t>2015/3/4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31D9B-1197-4B8C-BFD5-D3EE9EA21345}" type="slidenum">
              <a:rPr lang="zh-CN" altLang="en-US" smtClean="0"/>
              <a:t>‹#›</a:t>
            </a:fld>
            <a:endParaRPr lang="zh-CN" altLang="en-US"/>
          </a:p>
        </p:txBody>
      </p:sp>
      <p:sp>
        <p:nvSpPr>
          <p:cNvPr id="9" name="TextBox 8"/>
          <p:cNvSpPr txBox="1"/>
          <p:nvPr userDrawn="1"/>
        </p:nvSpPr>
        <p:spPr>
          <a:xfrm>
            <a:off x="646981" y="327903"/>
            <a:ext cx="1495281" cy="369332"/>
          </a:xfrm>
          <a:prstGeom prst="rect">
            <a:avLst/>
          </a:prstGeom>
          <a:noFill/>
        </p:spPr>
        <p:txBody>
          <a:bodyPr wrap="none" rtlCol="0">
            <a:spAutoFit/>
          </a:bodyPr>
          <a:lstStyle/>
          <a:p>
            <a:r>
              <a:rPr lang="en-US" altLang="zh-CN" dirty="0" smtClean="0">
                <a:solidFill>
                  <a:srgbClr val="FFFF00"/>
                </a:solidFill>
              </a:rPr>
              <a:t>VBA</a:t>
            </a:r>
            <a:r>
              <a:rPr lang="zh-CN" altLang="en-US" dirty="0" smtClean="0">
                <a:solidFill>
                  <a:srgbClr val="FFFF00"/>
                </a:solidFill>
              </a:rPr>
              <a:t>程序设计</a:t>
            </a:r>
            <a:endParaRPr lang="zh-CN" altLang="en-US" dirty="0">
              <a:solidFill>
                <a:srgbClr val="FFFF00"/>
              </a:solidFill>
            </a:endParaRPr>
          </a:p>
        </p:txBody>
      </p:sp>
    </p:spTree>
    <p:extLst>
      <p:ext uri="{BB962C8B-B14F-4D97-AF65-F5344CB8AC3E}">
        <p14:creationId xmlns:p14="http://schemas.microsoft.com/office/powerpoint/2010/main" val="392064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0" fill="hold"/>
                                        <p:tgtEl>
                                          <p:spTgt spid="9"/>
                                        </p:tgtEl>
                                        <p:attrNameLst>
                                          <p:attrName>ppt_y</p:attrName>
                                        </p:attrNameLst>
                                      </p:cBhvr>
                                      <p:tavLst>
                                        <p:tav tm="0">
                                          <p:val>
                                            <p:strVal val="#ppt_y"/>
                                          </p:val>
                                        </p:tav>
                                        <p:tav tm="100000">
                                          <p:val>
                                            <p:strVal val="#ppt_y"/>
                                          </p:val>
                                        </p:tav>
                                      </p:tavLst>
                                    </p:anim>
                                    <p:anim calcmode="lin" valueType="num">
                                      <p:cBhvr>
                                        <p:cTn id="9" dur="50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3875F3-D9C8-42EA-9359-5EB9F311BFED}" type="datetime1">
              <a:rPr lang="zh-CN" altLang="en-US" smtClean="0"/>
              <a:t>2015/3/4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13950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36E45E9-A0A8-4748-9C99-4386D86D269C}" type="datetime1">
              <a:rPr lang="zh-CN" altLang="en-US" smtClean="0"/>
              <a:t>2015/3/4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384274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8F8F5A-C966-495C-B4F0-9FD1CEA3CA84}" type="datetime1">
              <a:rPr lang="zh-CN" altLang="en-US" smtClean="0"/>
              <a:t>2015/3/4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305560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60FA6A-70C3-46C6-AC44-1E8D173E858A}" type="datetime1">
              <a:rPr lang="zh-CN" altLang="en-US" smtClean="0"/>
              <a:t>2015/3/4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399515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99D6B8A-B20C-451E-A987-A93FFE5F4FA6}" type="datetime1">
              <a:rPr lang="zh-CN" altLang="en-US" smtClean="0"/>
              <a:t>2015/3/4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498928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D8B761-6E55-4275-95DA-D30CB19D6DE3}" type="datetime1">
              <a:rPr lang="zh-CN" altLang="en-US" smtClean="0"/>
              <a:t>2015/3/4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317780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F36C7C6-5FA0-4298-A0C4-9434E8B39060}" type="datetime1">
              <a:rPr lang="zh-CN" altLang="en-US" smtClean="0"/>
              <a:t>2015/3/4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243320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6E4B6D-EA9E-4B5E-9DA6-752B63EE2F5A}" type="datetime1">
              <a:rPr lang="zh-CN" altLang="en-US" smtClean="0"/>
              <a:t>2015/3/4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78733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9D3E63-B6D9-45A4-984E-6AE40597968D}" type="datetime1">
              <a:rPr lang="zh-CN" altLang="en-US" smtClean="0"/>
              <a:t>2015/3/4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1885545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681A76-DD2C-475F-B8BA-37B679B55690}" type="datetime1">
              <a:rPr lang="zh-CN" altLang="en-US" smtClean="0"/>
              <a:t>2015/3/4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47593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070C0">
                <a:lumMod val="49000"/>
                <a:lumOff val="51000"/>
                <a:alpha val="76000"/>
              </a:srgbClr>
            </a:gs>
            <a:gs pos="19000">
              <a:srgbClr val="92D050">
                <a:lumMod val="37000"/>
                <a:lumOff val="63000"/>
              </a:srgbClr>
            </a:gs>
            <a:gs pos="69000">
              <a:srgbClr val="00B050">
                <a:lumMod val="78000"/>
                <a:lumOff val="22000"/>
                <a:alpha val="43000"/>
              </a:srgbClr>
            </a:gs>
            <a:gs pos="96000">
              <a:srgbClr val="92D050">
                <a:lumMod val="60000"/>
                <a:lumOff val="40000"/>
              </a:srgbClr>
            </a:gs>
            <a:gs pos="44000">
              <a:srgbClr val="FF0000">
                <a:lumMod val="48000"/>
                <a:lumOff val="52000"/>
              </a:srgbClr>
            </a:gs>
            <a:gs pos="54000">
              <a:srgbClr val="FF0000">
                <a:lumMod val="32000"/>
                <a:lumOff val="68000"/>
              </a:srgb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E9390-68BA-446E-A875-7C6BB0A9018F}" type="datetime1">
              <a:rPr lang="zh-CN" altLang="en-US" smtClean="0"/>
              <a:t>2015/3/4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31D9B-1197-4B8C-BFD5-D3EE9EA21345}" type="slidenum">
              <a:rPr lang="zh-CN" altLang="en-US" smtClean="0"/>
              <a:t>‹#›</a:t>
            </a:fld>
            <a:endParaRPr lang="zh-CN" altLang="en-US"/>
          </a:p>
        </p:txBody>
      </p:sp>
    </p:spTree>
    <p:extLst>
      <p:ext uri="{BB962C8B-B14F-4D97-AF65-F5344CB8AC3E}">
        <p14:creationId xmlns:p14="http://schemas.microsoft.com/office/powerpoint/2010/main" val="54790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5.xml"/><Relationship Id="rId3" Type="http://schemas.openxmlformats.org/officeDocument/2006/relationships/slide" Target="slide4.xml"/><Relationship Id="rId7" Type="http://schemas.openxmlformats.org/officeDocument/2006/relationships/slide" Target="slide79.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70.xml"/><Relationship Id="rId5" Type="http://schemas.openxmlformats.org/officeDocument/2006/relationships/slide" Target="slide46.xml"/><Relationship Id="rId4" Type="http://schemas.openxmlformats.org/officeDocument/2006/relationships/slide" Target="slide10.xml"/><Relationship Id="rId9" Type="http://schemas.openxmlformats.org/officeDocument/2006/relationships/slide" Target="slide8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827584" y="908720"/>
            <a:ext cx="7632848" cy="864096"/>
          </a:xfrm>
        </p:spPr>
        <p:txBody>
          <a:bodyPr>
            <a:normAutofit fontScale="90000"/>
          </a:bodyPr>
          <a:lstStyle/>
          <a:p>
            <a:r>
              <a:rPr lang="zh-CN" altLang="zh-CN" b="1" dirty="0"/>
              <a:t>第</a:t>
            </a:r>
            <a:r>
              <a:rPr lang="en-US" altLang="zh-CN" b="1" dirty="0"/>
              <a:t>7</a:t>
            </a:r>
            <a:r>
              <a:rPr lang="zh-CN" altLang="zh-CN" b="1" dirty="0"/>
              <a:t>章</a:t>
            </a:r>
            <a:r>
              <a:rPr lang="en-US" altLang="zh-CN" b="1" dirty="0"/>
              <a:t>  </a:t>
            </a:r>
            <a:r>
              <a:rPr lang="zh-CN" altLang="zh-CN" b="1" dirty="0"/>
              <a:t>模块与</a:t>
            </a:r>
            <a:r>
              <a:rPr lang="en-US" altLang="zh-CN" b="1" dirty="0"/>
              <a:t>VBA</a:t>
            </a:r>
            <a:r>
              <a:rPr lang="zh-CN" altLang="zh-CN" b="1" dirty="0"/>
              <a:t>程序设计</a:t>
            </a:r>
            <a:br>
              <a:rPr lang="zh-CN" altLang="zh-CN" b="1" dirty="0"/>
            </a:br>
            <a:endParaRPr lang="zh-CN" altLang="en-US" dirty="0"/>
          </a:p>
        </p:txBody>
      </p:sp>
      <p:sp>
        <p:nvSpPr>
          <p:cNvPr id="3" name="副标题 2"/>
          <p:cNvSpPr>
            <a:spLocks noGrp="1"/>
          </p:cNvSpPr>
          <p:nvPr>
            <p:ph type="subTitle" idx="4294967295"/>
          </p:nvPr>
        </p:nvSpPr>
        <p:spPr>
          <a:xfrm>
            <a:off x="0" y="1844824"/>
            <a:ext cx="6912768" cy="4536504"/>
          </a:xfrm>
        </p:spPr>
        <p:txBody>
          <a:bodyPr>
            <a:normAutofit/>
          </a:bodyPr>
          <a:lstStyle/>
          <a:p>
            <a:r>
              <a:rPr lang="en-US" altLang="zh-CN" sz="2800" b="1" dirty="0" smtClean="0"/>
              <a:t>            </a:t>
            </a:r>
            <a:r>
              <a:rPr lang="en-US" altLang="zh-CN" sz="2800" b="1" dirty="0" smtClean="0">
                <a:hlinkClick r:id="rId2" action="ppaction://hlinksldjump"/>
              </a:rPr>
              <a:t>7.1  </a:t>
            </a:r>
            <a:r>
              <a:rPr lang="zh-CN" altLang="zh-CN" sz="2800" b="1" dirty="0">
                <a:hlinkClick r:id="rId2" action="ppaction://hlinksldjump"/>
              </a:rPr>
              <a:t>模块的基本</a:t>
            </a:r>
            <a:r>
              <a:rPr lang="zh-CN" altLang="zh-CN" sz="2800" b="1" dirty="0" smtClean="0">
                <a:hlinkClick r:id="rId2" action="ppaction://hlinksldjump"/>
              </a:rPr>
              <a:t>概念</a:t>
            </a:r>
            <a:endParaRPr lang="en-US" altLang="zh-CN" sz="2800" b="1" dirty="0"/>
          </a:p>
          <a:p>
            <a:r>
              <a:rPr lang="en-US" altLang="zh-CN" sz="2800" b="1" dirty="0" smtClean="0"/>
              <a:t>            </a:t>
            </a:r>
            <a:r>
              <a:rPr lang="en-US" altLang="zh-CN" sz="2800" b="1" dirty="0" smtClean="0">
                <a:hlinkClick r:id="rId3" action="ppaction://hlinksldjump"/>
              </a:rPr>
              <a:t>7.2  </a:t>
            </a:r>
            <a:r>
              <a:rPr lang="zh-CN" altLang="zh-CN" sz="2800" b="1" dirty="0">
                <a:hlinkClick r:id="rId3" action="ppaction://hlinksldjump"/>
              </a:rPr>
              <a:t>创建模块</a:t>
            </a:r>
            <a:endParaRPr lang="zh-CN" altLang="zh-CN" sz="2800" b="1" dirty="0"/>
          </a:p>
          <a:p>
            <a:r>
              <a:rPr lang="en-US" altLang="zh-CN" sz="2800" b="1" dirty="0" smtClean="0"/>
              <a:t>            </a:t>
            </a:r>
            <a:r>
              <a:rPr lang="en-US" altLang="zh-CN" sz="2800" b="1" dirty="0" smtClean="0">
                <a:hlinkClick r:id="rId4" action="ppaction://hlinksldjump"/>
              </a:rPr>
              <a:t>7.3  </a:t>
            </a:r>
            <a:r>
              <a:rPr lang="en-US" altLang="zh-CN" sz="2800" b="1" dirty="0">
                <a:hlinkClick r:id="rId4" action="ppaction://hlinksldjump"/>
              </a:rPr>
              <a:t>VBA</a:t>
            </a:r>
            <a:r>
              <a:rPr lang="zh-CN" altLang="zh-CN" sz="2800" b="1" dirty="0">
                <a:hlinkClick r:id="rId4" action="ppaction://hlinksldjump"/>
              </a:rPr>
              <a:t>程序设计基础</a:t>
            </a:r>
            <a:endParaRPr lang="zh-CN" altLang="zh-CN" sz="2800" b="1" dirty="0"/>
          </a:p>
          <a:p>
            <a:r>
              <a:rPr lang="en-US" altLang="zh-CN" sz="2800" b="1" dirty="0" smtClean="0"/>
              <a:t>             </a:t>
            </a:r>
            <a:r>
              <a:rPr lang="en-US" altLang="zh-CN" sz="2800" b="1" dirty="0" smtClean="0">
                <a:hlinkClick r:id="rId5" action="ppaction://hlinksldjump"/>
              </a:rPr>
              <a:t>7.4  </a:t>
            </a:r>
            <a:r>
              <a:rPr lang="en-US" altLang="zh-CN" sz="2800" b="1" dirty="0">
                <a:hlinkClick r:id="rId5" action="ppaction://hlinksldjump"/>
              </a:rPr>
              <a:t>VBA</a:t>
            </a:r>
            <a:r>
              <a:rPr lang="zh-CN" altLang="zh-CN" sz="2800" b="1" dirty="0">
                <a:hlinkClick r:id="rId5" action="ppaction://hlinksldjump"/>
              </a:rPr>
              <a:t>的基本控制结构</a:t>
            </a:r>
            <a:endParaRPr lang="zh-CN" altLang="zh-CN" sz="2800" b="1" dirty="0"/>
          </a:p>
          <a:p>
            <a:r>
              <a:rPr lang="en-US" altLang="zh-CN" sz="2800" b="1" dirty="0" smtClean="0"/>
              <a:t>             </a:t>
            </a:r>
            <a:r>
              <a:rPr lang="en-US" altLang="zh-CN" sz="2800" b="1" dirty="0" smtClean="0">
                <a:hlinkClick r:id="rId6" action="ppaction://hlinksldjump"/>
              </a:rPr>
              <a:t>7.5  </a:t>
            </a:r>
            <a:r>
              <a:rPr lang="zh-CN" altLang="zh-CN" sz="2800" b="1" dirty="0">
                <a:hlinkClick r:id="rId6" action="ppaction://hlinksldjump"/>
              </a:rPr>
              <a:t>过程调用和参数传递</a:t>
            </a:r>
            <a:endParaRPr lang="zh-CN" altLang="zh-CN" sz="2800" b="1" dirty="0"/>
          </a:p>
          <a:p>
            <a:r>
              <a:rPr lang="en-US" altLang="zh-CN" sz="2800" b="1" dirty="0" smtClean="0"/>
              <a:t>             </a:t>
            </a:r>
            <a:r>
              <a:rPr lang="en-US" altLang="zh-CN" sz="2800" b="1" dirty="0" smtClean="0">
                <a:hlinkClick r:id="rId7" action="ppaction://hlinksldjump"/>
              </a:rPr>
              <a:t>7.6  </a:t>
            </a:r>
            <a:r>
              <a:rPr lang="en-US" altLang="zh-CN" sz="2800" b="1" dirty="0">
                <a:hlinkClick r:id="rId7" action="ppaction://hlinksldjump"/>
              </a:rPr>
              <a:t>VBA</a:t>
            </a:r>
            <a:r>
              <a:rPr lang="zh-CN" altLang="zh-CN" sz="2800" b="1" dirty="0">
                <a:hlinkClick r:id="rId7" action="ppaction://hlinksldjump"/>
              </a:rPr>
              <a:t>代码调试与出错处理</a:t>
            </a:r>
            <a:endParaRPr lang="zh-CN" altLang="zh-CN" sz="2800" b="1" dirty="0"/>
          </a:p>
          <a:p>
            <a:r>
              <a:rPr lang="en-US" altLang="zh-CN" sz="2800" b="1" dirty="0" smtClean="0"/>
              <a:t>              </a:t>
            </a:r>
            <a:r>
              <a:rPr lang="en-US" altLang="zh-CN" sz="2800" b="1" dirty="0" smtClean="0">
                <a:hlinkClick r:id="rId8" action="ppaction://hlinksldjump"/>
              </a:rPr>
              <a:t>7.7  </a:t>
            </a:r>
            <a:r>
              <a:rPr lang="zh-CN" altLang="zh-CN" sz="2800" b="1" dirty="0">
                <a:hlinkClick r:id="rId8" action="ppaction://hlinksldjump"/>
              </a:rPr>
              <a:t>事件驱动程序设计</a:t>
            </a:r>
            <a:endParaRPr lang="zh-CN" altLang="zh-CN" sz="2800" b="1" dirty="0"/>
          </a:p>
          <a:p>
            <a:r>
              <a:rPr lang="en-US" altLang="zh-CN" sz="2800" b="1" dirty="0" smtClean="0"/>
              <a:t>              </a:t>
            </a:r>
            <a:r>
              <a:rPr lang="en-US" altLang="zh-CN" sz="2800" b="1" dirty="0" smtClean="0">
                <a:hlinkClick r:id="rId9" action="ppaction://hlinksldjump"/>
              </a:rPr>
              <a:t>7.8  </a:t>
            </a:r>
            <a:r>
              <a:rPr lang="en-US" altLang="zh-CN" sz="2800" b="1" dirty="0">
                <a:hlinkClick r:id="rId9" action="ppaction://hlinksldjump"/>
              </a:rPr>
              <a:t>ADO</a:t>
            </a:r>
            <a:r>
              <a:rPr lang="zh-CN" altLang="zh-CN" sz="2800" b="1" dirty="0">
                <a:hlinkClick r:id="rId9" action="ppaction://hlinksldjump"/>
              </a:rPr>
              <a:t>访问数据库程序设计</a:t>
            </a:r>
            <a:endParaRPr lang="zh-CN" altLang="zh-CN" sz="2800" b="1" dirty="0"/>
          </a:p>
          <a:p>
            <a:endParaRPr lang="zh-CN" altLang="en-US" dirty="0"/>
          </a:p>
        </p:txBody>
      </p:sp>
      <p:sp>
        <p:nvSpPr>
          <p:cNvPr id="4" name="灯片编号占位符 3"/>
          <p:cNvSpPr>
            <a:spLocks noGrp="1"/>
          </p:cNvSpPr>
          <p:nvPr>
            <p:ph type="sldNum" sz="quarter" idx="12"/>
          </p:nvPr>
        </p:nvSpPr>
        <p:spPr/>
        <p:txBody>
          <a:bodyPr/>
          <a:lstStyle/>
          <a:p>
            <a:fld id="{53B31D9B-1197-4B8C-BFD5-D3EE9EA21345}" type="slidenum">
              <a:rPr lang="zh-CN" altLang="en-US" smtClean="0"/>
              <a:t>1</a:t>
            </a:fld>
            <a:endParaRPr lang="zh-CN" altLang="en-US"/>
          </a:p>
        </p:txBody>
      </p:sp>
    </p:spTree>
    <p:extLst>
      <p:ext uri="{BB962C8B-B14F-4D97-AF65-F5344CB8AC3E}">
        <p14:creationId xmlns:p14="http://schemas.microsoft.com/office/powerpoint/2010/main" val="203036787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10</a:t>
            </a:fld>
            <a:endParaRPr lang="zh-CN" altLang="en-US"/>
          </a:p>
        </p:txBody>
      </p:sp>
      <p:sp>
        <p:nvSpPr>
          <p:cNvPr id="3" name="矩形 2"/>
          <p:cNvSpPr/>
          <p:nvPr/>
        </p:nvSpPr>
        <p:spPr>
          <a:xfrm>
            <a:off x="1331640" y="908720"/>
            <a:ext cx="5184576" cy="1289392"/>
          </a:xfrm>
          <a:prstGeom prst="rect">
            <a:avLst/>
          </a:prstGeom>
        </p:spPr>
        <p:txBody>
          <a:bodyPr wrap="square">
            <a:spAutoFit/>
          </a:bodyPr>
          <a:lstStyle/>
          <a:p>
            <a:pPr algn="ctr">
              <a:lnSpc>
                <a:spcPct val="300000"/>
              </a:lnSpc>
              <a:spcAft>
                <a:spcPts val="0"/>
              </a:spcAft>
            </a:pPr>
            <a:r>
              <a:rPr lang="en-US" altLang="zh-CN" sz="3200" b="1" kern="100" dirty="0">
                <a:solidFill>
                  <a:srgbClr val="FF0000"/>
                </a:solidFill>
                <a:latin typeface="Arial"/>
                <a:ea typeface="方正准圆简体"/>
                <a:cs typeface="Times New Roman"/>
              </a:rPr>
              <a:t>7.3  VBA</a:t>
            </a:r>
            <a:r>
              <a:rPr lang="zh-CN" altLang="zh-CN" sz="3200" b="1" kern="100" dirty="0">
                <a:solidFill>
                  <a:srgbClr val="FF0000"/>
                </a:solidFill>
                <a:latin typeface="Arial"/>
                <a:ea typeface="方正准圆简体"/>
                <a:cs typeface="Times New Roman"/>
              </a:rPr>
              <a:t>程序设计基础</a:t>
            </a:r>
            <a:endParaRPr lang="zh-CN" altLang="zh-CN" sz="3200" b="1" kern="100" dirty="0">
              <a:solidFill>
                <a:srgbClr val="FF0000"/>
              </a:solidFill>
              <a:effectLst/>
              <a:latin typeface="Arial"/>
              <a:ea typeface="方正准圆简体"/>
              <a:cs typeface="Times New Roman"/>
            </a:endParaRPr>
          </a:p>
        </p:txBody>
      </p:sp>
      <p:sp>
        <p:nvSpPr>
          <p:cNvPr id="4" name="矩形 3"/>
          <p:cNvSpPr/>
          <p:nvPr/>
        </p:nvSpPr>
        <p:spPr>
          <a:xfrm>
            <a:off x="971600" y="2828836"/>
            <a:ext cx="6624736" cy="1569660"/>
          </a:xfrm>
          <a:prstGeom prst="rect">
            <a:avLst/>
          </a:prstGeom>
        </p:spPr>
        <p:txBody>
          <a:bodyPr wrap="square">
            <a:spAutoFit/>
          </a:bodyPr>
          <a:lstStyle/>
          <a:p>
            <a:r>
              <a:rPr lang="zh-CN" altLang="en-US" sz="2400" b="1" dirty="0"/>
              <a:t>在</a:t>
            </a:r>
            <a:r>
              <a:rPr lang="en-US" altLang="zh-CN" sz="2400" b="1" dirty="0"/>
              <a:t>VBA</a:t>
            </a:r>
            <a:r>
              <a:rPr lang="zh-CN" altLang="en-US" sz="2400" b="1" dirty="0"/>
              <a:t>中，程序是由过程组成的，过程由根据</a:t>
            </a:r>
            <a:r>
              <a:rPr lang="en-US" altLang="zh-CN" sz="2400" b="1" dirty="0"/>
              <a:t>VBA</a:t>
            </a:r>
            <a:r>
              <a:rPr lang="zh-CN" altLang="en-US" sz="2400" b="1" dirty="0"/>
              <a:t>规则书写的指令组成</a:t>
            </a:r>
            <a:r>
              <a:rPr lang="zh-CN" altLang="en-US" sz="2400" b="1" dirty="0" smtClean="0"/>
              <a:t>。</a:t>
            </a:r>
            <a:endParaRPr lang="en-US" altLang="zh-CN" sz="2400" b="1" dirty="0" smtClean="0"/>
          </a:p>
          <a:p>
            <a:r>
              <a:rPr lang="zh-CN" altLang="en-US" sz="2400" b="1" dirty="0" smtClean="0"/>
              <a:t>一</a:t>
            </a:r>
            <a:r>
              <a:rPr lang="zh-CN" altLang="en-US" sz="2400" b="1" dirty="0"/>
              <a:t>个程序包括语句、变量、运算符、函数、数据库对象、事件等基本要素</a:t>
            </a:r>
          </a:p>
        </p:txBody>
      </p:sp>
    </p:spTree>
    <p:extLst>
      <p:ext uri="{BB962C8B-B14F-4D97-AF65-F5344CB8AC3E}">
        <p14:creationId xmlns:p14="http://schemas.microsoft.com/office/powerpoint/2010/main" val="353883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11</a:t>
            </a:fld>
            <a:endParaRPr lang="zh-CN" altLang="en-US"/>
          </a:p>
        </p:txBody>
      </p:sp>
      <p:sp>
        <p:nvSpPr>
          <p:cNvPr id="3" name="矩形 2"/>
          <p:cNvSpPr/>
          <p:nvPr/>
        </p:nvSpPr>
        <p:spPr>
          <a:xfrm>
            <a:off x="477510" y="980728"/>
            <a:ext cx="7704856" cy="4154984"/>
          </a:xfrm>
          <a:prstGeom prst="rect">
            <a:avLst/>
          </a:prstGeom>
        </p:spPr>
        <p:txBody>
          <a:bodyPr wrap="square">
            <a:spAutoFit/>
          </a:bodyPr>
          <a:lstStyle/>
          <a:p>
            <a:pPr lvl="0" fontAlgn="base">
              <a:spcBef>
                <a:spcPct val="50000"/>
              </a:spcBef>
              <a:spcAft>
                <a:spcPct val="0"/>
              </a:spcAft>
              <a:defRPr/>
            </a:pPr>
            <a:r>
              <a:rPr lang="en-US" altLang="zh-CN" sz="2400" b="1" dirty="0" smtClean="0">
                <a:solidFill>
                  <a:srgbClr val="FF0000"/>
                </a:solidFill>
                <a:effectLst>
                  <a:outerShdw blurRad="38100" dist="38100" dir="2700000" algn="tl">
                    <a:srgbClr val="C0C0C0"/>
                  </a:outerShdw>
                </a:effectLst>
                <a:latin typeface="Times New Roman" pitchFamily="18" charset="0"/>
                <a:ea typeface="宋体" pitchFamily="2" charset="-122"/>
              </a:rPr>
              <a:t>7.3.1  </a:t>
            </a:r>
            <a:r>
              <a:rPr lang="zh-CN" altLang="en-US" sz="2400" b="1" dirty="0" smtClean="0">
                <a:solidFill>
                  <a:srgbClr val="FF0000"/>
                </a:solidFill>
                <a:effectLst>
                  <a:outerShdw blurRad="38100" dist="38100" dir="2700000" algn="tl">
                    <a:srgbClr val="C0C0C0"/>
                  </a:outerShdw>
                </a:effectLst>
                <a:latin typeface="Times New Roman" pitchFamily="18" charset="0"/>
                <a:ea typeface="宋体" pitchFamily="2" charset="-122"/>
              </a:rPr>
              <a:t>面向对象程序设计基本概念</a:t>
            </a:r>
            <a:endParaRPr lang="en-US" altLang="zh-CN" sz="2400" b="1" dirty="0" smtClean="0">
              <a:solidFill>
                <a:srgbClr val="FF0000"/>
              </a:solidFill>
              <a:effectLst>
                <a:outerShdw blurRad="38100" dist="38100" dir="2700000" algn="tl">
                  <a:srgbClr val="C0C0C0"/>
                </a:outerShdw>
              </a:effectLst>
              <a:latin typeface="Times New Roman" pitchFamily="18" charset="0"/>
              <a:ea typeface="宋体" pitchFamily="2" charset="-122"/>
            </a:endParaRPr>
          </a:p>
          <a:p>
            <a:pPr lvl="0" fontAlgn="base">
              <a:spcBef>
                <a:spcPct val="50000"/>
              </a:spcBef>
              <a:spcAft>
                <a:spcPct val="0"/>
              </a:spcAft>
              <a:defRPr/>
            </a:pPr>
            <a:r>
              <a:rPr lang="zh-CN" altLang="en-US" sz="2400" b="1" dirty="0" smtClean="0">
                <a:solidFill>
                  <a:prstClr val="black"/>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1</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）对象</a:t>
            </a:r>
          </a:p>
          <a:p>
            <a:pPr lvl="0" fontAlgn="base">
              <a:spcBef>
                <a:spcPct val="50000"/>
              </a:spcBef>
              <a:spcAft>
                <a:spcPct val="0"/>
              </a:spcAft>
              <a:defRPr/>
            </a:pP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在自然界中，一个对象就是一个实体，如一辆汽车就是一个对象。在面向对象的程序设计中，对象代表应用程序中的元素，如表、窗体、按钮等。</a:t>
            </a:r>
          </a:p>
          <a:p>
            <a:pPr lvl="0" fontAlgn="base">
              <a:spcBef>
                <a:spcPct val="50000"/>
              </a:spcBef>
              <a:spcAft>
                <a:spcPct val="0"/>
              </a:spcAft>
              <a:defRPr/>
            </a:pP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2</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）类</a:t>
            </a:r>
          </a:p>
          <a:p>
            <a:pPr lvl="0" fontAlgn="base">
              <a:spcBef>
                <a:spcPct val="50000"/>
              </a:spcBef>
              <a:spcAft>
                <a:spcPct val="0"/>
              </a:spcAft>
              <a:defRPr/>
            </a:pPr>
            <a:r>
              <a:rPr lang="zh-CN" altLang="zh-CN" sz="2400" b="1" dirty="0">
                <a:solidFill>
                  <a:prstClr val="black"/>
                </a:solidFill>
                <a:effectLst>
                  <a:outerShdw blurRad="38100" dist="38100" dir="2700000" algn="tl">
                    <a:srgbClr val="C0C0C0"/>
                  </a:outerShdw>
                </a:effectLst>
                <a:latin typeface="Times New Roman" pitchFamily="18" charset="0"/>
                <a:ea typeface="宋体" pitchFamily="2" charset="-122"/>
              </a:rPr>
              <a:t>类是某种</a:t>
            </a:r>
            <a:r>
              <a:rPr lang="en-US" altLang="zh-CN" sz="2400" b="1" dirty="0" err="1">
                <a:solidFill>
                  <a:prstClr val="black"/>
                </a:solidFill>
                <a:effectLst>
                  <a:outerShdw blurRad="38100" dist="38100" dir="2700000" algn="tl">
                    <a:srgbClr val="C0C0C0"/>
                  </a:outerShdw>
                </a:effectLst>
                <a:latin typeface="Times New Roman" pitchFamily="18" charset="0"/>
                <a:ea typeface="宋体" pitchFamily="2" charset="-122"/>
              </a:rPr>
              <a:t>类型对象</a:t>
            </a:r>
            <a:r>
              <a:rPr lang="zh-CN" altLang="zh-CN" sz="2400" b="1" dirty="0">
                <a:solidFill>
                  <a:prstClr val="black"/>
                </a:solidFill>
                <a:effectLst>
                  <a:outerShdw blurRad="38100" dist="38100" dir="2700000" algn="tl">
                    <a:srgbClr val="C0C0C0"/>
                  </a:outerShdw>
                </a:effectLst>
                <a:latin typeface="Times New Roman" pitchFamily="18" charset="0"/>
                <a:ea typeface="宋体" pitchFamily="2" charset="-122"/>
              </a:rPr>
              <a:t>的原型</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Access</a:t>
            </a:r>
            <a:r>
              <a:rPr lang="zh-CN" altLang="zh-CN" sz="2400" b="1" dirty="0">
                <a:solidFill>
                  <a:prstClr val="black"/>
                </a:solidFill>
                <a:effectLst>
                  <a:outerShdw blurRad="38100" dist="38100" dir="2700000" algn="tl">
                    <a:srgbClr val="C0C0C0"/>
                  </a:outerShdw>
                </a:effectLst>
                <a:latin typeface="Times New Roman" pitchFamily="18" charset="0"/>
                <a:ea typeface="宋体" pitchFamily="2" charset="-122"/>
              </a:rPr>
              <a:t>数据库窗口左边</a:t>
            </a:r>
            <a:r>
              <a:rPr lang="zh-CN" altLang="zh-CN" sz="2400" b="1" dirty="0" smtClean="0">
                <a:solidFill>
                  <a:prstClr val="black"/>
                </a:solidFill>
                <a:effectLst>
                  <a:outerShdw blurRad="38100" dist="38100" dir="2700000" algn="tl">
                    <a:srgbClr val="C0C0C0"/>
                  </a:outerShdw>
                </a:effectLst>
                <a:latin typeface="Times New Roman" pitchFamily="18" charset="0"/>
                <a:ea typeface="宋体" pitchFamily="2" charset="-122"/>
              </a:rPr>
              <a:t>的</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6</a:t>
            </a:r>
            <a:r>
              <a:rPr lang="zh-CN" altLang="zh-CN" sz="2400" b="1" dirty="0" smtClean="0">
                <a:solidFill>
                  <a:prstClr val="black"/>
                </a:solidFill>
                <a:effectLst>
                  <a:outerShdw blurRad="38100" dist="38100" dir="2700000" algn="tl">
                    <a:srgbClr val="C0C0C0"/>
                  </a:outerShdw>
                </a:effectLst>
                <a:latin typeface="Times New Roman" pitchFamily="18" charset="0"/>
                <a:ea typeface="宋体" pitchFamily="2" charset="-122"/>
              </a:rPr>
              <a:t>个</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类</a:t>
            </a:r>
            <a:r>
              <a:rPr lang="zh-CN" altLang="zh-CN" sz="2400" b="1" dirty="0">
                <a:solidFill>
                  <a:prstClr val="black"/>
                </a:solidFill>
                <a:effectLst>
                  <a:outerShdw blurRad="38100" dist="38100" dir="2700000" algn="tl">
                    <a:srgbClr val="C0C0C0"/>
                  </a:outerShdw>
                </a:effectLst>
                <a:latin typeface="Times New Roman" pitchFamily="18" charset="0"/>
                <a:ea typeface="宋体" pitchFamily="2" charset="-122"/>
              </a:rPr>
              <a:t>对象：表、查询、窗体、</a:t>
            </a:r>
            <a:r>
              <a:rPr lang="zh-CN" altLang="zh-CN" sz="2400" b="1" dirty="0" smtClean="0">
                <a:solidFill>
                  <a:prstClr val="black"/>
                </a:solidFill>
                <a:effectLst>
                  <a:outerShdw blurRad="38100" dist="38100" dir="2700000" algn="tl">
                    <a:srgbClr val="C0C0C0"/>
                  </a:outerShdw>
                </a:effectLst>
                <a:latin typeface="Times New Roman" pitchFamily="18" charset="0"/>
                <a:ea typeface="宋体" pitchFamily="2" charset="-122"/>
              </a:rPr>
              <a:t>报表、</a:t>
            </a:r>
            <a:r>
              <a:rPr lang="zh-CN" altLang="zh-CN" sz="2400" b="1" dirty="0">
                <a:solidFill>
                  <a:prstClr val="black"/>
                </a:solidFill>
                <a:effectLst>
                  <a:outerShdw blurRad="38100" dist="38100" dir="2700000" algn="tl">
                    <a:srgbClr val="C0C0C0"/>
                  </a:outerShdw>
                </a:effectLst>
                <a:latin typeface="Times New Roman" pitchFamily="18" charset="0"/>
                <a:ea typeface="宋体" pitchFamily="2" charset="-122"/>
              </a:rPr>
              <a:t>宏、模块，应该准确的</a:t>
            </a:r>
            <a:r>
              <a:rPr lang="zh-CN" altLang="zh-CN" sz="2400" b="1" dirty="0" smtClean="0">
                <a:solidFill>
                  <a:prstClr val="black"/>
                </a:solidFill>
                <a:effectLst>
                  <a:outerShdw blurRad="38100" dist="38100" dir="2700000" algn="tl">
                    <a:srgbClr val="C0C0C0"/>
                  </a:outerShdw>
                </a:effectLst>
                <a:latin typeface="Times New Roman" pitchFamily="18" charset="0"/>
                <a:ea typeface="宋体" pitchFamily="2" charset="-122"/>
              </a:rPr>
              <a:t>称为</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6</a:t>
            </a:r>
            <a:r>
              <a:rPr lang="zh-CN" altLang="zh-CN" sz="2400" b="1" dirty="0" smtClean="0">
                <a:solidFill>
                  <a:prstClr val="black"/>
                </a:solidFill>
                <a:effectLst>
                  <a:outerShdw blurRad="38100" dist="38100" dir="2700000" algn="tl">
                    <a:srgbClr val="C0C0C0"/>
                  </a:outerShdw>
                </a:effectLst>
                <a:latin typeface="Times New Roman" pitchFamily="18" charset="0"/>
                <a:ea typeface="宋体" pitchFamily="2" charset="-122"/>
              </a:rPr>
              <a:t>个</a:t>
            </a:r>
            <a:r>
              <a:rPr lang="zh-CN" altLang="zh-CN" sz="2400" b="1" dirty="0">
                <a:solidFill>
                  <a:prstClr val="black"/>
                </a:solidFill>
                <a:effectLst>
                  <a:outerShdw blurRad="38100" dist="38100" dir="2700000" algn="tl">
                    <a:srgbClr val="C0C0C0"/>
                  </a:outerShdw>
                </a:effectLst>
                <a:latin typeface="Times New Roman" pitchFamily="18" charset="0"/>
                <a:ea typeface="宋体" pitchFamily="2" charset="-122"/>
              </a:rPr>
              <a:t>对象类</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a:t>
            </a:r>
            <a:endPar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endParaRPr>
          </a:p>
        </p:txBody>
      </p:sp>
    </p:spTree>
    <p:extLst>
      <p:ext uri="{BB962C8B-B14F-4D97-AF65-F5344CB8AC3E}">
        <p14:creationId xmlns:p14="http://schemas.microsoft.com/office/powerpoint/2010/main" val="31885499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12</a:t>
            </a:fld>
            <a:endParaRPr lang="zh-CN" altLang="en-US"/>
          </a:p>
        </p:txBody>
      </p:sp>
      <p:sp>
        <p:nvSpPr>
          <p:cNvPr id="3" name="矩形 2"/>
          <p:cNvSpPr/>
          <p:nvPr/>
        </p:nvSpPr>
        <p:spPr>
          <a:xfrm>
            <a:off x="683568" y="908720"/>
            <a:ext cx="7776864" cy="4324261"/>
          </a:xfrm>
          <a:prstGeom prst="rect">
            <a:avLst/>
          </a:prstGeom>
        </p:spPr>
        <p:txBody>
          <a:bodyPr wrap="square">
            <a:spAutoFit/>
          </a:bodyPr>
          <a:lstStyle/>
          <a:p>
            <a:pPr lvl="0" fontAlgn="base">
              <a:lnSpc>
                <a:spcPts val="3300"/>
              </a:lnSpc>
              <a:defRPr/>
            </a:pPr>
            <a:r>
              <a:rPr lang="zh-CN" altLang="en-US" sz="2000" b="1" dirty="0">
                <a:solidFill>
                  <a:prstClr val="black"/>
                </a:solidFill>
                <a:effectLst>
                  <a:outerShdw blurRad="38100" dist="38100" dir="2700000" algn="tl">
                    <a:srgbClr val="C0C0C0"/>
                  </a:outerShdw>
                </a:effectLst>
                <a:latin typeface="Times New Roman" pitchFamily="18" charset="0"/>
                <a:ea typeface="宋体" pitchFamily="2" charset="-122"/>
              </a:rPr>
              <a:t>（</a:t>
            </a:r>
            <a:r>
              <a:rPr lang="en-US" altLang="zh-CN" sz="2000" b="1" dirty="0">
                <a:solidFill>
                  <a:prstClr val="black"/>
                </a:solidFill>
                <a:effectLst>
                  <a:outerShdw blurRad="38100" dist="38100" dir="2700000" algn="tl">
                    <a:srgbClr val="C0C0C0"/>
                  </a:outerShdw>
                </a:effectLst>
                <a:latin typeface="Times New Roman" pitchFamily="18" charset="0"/>
                <a:ea typeface="宋体" pitchFamily="2" charset="-122"/>
              </a:rPr>
              <a:t>3</a:t>
            </a:r>
            <a:r>
              <a:rPr lang="zh-CN" altLang="en-US" sz="2000" b="1" dirty="0">
                <a:solidFill>
                  <a:prstClr val="black"/>
                </a:solidFill>
                <a:effectLst>
                  <a:outerShdw blurRad="38100" dist="38100" dir="2700000" algn="tl">
                    <a:srgbClr val="C0C0C0"/>
                  </a:outerShdw>
                </a:effectLst>
                <a:latin typeface="Times New Roman" pitchFamily="18" charset="0"/>
                <a:ea typeface="宋体" pitchFamily="2" charset="-122"/>
              </a:rPr>
              <a:t>）属性</a:t>
            </a:r>
          </a:p>
          <a:p>
            <a:pPr marL="360363" lvl="0" indent="-360363" fontAlgn="base">
              <a:lnSpc>
                <a:spcPts val="3300"/>
              </a:lnSpc>
              <a:buClr>
                <a:srgbClr val="FF0000"/>
              </a:buClr>
              <a:buFont typeface="Wingdings" pitchFamily="2" charset="2"/>
              <a:buChar char="l"/>
              <a:defRPr/>
            </a:pPr>
            <a:r>
              <a:rPr lang="zh-CN" altLang="en-US" sz="2000" b="1" dirty="0">
                <a:solidFill>
                  <a:prstClr val="black"/>
                </a:solidFill>
                <a:effectLst>
                  <a:outerShdw blurRad="38100" dist="38100" dir="2700000" algn="tl">
                    <a:srgbClr val="C0C0C0"/>
                  </a:outerShdw>
                </a:effectLst>
                <a:latin typeface="Times New Roman" pitchFamily="18" charset="0"/>
                <a:ea typeface="宋体" pitchFamily="2" charset="-122"/>
              </a:rPr>
              <a:t>属性是对象的特征。如汽车有颜色和型号属性，按钮有标题和名称属性。</a:t>
            </a:r>
            <a:endParaRPr lang="en-US" altLang="zh-CN" sz="2000" b="1" dirty="0">
              <a:solidFill>
                <a:prstClr val="black"/>
              </a:solidFill>
              <a:effectLst>
                <a:outerShdw blurRad="38100" dist="38100" dir="2700000" algn="tl">
                  <a:srgbClr val="C0C0C0"/>
                </a:outerShdw>
              </a:effectLst>
              <a:latin typeface="Times New Roman" pitchFamily="18" charset="0"/>
              <a:ea typeface="宋体" pitchFamily="2" charset="-122"/>
            </a:endParaRPr>
          </a:p>
          <a:p>
            <a:pPr marL="360363" lvl="0" indent="-360363" fontAlgn="base">
              <a:lnSpc>
                <a:spcPts val="3300"/>
              </a:lnSpc>
              <a:buClr>
                <a:srgbClr val="FF0000"/>
              </a:buClr>
              <a:buFont typeface="Wingdings" pitchFamily="2" charset="2"/>
              <a:buChar char="l"/>
              <a:defRPr/>
            </a:pPr>
            <a:r>
              <a:rPr lang="zh-CN" altLang="zh-CN" sz="2000" b="1" dirty="0">
                <a:solidFill>
                  <a:prstClr val="black"/>
                </a:solidFill>
                <a:effectLst>
                  <a:outerShdw blurRad="38100" dist="38100" dir="2700000" algn="tl">
                    <a:srgbClr val="C0C0C0"/>
                  </a:outerShdw>
                </a:effectLst>
                <a:latin typeface="Times New Roman" pitchFamily="18" charset="0"/>
                <a:ea typeface="宋体" pitchFamily="2" charset="-122"/>
              </a:rPr>
              <a:t>在面向对象的程序设计，如果在“属性”窗口给对象定义属性，称为属性的静态设置。如果用代码给对象设置属性，称为属性的动态设置。</a:t>
            </a:r>
            <a:endParaRPr lang="en-US" altLang="zh-CN" sz="2000" b="1" dirty="0">
              <a:solidFill>
                <a:prstClr val="black"/>
              </a:solidFill>
              <a:effectLst>
                <a:outerShdw blurRad="38100" dist="38100" dir="2700000" algn="tl">
                  <a:srgbClr val="C0C0C0"/>
                </a:outerShdw>
              </a:effectLst>
              <a:latin typeface="Times New Roman" pitchFamily="18" charset="0"/>
              <a:ea typeface="宋体" pitchFamily="2" charset="-122"/>
            </a:endParaRPr>
          </a:p>
          <a:p>
            <a:pPr lvl="0" fontAlgn="base">
              <a:lnSpc>
                <a:spcPts val="3300"/>
              </a:lnSpc>
              <a:defRPr/>
            </a:pPr>
            <a:r>
              <a:rPr lang="zh-CN" altLang="zh-CN" sz="2000" b="1" dirty="0">
                <a:solidFill>
                  <a:prstClr val="black"/>
                </a:solidFill>
                <a:effectLst>
                  <a:outerShdw blurRad="38100" dist="38100" dir="2700000" algn="tl">
                    <a:srgbClr val="000000">
                      <a:alpha val="43137"/>
                    </a:srgbClr>
                  </a:outerShdw>
                </a:effectLst>
                <a:latin typeface="Arial" charset="0"/>
                <a:ea typeface="宋体" pitchFamily="2" charset="-122"/>
              </a:rPr>
              <a:t>用代码给对象设置属性的格式：</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对象名</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属性名</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属性值</a:t>
            </a:r>
          </a:p>
          <a:p>
            <a:pPr lvl="0" fontAlgn="base">
              <a:lnSpc>
                <a:spcPts val="3300"/>
              </a:lnSpc>
              <a:defRPr/>
            </a:pPr>
            <a:r>
              <a:rPr lang="zh-CN" altLang="zh-CN" sz="2000" b="1" dirty="0">
                <a:solidFill>
                  <a:prstClr val="black"/>
                </a:solidFill>
                <a:effectLst>
                  <a:outerShdw blurRad="38100" dist="38100" dir="2700000" algn="tl">
                    <a:srgbClr val="000000">
                      <a:alpha val="43137"/>
                    </a:srgbClr>
                  </a:outerShdw>
                </a:effectLst>
                <a:latin typeface="Arial" charset="0"/>
                <a:ea typeface="宋体" pitchFamily="2" charset="-122"/>
              </a:rPr>
              <a:t>用代码引用对象属性的格式</a:t>
            </a:r>
            <a:r>
              <a:rPr lang="zh-CN" altLang="zh-CN" sz="2000" b="1" dirty="0" smtClean="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en-US" sz="2000" b="1" dirty="0">
                <a:solidFill>
                  <a:srgbClr val="0000FF"/>
                </a:solidFill>
                <a:effectLst>
                  <a:outerShdw blurRad="38100" dist="38100" dir="2700000" algn="tl">
                    <a:srgbClr val="000000">
                      <a:alpha val="43137"/>
                    </a:srgbClr>
                  </a:outerShdw>
                </a:effectLst>
                <a:latin typeface="Arial" charset="0"/>
                <a:ea typeface="宋体" pitchFamily="2" charset="-122"/>
              </a:rPr>
              <a:t>变量</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a:t>
            </a:r>
            <a:r>
              <a:rPr lang="zh-CN" altLang="zh-CN" sz="2000" b="1" dirty="0" smtClean="0">
                <a:solidFill>
                  <a:srgbClr val="0000FF"/>
                </a:solidFill>
                <a:effectLst>
                  <a:outerShdw blurRad="38100" dist="38100" dir="2700000" algn="tl">
                    <a:srgbClr val="000000">
                      <a:alpha val="43137"/>
                    </a:srgbClr>
                  </a:outerShdw>
                </a:effectLst>
                <a:latin typeface="Arial" charset="0"/>
                <a:ea typeface="宋体" pitchFamily="2" charset="-122"/>
              </a:rPr>
              <a:t>对象</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名</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属性名</a:t>
            </a:r>
          </a:p>
          <a:p>
            <a:pPr lvl="0" fontAlgn="base">
              <a:lnSpc>
                <a:spcPts val="3300"/>
              </a:lnSpc>
              <a:defRPr/>
            </a:pP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例如：</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c1.forecolor=</a:t>
            </a:r>
            <a:r>
              <a:rPr lang="en-US" altLang="zh-CN" sz="2000" b="1" dirty="0" err="1">
                <a:solidFill>
                  <a:srgbClr val="0000FF"/>
                </a:solidFill>
                <a:effectLst>
                  <a:outerShdw blurRad="38100" dist="38100" dir="2700000" algn="tl">
                    <a:srgbClr val="000000">
                      <a:alpha val="43137"/>
                    </a:srgbClr>
                  </a:outerShdw>
                </a:effectLst>
                <a:latin typeface="Arial" charset="0"/>
                <a:ea typeface="宋体" pitchFamily="2" charset="-122"/>
              </a:rPr>
              <a:t>vbRed</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  </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将命令按钮</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c1</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的前景色设置为红色。</a:t>
            </a:r>
          </a:p>
          <a:p>
            <a:pPr lvl="0" fontAlgn="base">
              <a:lnSpc>
                <a:spcPts val="3300"/>
              </a:lnSpc>
              <a:defRPr/>
            </a:pP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           </a:t>
            </a:r>
            <a:r>
              <a:rPr lang="en-US" altLang="zh-CN" sz="2000" b="1" dirty="0" err="1">
                <a:solidFill>
                  <a:srgbClr val="0000FF"/>
                </a:solidFill>
                <a:effectLst>
                  <a:outerShdw blurRad="38100" dist="38100" dir="2700000" algn="tl">
                    <a:srgbClr val="000000">
                      <a:alpha val="43137"/>
                    </a:srgbClr>
                  </a:outerShdw>
                </a:effectLst>
                <a:latin typeface="Arial" charset="0"/>
                <a:ea typeface="宋体" pitchFamily="2" charset="-122"/>
              </a:rPr>
              <a:t>Msgbox</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 </a:t>
            </a:r>
            <a:r>
              <a:rPr lang="en-US" altLang="zh-CN" sz="2000" b="1" dirty="0" err="1">
                <a:solidFill>
                  <a:srgbClr val="0000FF"/>
                </a:solidFill>
                <a:effectLst>
                  <a:outerShdw blurRad="38100" dist="38100" dir="2700000" algn="tl">
                    <a:srgbClr val="000000">
                      <a:alpha val="43137"/>
                    </a:srgbClr>
                  </a:outerShdw>
                </a:effectLst>
                <a:latin typeface="Arial" charset="0"/>
                <a:ea typeface="宋体" pitchFamily="2" charset="-122"/>
              </a:rPr>
              <a:t>me.caption</a:t>
            </a:r>
            <a:r>
              <a:rPr lang="en-US"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  </a:t>
            </a:r>
            <a:r>
              <a:rPr lang="zh-CN" altLang="zh-CN" sz="2000" b="1" dirty="0">
                <a:solidFill>
                  <a:srgbClr val="0000FF"/>
                </a:solidFill>
                <a:effectLst>
                  <a:outerShdw blurRad="38100" dist="38100" dir="2700000" algn="tl">
                    <a:srgbClr val="000000">
                      <a:alpha val="43137"/>
                    </a:srgbClr>
                  </a:outerShdw>
                </a:effectLst>
                <a:latin typeface="Arial" charset="0"/>
                <a:ea typeface="宋体" pitchFamily="2" charset="-122"/>
              </a:rPr>
              <a:t>显示当前窗体的标题。</a:t>
            </a:r>
            <a:endParaRPr lang="en-US" altLang="zh-CN" sz="2000" b="1" dirty="0">
              <a:solidFill>
                <a:srgbClr val="0000FF"/>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37201835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13</a:t>
            </a:fld>
            <a:endParaRPr lang="zh-CN" altLang="en-US" dirty="0"/>
          </a:p>
        </p:txBody>
      </p:sp>
      <p:sp>
        <p:nvSpPr>
          <p:cNvPr id="3" name="矩形 2"/>
          <p:cNvSpPr/>
          <p:nvPr/>
        </p:nvSpPr>
        <p:spPr>
          <a:xfrm>
            <a:off x="798795" y="2204864"/>
            <a:ext cx="7416824" cy="1754326"/>
          </a:xfrm>
          <a:prstGeom prst="rect">
            <a:avLst/>
          </a:prstGeom>
        </p:spPr>
        <p:txBody>
          <a:bodyPr wrap="square">
            <a:spAutoFit/>
          </a:bodyPr>
          <a:lstStyle/>
          <a:p>
            <a:pPr marL="274320" lvl="0" indent="-274320">
              <a:lnSpc>
                <a:spcPct val="150000"/>
              </a:lnSpc>
              <a:spcBef>
                <a:spcPct val="20000"/>
              </a:spcBef>
              <a:buClr>
                <a:srgbClr val="0BD0D9"/>
              </a:buClr>
              <a:buSzPct val="95000"/>
              <a:defRPr/>
            </a:pPr>
            <a:r>
              <a:rPr lang="en-US" altLang="zh-CN" sz="2400" b="1" dirty="0">
                <a:solidFill>
                  <a:srgbClr val="0033CC"/>
                </a:solidFill>
                <a:effectLst>
                  <a:outerShdw blurRad="38100" dist="38100" dir="2700000" algn="tl">
                    <a:srgbClr val="000000">
                      <a:alpha val="43137"/>
                    </a:srgbClr>
                  </a:outerShdw>
                </a:effectLst>
                <a:latin typeface="Constantia"/>
              </a:rPr>
              <a:t>Me</a:t>
            </a:r>
            <a:r>
              <a:rPr lang="zh-CN" altLang="zh-CN" sz="2400" b="1" dirty="0">
                <a:solidFill>
                  <a:prstClr val="black"/>
                </a:solidFill>
                <a:effectLst>
                  <a:outerShdw blurRad="38100" dist="38100" dir="2700000" algn="tl">
                    <a:srgbClr val="000000">
                      <a:alpha val="43137"/>
                    </a:srgbClr>
                  </a:outerShdw>
                </a:effectLst>
                <a:latin typeface="Constantia"/>
              </a:rPr>
              <a:t>是</a:t>
            </a:r>
            <a:r>
              <a:rPr lang="en-US" altLang="zh-CN" sz="2400" b="1" dirty="0">
                <a:solidFill>
                  <a:prstClr val="black"/>
                </a:solidFill>
                <a:effectLst>
                  <a:outerShdw blurRad="38100" dist="38100" dir="2700000" algn="tl">
                    <a:srgbClr val="000000">
                      <a:alpha val="43137"/>
                    </a:srgbClr>
                  </a:outerShdw>
                </a:effectLst>
                <a:latin typeface="Constantia"/>
              </a:rPr>
              <a:t>VBA</a:t>
            </a:r>
            <a:r>
              <a:rPr lang="zh-CN" altLang="zh-CN" sz="2400" b="1" dirty="0">
                <a:solidFill>
                  <a:prstClr val="black"/>
                </a:solidFill>
                <a:effectLst>
                  <a:outerShdw blurRad="38100" dist="38100" dir="2700000" algn="tl">
                    <a:srgbClr val="000000">
                      <a:alpha val="43137"/>
                    </a:srgbClr>
                  </a:outerShdw>
                </a:effectLst>
                <a:latin typeface="Constantia"/>
              </a:rPr>
              <a:t>编程中使用频率很高的关键字，</a:t>
            </a:r>
            <a:r>
              <a:rPr lang="en-US" altLang="zh-CN" sz="2400" b="1" dirty="0">
                <a:solidFill>
                  <a:srgbClr val="0033CC"/>
                </a:solidFill>
                <a:effectLst>
                  <a:outerShdw blurRad="38100" dist="38100" dir="2700000" algn="tl">
                    <a:srgbClr val="000000">
                      <a:alpha val="43137"/>
                    </a:srgbClr>
                  </a:outerShdw>
                </a:effectLst>
                <a:latin typeface="Constantia"/>
              </a:rPr>
              <a:t>Me</a:t>
            </a:r>
            <a:r>
              <a:rPr lang="zh-CN" altLang="zh-CN" sz="2400" b="1" dirty="0">
                <a:solidFill>
                  <a:prstClr val="black"/>
                </a:solidFill>
                <a:effectLst>
                  <a:outerShdw blurRad="38100" dist="38100" dir="2700000" algn="tl">
                    <a:srgbClr val="000000">
                      <a:alpha val="43137"/>
                    </a:srgbClr>
                  </a:outerShdw>
                </a:effectLst>
                <a:latin typeface="Constantia"/>
              </a:rPr>
              <a:t>是“包含这段代码的对象”的简称，可以代表当前对象。在类模块中，</a:t>
            </a:r>
            <a:r>
              <a:rPr lang="en-US" altLang="zh-CN" sz="2400" b="1" dirty="0">
                <a:solidFill>
                  <a:prstClr val="black"/>
                </a:solidFill>
                <a:effectLst>
                  <a:outerShdw blurRad="38100" dist="38100" dir="2700000" algn="tl">
                    <a:srgbClr val="000000">
                      <a:alpha val="43137"/>
                    </a:srgbClr>
                  </a:outerShdw>
                </a:effectLst>
                <a:latin typeface="Constantia"/>
              </a:rPr>
              <a:t>Me</a:t>
            </a:r>
            <a:r>
              <a:rPr lang="zh-CN" altLang="zh-CN" sz="2400" b="1" dirty="0">
                <a:solidFill>
                  <a:prstClr val="black"/>
                </a:solidFill>
                <a:effectLst>
                  <a:outerShdw blurRad="38100" dist="38100" dir="2700000" algn="tl">
                    <a:srgbClr val="000000">
                      <a:alpha val="43137"/>
                    </a:srgbClr>
                  </a:outerShdw>
                </a:effectLst>
                <a:latin typeface="Constantia"/>
              </a:rPr>
              <a:t>代表当前窗体或当前报表。</a:t>
            </a:r>
          </a:p>
        </p:txBody>
      </p:sp>
      <p:sp>
        <p:nvSpPr>
          <p:cNvPr id="4" name="矩形 3"/>
          <p:cNvSpPr/>
          <p:nvPr/>
        </p:nvSpPr>
        <p:spPr>
          <a:xfrm>
            <a:off x="1547664" y="1196752"/>
            <a:ext cx="4618572" cy="830997"/>
          </a:xfrm>
          <a:prstGeom prst="rect">
            <a:avLst/>
          </a:prstGeom>
        </p:spPr>
        <p:txBody>
          <a:bodyPr wrap="none">
            <a:spAutoFit/>
          </a:bodyPr>
          <a:lstStyle/>
          <a:p>
            <a:pPr lvl="0">
              <a:lnSpc>
                <a:spcPct val="150000"/>
              </a:lnSpc>
              <a:spcBef>
                <a:spcPct val="20000"/>
              </a:spcBef>
              <a:buClr>
                <a:srgbClr val="0BD0D9"/>
              </a:buClr>
              <a:buSzPct val="95000"/>
              <a:defRPr/>
            </a:pPr>
            <a:r>
              <a:rPr lang="zh-CN" altLang="en-US" sz="2400" b="1" dirty="0" smtClean="0">
                <a:solidFill>
                  <a:srgbClr val="FF0000"/>
                </a:solidFill>
                <a:effectLst>
                  <a:outerShdw blurRad="38100" dist="38100" dir="2700000" algn="tl">
                    <a:srgbClr val="000000">
                      <a:alpha val="43137"/>
                    </a:srgbClr>
                  </a:outerShdw>
                </a:effectLst>
                <a:latin typeface="宋体"/>
              </a:rPr>
              <a:t>对上述语句中</a:t>
            </a:r>
            <a:r>
              <a:rPr lang="zh-CN" altLang="zh-CN" sz="3200" b="1" dirty="0" smtClean="0">
                <a:solidFill>
                  <a:srgbClr val="FF0000"/>
                </a:solidFill>
                <a:effectLst>
                  <a:outerShdw blurRad="38100" dist="38100" dir="2700000" algn="tl">
                    <a:srgbClr val="000000">
                      <a:alpha val="43137"/>
                    </a:srgbClr>
                  </a:outerShdw>
                </a:effectLst>
                <a:latin typeface="宋体"/>
              </a:rPr>
              <a:t>关键字</a:t>
            </a:r>
            <a:r>
              <a:rPr lang="en-US" altLang="zh-CN" sz="3200" b="1" dirty="0" smtClean="0">
                <a:solidFill>
                  <a:srgbClr val="0033CC"/>
                </a:solidFill>
                <a:effectLst>
                  <a:outerShdw blurRad="38100" dist="38100" dir="2700000" algn="tl">
                    <a:srgbClr val="000000">
                      <a:alpha val="43137"/>
                    </a:srgbClr>
                  </a:outerShdw>
                </a:effectLst>
                <a:latin typeface="宋体"/>
              </a:rPr>
              <a:t>Me</a:t>
            </a:r>
            <a:r>
              <a:rPr lang="zh-CN" altLang="en-US" sz="2400" b="1" dirty="0" smtClean="0">
                <a:solidFill>
                  <a:srgbClr val="FF0000"/>
                </a:solidFill>
                <a:effectLst>
                  <a:outerShdw blurRad="38100" dist="38100" dir="2700000" algn="tl">
                    <a:srgbClr val="000000">
                      <a:alpha val="43137"/>
                    </a:srgbClr>
                  </a:outerShdw>
                </a:effectLst>
                <a:latin typeface="宋体"/>
              </a:rPr>
              <a:t>的理解</a:t>
            </a:r>
            <a:endParaRPr lang="en-US" altLang="zh-CN" sz="2400" b="1" dirty="0">
              <a:solidFill>
                <a:srgbClr val="FF0000"/>
              </a:solidFill>
              <a:effectLst>
                <a:outerShdw blurRad="38100" dist="38100" dir="2700000" algn="tl">
                  <a:srgbClr val="000000">
                    <a:alpha val="43137"/>
                  </a:srgbClr>
                </a:outerShdw>
              </a:effectLst>
              <a:latin typeface="宋体"/>
            </a:endParaRPr>
          </a:p>
        </p:txBody>
      </p:sp>
      <p:sp>
        <p:nvSpPr>
          <p:cNvPr id="5" name="矩形 4"/>
          <p:cNvSpPr/>
          <p:nvPr/>
        </p:nvSpPr>
        <p:spPr>
          <a:xfrm>
            <a:off x="1043608" y="3946614"/>
            <a:ext cx="6912767" cy="1828193"/>
          </a:xfrm>
          <a:prstGeom prst="rect">
            <a:avLst/>
          </a:prstGeom>
        </p:spPr>
        <p:txBody>
          <a:bodyPr wrap="square">
            <a:spAutoFit/>
          </a:bodyPr>
          <a:lstStyle/>
          <a:p>
            <a:pPr marL="274320" lvl="0" indent="-274320">
              <a:lnSpc>
                <a:spcPct val="150000"/>
              </a:lnSpc>
              <a:spcBef>
                <a:spcPct val="20000"/>
              </a:spcBef>
              <a:buClr>
                <a:srgbClr val="0BD0D9"/>
              </a:buClr>
              <a:buSzPct val="95000"/>
              <a:defRPr/>
            </a:pPr>
            <a:r>
              <a:rPr lang="zh-CN" altLang="zh-CN" sz="2400" b="1" dirty="0">
                <a:solidFill>
                  <a:srgbClr val="FF0000"/>
                </a:solidFill>
                <a:effectLst>
                  <a:outerShdw blurRad="38100" dist="38100" dir="2700000" algn="tl">
                    <a:srgbClr val="000000">
                      <a:alpha val="43137"/>
                    </a:srgbClr>
                  </a:outerShdw>
                </a:effectLst>
                <a:latin typeface="Constantia"/>
              </a:rPr>
              <a:t>例如：</a:t>
            </a:r>
          </a:p>
          <a:p>
            <a:pPr marL="274320" lvl="0" indent="-274320">
              <a:lnSpc>
                <a:spcPct val="150000"/>
              </a:lnSpc>
              <a:spcBef>
                <a:spcPct val="20000"/>
              </a:spcBef>
              <a:buClr>
                <a:srgbClr val="0BD0D9"/>
              </a:buClr>
              <a:buSzPct val="95000"/>
              <a:defRPr/>
            </a:pPr>
            <a:r>
              <a:rPr lang="en-US" altLang="zh-CN" sz="2400" b="1" dirty="0">
                <a:solidFill>
                  <a:prstClr val="black"/>
                </a:solidFill>
                <a:effectLst>
                  <a:outerShdw blurRad="38100" dist="38100" dir="2700000" algn="tl">
                    <a:srgbClr val="000000">
                      <a:alpha val="43137"/>
                    </a:srgbClr>
                  </a:outerShdw>
                </a:effectLst>
                <a:latin typeface="Constantia"/>
              </a:rPr>
              <a:t>    </a:t>
            </a:r>
            <a:r>
              <a:rPr lang="en-US" altLang="zh-CN" sz="2400" b="1" dirty="0" err="1">
                <a:solidFill>
                  <a:srgbClr val="0000FF"/>
                </a:solidFill>
                <a:effectLst>
                  <a:outerShdw blurRad="38100" dist="38100" dir="2700000" algn="tl">
                    <a:srgbClr val="000000">
                      <a:alpha val="43137"/>
                    </a:srgbClr>
                  </a:outerShdw>
                </a:effectLst>
                <a:latin typeface="Constantia"/>
              </a:rPr>
              <a:t>Me.Lab.Caption</a:t>
            </a:r>
            <a:r>
              <a:rPr lang="en-US" altLang="zh-CN" sz="2400" b="1" dirty="0" smtClean="0">
                <a:solidFill>
                  <a:prstClr val="black"/>
                </a:solidFill>
                <a:effectLst>
                  <a:outerShdw blurRad="38100" dist="38100" dir="2700000" algn="tl">
                    <a:srgbClr val="000000">
                      <a:alpha val="43137"/>
                    </a:srgbClr>
                  </a:outerShdw>
                </a:effectLst>
                <a:latin typeface="Constantia"/>
              </a:rPr>
              <a:t>=“</a:t>
            </a:r>
            <a:r>
              <a:rPr lang="zh-CN" altLang="en-US" sz="2400" b="1" dirty="0" smtClean="0">
                <a:solidFill>
                  <a:prstClr val="black"/>
                </a:solidFill>
                <a:effectLst>
                  <a:outerShdw blurRad="38100" dist="38100" dir="2700000" algn="tl">
                    <a:srgbClr val="000000">
                      <a:alpha val="43137"/>
                    </a:srgbClr>
                  </a:outerShdw>
                </a:effectLst>
                <a:latin typeface="Constantia"/>
              </a:rPr>
              <a:t>客户信息</a:t>
            </a:r>
            <a:r>
              <a:rPr lang="en-US" altLang="zh-CN" sz="2400" b="1" dirty="0" smtClean="0">
                <a:solidFill>
                  <a:prstClr val="black"/>
                </a:solidFill>
                <a:effectLst>
                  <a:outerShdw blurRad="38100" dist="38100" dir="2700000" algn="tl">
                    <a:srgbClr val="000000">
                      <a:alpha val="43137"/>
                    </a:srgbClr>
                  </a:outerShdw>
                </a:effectLst>
                <a:latin typeface="Constantia"/>
              </a:rPr>
              <a:t>”  </a:t>
            </a:r>
            <a:r>
              <a:rPr lang="en-US" altLang="zh-CN" sz="2400" b="1" dirty="0">
                <a:solidFill>
                  <a:prstClr val="black"/>
                </a:solidFill>
                <a:effectLst>
                  <a:outerShdw blurRad="38100" dist="38100" dir="2700000" algn="tl">
                    <a:srgbClr val="000000">
                      <a:alpha val="43137"/>
                    </a:srgbClr>
                  </a:outerShdw>
                </a:effectLst>
                <a:latin typeface="Constantia"/>
              </a:rPr>
              <a:t>------</a:t>
            </a:r>
            <a:r>
              <a:rPr lang="zh-CN" altLang="zh-CN" sz="2400" b="1" dirty="0">
                <a:effectLst>
                  <a:outerShdw blurRad="38100" dist="38100" dir="2700000" algn="tl">
                    <a:srgbClr val="000000">
                      <a:alpha val="43137"/>
                    </a:srgbClr>
                  </a:outerShdw>
                </a:effectLst>
                <a:latin typeface="Constantia"/>
              </a:rPr>
              <a:t>定义窗体中标签</a:t>
            </a:r>
            <a:r>
              <a:rPr lang="en-US" altLang="zh-CN" sz="2400" b="1" dirty="0">
                <a:effectLst>
                  <a:outerShdw blurRad="38100" dist="38100" dir="2700000" algn="tl">
                    <a:srgbClr val="000000">
                      <a:alpha val="43137"/>
                    </a:srgbClr>
                  </a:outerShdw>
                </a:effectLst>
                <a:latin typeface="Constantia"/>
              </a:rPr>
              <a:t>Lab</a:t>
            </a:r>
            <a:r>
              <a:rPr lang="zh-CN" altLang="zh-CN" sz="2400" b="1" dirty="0">
                <a:effectLst>
                  <a:outerShdw blurRad="38100" dist="38100" dir="2700000" algn="tl">
                    <a:srgbClr val="000000">
                      <a:alpha val="43137"/>
                    </a:srgbClr>
                  </a:outerShdw>
                </a:effectLst>
                <a:latin typeface="Constantia"/>
              </a:rPr>
              <a:t>的</a:t>
            </a:r>
            <a:r>
              <a:rPr lang="en-US" altLang="zh-CN" sz="2400" b="1" dirty="0">
                <a:effectLst>
                  <a:outerShdw blurRad="38100" dist="38100" dir="2700000" algn="tl">
                    <a:srgbClr val="000000">
                      <a:alpha val="43137"/>
                    </a:srgbClr>
                  </a:outerShdw>
                </a:effectLst>
                <a:latin typeface="Constantia"/>
              </a:rPr>
              <a:t>caption</a:t>
            </a:r>
            <a:r>
              <a:rPr lang="zh-CN" altLang="zh-CN" sz="2400" b="1" dirty="0">
                <a:effectLst>
                  <a:outerShdw blurRad="38100" dist="38100" dir="2700000" algn="tl">
                    <a:srgbClr val="000000">
                      <a:alpha val="43137"/>
                    </a:srgbClr>
                  </a:outerShdw>
                </a:effectLst>
                <a:latin typeface="Constantia"/>
              </a:rPr>
              <a:t>属性。</a:t>
            </a:r>
            <a:endParaRPr lang="zh-CN" altLang="en-US" sz="2400" b="1" dirty="0">
              <a:effectLst>
                <a:outerShdw blurRad="38100" dist="38100" dir="2700000" algn="tl">
                  <a:srgbClr val="000000">
                    <a:alpha val="43137"/>
                  </a:srgbClr>
                </a:outerShdw>
              </a:effectLst>
              <a:latin typeface="Constantia"/>
            </a:endParaRPr>
          </a:p>
        </p:txBody>
      </p:sp>
    </p:spTree>
    <p:extLst>
      <p:ext uri="{BB962C8B-B14F-4D97-AF65-F5344CB8AC3E}">
        <p14:creationId xmlns:p14="http://schemas.microsoft.com/office/powerpoint/2010/main" val="12453732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14</a:t>
            </a:fld>
            <a:endParaRPr lang="zh-CN" altLang="en-US"/>
          </a:p>
        </p:txBody>
      </p:sp>
      <p:sp>
        <p:nvSpPr>
          <p:cNvPr id="3" name="矩形 2"/>
          <p:cNvSpPr/>
          <p:nvPr/>
        </p:nvSpPr>
        <p:spPr>
          <a:xfrm>
            <a:off x="323528" y="1412776"/>
            <a:ext cx="8568952" cy="4136517"/>
          </a:xfrm>
          <a:prstGeom prst="rect">
            <a:avLst/>
          </a:prstGeom>
        </p:spPr>
        <p:txBody>
          <a:bodyPr wrap="square">
            <a:spAutoFit/>
          </a:bodyPr>
          <a:lstStyle/>
          <a:p>
            <a:pPr lvl="0" fontAlgn="base">
              <a:lnSpc>
                <a:spcPct val="135000"/>
              </a:lnSpc>
              <a:spcBef>
                <a:spcPct val="50000"/>
              </a:spcBef>
              <a:spcAft>
                <a:spcPct val="0"/>
              </a:spcAft>
              <a:defRPr/>
            </a:pP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4</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）事件</a:t>
            </a:r>
          </a:p>
          <a:p>
            <a:pPr lvl="0" fontAlgn="base">
              <a:lnSpc>
                <a:spcPct val="135000"/>
              </a:lnSpc>
              <a:spcBef>
                <a:spcPct val="50000"/>
              </a:spcBef>
              <a:spcAft>
                <a:spcPct val="0"/>
              </a:spcAft>
              <a:defRPr/>
            </a:pP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        事件是对象能够识别的动作。如按钮可以识别单击事件、双击事件等。在类模块每一个过程的开始行，都显示对象名和事件名。如：</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Private Sub c1_Click()</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a:t>
            </a:r>
          </a:p>
          <a:p>
            <a:pPr lvl="0" fontAlgn="base">
              <a:lnSpc>
                <a:spcPct val="135000"/>
              </a:lnSpc>
              <a:spcBef>
                <a:spcPct val="50000"/>
              </a:spcBef>
              <a:spcAft>
                <a:spcPct val="0"/>
              </a:spcAft>
              <a:defRPr/>
            </a:pP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5</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）方法</a:t>
            </a:r>
          </a:p>
          <a:p>
            <a:pPr lvl="0" fontAlgn="base">
              <a:lnSpc>
                <a:spcPct val="135000"/>
              </a:lnSpc>
              <a:spcBef>
                <a:spcPct val="50000"/>
              </a:spcBef>
              <a:spcAft>
                <a:spcPct val="0"/>
              </a:spcAft>
              <a:defRPr/>
            </a:pP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        方法是对象能够执行的动作，决定了</a:t>
            </a:r>
            <a:r>
              <a:rPr lang="zh-CN" altLang="en-US" sz="2400" b="1" dirty="0" smtClean="0">
                <a:solidFill>
                  <a:prstClr val="black"/>
                </a:solidFill>
                <a:effectLst>
                  <a:outerShdw blurRad="38100" dist="38100" dir="2700000" algn="tl">
                    <a:srgbClr val="C0C0C0"/>
                  </a:outerShdw>
                </a:effectLst>
                <a:latin typeface="Times New Roman" pitchFamily="18" charset="0"/>
                <a:ea typeface="宋体" pitchFamily="2" charset="-122"/>
              </a:rPr>
              <a:t>对象的行为。</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不同对象有不同的方法。如</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close</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方法能关闭一个窗体。</a:t>
            </a:r>
          </a:p>
        </p:txBody>
      </p:sp>
    </p:spTree>
    <p:extLst>
      <p:ext uri="{BB962C8B-B14F-4D97-AF65-F5344CB8AC3E}">
        <p14:creationId xmlns:p14="http://schemas.microsoft.com/office/powerpoint/2010/main" val="29796102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15</a:t>
            </a:fld>
            <a:endParaRPr lang="zh-CN" altLang="en-US"/>
          </a:p>
        </p:txBody>
      </p:sp>
      <p:sp>
        <p:nvSpPr>
          <p:cNvPr id="3" name="矩形 2"/>
          <p:cNvSpPr/>
          <p:nvPr/>
        </p:nvSpPr>
        <p:spPr>
          <a:xfrm>
            <a:off x="2267744" y="692696"/>
            <a:ext cx="3272050" cy="707886"/>
          </a:xfrm>
          <a:prstGeom prst="rect">
            <a:avLst/>
          </a:prstGeom>
        </p:spPr>
        <p:txBody>
          <a:bodyPr wrap="none">
            <a:spAutoFit/>
          </a:bodyPr>
          <a:lstStyle/>
          <a:p>
            <a:pPr lvl="0" fontAlgn="base">
              <a:spcBef>
                <a:spcPct val="50000"/>
              </a:spcBef>
              <a:spcAft>
                <a:spcPct val="0"/>
              </a:spcAft>
              <a:defRPr/>
            </a:pPr>
            <a:r>
              <a:rPr lang="zh-CN" altLang="zh-CN" sz="4000" b="1" dirty="0">
                <a:solidFill>
                  <a:srgbClr val="FF3300"/>
                </a:solidFill>
                <a:effectLst>
                  <a:outerShdw blurRad="38100" dist="38100" dir="2700000" algn="tl">
                    <a:srgbClr val="C0C0C0"/>
                  </a:outerShdw>
                </a:effectLst>
                <a:latin typeface="Arial Black" pitchFamily="34" charset="0"/>
                <a:ea typeface="黑体" pitchFamily="2" charset="-122"/>
              </a:rPr>
              <a:t>常用事件过程</a:t>
            </a:r>
            <a:endParaRPr lang="zh-CN" altLang="en-US" sz="4000" b="1" dirty="0">
              <a:solidFill>
                <a:srgbClr val="FF3300"/>
              </a:solidFill>
              <a:effectLst>
                <a:outerShdw blurRad="38100" dist="38100" dir="2700000" algn="tl">
                  <a:srgbClr val="C0C0C0"/>
                </a:outerShdw>
              </a:effectLst>
              <a:latin typeface="Arial Black" pitchFamily="34" charset="0"/>
              <a:ea typeface="黑体" pitchFamily="2" charset="-122"/>
            </a:endParaRPr>
          </a:p>
        </p:txBody>
      </p:sp>
      <p:sp>
        <p:nvSpPr>
          <p:cNvPr id="4" name="矩形 3"/>
          <p:cNvSpPr/>
          <p:nvPr/>
        </p:nvSpPr>
        <p:spPr>
          <a:xfrm>
            <a:off x="287016" y="1508629"/>
            <a:ext cx="8856984" cy="4413516"/>
          </a:xfrm>
          <a:prstGeom prst="rect">
            <a:avLst/>
          </a:prstGeom>
        </p:spPr>
        <p:txBody>
          <a:bodyPr wrap="square">
            <a:spAutoFit/>
          </a:bodyPr>
          <a:lstStyle/>
          <a:p>
            <a:pPr lvl="0" fontAlgn="base">
              <a:lnSpc>
                <a:spcPct val="130000"/>
              </a:lnSpc>
              <a:spcBef>
                <a:spcPct val="0"/>
              </a:spcBef>
              <a:spcAft>
                <a:spcPct val="0"/>
              </a:spcAft>
              <a:defRPr/>
            </a:pPr>
            <a:r>
              <a:rPr lang="zh-CN" altLang="zh-CN" sz="2400" b="1" dirty="0" smtClean="0">
                <a:solidFill>
                  <a:prstClr val="black"/>
                </a:solidFill>
                <a:effectLst>
                  <a:outerShdw blurRad="38100" dist="38100" dir="2700000" algn="tl">
                    <a:srgbClr val="000000">
                      <a:alpha val="43137"/>
                    </a:srgbClr>
                  </a:outerShdw>
                </a:effectLst>
                <a:latin typeface="Arial" charset="0"/>
                <a:ea typeface="宋体" pitchFamily="2" charset="-122"/>
              </a:rPr>
              <a:t>窗体</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事件使用户打开或关闭一个窗体时所触发的事件。</a:t>
            </a:r>
            <a:endPar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endParaRPr>
          </a:p>
          <a:p>
            <a:pPr marL="342900" lvl="0" indent="-342900" fontAlgn="base">
              <a:lnSpc>
                <a:spcPct val="130000"/>
              </a:lnSpc>
              <a:spcBef>
                <a:spcPct val="0"/>
              </a:spcBef>
              <a:spcAft>
                <a:spcPct val="0"/>
              </a:spcAft>
              <a:buFont typeface="Wingdings" pitchFamily="2" charset="2"/>
              <a:buChar char="l"/>
              <a:defRPr/>
            </a:pP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Open</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：在窗体已经打开，但第一条记录尚未显示时，触发</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Open</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a:t>
            </a:r>
          </a:p>
          <a:p>
            <a:pPr marL="342900" lvl="0" indent="-342900" fontAlgn="base">
              <a:lnSpc>
                <a:spcPct val="130000"/>
              </a:lnSpc>
              <a:spcBef>
                <a:spcPct val="0"/>
              </a:spcBef>
              <a:spcAft>
                <a:spcPct val="0"/>
              </a:spcAft>
              <a:buFont typeface="Wingdings" pitchFamily="2" charset="2"/>
              <a:buChar char="l"/>
              <a:defRPr/>
            </a:pP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Load</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：窗体打开且显示器中的记录时触发</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Load</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Open</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事件与</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Load</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事件之间的显著差别是：</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Open</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事件能被取消，而</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Load</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事件不能被取消。例如，如果在一个事件过程中窗体的</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Open</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事件动态地创建窗体的记录源，尚无记录可显示，则可取消窗体的打开操作。</a:t>
            </a:r>
          </a:p>
          <a:p>
            <a:pPr marL="342900" lvl="0" indent="-342900" fontAlgn="base">
              <a:lnSpc>
                <a:spcPct val="130000"/>
              </a:lnSpc>
              <a:spcBef>
                <a:spcPct val="0"/>
              </a:spcBef>
              <a:spcAft>
                <a:spcPct val="0"/>
              </a:spcAft>
              <a:buFont typeface="Wingdings" pitchFamily="2" charset="2"/>
              <a:buChar char="l"/>
              <a:defRPr/>
            </a:pP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Close</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：当窗体被关闭并从屏幕消失时，触发</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Close</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事件</a:t>
            </a:r>
            <a:r>
              <a:rPr lang="zh-CN" altLang="zh-CN" sz="2400" b="1" dirty="0" smtClean="0">
                <a:solidFill>
                  <a:prstClr val="black"/>
                </a:solidFill>
                <a:effectLst>
                  <a:outerShdw blurRad="38100" dist="38100" dir="2700000" algn="tl">
                    <a:srgbClr val="000000">
                      <a:alpha val="43137"/>
                    </a:srgbClr>
                  </a:outerShdw>
                </a:effectLst>
                <a:latin typeface="Arial" charset="0"/>
                <a:ea typeface="宋体" pitchFamily="2" charset="-122"/>
              </a:rPr>
              <a:t>。</a:t>
            </a:r>
            <a:endParaRPr lang="zh-CN" altLang="en-US" sz="2400" b="1" dirty="0">
              <a:solidFill>
                <a:prstClr val="black"/>
              </a:solidFill>
              <a:effectLst>
                <a:outerShdw blurRad="38100" dist="38100" dir="2700000" algn="tl">
                  <a:srgbClr val="000000">
                    <a:alpha val="43137"/>
                  </a:srgbClr>
                </a:outerShdw>
              </a:effectLst>
              <a:latin typeface="Times New Roman" pitchFamily="18" charset="0"/>
              <a:ea typeface="宋体" pitchFamily="2" charset="-122"/>
            </a:endParaRPr>
          </a:p>
        </p:txBody>
      </p:sp>
    </p:spTree>
    <p:extLst>
      <p:ext uri="{BB962C8B-B14F-4D97-AF65-F5344CB8AC3E}">
        <p14:creationId xmlns:p14="http://schemas.microsoft.com/office/powerpoint/2010/main" val="23773375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16</a:t>
            </a:fld>
            <a:endParaRPr lang="zh-CN" altLang="en-US"/>
          </a:p>
        </p:txBody>
      </p:sp>
      <p:sp>
        <p:nvSpPr>
          <p:cNvPr id="3" name="矩形 2"/>
          <p:cNvSpPr/>
          <p:nvPr/>
        </p:nvSpPr>
        <p:spPr>
          <a:xfrm>
            <a:off x="559602" y="1412776"/>
            <a:ext cx="7992888" cy="3970318"/>
          </a:xfrm>
          <a:prstGeom prst="rect">
            <a:avLst/>
          </a:prstGeom>
        </p:spPr>
        <p:txBody>
          <a:bodyPr wrap="square">
            <a:spAutoFit/>
          </a:bodyPr>
          <a:lstStyle/>
          <a:p>
            <a:r>
              <a:rPr lang="en-US" altLang="zh-CN" sz="2000" b="1" kern="0" dirty="0" err="1">
                <a:solidFill>
                  <a:srgbClr val="0033CC"/>
                </a:solidFill>
                <a:latin typeface="Arial"/>
                <a:ea typeface="黑体"/>
              </a:rPr>
              <a:t>DoCmd</a:t>
            </a:r>
            <a:r>
              <a:rPr lang="zh-CN" altLang="en-US" sz="2000" b="1" kern="0" dirty="0">
                <a:solidFill>
                  <a:srgbClr val="0033CC"/>
                </a:solidFill>
                <a:latin typeface="Arial"/>
                <a:ea typeface="黑体"/>
              </a:rPr>
              <a:t>对象 ：</a:t>
            </a:r>
            <a:r>
              <a:rPr lang="en-US" altLang="zh-CN" sz="2000" b="1" kern="0" dirty="0" err="1">
                <a:solidFill>
                  <a:srgbClr val="000000"/>
                </a:solidFill>
                <a:latin typeface="Arial"/>
                <a:ea typeface="黑体"/>
              </a:rPr>
              <a:t>DoCmd</a:t>
            </a:r>
            <a:r>
              <a:rPr lang="zh-CN" altLang="en-US" sz="2000" b="1" kern="0" dirty="0">
                <a:solidFill>
                  <a:srgbClr val="000000"/>
                </a:solidFill>
                <a:latin typeface="Arial"/>
                <a:ea typeface="黑体"/>
              </a:rPr>
              <a:t>对象的主要功能是通过调用</a:t>
            </a:r>
            <a:r>
              <a:rPr lang="en-US" altLang="zh-CN" sz="2000" b="1" kern="0" dirty="0">
                <a:solidFill>
                  <a:srgbClr val="000000"/>
                </a:solidFill>
                <a:latin typeface="Arial"/>
                <a:ea typeface="黑体"/>
              </a:rPr>
              <a:t>Access</a:t>
            </a:r>
            <a:r>
              <a:rPr lang="zh-CN" altLang="en-US" sz="2000" b="1" kern="0" dirty="0">
                <a:solidFill>
                  <a:srgbClr val="000000"/>
                </a:solidFill>
                <a:latin typeface="Arial"/>
                <a:ea typeface="黑体"/>
              </a:rPr>
              <a:t>内置的方法，在</a:t>
            </a:r>
            <a:r>
              <a:rPr lang="en-US" altLang="zh-CN" sz="2000" b="1" kern="0" dirty="0">
                <a:solidFill>
                  <a:srgbClr val="000000"/>
                </a:solidFill>
                <a:latin typeface="Arial"/>
                <a:ea typeface="黑体"/>
              </a:rPr>
              <a:t>VBA</a:t>
            </a:r>
            <a:r>
              <a:rPr lang="zh-CN" altLang="en-US" sz="2000" b="1" kern="0" dirty="0">
                <a:solidFill>
                  <a:srgbClr val="000000"/>
                </a:solidFill>
                <a:latin typeface="Arial"/>
                <a:ea typeface="黑体"/>
              </a:rPr>
              <a:t>中实现某些特定的操作 </a:t>
            </a:r>
            <a:r>
              <a:rPr lang="zh-CN" altLang="en-US" sz="2000" b="1" kern="0" dirty="0" smtClean="0">
                <a:solidFill>
                  <a:srgbClr val="000000"/>
                </a:solidFill>
                <a:latin typeface="Arial"/>
                <a:ea typeface="黑体"/>
              </a:rPr>
              <a:t>。</a:t>
            </a:r>
            <a:endParaRPr lang="en-US" altLang="zh-CN" sz="2000" b="1" kern="0" dirty="0" smtClean="0">
              <a:solidFill>
                <a:srgbClr val="000000"/>
              </a:solidFill>
              <a:latin typeface="Arial"/>
              <a:ea typeface="黑体"/>
            </a:endParaRPr>
          </a:p>
          <a:p>
            <a:r>
              <a:rPr lang="zh-CN" altLang="zh-CN" sz="2000" b="1" dirty="0" smtClean="0"/>
              <a:t>在</a:t>
            </a:r>
            <a:r>
              <a:rPr lang="en-US" altLang="zh-CN" sz="2000" b="1" dirty="0"/>
              <a:t>VBA</a:t>
            </a:r>
            <a:r>
              <a:rPr lang="zh-CN" altLang="zh-CN" sz="2000" b="1" dirty="0"/>
              <a:t>中使用时，只要输入“</a:t>
            </a:r>
            <a:r>
              <a:rPr lang="en-US" altLang="zh-CN" sz="2000" b="1" dirty="0" err="1"/>
              <a:t>DoCmd</a:t>
            </a:r>
            <a:r>
              <a:rPr lang="en-US" altLang="zh-CN" sz="2000" b="1" dirty="0"/>
              <a:t>.</a:t>
            </a:r>
            <a:r>
              <a:rPr lang="zh-CN" altLang="zh-CN" sz="2000" b="1" dirty="0"/>
              <a:t>”命令，即显示</a:t>
            </a:r>
            <a:r>
              <a:rPr lang="en-US" altLang="zh-CN" sz="2000" b="1" dirty="0" err="1"/>
              <a:t>DoCmd</a:t>
            </a:r>
            <a:r>
              <a:rPr lang="zh-CN" altLang="zh-CN" sz="2000" b="1" dirty="0"/>
              <a:t>对象可选用的操作方法。</a:t>
            </a:r>
          </a:p>
          <a:p>
            <a:r>
              <a:rPr lang="zh-CN" altLang="zh-CN" sz="2000" b="1" dirty="0"/>
              <a:t>例如，利用</a:t>
            </a:r>
            <a:r>
              <a:rPr lang="en-US" altLang="zh-CN" sz="2000" b="1" dirty="0" err="1"/>
              <a:t>DoCmd</a:t>
            </a:r>
            <a:r>
              <a:rPr lang="zh-CN" altLang="zh-CN" sz="2000" b="1" dirty="0"/>
              <a:t>对象的</a:t>
            </a:r>
            <a:r>
              <a:rPr lang="en-US" altLang="zh-CN" sz="2000" b="1" dirty="0" err="1"/>
              <a:t>OpenForm</a:t>
            </a:r>
            <a:r>
              <a:rPr lang="zh-CN" altLang="zh-CN" sz="2000" b="1" dirty="0"/>
              <a:t>方法打开“罗斯文系统”窗体，语句格式为：</a:t>
            </a:r>
          </a:p>
          <a:p>
            <a:r>
              <a:rPr lang="en-US" altLang="zh-CN" sz="2000" b="1" dirty="0" err="1"/>
              <a:t>DoCmd.OpenForm</a:t>
            </a:r>
            <a:r>
              <a:rPr lang="en-US" altLang="zh-CN" sz="2000" b="1" dirty="0"/>
              <a:t> "</a:t>
            </a:r>
            <a:r>
              <a:rPr lang="zh-CN" altLang="zh-CN" sz="2000" b="1" dirty="0"/>
              <a:t>罗斯文系统</a:t>
            </a:r>
            <a:r>
              <a:rPr lang="en-US" altLang="zh-CN" sz="2000" b="1" dirty="0"/>
              <a:t>"</a:t>
            </a:r>
            <a:endParaRPr lang="zh-CN" altLang="zh-CN" sz="2000" b="1" dirty="0"/>
          </a:p>
          <a:p>
            <a:pPr marL="342900" lvl="0" indent="-342900" fontAlgn="base">
              <a:spcBef>
                <a:spcPct val="20000"/>
              </a:spcBef>
              <a:spcAft>
                <a:spcPct val="0"/>
              </a:spcAft>
              <a:buClr>
                <a:srgbClr val="008000"/>
              </a:buClr>
              <a:buSzPct val="110000"/>
            </a:pPr>
            <a:endParaRPr lang="zh-CN" altLang="en-US" sz="2000" b="1" kern="0" dirty="0">
              <a:solidFill>
                <a:srgbClr val="000000"/>
              </a:solidFill>
              <a:latin typeface="Arial"/>
              <a:ea typeface="黑体"/>
            </a:endParaRPr>
          </a:p>
          <a:p>
            <a:pPr marL="342900" lvl="0" indent="-342900" fontAlgn="base">
              <a:spcBef>
                <a:spcPct val="20000"/>
              </a:spcBef>
              <a:spcAft>
                <a:spcPct val="0"/>
              </a:spcAft>
              <a:buClr>
                <a:srgbClr val="008000"/>
              </a:buClr>
              <a:buSzPct val="110000"/>
            </a:pPr>
            <a:r>
              <a:rPr lang="zh-CN" altLang="en-US" sz="2000" b="1" kern="0" dirty="0">
                <a:solidFill>
                  <a:srgbClr val="800080"/>
                </a:solidFill>
                <a:latin typeface="Arial"/>
                <a:ea typeface="黑体"/>
              </a:rPr>
              <a:t>事件过程</a:t>
            </a:r>
            <a:endParaRPr lang="en-US" altLang="zh-CN" sz="2000" b="1" kern="0" dirty="0">
              <a:solidFill>
                <a:srgbClr val="800080"/>
              </a:solidFill>
              <a:latin typeface="Arial"/>
              <a:ea typeface="黑体"/>
            </a:endParaRPr>
          </a:p>
          <a:p>
            <a:pPr marL="342900" lvl="0" indent="-342900" fontAlgn="base">
              <a:spcBef>
                <a:spcPct val="20000"/>
              </a:spcBef>
              <a:spcAft>
                <a:spcPct val="0"/>
              </a:spcAft>
              <a:buClr>
                <a:srgbClr val="008000"/>
              </a:buClr>
              <a:buSzPct val="110000"/>
            </a:pPr>
            <a:r>
              <a:rPr lang="en-US" altLang="zh-CN" sz="2000" b="1" kern="0" dirty="0">
                <a:solidFill>
                  <a:srgbClr val="800080"/>
                </a:solidFill>
                <a:latin typeface="Arial"/>
                <a:ea typeface="黑体"/>
              </a:rPr>
              <a:t>   </a:t>
            </a:r>
            <a:r>
              <a:rPr lang="zh-CN" altLang="en-US" sz="2000" b="1" dirty="0"/>
              <a:t>对象在识别了所发生的事件后执行的代码叫事件过程。因此想要让系统响应某个事件，就要将响应事件所要执行的程序代码添加入相应的事件过程。</a:t>
            </a:r>
          </a:p>
        </p:txBody>
      </p:sp>
    </p:spTree>
    <p:extLst>
      <p:ext uri="{BB962C8B-B14F-4D97-AF65-F5344CB8AC3E}">
        <p14:creationId xmlns:p14="http://schemas.microsoft.com/office/powerpoint/2010/main" val="42302076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17</a:t>
            </a:fld>
            <a:endParaRPr lang="zh-CN" altLang="en-US"/>
          </a:p>
        </p:txBody>
      </p:sp>
      <p:sp>
        <p:nvSpPr>
          <p:cNvPr id="11" name="Rectangle 10"/>
          <p:cNvSpPr>
            <a:spLocks noChangeArrowheads="1"/>
          </p:cNvSpPr>
          <p:nvPr/>
        </p:nvSpPr>
        <p:spPr bwMode="auto">
          <a:xfrm>
            <a:off x="1043608" y="1456347"/>
            <a:ext cx="6450933"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smtClean="0" bmk="_Toc376028688">
                <a:ln>
                  <a:noFill/>
                </a:ln>
                <a:solidFill>
                  <a:srgbClr val="FF0000"/>
                </a:solidFill>
                <a:effectLst/>
                <a:latin typeface="Arial" pitchFamily="34" charset="0"/>
                <a:ea typeface="方正准圆简体" charset="-122"/>
                <a:cs typeface="Times New Roman" pitchFamily="18" charset="0"/>
              </a:rPr>
              <a:t>7.3.2  VBA</a:t>
            </a:r>
            <a:r>
              <a:rPr kumimoji="0" lang="zh-CN" altLang="en-US" sz="3200" b="1" i="0" u="none" strike="noStrike" cap="none" normalizeH="0" baseline="0" dirty="0" smtClean="0" bmk="_Toc376028688">
                <a:ln>
                  <a:noFill/>
                </a:ln>
                <a:solidFill>
                  <a:srgbClr val="FF0000"/>
                </a:solidFill>
                <a:effectLst/>
                <a:latin typeface="Arial" pitchFamily="34" charset="0"/>
                <a:ea typeface="方正准圆简体" charset="-122"/>
                <a:cs typeface="Times New Roman" pitchFamily="18" charset="0"/>
              </a:rPr>
              <a:t>的编程环境</a:t>
            </a:r>
            <a:endParaRPr kumimoji="0" lang="en-US" altLang="zh-CN" sz="3200" b="1" i="0" u="none" strike="noStrike" cap="none" normalizeH="0" baseline="0" dirty="0" smtClean="0" bmk="_Toc376028688">
              <a:ln>
                <a:noFill/>
              </a:ln>
              <a:solidFill>
                <a:srgbClr val="FF0000"/>
              </a:solidFill>
              <a:effectLst/>
              <a:latin typeface="Arial" pitchFamily="34" charset="0"/>
              <a:ea typeface="方正准圆简体"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endParaRPr kumimoji="0" lang="en-US" altLang="zh-CN" sz="2800" b="0" i="0" u="none" strike="noStrike" cap="none" normalizeH="0" baseline="0" dirty="0" smtClean="0" bmk="_Toc376028688">
              <a:ln>
                <a:noFill/>
              </a:ln>
              <a:solidFill>
                <a:schemeClr val="tx1"/>
              </a:solidFill>
              <a:effectLst/>
              <a:latin typeface="Arial" pitchFamily="34" charset="0"/>
              <a:ea typeface="方正准圆简体"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一</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a:t>
            </a:r>
            <a:r>
              <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Visual Basic</a:t>
            </a:r>
            <a:r>
              <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编辑器</a:t>
            </a:r>
            <a:endParaRPr kumimoji="0" lang="en-US" altLang="zh-CN"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编写程序可以利用</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Visual Basic</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编辑器（简称</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VBE</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如图</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7.3</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所示。</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VBE</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提供了完整的开发和调试工具。</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窗口主要由标准工具栏、工程窗口、</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属性窗口和代码窗口等组成。</a:t>
            </a:r>
            <a:endParaRPr kumimoji="0" lang="zh-CN" altLang="en-US" sz="2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5121429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18</a:t>
            </a:fld>
            <a:endParaRPr lang="zh-CN" altLang="en-US"/>
          </a:p>
        </p:txBody>
      </p:sp>
      <p:pic>
        <p:nvPicPr>
          <p:cNvPr id="6145" name="图片 4"/>
          <p:cNvPicPr>
            <a:picLocks noChangeAspect="1" noChangeArrowheads="1"/>
          </p:cNvPicPr>
          <p:nvPr/>
        </p:nvPicPr>
        <p:blipFill>
          <a:blip r:embed="rId2">
            <a:extLst>
              <a:ext uri="{28A0092B-C50C-407E-A947-70E740481C1C}">
                <a14:useLocalDpi xmlns:a14="http://schemas.microsoft.com/office/drawing/2010/main" val="0"/>
              </a:ext>
            </a:extLst>
          </a:blip>
          <a:srcRect l="30347" t="25722" r="24675" b="28902"/>
          <a:stretch>
            <a:fillRect/>
          </a:stretch>
        </p:blipFill>
        <p:spPr bwMode="auto">
          <a:xfrm>
            <a:off x="1207643" y="1412776"/>
            <a:ext cx="6105828" cy="370711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p:cNvSpPr>
            <a:spLocks noChangeShapeType="1"/>
          </p:cNvSpPr>
          <p:nvPr/>
        </p:nvSpPr>
        <p:spPr bwMode="auto">
          <a:xfrm flipV="1">
            <a:off x="6976839" y="3266331"/>
            <a:ext cx="607615" cy="24636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useBgFill="1">
        <p:nvSpPr>
          <p:cNvPr id="4" name="Text Box 3"/>
          <p:cNvSpPr txBox="1">
            <a:spLocks noChangeArrowheads="1"/>
          </p:cNvSpPr>
          <p:nvPr/>
        </p:nvSpPr>
        <p:spPr bwMode="auto">
          <a:xfrm>
            <a:off x="7313471" y="3015170"/>
            <a:ext cx="1028700" cy="285750"/>
          </a:xfrm>
          <a:prstGeom prst="rect">
            <a:avLst/>
          </a:prstGeom>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代码窗口</a:t>
            </a:r>
            <a:endParaRPr kumimoji="0" 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AutoShape 4"/>
          <p:cNvSpPr>
            <a:spLocks noChangeShapeType="1"/>
          </p:cNvSpPr>
          <p:nvPr/>
        </p:nvSpPr>
        <p:spPr bwMode="auto">
          <a:xfrm>
            <a:off x="6862539" y="4900811"/>
            <a:ext cx="600075"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Text Box 5"/>
          <p:cNvSpPr txBox="1">
            <a:spLocks noChangeArrowheads="1"/>
          </p:cNvSpPr>
          <p:nvPr/>
        </p:nvSpPr>
        <p:spPr bwMode="auto">
          <a:xfrm>
            <a:off x="7313471" y="4880747"/>
            <a:ext cx="1066800" cy="266700"/>
          </a:xfrm>
          <a:prstGeom prst="rect">
            <a:avLst/>
          </a:prstGeom>
          <a:no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立即窗口</a:t>
            </a:r>
            <a:endParaRPr kumimoji="0" 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 name="AutoShape 6"/>
          <p:cNvSpPr>
            <a:spLocks noChangeShapeType="1"/>
          </p:cNvSpPr>
          <p:nvPr/>
        </p:nvSpPr>
        <p:spPr bwMode="auto">
          <a:xfrm flipV="1">
            <a:off x="836810" y="4143241"/>
            <a:ext cx="542925" cy="1905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Text Box 7"/>
          <p:cNvSpPr txBox="1">
            <a:spLocks noChangeArrowheads="1"/>
          </p:cNvSpPr>
          <p:nvPr/>
        </p:nvSpPr>
        <p:spPr bwMode="auto">
          <a:xfrm>
            <a:off x="177705" y="4148399"/>
            <a:ext cx="876300" cy="257175"/>
          </a:xfrm>
          <a:prstGeom prst="rect">
            <a:avLst/>
          </a:prstGeom>
          <a:no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9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114300" algn="l" defTabSz="914400" rtl="0" eaLnBrk="0" fontAlgn="base" latinLnBrk="0" hangingPunct="0">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属性窗口</a:t>
            </a:r>
            <a:endParaRPr kumimoji="0" 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AutoShape 8"/>
          <p:cNvSpPr>
            <a:spLocks noChangeShapeType="1"/>
          </p:cNvSpPr>
          <p:nvPr/>
        </p:nvSpPr>
        <p:spPr bwMode="auto">
          <a:xfrm>
            <a:off x="913010" y="2759794"/>
            <a:ext cx="466725" cy="1333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useBgFill="1">
        <p:nvSpPr>
          <p:cNvPr id="10" name="Text Box 9"/>
          <p:cNvSpPr txBox="1">
            <a:spLocks noChangeArrowheads="1"/>
          </p:cNvSpPr>
          <p:nvPr/>
        </p:nvSpPr>
        <p:spPr bwMode="auto">
          <a:xfrm>
            <a:off x="48215" y="2601410"/>
            <a:ext cx="923925" cy="2857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14300" algn="l" defTabSz="914400" rtl="0" eaLnBrk="1" fontAlgn="base" latinLnBrk="0" hangingPunct="1">
              <a:lnSpc>
                <a:spcPct val="100000"/>
              </a:lnSpc>
              <a:spcBef>
                <a:spcPct val="0"/>
              </a:spcBef>
              <a:spcAft>
                <a:spcPct val="0"/>
              </a:spcAft>
              <a:buClrTx/>
              <a:buSzTx/>
              <a:buFontTx/>
              <a:buNone/>
              <a:tabLst/>
            </a:pPr>
            <a:r>
              <a:rPr kumimoji="0" lang="zh-CN" sz="11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工程窗口</a:t>
            </a:r>
            <a:endParaRPr kumimoji="0" 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12"/>
          <p:cNvSpPr>
            <a:spLocks noChangeArrowheads="1"/>
          </p:cNvSpPr>
          <p:nvPr/>
        </p:nvSpPr>
        <p:spPr bwMode="auto">
          <a:xfrm>
            <a:off x="3934262" y="5594756"/>
            <a:ext cx="19644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7.3  </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开发环境 </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VBE</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窗口</a:t>
            </a:r>
            <a:endParaRPr kumimoji="0" lang="zh-CN" altLang="en-US" sz="1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708504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457200" y="549275"/>
            <a:ext cx="8229600" cy="792163"/>
          </a:xfrm>
        </p:spPr>
        <p:txBody>
          <a:bodyPr/>
          <a:lstStyle/>
          <a:p>
            <a:pPr eaLnBrk="1" hangingPunct="1"/>
            <a:r>
              <a:rPr lang="zh-CN" altLang="en-US" dirty="0" smtClean="0">
                <a:solidFill>
                  <a:srgbClr val="FF0000"/>
                </a:solidFill>
              </a:rPr>
              <a:t>二、启动</a:t>
            </a:r>
            <a:r>
              <a:rPr lang="en-US" altLang="zh-CN" dirty="0" smtClean="0">
                <a:solidFill>
                  <a:srgbClr val="FF0000"/>
                </a:solidFill>
              </a:rPr>
              <a:t>VBE</a:t>
            </a:r>
            <a:r>
              <a:rPr lang="zh-CN" altLang="en-US" dirty="0" smtClean="0">
                <a:solidFill>
                  <a:srgbClr val="FF0000"/>
                </a:solidFill>
              </a:rPr>
              <a:t>的常用三种方法</a:t>
            </a:r>
          </a:p>
        </p:txBody>
      </p:sp>
      <p:pic>
        <p:nvPicPr>
          <p:cNvPr id="31748"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8268" y="1214438"/>
            <a:ext cx="464343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5" descr="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5143500"/>
            <a:ext cx="3357562"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6"/>
          <p:cNvSpPr>
            <a:spLocks noChangeArrowheads="1"/>
          </p:cNvSpPr>
          <p:nvPr/>
        </p:nvSpPr>
        <p:spPr bwMode="auto">
          <a:xfrm>
            <a:off x="179388" y="1412875"/>
            <a:ext cx="3168650" cy="720725"/>
          </a:xfrm>
          <a:prstGeom prst="rect">
            <a:avLst/>
          </a:prstGeom>
          <a:solidFill>
            <a:schemeClr val="accent1"/>
          </a:solidFill>
          <a:ln w="9525">
            <a:solidFill>
              <a:schemeClr val="tx1"/>
            </a:solidFill>
            <a:miter lim="800000"/>
            <a:headEnd/>
            <a:tailEnd/>
          </a:ln>
        </p:spPr>
        <p:txBody>
          <a:bodyPr wrap="none" anchor="ctr"/>
          <a:lstStyle/>
          <a:p>
            <a:pPr algn="ctr"/>
            <a:r>
              <a:rPr lang="zh-CN" altLang="en-US" sz="2800">
                <a:latin typeface="黑体" pitchFamily="49" charset="-122"/>
                <a:ea typeface="黑体" pitchFamily="49" charset="-122"/>
              </a:rPr>
              <a:t>通过事件过程启动</a:t>
            </a:r>
          </a:p>
        </p:txBody>
      </p:sp>
      <p:sp>
        <p:nvSpPr>
          <p:cNvPr id="31751" name="Rectangle 7"/>
          <p:cNvSpPr>
            <a:spLocks noChangeArrowheads="1"/>
          </p:cNvSpPr>
          <p:nvPr/>
        </p:nvSpPr>
        <p:spPr bwMode="auto">
          <a:xfrm>
            <a:off x="214313" y="3000375"/>
            <a:ext cx="3168650" cy="720725"/>
          </a:xfrm>
          <a:prstGeom prst="rect">
            <a:avLst/>
          </a:prstGeom>
          <a:solidFill>
            <a:schemeClr val="accent1"/>
          </a:solidFill>
          <a:ln w="9525">
            <a:solidFill>
              <a:schemeClr val="tx1"/>
            </a:solidFill>
            <a:miter lim="800000"/>
            <a:headEnd/>
            <a:tailEnd/>
          </a:ln>
        </p:spPr>
        <p:txBody>
          <a:bodyPr wrap="none" anchor="ctr"/>
          <a:lstStyle/>
          <a:p>
            <a:pPr algn="ctr"/>
            <a:r>
              <a:rPr lang="zh-CN" altLang="en-US" sz="2800">
                <a:latin typeface="黑体" pitchFamily="49" charset="-122"/>
                <a:ea typeface="黑体" pitchFamily="49" charset="-122"/>
              </a:rPr>
              <a:t>通过</a:t>
            </a:r>
            <a:r>
              <a:rPr lang="zh-CN" altLang="en-US" sz="2800">
                <a:ea typeface="黑体" pitchFamily="49" charset="-122"/>
              </a:rPr>
              <a:t>“</a:t>
            </a:r>
            <a:r>
              <a:rPr lang="zh-CN" altLang="en-US" sz="2800">
                <a:latin typeface="黑体" pitchFamily="49" charset="-122"/>
                <a:ea typeface="黑体" pitchFamily="49" charset="-122"/>
              </a:rPr>
              <a:t>模块</a:t>
            </a:r>
            <a:r>
              <a:rPr lang="zh-CN" altLang="en-US" sz="2800">
                <a:ea typeface="黑体" pitchFamily="49" charset="-122"/>
              </a:rPr>
              <a:t>”</a:t>
            </a:r>
            <a:r>
              <a:rPr lang="zh-CN" altLang="en-US" sz="2800">
                <a:latin typeface="黑体" pitchFamily="49" charset="-122"/>
                <a:ea typeface="黑体" pitchFamily="49" charset="-122"/>
              </a:rPr>
              <a:t>对象启动</a:t>
            </a:r>
          </a:p>
        </p:txBody>
      </p:sp>
      <p:sp>
        <p:nvSpPr>
          <p:cNvPr id="31752" name="Rectangle 8"/>
          <p:cNvSpPr>
            <a:spLocks noChangeArrowheads="1"/>
          </p:cNvSpPr>
          <p:nvPr/>
        </p:nvSpPr>
        <p:spPr bwMode="auto">
          <a:xfrm>
            <a:off x="142875" y="4000500"/>
            <a:ext cx="3168650" cy="720725"/>
          </a:xfrm>
          <a:prstGeom prst="rect">
            <a:avLst/>
          </a:prstGeom>
          <a:solidFill>
            <a:schemeClr val="accent1"/>
          </a:solidFill>
          <a:ln w="9525">
            <a:solidFill>
              <a:schemeClr val="tx1"/>
            </a:solidFill>
            <a:miter lim="800000"/>
            <a:headEnd/>
            <a:tailEnd/>
          </a:ln>
        </p:spPr>
        <p:txBody>
          <a:bodyPr wrap="none" anchor="ctr"/>
          <a:lstStyle/>
          <a:p>
            <a:pPr algn="ctr"/>
            <a:r>
              <a:rPr lang="zh-CN" altLang="en-US" sz="2800">
                <a:latin typeface="黑体" pitchFamily="49" charset="-122"/>
                <a:ea typeface="黑体" pitchFamily="49" charset="-122"/>
              </a:rPr>
              <a:t>通过菜单启动 </a:t>
            </a:r>
          </a:p>
        </p:txBody>
      </p:sp>
      <p:sp>
        <p:nvSpPr>
          <p:cNvPr id="31753" name="Text Box 9"/>
          <p:cNvSpPr txBox="1">
            <a:spLocks noChangeArrowheads="1"/>
          </p:cNvSpPr>
          <p:nvPr/>
        </p:nvSpPr>
        <p:spPr bwMode="auto">
          <a:xfrm>
            <a:off x="4071938" y="335756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smtClean="0">
                <a:solidFill>
                  <a:srgbClr val="002060"/>
                </a:solidFill>
                <a:latin typeface="黑体" pitchFamily="49" charset="-122"/>
                <a:ea typeface="黑体" pitchFamily="49" charset="-122"/>
              </a:rPr>
              <a:t>鼠标双击模块对象</a:t>
            </a:r>
            <a:endParaRPr lang="zh-CN" altLang="en-US" sz="2800" dirty="0">
              <a:solidFill>
                <a:srgbClr val="002060"/>
              </a:solidFill>
              <a:latin typeface="黑体" pitchFamily="49" charset="-122"/>
              <a:ea typeface="黑体" pitchFamily="49" charset="-122"/>
            </a:endParaRPr>
          </a:p>
        </p:txBody>
      </p:sp>
      <p:sp>
        <p:nvSpPr>
          <p:cNvPr id="31754" name="Text Box 10"/>
          <p:cNvSpPr txBox="1">
            <a:spLocks noChangeArrowheads="1"/>
          </p:cNvSpPr>
          <p:nvPr/>
        </p:nvSpPr>
        <p:spPr bwMode="auto">
          <a:xfrm>
            <a:off x="3500438" y="4143375"/>
            <a:ext cx="21595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dirty="0" smtClean="0">
                <a:solidFill>
                  <a:srgbClr val="002060"/>
                </a:solidFill>
                <a:latin typeface="黑体" pitchFamily="49" charset="-122"/>
                <a:ea typeface="黑体" pitchFamily="49" charset="-122"/>
              </a:rPr>
              <a:t>创建 </a:t>
            </a:r>
            <a:r>
              <a:rPr lang="en-US" altLang="zh-CN" sz="2800" dirty="0" smtClean="0">
                <a:solidFill>
                  <a:srgbClr val="002060"/>
                </a:solidFill>
                <a:latin typeface="黑体" pitchFamily="49" charset="-122"/>
                <a:ea typeface="黑体" pitchFamily="49" charset="-122"/>
              </a:rPr>
              <a:t>|</a:t>
            </a:r>
            <a:r>
              <a:rPr lang="zh-CN" altLang="en-US" sz="2800" dirty="0" smtClean="0">
                <a:solidFill>
                  <a:srgbClr val="002060"/>
                </a:solidFill>
                <a:latin typeface="黑体" pitchFamily="49" charset="-122"/>
                <a:ea typeface="黑体" pitchFamily="49" charset="-122"/>
              </a:rPr>
              <a:t>模块 </a:t>
            </a:r>
            <a:endParaRPr lang="zh-CN" altLang="en-US" sz="2800" dirty="0">
              <a:solidFill>
                <a:srgbClr val="002060"/>
              </a:solidFill>
              <a:latin typeface="黑体" pitchFamily="49" charset="-122"/>
              <a:ea typeface="黑体" pitchFamily="49" charset="-122"/>
            </a:endParaRPr>
          </a:p>
        </p:txBody>
      </p:sp>
    </p:spTree>
    <p:extLst>
      <p:ext uri="{BB962C8B-B14F-4D97-AF65-F5344CB8AC3E}">
        <p14:creationId xmlns:p14="http://schemas.microsoft.com/office/powerpoint/2010/main" val="2168713565"/>
      </p:ext>
    </p:extLst>
  </p:cSld>
  <p:clrMapOvr>
    <a:masterClrMapping/>
  </p:clrMapOvr>
  <mc:AlternateContent xmlns:mc="http://schemas.openxmlformats.org/markup-compatibility/2006" xmlns:p14="http://schemas.microsoft.com/office/powerpoint/2010/main">
    <mc:Choice Requires="p14">
      <p:transition spd="slow" p14:dur="1300">
        <p14:pan dir="u"/>
        <p:sndAc>
          <p:stSnd>
            <p:snd r:embed="rId2" name="type.wav"/>
          </p:stSnd>
        </p:sndAc>
      </p:transition>
    </mc:Choice>
    <mc:Fallback xmlns="">
      <p:transition spd="slow">
        <p:fade/>
        <p:sndAc>
          <p:stSnd>
            <p:snd r:embed="rId5" name="type.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arn(inHorizontal)">
                                      <p:cBhvr>
                                        <p:cTn id="7" dur="500"/>
                                        <p:tgtEl>
                                          <p:spTgt spid="31750"/>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31751"/>
                                        </p:tgtEl>
                                        <p:attrNameLst>
                                          <p:attrName>style.visibility</p:attrName>
                                        </p:attrNameLst>
                                      </p:cBhvr>
                                      <p:to>
                                        <p:strVal val="visible"/>
                                      </p:to>
                                    </p:set>
                                    <p:animEffect transition="in" filter="barn(inHorizontal)">
                                      <p:cBhvr>
                                        <p:cTn id="11" dur="500"/>
                                        <p:tgtEl>
                                          <p:spTgt spid="31751"/>
                                        </p:tgtEl>
                                      </p:cBhvr>
                                    </p:animEffect>
                                  </p:childTnLst>
                                </p:cTn>
                              </p:par>
                            </p:childTnLst>
                          </p:cTn>
                        </p:par>
                        <p:par>
                          <p:cTn id="12" fill="hold" nodeType="afterGroup">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31752"/>
                                        </p:tgtEl>
                                        <p:attrNameLst>
                                          <p:attrName>style.visibility</p:attrName>
                                        </p:attrNameLst>
                                      </p:cBhvr>
                                      <p:to>
                                        <p:strVal val="visible"/>
                                      </p:to>
                                    </p:set>
                                    <p:animEffect transition="in" filter="barn(inHorizontal)">
                                      <p:cBhvr>
                                        <p:cTn id="15" dur="500"/>
                                        <p:tgtEl>
                                          <p:spTgt spid="3175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31748"/>
                                        </p:tgtEl>
                                        <p:attrNameLst>
                                          <p:attrName>style.visibility</p:attrName>
                                        </p:attrNameLst>
                                      </p:cBhvr>
                                      <p:to>
                                        <p:strVal val="visible"/>
                                      </p:to>
                                    </p:set>
                                    <p:animEffect transition="in" filter="circle(in)">
                                      <p:cBhvr>
                                        <p:cTn id="20" dur="500"/>
                                        <p:tgtEl>
                                          <p:spTgt spid="317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32" fill="hold" nodeType="clickEffect">
                                  <p:stCondLst>
                                    <p:cond delay="0"/>
                                  </p:stCondLst>
                                  <p:childTnLst>
                                    <p:set>
                                      <p:cBhvr>
                                        <p:cTn id="24" dur="1" fill="hold">
                                          <p:stCondLst>
                                            <p:cond delay="0"/>
                                          </p:stCondLst>
                                        </p:cTn>
                                        <p:tgtEl>
                                          <p:spTgt spid="31749"/>
                                        </p:tgtEl>
                                        <p:attrNameLst>
                                          <p:attrName>style.visibility</p:attrName>
                                        </p:attrNameLst>
                                      </p:cBhvr>
                                      <p:to>
                                        <p:strVal val="visible"/>
                                      </p:to>
                                    </p:set>
                                    <p:animEffect transition="in" filter="circle(out)">
                                      <p:cBhvr>
                                        <p:cTn id="25" dur="500"/>
                                        <p:tgtEl>
                                          <p:spTgt spid="3174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nodeType="clickEffect">
                                  <p:stCondLst>
                                    <p:cond delay="0"/>
                                  </p:stCondLst>
                                  <p:childTnLst>
                                    <p:animEffect transition="out" filter="dissolve">
                                      <p:cBhvr>
                                        <p:cTn id="29" dur="500"/>
                                        <p:tgtEl>
                                          <p:spTgt spid="31749"/>
                                        </p:tgtEl>
                                      </p:cBhvr>
                                    </p:animEffect>
                                    <p:set>
                                      <p:cBhvr>
                                        <p:cTn id="30" dur="1" fill="hold">
                                          <p:stCondLst>
                                            <p:cond delay="499"/>
                                          </p:stCondLst>
                                        </p:cTn>
                                        <p:tgtEl>
                                          <p:spTgt spid="31749"/>
                                        </p:tgtEl>
                                        <p:attrNameLst>
                                          <p:attrName>style.visibility</p:attrName>
                                        </p:attrNameLst>
                                      </p:cBhvr>
                                      <p:to>
                                        <p:strVal val="hidden"/>
                                      </p:to>
                                    </p:set>
                                  </p:childTnLst>
                                </p:cTn>
                              </p:par>
                              <p:par>
                                <p:cTn id="31" presetID="9" presetClass="exit" presetSubtype="0" fill="hold" nodeType="withEffect">
                                  <p:stCondLst>
                                    <p:cond delay="0"/>
                                  </p:stCondLst>
                                  <p:childTnLst>
                                    <p:animEffect transition="out" filter="dissolve">
                                      <p:cBhvr>
                                        <p:cTn id="32" dur="500"/>
                                        <p:tgtEl>
                                          <p:spTgt spid="31748"/>
                                        </p:tgtEl>
                                      </p:cBhvr>
                                    </p:animEffect>
                                    <p:set>
                                      <p:cBhvr>
                                        <p:cTn id="33" dur="1" fill="hold">
                                          <p:stCondLst>
                                            <p:cond delay="499"/>
                                          </p:stCondLst>
                                        </p:cTn>
                                        <p:tgtEl>
                                          <p:spTgt spid="31748"/>
                                        </p:tgtEl>
                                        <p:attrNameLst>
                                          <p:attrName>style.visibility</p:attrName>
                                        </p:attrNameLst>
                                      </p:cBhvr>
                                      <p:to>
                                        <p:strVal val="hidden"/>
                                      </p:to>
                                    </p:set>
                                  </p:childTnLst>
                                </p:cTn>
                              </p:par>
                            </p:childTnLst>
                          </p:cTn>
                        </p:par>
                        <p:par>
                          <p:cTn id="34" fill="hold" nodeType="afterGroup">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31753"/>
                                        </p:tgtEl>
                                        <p:attrNameLst>
                                          <p:attrName>style.visibility</p:attrName>
                                        </p:attrNameLst>
                                      </p:cBhvr>
                                      <p:to>
                                        <p:strVal val="visible"/>
                                      </p:to>
                                    </p:set>
                                    <p:animEffect transition="in" filter="wipe(up)">
                                      <p:cBhvr>
                                        <p:cTn id="37" dur="500"/>
                                        <p:tgtEl>
                                          <p:spTgt spid="317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xit" presetSubtype="1" fill="hold" grpId="1" nodeType="clickEffect">
                                  <p:stCondLst>
                                    <p:cond delay="0"/>
                                  </p:stCondLst>
                                  <p:childTnLst>
                                    <p:anim calcmode="lin" valueType="num">
                                      <p:cBhvr>
                                        <p:cTn id="41" dur="500"/>
                                        <p:tgtEl>
                                          <p:spTgt spid="31753"/>
                                        </p:tgtEl>
                                        <p:attrNameLst>
                                          <p:attrName>ppt_x</p:attrName>
                                        </p:attrNameLst>
                                      </p:cBhvr>
                                      <p:tavLst>
                                        <p:tav tm="0">
                                          <p:val>
                                            <p:strVal val="ppt_x"/>
                                          </p:val>
                                        </p:tav>
                                        <p:tav tm="100000">
                                          <p:val>
                                            <p:strVal val="ppt_x"/>
                                          </p:val>
                                        </p:tav>
                                      </p:tavLst>
                                    </p:anim>
                                    <p:anim calcmode="lin" valueType="num">
                                      <p:cBhvr>
                                        <p:cTn id="42" dur="500"/>
                                        <p:tgtEl>
                                          <p:spTgt spid="31753"/>
                                        </p:tgtEl>
                                        <p:attrNameLst>
                                          <p:attrName>ppt_y</p:attrName>
                                        </p:attrNameLst>
                                      </p:cBhvr>
                                      <p:tavLst>
                                        <p:tav tm="0">
                                          <p:val>
                                            <p:strVal val="ppt_y"/>
                                          </p:val>
                                        </p:tav>
                                        <p:tav tm="100000">
                                          <p:val>
                                            <p:strVal val="ppt_y-ppt_h/2"/>
                                          </p:val>
                                        </p:tav>
                                      </p:tavLst>
                                    </p:anim>
                                    <p:anim calcmode="lin" valueType="num">
                                      <p:cBhvr>
                                        <p:cTn id="43" dur="500"/>
                                        <p:tgtEl>
                                          <p:spTgt spid="31753"/>
                                        </p:tgtEl>
                                        <p:attrNameLst>
                                          <p:attrName>ppt_w</p:attrName>
                                        </p:attrNameLst>
                                      </p:cBhvr>
                                      <p:tavLst>
                                        <p:tav tm="0">
                                          <p:val>
                                            <p:strVal val="ppt_w"/>
                                          </p:val>
                                        </p:tav>
                                        <p:tav tm="100000">
                                          <p:val>
                                            <p:strVal val="ppt_w"/>
                                          </p:val>
                                        </p:tav>
                                      </p:tavLst>
                                    </p:anim>
                                    <p:anim calcmode="lin" valueType="num">
                                      <p:cBhvr>
                                        <p:cTn id="44" dur="500"/>
                                        <p:tgtEl>
                                          <p:spTgt spid="31753"/>
                                        </p:tgtEl>
                                        <p:attrNameLst>
                                          <p:attrName>ppt_h</p:attrName>
                                        </p:attrNameLst>
                                      </p:cBhvr>
                                      <p:tavLst>
                                        <p:tav tm="0">
                                          <p:val>
                                            <p:strVal val="ppt_h"/>
                                          </p:val>
                                        </p:tav>
                                        <p:tav tm="100000">
                                          <p:val>
                                            <p:fltVal val="0"/>
                                          </p:val>
                                        </p:tav>
                                      </p:tavLst>
                                    </p:anim>
                                    <p:set>
                                      <p:cBhvr>
                                        <p:cTn id="45" dur="1" fill="hold">
                                          <p:stCondLst>
                                            <p:cond delay="499"/>
                                          </p:stCondLst>
                                        </p:cTn>
                                        <p:tgtEl>
                                          <p:spTgt spid="31753"/>
                                        </p:tgtEl>
                                        <p:attrNameLst>
                                          <p:attrName>style.visibility</p:attrName>
                                        </p:attrNameLst>
                                      </p:cBhvr>
                                      <p:to>
                                        <p:strVal val="hidden"/>
                                      </p:to>
                                    </p:set>
                                  </p:childTnLst>
                                </p:cTn>
                              </p:par>
                            </p:childTnLst>
                          </p:cTn>
                        </p:par>
                        <p:par>
                          <p:cTn id="46" fill="hold" nodeType="afterGroup">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31754"/>
                                        </p:tgtEl>
                                        <p:attrNameLst>
                                          <p:attrName>style.visibility</p:attrName>
                                        </p:attrNameLst>
                                      </p:cBhvr>
                                      <p:to>
                                        <p:strVal val="visible"/>
                                      </p:to>
                                    </p:set>
                                    <p:animEffect transition="in" filter="wipe(up)">
                                      <p:cBhvr>
                                        <p:cTn id="49" dur="500"/>
                                        <p:tgtEl>
                                          <p:spTgt spid="3175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xit" presetSubtype="1" fill="hold" grpId="1" nodeType="clickEffect">
                                  <p:stCondLst>
                                    <p:cond delay="0"/>
                                  </p:stCondLst>
                                  <p:childTnLst>
                                    <p:anim calcmode="lin" valueType="num">
                                      <p:cBhvr>
                                        <p:cTn id="53" dur="500"/>
                                        <p:tgtEl>
                                          <p:spTgt spid="31754"/>
                                        </p:tgtEl>
                                        <p:attrNameLst>
                                          <p:attrName>ppt_x</p:attrName>
                                        </p:attrNameLst>
                                      </p:cBhvr>
                                      <p:tavLst>
                                        <p:tav tm="0">
                                          <p:val>
                                            <p:strVal val="ppt_x"/>
                                          </p:val>
                                        </p:tav>
                                        <p:tav tm="100000">
                                          <p:val>
                                            <p:strVal val="ppt_x"/>
                                          </p:val>
                                        </p:tav>
                                      </p:tavLst>
                                    </p:anim>
                                    <p:anim calcmode="lin" valueType="num">
                                      <p:cBhvr>
                                        <p:cTn id="54" dur="500"/>
                                        <p:tgtEl>
                                          <p:spTgt spid="31754"/>
                                        </p:tgtEl>
                                        <p:attrNameLst>
                                          <p:attrName>ppt_y</p:attrName>
                                        </p:attrNameLst>
                                      </p:cBhvr>
                                      <p:tavLst>
                                        <p:tav tm="0">
                                          <p:val>
                                            <p:strVal val="ppt_y"/>
                                          </p:val>
                                        </p:tav>
                                        <p:tav tm="100000">
                                          <p:val>
                                            <p:strVal val="ppt_y-ppt_h/2"/>
                                          </p:val>
                                        </p:tav>
                                      </p:tavLst>
                                    </p:anim>
                                    <p:anim calcmode="lin" valueType="num">
                                      <p:cBhvr>
                                        <p:cTn id="55" dur="500"/>
                                        <p:tgtEl>
                                          <p:spTgt spid="31754"/>
                                        </p:tgtEl>
                                        <p:attrNameLst>
                                          <p:attrName>ppt_w</p:attrName>
                                        </p:attrNameLst>
                                      </p:cBhvr>
                                      <p:tavLst>
                                        <p:tav tm="0">
                                          <p:val>
                                            <p:strVal val="ppt_w"/>
                                          </p:val>
                                        </p:tav>
                                        <p:tav tm="100000">
                                          <p:val>
                                            <p:strVal val="ppt_w"/>
                                          </p:val>
                                        </p:tav>
                                      </p:tavLst>
                                    </p:anim>
                                    <p:anim calcmode="lin" valueType="num">
                                      <p:cBhvr>
                                        <p:cTn id="56" dur="500"/>
                                        <p:tgtEl>
                                          <p:spTgt spid="31754"/>
                                        </p:tgtEl>
                                        <p:attrNameLst>
                                          <p:attrName>ppt_h</p:attrName>
                                        </p:attrNameLst>
                                      </p:cBhvr>
                                      <p:tavLst>
                                        <p:tav tm="0">
                                          <p:val>
                                            <p:strVal val="ppt_h"/>
                                          </p:val>
                                        </p:tav>
                                        <p:tav tm="100000">
                                          <p:val>
                                            <p:fltVal val="0"/>
                                          </p:val>
                                        </p:tav>
                                      </p:tavLst>
                                    </p:anim>
                                    <p:set>
                                      <p:cBhvr>
                                        <p:cTn id="57" dur="1" fill="hold">
                                          <p:stCondLst>
                                            <p:cond delay="499"/>
                                          </p:stCondLst>
                                        </p:cTn>
                                        <p:tgtEl>
                                          <p:spTgt spid="317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51" grpId="0" animBg="1"/>
      <p:bldP spid="31752" grpId="0" animBg="1"/>
      <p:bldP spid="31753" grpId="0"/>
      <p:bldP spid="31753" grpId="1"/>
      <p:bldP spid="31754" grpId="0"/>
      <p:bldP spid="3175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a:t>
            </a:fld>
            <a:endParaRPr lang="zh-CN" altLang="en-US"/>
          </a:p>
        </p:txBody>
      </p:sp>
      <p:sp>
        <p:nvSpPr>
          <p:cNvPr id="4" name="矩形 3"/>
          <p:cNvSpPr/>
          <p:nvPr/>
        </p:nvSpPr>
        <p:spPr>
          <a:xfrm>
            <a:off x="2051720" y="966399"/>
            <a:ext cx="4104456" cy="523220"/>
          </a:xfrm>
          <a:prstGeom prst="rect">
            <a:avLst/>
          </a:prstGeom>
        </p:spPr>
        <p:txBody>
          <a:bodyPr wrap="square">
            <a:spAutoFit/>
          </a:bodyPr>
          <a:lstStyle/>
          <a:p>
            <a:r>
              <a:rPr lang="en-US" altLang="zh-CN" sz="2800" b="1" dirty="0">
                <a:solidFill>
                  <a:srgbClr val="FF0000"/>
                </a:solidFill>
              </a:rPr>
              <a:t>7.1  </a:t>
            </a:r>
            <a:r>
              <a:rPr lang="zh-CN" altLang="zh-CN" sz="2800" b="1" dirty="0">
                <a:solidFill>
                  <a:srgbClr val="FF0000"/>
                </a:solidFill>
              </a:rPr>
              <a:t>模块的基本概念</a:t>
            </a:r>
            <a:endParaRPr lang="zh-CN" altLang="en-US" dirty="0">
              <a:solidFill>
                <a:srgbClr val="FF0000"/>
              </a:solidFill>
            </a:endParaRPr>
          </a:p>
        </p:txBody>
      </p:sp>
      <p:sp>
        <p:nvSpPr>
          <p:cNvPr id="5" name="矩形 4"/>
          <p:cNvSpPr/>
          <p:nvPr/>
        </p:nvSpPr>
        <p:spPr>
          <a:xfrm>
            <a:off x="1403648" y="1793000"/>
            <a:ext cx="6264696" cy="3157788"/>
          </a:xfrm>
          <a:prstGeom prst="rect">
            <a:avLst/>
          </a:prstGeom>
        </p:spPr>
        <p:txBody>
          <a:bodyPr wrap="square">
            <a:spAutoFit/>
          </a:bodyPr>
          <a:lstStyle/>
          <a:p>
            <a:pPr marL="179388" lvl="0" indent="-179388" algn="just" fontAlgn="base">
              <a:lnSpc>
                <a:spcPct val="130000"/>
              </a:lnSpc>
              <a:spcBef>
                <a:spcPct val="50000"/>
              </a:spcBef>
              <a:spcAft>
                <a:spcPct val="0"/>
              </a:spcAft>
              <a:buClr>
                <a:srgbClr val="FF0000"/>
              </a:buClr>
              <a:buFont typeface="Wingdings" pitchFamily="2" charset="2"/>
              <a:buChar char="l"/>
              <a:defRPr/>
            </a:pPr>
            <a:r>
              <a:rPr lang="zh-CN" altLang="zh-CN" sz="2400" b="1" dirty="0">
                <a:solidFill>
                  <a:prstClr val="black"/>
                </a:solidFill>
                <a:effectLst>
                  <a:outerShdw blurRad="38100" dist="38100" dir="2700000" algn="tl">
                    <a:srgbClr val="C0C0C0"/>
                  </a:outerShdw>
                </a:effectLst>
                <a:latin typeface="Times New Roman" pitchFamily="18" charset="0"/>
                <a:ea typeface="宋体" pitchFamily="2" charset="-122"/>
              </a:rPr>
              <a:t>模块是一个或多个过程组成的集合，用模块的名字存储在一起，其中的每个过程都能实现特定操作。</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 </a:t>
            </a:r>
          </a:p>
          <a:p>
            <a:pPr marL="179388" lvl="0" indent="-179388" algn="just" fontAlgn="base">
              <a:lnSpc>
                <a:spcPct val="130000"/>
              </a:lnSpc>
              <a:spcBef>
                <a:spcPct val="50000"/>
              </a:spcBef>
              <a:spcAft>
                <a:spcPct val="0"/>
              </a:spcAft>
              <a:buClr>
                <a:srgbClr val="FF0000"/>
              </a:buClr>
              <a:buFont typeface="Wingdings" pitchFamily="2" charset="2"/>
              <a:buChar char="l"/>
              <a:defRPr/>
            </a:pP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 </a:t>
            </a:r>
            <a:r>
              <a:rPr lang="zh-CN" altLang="en-US" sz="2400" b="1" u="sng" dirty="0">
                <a:solidFill>
                  <a:srgbClr val="00B050"/>
                </a:solidFill>
                <a:effectLst>
                  <a:outerShdw blurRad="38100" dist="38100" dir="2700000" algn="tl">
                    <a:srgbClr val="C0C0C0"/>
                  </a:outerShdw>
                </a:effectLst>
                <a:latin typeface="Times New Roman" pitchFamily="18" charset="0"/>
                <a:ea typeface="黑体" pitchFamily="2" charset="-122"/>
              </a:rPr>
              <a:t>模块是由声明、语句和过程组成的集合</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，以</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VBA</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rPr>
              <a:t>Visual Basic for Application</a:t>
            </a: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）语言编写，作为一个已命名的单元存储在一起。</a:t>
            </a:r>
            <a:endParaRPr lang="en-US" altLang="zh-CN" sz="2400" b="1" dirty="0">
              <a:solidFill>
                <a:prstClr val="black"/>
              </a:solidFill>
              <a:effectLst>
                <a:outerShdw blurRad="38100" dist="38100" dir="2700000" algn="tl">
                  <a:srgbClr val="C0C0C0"/>
                </a:outerShdw>
              </a:effectLst>
              <a:latin typeface="Times New Roman" pitchFamily="18" charset="0"/>
              <a:ea typeface="宋体" pitchFamily="2" charset="-122"/>
            </a:endParaRPr>
          </a:p>
        </p:txBody>
      </p:sp>
    </p:spTree>
    <p:extLst>
      <p:ext uri="{BB962C8B-B14F-4D97-AF65-F5344CB8AC3E}">
        <p14:creationId xmlns:p14="http://schemas.microsoft.com/office/powerpoint/2010/main" val="2003553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20</a:t>
            </a:fld>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9" y="908720"/>
            <a:ext cx="7344816" cy="5333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8667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zh-CN" sz="3200" b="1" dirty="0">
                <a:solidFill>
                  <a:srgbClr val="FF0000"/>
                </a:solidFill>
              </a:rPr>
              <a:t>7</a:t>
            </a:r>
            <a:r>
              <a:rPr lang="en-US" altLang="zh-CN" sz="3200" b="1" dirty="0" smtClean="0">
                <a:solidFill>
                  <a:srgbClr val="FF0000"/>
                </a:solidFill>
              </a:rPr>
              <a:t>.3.4 </a:t>
            </a:r>
            <a:r>
              <a:rPr lang="zh-CN" altLang="en-US" sz="3200" b="1" dirty="0" smtClean="0">
                <a:solidFill>
                  <a:srgbClr val="FF0000"/>
                </a:solidFill>
              </a:rPr>
              <a:t>常量、变量、数组</a:t>
            </a:r>
          </a:p>
        </p:txBody>
      </p:sp>
      <p:sp>
        <p:nvSpPr>
          <p:cNvPr id="34819" name="Rectangle 3"/>
          <p:cNvSpPr>
            <a:spLocks noGrp="1" noChangeArrowheads="1"/>
          </p:cNvSpPr>
          <p:nvPr>
            <p:ph idx="1"/>
          </p:nvPr>
        </p:nvSpPr>
        <p:spPr/>
        <p:txBody>
          <a:bodyPr/>
          <a:lstStyle/>
          <a:p>
            <a:pPr marL="0" indent="0" eaLnBrk="1" hangingPunct="1">
              <a:lnSpc>
                <a:spcPct val="80000"/>
              </a:lnSpc>
              <a:buNone/>
            </a:pPr>
            <a:endParaRPr lang="zh-CN" altLang="en-US" sz="2800" dirty="0" smtClean="0"/>
          </a:p>
          <a:p>
            <a:pPr marL="0" indent="0" eaLnBrk="1" hangingPunct="1">
              <a:lnSpc>
                <a:spcPct val="80000"/>
              </a:lnSpc>
              <a:buNone/>
            </a:pPr>
            <a:r>
              <a:rPr lang="en-US" altLang="zh-CN" sz="2400" b="1" dirty="0" smtClean="0">
                <a:solidFill>
                  <a:srgbClr val="0033CC"/>
                </a:solidFill>
              </a:rPr>
              <a:t>1、</a:t>
            </a:r>
            <a:r>
              <a:rPr lang="zh-CN" altLang="en-US" sz="2400" b="1" dirty="0" smtClean="0">
                <a:solidFill>
                  <a:srgbClr val="0033CC"/>
                </a:solidFill>
              </a:rPr>
              <a:t>符号常量或变量的命名规则 ：</a:t>
            </a:r>
            <a:endParaRPr lang="en-US" altLang="zh-CN" sz="2400" b="1" dirty="0" smtClean="0">
              <a:solidFill>
                <a:srgbClr val="0033CC"/>
              </a:solidFill>
            </a:endParaRPr>
          </a:p>
          <a:p>
            <a:pPr marL="0" indent="0" eaLnBrk="1" hangingPunct="1">
              <a:lnSpc>
                <a:spcPct val="80000"/>
              </a:lnSpc>
            </a:pPr>
            <a:endParaRPr lang="zh-CN" altLang="en-US" sz="2400" b="1" dirty="0" smtClean="0"/>
          </a:p>
          <a:p>
            <a:pPr marL="0" indent="0" eaLnBrk="1" hangingPunct="1">
              <a:lnSpc>
                <a:spcPct val="80000"/>
              </a:lnSpc>
            </a:pPr>
            <a:r>
              <a:rPr lang="zh-CN" altLang="en-US" sz="2400" b="1" dirty="0" smtClean="0"/>
              <a:t>（</a:t>
            </a:r>
            <a:r>
              <a:rPr lang="en-US" altLang="zh-CN" sz="2400" b="1" dirty="0" smtClean="0"/>
              <a:t>1</a:t>
            </a:r>
            <a:r>
              <a:rPr lang="zh-CN" altLang="en-US" sz="2400" b="1" dirty="0" smtClean="0"/>
              <a:t>）符号常量或变量的名字须以字母或汉字开头，后跟字母、汉字、数字或下划线组成的序列，长度不能超过</a:t>
            </a:r>
            <a:r>
              <a:rPr lang="en-US" altLang="zh-CN" sz="2400" b="1" dirty="0" smtClean="0"/>
              <a:t>255</a:t>
            </a:r>
            <a:r>
              <a:rPr lang="zh-CN" altLang="en-US" sz="2400" b="1" dirty="0" smtClean="0"/>
              <a:t>个字符；</a:t>
            </a:r>
            <a:endParaRPr lang="en-US" altLang="zh-CN" sz="2400" b="1" dirty="0" smtClean="0"/>
          </a:p>
          <a:p>
            <a:pPr marL="0" indent="0" eaLnBrk="1" hangingPunct="1">
              <a:lnSpc>
                <a:spcPct val="80000"/>
              </a:lnSpc>
            </a:pPr>
            <a:endParaRPr lang="zh-CN" altLang="en-US" sz="2400" b="1" dirty="0" smtClean="0"/>
          </a:p>
          <a:p>
            <a:pPr marL="0" indent="0" eaLnBrk="1" hangingPunct="1">
              <a:lnSpc>
                <a:spcPct val="80000"/>
              </a:lnSpc>
            </a:pPr>
            <a:r>
              <a:rPr lang="zh-CN" altLang="en-US" sz="2400" b="1" dirty="0" smtClean="0"/>
              <a:t>（</a:t>
            </a:r>
            <a:r>
              <a:rPr lang="en-US" altLang="zh-CN" sz="2400" b="1" dirty="0" smtClean="0"/>
              <a:t>2</a:t>
            </a:r>
            <a:r>
              <a:rPr lang="zh-CN" altLang="en-US" sz="2400" b="1" dirty="0" smtClean="0"/>
              <a:t>）不能使用</a:t>
            </a:r>
            <a:r>
              <a:rPr lang="en-US" altLang="zh-CN" sz="2400" b="1" dirty="0" smtClean="0"/>
              <a:t>VBA</a:t>
            </a:r>
            <a:r>
              <a:rPr lang="zh-CN" altLang="en-US" sz="2400" b="1" dirty="0" smtClean="0"/>
              <a:t>中的关键字命名常量或变量；</a:t>
            </a:r>
            <a:endParaRPr lang="en-US" altLang="zh-CN" sz="2400" b="1" dirty="0" smtClean="0"/>
          </a:p>
          <a:p>
            <a:pPr marL="0" indent="0" eaLnBrk="1" hangingPunct="1">
              <a:lnSpc>
                <a:spcPct val="80000"/>
              </a:lnSpc>
            </a:pPr>
            <a:endParaRPr lang="zh-CN" altLang="en-US" sz="2400" b="1" dirty="0" smtClean="0"/>
          </a:p>
          <a:p>
            <a:pPr marL="0" indent="0" eaLnBrk="1" hangingPunct="1">
              <a:lnSpc>
                <a:spcPct val="80000"/>
              </a:lnSpc>
            </a:pPr>
            <a:r>
              <a:rPr lang="zh-CN" altLang="en-US" sz="2400" b="1" dirty="0" smtClean="0"/>
              <a:t>（</a:t>
            </a:r>
            <a:r>
              <a:rPr lang="en-US" altLang="zh-CN" sz="2400" b="1" dirty="0" smtClean="0"/>
              <a:t>3</a:t>
            </a:r>
            <a:r>
              <a:rPr lang="zh-CN" altLang="en-US" sz="2400" b="1" dirty="0" smtClean="0"/>
              <a:t>）</a:t>
            </a:r>
            <a:r>
              <a:rPr lang="en-US" altLang="zh-CN" sz="2400" b="1" dirty="0" smtClean="0"/>
              <a:t>VBA</a:t>
            </a:r>
            <a:r>
              <a:rPr lang="zh-CN" altLang="en-US" sz="2400" b="1" dirty="0" smtClean="0"/>
              <a:t>不区分常量或变量名中的大小写字母，如</a:t>
            </a:r>
            <a:r>
              <a:rPr lang="en-US" altLang="zh-CN" sz="2400" b="1" dirty="0" smtClean="0"/>
              <a:t>XYZ</a:t>
            </a:r>
            <a:r>
              <a:rPr lang="zh-CN" altLang="en-US" sz="2400" b="1" dirty="0" smtClean="0"/>
              <a:t>，</a:t>
            </a:r>
            <a:r>
              <a:rPr lang="en-US" altLang="zh-CN" sz="2400" b="1" dirty="0" smtClean="0"/>
              <a:t>xyz</a:t>
            </a:r>
            <a:r>
              <a:rPr lang="zh-CN" altLang="en-US" sz="2400" b="1" dirty="0" smtClean="0"/>
              <a:t>，</a:t>
            </a:r>
            <a:r>
              <a:rPr lang="en-US" altLang="zh-CN" sz="2400" b="1" dirty="0" smtClean="0"/>
              <a:t>Xyz</a:t>
            </a:r>
            <a:r>
              <a:rPr lang="zh-CN" altLang="en-US" sz="2400" b="1" dirty="0" smtClean="0"/>
              <a:t>等均视为相同名字。 </a:t>
            </a:r>
          </a:p>
        </p:txBody>
      </p:sp>
    </p:spTree>
    <p:extLst>
      <p:ext uri="{BB962C8B-B14F-4D97-AF65-F5344CB8AC3E}">
        <p14:creationId xmlns:p14="http://schemas.microsoft.com/office/powerpoint/2010/main" val="2208443425"/>
      </p:ext>
    </p:extLst>
  </p:cSld>
  <p:clrMapOvr>
    <a:masterClrMapping/>
  </p:clrMapOvr>
  <p:transition spd="slow">
    <p:cover/>
    <p:sndAc>
      <p:stSnd>
        <p:snd r:embed="rId2"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wipe(up)">
                                      <p:cBhvr>
                                        <p:cTn id="7" dur="500"/>
                                        <p:tgtEl>
                                          <p:spTgt spid="34819">
                                            <p:txEl>
                                              <p:pRg st="1" end="1"/>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animEffect transition="in" filter="wipe(up)">
                                      <p:cBhvr>
                                        <p:cTn id="11" dur="500"/>
                                        <p:tgtEl>
                                          <p:spTgt spid="34819">
                                            <p:txEl>
                                              <p:pRg st="3" end="3"/>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4819">
                                            <p:txEl>
                                              <p:pRg st="5" end="5"/>
                                            </p:txEl>
                                          </p:spTgt>
                                        </p:tgtEl>
                                        <p:attrNameLst>
                                          <p:attrName>style.visibility</p:attrName>
                                        </p:attrNameLst>
                                      </p:cBhvr>
                                      <p:to>
                                        <p:strVal val="visible"/>
                                      </p:to>
                                    </p:set>
                                    <p:animEffect transition="in" filter="wipe(up)">
                                      <p:cBhvr>
                                        <p:cTn id="15" dur="500"/>
                                        <p:tgtEl>
                                          <p:spTgt spid="34819">
                                            <p:txEl>
                                              <p:pRg st="5" end="5"/>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34819">
                                            <p:txEl>
                                              <p:pRg st="7" end="7"/>
                                            </p:txEl>
                                          </p:spTgt>
                                        </p:tgtEl>
                                        <p:attrNameLst>
                                          <p:attrName>style.visibility</p:attrName>
                                        </p:attrNameLst>
                                      </p:cBhvr>
                                      <p:to>
                                        <p:strVal val="visible"/>
                                      </p:to>
                                    </p:set>
                                    <p:animEffect transition="in" filter="wipe(up)">
                                      <p:cBhvr>
                                        <p:cTn id="19"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22</a:t>
            </a:fld>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9145016" cy="45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85334"/>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23</a:t>
            </a:fld>
            <a:endParaRPr lang="zh-CN" altLang="en-US"/>
          </a:p>
        </p:txBody>
      </p:sp>
      <p:sp>
        <p:nvSpPr>
          <p:cNvPr id="3" name="矩形 2"/>
          <p:cNvSpPr/>
          <p:nvPr/>
        </p:nvSpPr>
        <p:spPr>
          <a:xfrm>
            <a:off x="611560" y="908720"/>
            <a:ext cx="7560840" cy="4265783"/>
          </a:xfrm>
          <a:prstGeom prst="rect">
            <a:avLst/>
          </a:prstGeom>
        </p:spPr>
        <p:txBody>
          <a:bodyPr wrap="square">
            <a:spAutoFit/>
          </a:bodyPr>
          <a:lstStyle/>
          <a:p>
            <a:pPr lvl="0" fontAlgn="base">
              <a:lnSpc>
                <a:spcPct val="120000"/>
              </a:lnSpc>
              <a:spcBef>
                <a:spcPct val="30000"/>
              </a:spcBef>
              <a:spcAft>
                <a:spcPct val="0"/>
              </a:spcAft>
              <a:defRPr/>
            </a:pPr>
            <a:r>
              <a:rPr kumimoji="1" lang="zh-CN" altLang="en-US" sz="2800" b="1" dirty="0" smtClean="0">
                <a:solidFill>
                  <a:srgbClr val="0000FF"/>
                </a:solidFill>
                <a:effectLst>
                  <a:outerShdw blurRad="38100" dist="38100" dir="2700000" algn="tl">
                    <a:srgbClr val="C0C0C0"/>
                  </a:outerShdw>
                </a:effectLst>
                <a:latin typeface="黑体" pitchFamily="2" charset="-122"/>
                <a:ea typeface="黑体" pitchFamily="2" charset="-122"/>
              </a:rPr>
              <a:t>（</a:t>
            </a:r>
            <a:r>
              <a:rPr kumimoji="1" lang="en-US" altLang="zh-CN" sz="2800" b="1" dirty="0" smtClean="0">
                <a:solidFill>
                  <a:srgbClr val="0000FF"/>
                </a:solidFill>
                <a:effectLst>
                  <a:outerShdw blurRad="38100" dist="38100" dir="2700000" algn="tl">
                    <a:srgbClr val="C0C0C0"/>
                  </a:outerShdw>
                </a:effectLst>
                <a:latin typeface="黑体" pitchFamily="2" charset="-122"/>
                <a:ea typeface="黑体" pitchFamily="2" charset="-122"/>
              </a:rPr>
              <a:t>2）</a:t>
            </a:r>
            <a:r>
              <a:rPr kumimoji="1" lang="zh-CN" altLang="en-US" sz="2800" b="1" dirty="0" smtClean="0">
                <a:solidFill>
                  <a:srgbClr val="0000FF"/>
                </a:solidFill>
                <a:effectLst>
                  <a:outerShdw blurRad="38100" dist="38100" dir="2700000" algn="tl">
                    <a:srgbClr val="C0C0C0"/>
                  </a:outerShdw>
                </a:effectLst>
                <a:latin typeface="黑体" pitchFamily="2" charset="-122"/>
                <a:ea typeface="黑体" pitchFamily="2" charset="-122"/>
              </a:rPr>
              <a:t>符号</a:t>
            </a: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常量</a:t>
            </a:r>
          </a:p>
          <a:p>
            <a:pPr lvl="0" fontAlgn="base">
              <a:lnSpc>
                <a:spcPct val="120000"/>
              </a:lnSpc>
              <a:spcBef>
                <a:spcPct val="30000"/>
              </a:spcBef>
              <a:spcAft>
                <a:spcPct val="0"/>
              </a:spcAft>
              <a:defRPr/>
            </a:pPr>
            <a:r>
              <a:rPr kumimoji="1" lang="zh-CN" altLang="en-US" b="1" dirty="0">
                <a:solidFill>
                  <a:prstClr val="black"/>
                </a:solidFill>
                <a:latin typeface="Arial" charset="0"/>
                <a:ea typeface="宋体" pitchFamily="2" charset="-122"/>
              </a:rPr>
              <a:t>         </a:t>
            </a: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在程序中，某个常量多次被使用，则可以使用一个符号来代替该常量，这样不仅在书写上方便，而且有效地改进了程序的</a:t>
            </a:r>
            <a:r>
              <a:rPr kumimoji="1" lang="zh-CN" altLang="en-US" sz="2400" b="1" u="sng" dirty="0">
                <a:solidFill>
                  <a:srgbClr val="3333CC"/>
                </a:solidFill>
                <a:effectLst>
                  <a:outerShdw blurRad="38100" dist="38100" dir="2700000" algn="tl">
                    <a:srgbClr val="C0C0C0"/>
                  </a:outerShdw>
                </a:effectLst>
                <a:latin typeface="Arial" charset="0"/>
                <a:ea typeface="宋体" pitchFamily="2" charset="-122"/>
              </a:rPr>
              <a:t>可读性</a:t>
            </a: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和</a:t>
            </a:r>
            <a:r>
              <a:rPr kumimoji="1" lang="zh-CN" altLang="en-US" sz="2400" b="1" u="sng" dirty="0">
                <a:solidFill>
                  <a:srgbClr val="3333CC"/>
                </a:solidFill>
                <a:effectLst>
                  <a:outerShdw blurRad="38100" dist="38100" dir="2700000" algn="tl">
                    <a:srgbClr val="C0C0C0"/>
                  </a:outerShdw>
                </a:effectLst>
                <a:latin typeface="Arial" charset="0"/>
                <a:ea typeface="宋体" pitchFamily="2" charset="-122"/>
              </a:rPr>
              <a:t>可维护性</a:t>
            </a: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 </a:t>
            </a:r>
          </a:p>
          <a:p>
            <a:pPr lvl="0" fontAlgn="base">
              <a:lnSpc>
                <a:spcPct val="120000"/>
              </a:lnSpc>
              <a:spcBef>
                <a:spcPct val="30000"/>
              </a:spcBef>
              <a:spcAft>
                <a:spcPct val="0"/>
              </a:spcAft>
              <a:defRPr/>
            </a:pP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    </a:t>
            </a:r>
            <a:r>
              <a:rPr kumimoji="1" lang="en-US" altLang="zh-CN" sz="2400" b="1" dirty="0">
                <a:solidFill>
                  <a:prstClr val="black"/>
                </a:solidFill>
                <a:effectLst>
                  <a:outerShdw blurRad="38100" dist="38100" dir="2700000" algn="tl">
                    <a:srgbClr val="C0C0C0"/>
                  </a:outerShdw>
                </a:effectLst>
                <a:latin typeface="Arial" charset="0"/>
                <a:ea typeface="宋体" pitchFamily="2" charset="-122"/>
              </a:rPr>
              <a:t>VBA</a:t>
            </a: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中使用关键字</a:t>
            </a:r>
            <a:r>
              <a:rPr kumimoji="1" lang="en-US" altLang="zh-CN" sz="2400" b="1" dirty="0" err="1">
                <a:solidFill>
                  <a:srgbClr val="0033CC"/>
                </a:solidFill>
                <a:effectLst>
                  <a:outerShdw blurRad="38100" dist="38100" dir="2700000" algn="tl">
                    <a:srgbClr val="C0C0C0"/>
                  </a:outerShdw>
                </a:effectLst>
                <a:latin typeface="Arial" charset="0"/>
                <a:ea typeface="宋体" pitchFamily="2" charset="-122"/>
              </a:rPr>
              <a:t>Const</a:t>
            </a:r>
            <a:r>
              <a:rPr kumimoji="1" lang="en-US" altLang="zh-CN" sz="2400" b="1" dirty="0">
                <a:solidFill>
                  <a:srgbClr val="FF0000"/>
                </a:solidFill>
                <a:effectLst>
                  <a:outerShdw blurRad="38100" dist="38100" dir="2700000" algn="tl">
                    <a:srgbClr val="C0C0C0"/>
                  </a:outerShdw>
                </a:effectLst>
                <a:latin typeface="Arial" charset="0"/>
                <a:ea typeface="宋体" pitchFamily="2" charset="-122"/>
              </a:rPr>
              <a:t> </a:t>
            </a: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声明符号常量。</a:t>
            </a:r>
          </a:p>
          <a:p>
            <a:pPr lvl="0" fontAlgn="base">
              <a:lnSpc>
                <a:spcPct val="120000"/>
              </a:lnSpc>
              <a:spcBef>
                <a:spcPct val="30000"/>
              </a:spcBef>
              <a:spcAft>
                <a:spcPct val="0"/>
              </a:spcAft>
              <a:defRPr/>
            </a:pP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其格式如下：</a:t>
            </a:r>
          </a:p>
          <a:p>
            <a:pPr lvl="0" fontAlgn="base">
              <a:lnSpc>
                <a:spcPct val="120000"/>
              </a:lnSpc>
              <a:spcBef>
                <a:spcPct val="30000"/>
              </a:spcBef>
              <a:spcAft>
                <a:spcPct val="0"/>
              </a:spcAft>
              <a:defRPr/>
            </a:pPr>
            <a:r>
              <a:rPr kumimoji="1" lang="zh-CN" altLang="en-US" sz="2400" b="1" dirty="0">
                <a:solidFill>
                  <a:srgbClr val="04617B"/>
                </a:solidFill>
                <a:effectLst>
                  <a:outerShdw blurRad="38100" dist="38100" dir="2700000" algn="tl">
                    <a:srgbClr val="C0C0C0"/>
                  </a:outerShdw>
                </a:effectLst>
                <a:latin typeface="Arial" charset="0"/>
                <a:ea typeface="宋体" pitchFamily="2" charset="-122"/>
              </a:rPr>
              <a:t>       </a:t>
            </a:r>
            <a:r>
              <a:rPr kumimoji="1" lang="en-US" altLang="zh-CN" sz="2400" b="1" dirty="0" err="1">
                <a:solidFill>
                  <a:srgbClr val="0033CC"/>
                </a:solidFill>
                <a:effectLst>
                  <a:outerShdw blurRad="38100" dist="38100" dir="2700000" algn="tl">
                    <a:srgbClr val="C0C0C0"/>
                  </a:outerShdw>
                </a:effectLst>
                <a:latin typeface="Arial" charset="0"/>
                <a:ea typeface="宋体" pitchFamily="2" charset="-122"/>
              </a:rPr>
              <a:t>Const</a:t>
            </a:r>
            <a:r>
              <a:rPr kumimoji="1" lang="en-US" altLang="zh-CN" sz="2400" b="1" dirty="0">
                <a:solidFill>
                  <a:srgbClr val="FF0066"/>
                </a:solidFill>
                <a:effectLst>
                  <a:outerShdw blurRad="38100" dist="38100" dir="2700000" algn="tl">
                    <a:srgbClr val="C0C0C0"/>
                  </a:outerShdw>
                </a:effectLst>
                <a:latin typeface="Arial" charset="0"/>
                <a:ea typeface="宋体" pitchFamily="2" charset="-122"/>
              </a:rPr>
              <a:t>  </a:t>
            </a:r>
            <a:r>
              <a:rPr kumimoji="1" lang="zh-CN" altLang="en-US" sz="2400" b="1" dirty="0">
                <a:solidFill>
                  <a:srgbClr val="FF0066"/>
                </a:solidFill>
                <a:effectLst>
                  <a:outerShdw blurRad="38100" dist="38100" dir="2700000" algn="tl">
                    <a:srgbClr val="C0C0C0"/>
                  </a:outerShdw>
                </a:effectLst>
                <a:latin typeface="Arial" charset="0"/>
                <a:ea typeface="宋体" pitchFamily="2" charset="-122"/>
              </a:rPr>
              <a:t>常量名  常数表达式</a:t>
            </a:r>
          </a:p>
          <a:p>
            <a:pPr lvl="0" fontAlgn="base">
              <a:lnSpc>
                <a:spcPct val="120000"/>
              </a:lnSpc>
              <a:spcBef>
                <a:spcPct val="30000"/>
              </a:spcBef>
              <a:spcAft>
                <a:spcPct val="0"/>
              </a:spcAft>
              <a:defRPr/>
            </a:pP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    如：</a:t>
            </a:r>
            <a:r>
              <a:rPr kumimoji="1" lang="zh-CN" altLang="en-US" sz="2400" b="1" dirty="0">
                <a:solidFill>
                  <a:prstClr val="black"/>
                </a:solidFill>
                <a:latin typeface="Arial" charset="0"/>
                <a:ea typeface="宋体" pitchFamily="2" charset="-122"/>
              </a:rPr>
              <a:t>    </a:t>
            </a:r>
            <a:r>
              <a:rPr kumimoji="1" lang="en-US" altLang="zh-CN" sz="2400" b="1" dirty="0" err="1">
                <a:solidFill>
                  <a:srgbClr val="0000FF"/>
                </a:solidFill>
                <a:effectLst>
                  <a:outerShdw blurRad="38100" dist="38100" dir="2700000" algn="tl">
                    <a:srgbClr val="C0C0C0"/>
                  </a:outerShdw>
                </a:effectLst>
                <a:latin typeface="Arial" charset="0"/>
                <a:ea typeface="宋体" pitchFamily="2" charset="-122"/>
              </a:rPr>
              <a:t>Const</a:t>
            </a:r>
            <a:r>
              <a:rPr kumimoji="1" lang="en-US" altLang="zh-CN" sz="2400" b="1" dirty="0">
                <a:solidFill>
                  <a:srgbClr val="04617B"/>
                </a:solidFill>
                <a:effectLst>
                  <a:outerShdw blurRad="38100" dist="38100" dir="2700000" algn="tl">
                    <a:srgbClr val="C0C0C0"/>
                  </a:outerShdw>
                </a:effectLst>
                <a:latin typeface="Arial" charset="0"/>
                <a:ea typeface="宋体" pitchFamily="2" charset="-122"/>
              </a:rPr>
              <a:t> </a:t>
            </a:r>
            <a:r>
              <a:rPr kumimoji="1" lang="en-US" altLang="zh-CN" sz="2400" b="1" dirty="0">
                <a:solidFill>
                  <a:srgbClr val="FF0066"/>
                </a:solidFill>
                <a:effectLst>
                  <a:outerShdw blurRad="38100" dist="38100" dir="2700000" algn="tl">
                    <a:srgbClr val="C0C0C0"/>
                  </a:outerShdw>
                </a:effectLst>
                <a:latin typeface="Arial" charset="0"/>
                <a:ea typeface="宋体" pitchFamily="2" charset="-122"/>
              </a:rPr>
              <a:t>PI</a:t>
            </a:r>
            <a:r>
              <a:rPr kumimoji="1" lang="en-US" altLang="zh-CN" sz="2400" b="1" dirty="0">
                <a:solidFill>
                  <a:srgbClr val="04617B"/>
                </a:solidFill>
                <a:effectLst>
                  <a:outerShdw blurRad="38100" dist="38100" dir="2700000" algn="tl">
                    <a:srgbClr val="C0C0C0"/>
                  </a:outerShdw>
                </a:effectLst>
                <a:latin typeface="Arial" charset="0"/>
                <a:ea typeface="宋体" pitchFamily="2" charset="-122"/>
              </a:rPr>
              <a:t>#=3.1415926</a:t>
            </a:r>
            <a:endParaRPr kumimoji="1" lang="en-US" altLang="zh-CN" sz="2400" b="1" dirty="0">
              <a:solidFill>
                <a:prstClr val="black"/>
              </a:solidFill>
              <a:effectLst>
                <a:outerShdw blurRad="38100" dist="38100" dir="2700000" algn="tl">
                  <a:srgbClr val="C0C0C0"/>
                </a:outerShdw>
              </a:effectLst>
              <a:latin typeface="Arial" charset="0"/>
              <a:ea typeface="宋体" pitchFamily="2" charset="-122"/>
            </a:endParaRPr>
          </a:p>
        </p:txBody>
      </p:sp>
    </p:spTree>
    <p:extLst>
      <p:ext uri="{BB962C8B-B14F-4D97-AF65-F5344CB8AC3E}">
        <p14:creationId xmlns:p14="http://schemas.microsoft.com/office/powerpoint/2010/main" val="31700288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xEl>
                                              <p:pRg st="4" end="4"/>
                                            </p:txEl>
                                          </p:spTgt>
                                        </p:tgtEl>
                                        <p:attrNameLst>
                                          <p:attrName>r</p:attrName>
                                        </p:attrNameLst>
                                      </p:cBhvr>
                                    </p:animRot>
                                    <p:animRot by="-240000">
                                      <p:cBhvr>
                                        <p:cTn id="7" dur="200" fill="hold">
                                          <p:stCondLst>
                                            <p:cond delay="200"/>
                                          </p:stCondLst>
                                        </p:cTn>
                                        <p:tgtEl>
                                          <p:spTgt spid="3">
                                            <p:txEl>
                                              <p:pRg st="4" end="4"/>
                                            </p:txEl>
                                          </p:spTgt>
                                        </p:tgtEl>
                                        <p:attrNameLst>
                                          <p:attrName>r</p:attrName>
                                        </p:attrNameLst>
                                      </p:cBhvr>
                                    </p:animRot>
                                    <p:animRot by="240000">
                                      <p:cBhvr>
                                        <p:cTn id="8" dur="200" fill="hold">
                                          <p:stCondLst>
                                            <p:cond delay="400"/>
                                          </p:stCondLst>
                                        </p:cTn>
                                        <p:tgtEl>
                                          <p:spTgt spid="3">
                                            <p:txEl>
                                              <p:pRg st="4" end="4"/>
                                            </p:txEl>
                                          </p:spTgt>
                                        </p:tgtEl>
                                        <p:attrNameLst>
                                          <p:attrName>r</p:attrName>
                                        </p:attrNameLst>
                                      </p:cBhvr>
                                    </p:animRot>
                                    <p:animRot by="-240000">
                                      <p:cBhvr>
                                        <p:cTn id="9" dur="200" fill="hold">
                                          <p:stCondLst>
                                            <p:cond delay="600"/>
                                          </p:stCondLst>
                                        </p:cTn>
                                        <p:tgtEl>
                                          <p:spTgt spid="3">
                                            <p:txEl>
                                              <p:pRg st="4" end="4"/>
                                            </p:txEl>
                                          </p:spTgt>
                                        </p:tgtEl>
                                        <p:attrNameLst>
                                          <p:attrName>r</p:attrName>
                                        </p:attrNameLst>
                                      </p:cBhvr>
                                    </p:animRot>
                                    <p:animRot by="120000">
                                      <p:cBhvr>
                                        <p:cTn id="10" dur="200" fill="hold">
                                          <p:stCondLst>
                                            <p:cond delay="800"/>
                                          </p:stCondLst>
                                        </p:cTn>
                                        <p:tgtEl>
                                          <p:spTgt spid="3">
                                            <p:txEl>
                                              <p:pRg st="4" end="4"/>
                                            </p:txEl>
                                          </p:spTgt>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3">
                                            <p:txEl>
                                              <p:pRg st="5" end="5"/>
                                            </p:txEl>
                                          </p:spTgt>
                                        </p:tgtEl>
                                        <p:attrNameLst>
                                          <p:attrName>r</p:attrName>
                                        </p:attrNameLst>
                                      </p:cBhvr>
                                    </p:animRot>
                                    <p:animRot by="-240000">
                                      <p:cBhvr>
                                        <p:cTn id="13" dur="200" fill="hold">
                                          <p:stCondLst>
                                            <p:cond delay="200"/>
                                          </p:stCondLst>
                                        </p:cTn>
                                        <p:tgtEl>
                                          <p:spTgt spid="3">
                                            <p:txEl>
                                              <p:pRg st="5" end="5"/>
                                            </p:txEl>
                                          </p:spTgt>
                                        </p:tgtEl>
                                        <p:attrNameLst>
                                          <p:attrName>r</p:attrName>
                                        </p:attrNameLst>
                                      </p:cBhvr>
                                    </p:animRot>
                                    <p:animRot by="240000">
                                      <p:cBhvr>
                                        <p:cTn id="14" dur="200" fill="hold">
                                          <p:stCondLst>
                                            <p:cond delay="400"/>
                                          </p:stCondLst>
                                        </p:cTn>
                                        <p:tgtEl>
                                          <p:spTgt spid="3">
                                            <p:txEl>
                                              <p:pRg st="5" end="5"/>
                                            </p:txEl>
                                          </p:spTgt>
                                        </p:tgtEl>
                                        <p:attrNameLst>
                                          <p:attrName>r</p:attrName>
                                        </p:attrNameLst>
                                      </p:cBhvr>
                                    </p:animRot>
                                    <p:animRot by="-240000">
                                      <p:cBhvr>
                                        <p:cTn id="15" dur="200" fill="hold">
                                          <p:stCondLst>
                                            <p:cond delay="600"/>
                                          </p:stCondLst>
                                        </p:cTn>
                                        <p:tgtEl>
                                          <p:spTgt spid="3">
                                            <p:txEl>
                                              <p:pRg st="5" end="5"/>
                                            </p:txEl>
                                          </p:spTgt>
                                        </p:tgtEl>
                                        <p:attrNameLst>
                                          <p:attrName>r</p:attrName>
                                        </p:attrNameLst>
                                      </p:cBhvr>
                                    </p:animRot>
                                    <p:animRot by="120000">
                                      <p:cBhvr>
                                        <p:cTn id="16" dur="200" fill="hold">
                                          <p:stCondLst>
                                            <p:cond delay="800"/>
                                          </p:stCondLst>
                                        </p:cTn>
                                        <p:tgtEl>
                                          <p:spTgt spid="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24</a:t>
            </a:fld>
            <a:endParaRPr lang="zh-CN" altLang="en-US"/>
          </a:p>
        </p:txBody>
      </p:sp>
      <p:sp>
        <p:nvSpPr>
          <p:cNvPr id="3" name="矩形 2"/>
          <p:cNvSpPr/>
          <p:nvPr/>
        </p:nvSpPr>
        <p:spPr>
          <a:xfrm>
            <a:off x="395536" y="1268760"/>
            <a:ext cx="7560840" cy="4231928"/>
          </a:xfrm>
          <a:prstGeom prst="rect">
            <a:avLst/>
          </a:prstGeom>
        </p:spPr>
        <p:txBody>
          <a:bodyPr wrap="square">
            <a:spAutoFit/>
          </a:bodyPr>
          <a:lstStyle/>
          <a:p>
            <a:pPr marL="442913" marR="0" lvl="0" indent="-442913" defTabSz="914400" eaLnBrk="1" fontAlgn="auto" latinLnBrk="0" hangingPunct="1">
              <a:lnSpc>
                <a:spcPct val="125000"/>
              </a:lnSpc>
              <a:spcBef>
                <a:spcPct val="20000"/>
              </a:spcBef>
              <a:spcAft>
                <a:spcPts val="0"/>
              </a:spcAft>
              <a:buClr>
                <a:srgbClr val="0BD0D9"/>
              </a:buClr>
              <a:buSzPct val="95000"/>
              <a:buFontTx/>
              <a:buNone/>
              <a:tabLst/>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Constantia"/>
                <a:ea typeface="黑体" pitchFamily="2" charset="-122"/>
              </a:rPr>
              <a:t>说明：</a:t>
            </a:r>
          </a:p>
          <a:p>
            <a:pPr marL="442913" marR="0" lvl="0" indent="-442913" defTabSz="914400" eaLnBrk="1" fontAlgn="auto" latinLnBrk="0" hangingPunct="1">
              <a:lnSpc>
                <a:spcPct val="125000"/>
              </a:lnSpc>
              <a:spcBef>
                <a:spcPct val="20000"/>
              </a:spcBef>
              <a:spcAft>
                <a:spcPts val="0"/>
              </a:spcAft>
              <a:buClr>
                <a:srgbClr val="F49100"/>
              </a:buClr>
              <a:buSzPct val="95000"/>
              <a:buFont typeface="Wingdings" pitchFamily="2" charset="2"/>
              <a:buAutoNum type="arabicPeriod"/>
              <a:tabLst/>
              <a:defRPr/>
            </a:pP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rPr>
              <a:t>符号常量名一般用大写字母，以便与变量名区分。</a:t>
            </a:r>
          </a:p>
          <a:p>
            <a:pPr marL="442913" marR="0" lvl="0" indent="-442913" defTabSz="914400" eaLnBrk="1" fontAlgn="auto" latinLnBrk="0" hangingPunct="1">
              <a:lnSpc>
                <a:spcPct val="125000"/>
              </a:lnSpc>
              <a:spcBef>
                <a:spcPct val="20000"/>
              </a:spcBef>
              <a:spcAft>
                <a:spcPts val="0"/>
              </a:spcAft>
              <a:buClr>
                <a:srgbClr val="F49100"/>
              </a:buClr>
              <a:buSzPct val="95000"/>
              <a:buFont typeface="Wingdings" pitchFamily="2" charset="2"/>
              <a:buAutoNum type="arabicPeriod"/>
              <a:tabLst/>
              <a:defRPr/>
            </a:pP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rPr>
              <a:t>如果符号常量定义在模块声明区，所有模块的过程都能使用该变量</a:t>
            </a: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Constantia"/>
              </a:rPr>
              <a:t>，通常在前面加上</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Constantia"/>
              </a:rPr>
              <a:t>Global</a:t>
            </a: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Constantia"/>
              </a:rPr>
              <a:t>或</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Constantia"/>
              </a:rPr>
              <a:t>Public</a:t>
            </a: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Constantia"/>
              </a:rPr>
              <a:t>。</a:t>
            </a:r>
          </a:p>
          <a:p>
            <a:pPr marL="442913" marR="0" lvl="0" indent="-442913" defTabSz="914400" eaLnBrk="1" fontAlgn="auto" latinLnBrk="0" hangingPunct="1">
              <a:lnSpc>
                <a:spcPct val="125000"/>
              </a:lnSpc>
              <a:spcBef>
                <a:spcPct val="20000"/>
              </a:spcBef>
              <a:spcAft>
                <a:spcPts val="0"/>
              </a:spcAft>
              <a:buClr>
                <a:srgbClr val="0BD0D9"/>
              </a:buClr>
              <a:buSzPct val="95000"/>
              <a:buFontTx/>
              <a:buNone/>
              <a:tabLst/>
              <a:defRPr/>
            </a:pP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Constantia"/>
              </a:rPr>
              <a:t>           </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Constantia"/>
              </a:rPr>
              <a:t>如：</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Constantia"/>
              </a:rPr>
              <a:t>Public  </a:t>
            </a:r>
            <a:r>
              <a:rPr kumimoji="0" lang="en-US" altLang="zh-CN" sz="24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Constantia"/>
              </a:rPr>
              <a:t>Const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Constantia"/>
              </a:rPr>
              <a:t>  PI=3.14</a:t>
            </a:r>
          </a:p>
          <a:p>
            <a:pPr marL="442913" marR="0" lvl="0" indent="-442913" defTabSz="914400" eaLnBrk="1" fontAlgn="auto" latinLnBrk="0" hangingPunct="1">
              <a:lnSpc>
                <a:spcPct val="125000"/>
              </a:lnSpc>
              <a:spcBef>
                <a:spcPct val="20000"/>
              </a:spcBef>
              <a:spcAft>
                <a:spcPts val="0"/>
              </a:spcAft>
              <a:buClr>
                <a:srgbClr val="F49100"/>
              </a:buClr>
              <a:buSzPct val="95000"/>
              <a:buFont typeface="Wingdings" pitchFamily="2" charset="2"/>
              <a:buAutoNum type="arabicPeriod" startAt="3"/>
              <a:tabLst/>
              <a:defRPr/>
            </a:pP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rPr>
              <a:t>如果符号常量定义在事件的过程中，该符号常量只在本过程中可用。</a:t>
            </a:r>
          </a:p>
          <a:p>
            <a:pPr marL="442913" marR="0" lvl="0" indent="-442913" defTabSz="914400" eaLnBrk="1" fontAlgn="auto" latinLnBrk="0" hangingPunct="1">
              <a:lnSpc>
                <a:spcPct val="125000"/>
              </a:lnSpc>
              <a:spcBef>
                <a:spcPct val="20000"/>
              </a:spcBef>
              <a:spcAft>
                <a:spcPts val="0"/>
              </a:spcAft>
              <a:buClr>
                <a:srgbClr val="F49100"/>
              </a:buClr>
              <a:buSzPct val="95000"/>
              <a:buFont typeface="Wingdings" pitchFamily="2" charset="2"/>
              <a:buAutoNum type="arabicPeriod" startAt="3"/>
              <a:tabLst/>
              <a:defRPr/>
            </a:pP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rPr>
              <a:t>符号常量定义时不用指明数据类型</a:t>
            </a: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14258499"/>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25</a:t>
            </a:fld>
            <a:endParaRPr lang="zh-CN" altLang="en-US"/>
          </a:p>
        </p:txBody>
      </p:sp>
      <p:sp>
        <p:nvSpPr>
          <p:cNvPr id="3" name="矩形 2"/>
          <p:cNvSpPr/>
          <p:nvPr/>
        </p:nvSpPr>
        <p:spPr>
          <a:xfrm>
            <a:off x="539552" y="1052736"/>
            <a:ext cx="7848872" cy="3243965"/>
          </a:xfrm>
          <a:prstGeom prst="rect">
            <a:avLst/>
          </a:prstGeom>
        </p:spPr>
        <p:txBody>
          <a:bodyPr wrap="square">
            <a:spAutoFit/>
          </a:bodyPr>
          <a:lstStyle/>
          <a:p>
            <a:pPr marL="360363" lvl="0" indent="-360363" fontAlgn="base">
              <a:lnSpc>
                <a:spcPct val="110000"/>
              </a:lnSpc>
              <a:spcBef>
                <a:spcPct val="25000"/>
              </a:spcBef>
              <a:spcAft>
                <a:spcPct val="0"/>
              </a:spcAft>
              <a:defRPr/>
            </a:pPr>
            <a:r>
              <a:rPr kumimoji="1" lang="zh-CN" altLang="en-US" sz="2800" b="1" dirty="0" smtClean="0">
                <a:solidFill>
                  <a:srgbClr val="0000FF"/>
                </a:solidFill>
                <a:effectLst>
                  <a:outerShdw blurRad="38100" dist="38100" dir="2700000" algn="tl">
                    <a:srgbClr val="C0C0C0"/>
                  </a:outerShdw>
                </a:effectLst>
                <a:latin typeface="黑体" pitchFamily="2" charset="-122"/>
                <a:ea typeface="黑体" pitchFamily="2" charset="-122"/>
              </a:rPr>
              <a:t>（</a:t>
            </a:r>
            <a:r>
              <a:rPr kumimoji="1" lang="en-US" altLang="zh-CN" sz="2800" b="1" dirty="0" smtClean="0">
                <a:solidFill>
                  <a:srgbClr val="0000FF"/>
                </a:solidFill>
                <a:effectLst>
                  <a:outerShdw blurRad="38100" dist="38100" dir="2700000" algn="tl">
                    <a:srgbClr val="C0C0C0"/>
                  </a:outerShdw>
                </a:effectLst>
                <a:latin typeface="黑体" pitchFamily="2" charset="-122"/>
                <a:ea typeface="黑体" pitchFamily="2" charset="-122"/>
              </a:rPr>
              <a:t>3）</a:t>
            </a:r>
            <a:r>
              <a:rPr kumimoji="1" lang="zh-CN" altLang="en-US" sz="2800" b="1" dirty="0" smtClean="0">
                <a:solidFill>
                  <a:srgbClr val="0000FF"/>
                </a:solidFill>
                <a:effectLst>
                  <a:outerShdw blurRad="38100" dist="38100" dir="2700000" algn="tl">
                    <a:srgbClr val="C0C0C0"/>
                  </a:outerShdw>
                </a:effectLst>
                <a:latin typeface="黑体" pitchFamily="2" charset="-122"/>
                <a:ea typeface="黑体" pitchFamily="2" charset="-122"/>
              </a:rPr>
              <a:t>系统</a:t>
            </a:r>
            <a:r>
              <a:rPr kumimoji="1" lang="zh-CN" altLang="en-US" sz="2800" b="1" dirty="0">
                <a:solidFill>
                  <a:srgbClr val="0000FF"/>
                </a:solidFill>
                <a:effectLst>
                  <a:outerShdw blurRad="38100" dist="38100" dir="2700000" algn="tl">
                    <a:srgbClr val="C0C0C0"/>
                  </a:outerShdw>
                </a:effectLst>
                <a:latin typeface="黑体" pitchFamily="2" charset="-122"/>
                <a:ea typeface="黑体" pitchFamily="2" charset="-122"/>
              </a:rPr>
              <a:t>常量</a:t>
            </a:r>
          </a:p>
          <a:p>
            <a:pPr marL="360363" lvl="0" indent="-360363" fontAlgn="base">
              <a:lnSpc>
                <a:spcPct val="110000"/>
              </a:lnSpc>
              <a:spcBef>
                <a:spcPct val="25000"/>
              </a:spcBef>
              <a:spcAft>
                <a:spcPct val="0"/>
              </a:spcAft>
              <a:buClr>
                <a:srgbClr val="FF3300"/>
              </a:buClr>
              <a:buFont typeface="Wingdings" pitchFamily="2" charset="2"/>
              <a:buChar char="l"/>
              <a:defRPr/>
            </a:pPr>
            <a:r>
              <a:rPr kumimoji="1" lang="zh-CN" altLang="en-US" sz="2400" b="1" dirty="0">
                <a:solidFill>
                  <a:prstClr val="black"/>
                </a:solidFill>
                <a:latin typeface="Arial" charset="0"/>
                <a:ea typeface="宋体" pitchFamily="2" charset="-122"/>
              </a:rPr>
              <a:t>系统建立的常量，如：</a:t>
            </a:r>
            <a:r>
              <a:rPr kumimoji="1" lang="en-US" altLang="zh-CN" sz="2400" b="1" dirty="0">
                <a:solidFill>
                  <a:prstClr val="black"/>
                </a:solidFill>
                <a:latin typeface="Arial" charset="0"/>
                <a:ea typeface="宋体" pitchFamily="2" charset="-122"/>
              </a:rPr>
              <a:t>true</a:t>
            </a:r>
            <a:r>
              <a:rPr kumimoji="1" lang="zh-CN" altLang="en-US" sz="2400" b="1" dirty="0">
                <a:solidFill>
                  <a:prstClr val="black"/>
                </a:solidFill>
                <a:latin typeface="Arial" charset="0"/>
                <a:ea typeface="宋体" pitchFamily="2" charset="-122"/>
              </a:rPr>
              <a:t>、</a:t>
            </a:r>
            <a:r>
              <a:rPr kumimoji="1" lang="en-US" altLang="zh-CN" sz="2400" b="1" dirty="0">
                <a:solidFill>
                  <a:prstClr val="black"/>
                </a:solidFill>
                <a:latin typeface="Arial" charset="0"/>
                <a:ea typeface="宋体" pitchFamily="2" charset="-122"/>
              </a:rPr>
              <a:t>false</a:t>
            </a:r>
            <a:r>
              <a:rPr kumimoji="1" lang="zh-CN" altLang="en-US" sz="2400" b="1" dirty="0">
                <a:solidFill>
                  <a:prstClr val="black"/>
                </a:solidFill>
                <a:latin typeface="Arial" charset="0"/>
                <a:ea typeface="宋体" pitchFamily="2" charset="-122"/>
              </a:rPr>
              <a:t>、</a:t>
            </a:r>
            <a:r>
              <a:rPr kumimoji="1" lang="en-US" altLang="zh-CN" sz="2400" b="1" dirty="0">
                <a:solidFill>
                  <a:prstClr val="black"/>
                </a:solidFill>
                <a:latin typeface="Arial" charset="0"/>
                <a:ea typeface="宋体" pitchFamily="2" charset="-122"/>
              </a:rPr>
              <a:t>yes</a:t>
            </a:r>
            <a:r>
              <a:rPr kumimoji="1" lang="zh-CN" altLang="en-US" sz="2400" b="1" dirty="0">
                <a:solidFill>
                  <a:prstClr val="black"/>
                </a:solidFill>
                <a:latin typeface="Arial" charset="0"/>
                <a:ea typeface="宋体" pitchFamily="2" charset="-122"/>
              </a:rPr>
              <a:t>、</a:t>
            </a:r>
            <a:r>
              <a:rPr kumimoji="1" lang="en-US" altLang="zh-CN" sz="2400" b="1" dirty="0">
                <a:solidFill>
                  <a:prstClr val="black"/>
                </a:solidFill>
                <a:latin typeface="Arial" charset="0"/>
                <a:ea typeface="宋体" pitchFamily="2" charset="-122"/>
              </a:rPr>
              <a:t>no</a:t>
            </a:r>
            <a:r>
              <a:rPr kumimoji="1" lang="zh-CN" altLang="en-US" sz="2400" b="1" dirty="0">
                <a:solidFill>
                  <a:prstClr val="black"/>
                </a:solidFill>
                <a:latin typeface="Arial" charset="0"/>
                <a:ea typeface="宋体" pitchFamily="2" charset="-122"/>
              </a:rPr>
              <a:t>、</a:t>
            </a:r>
            <a:r>
              <a:rPr kumimoji="1" lang="en-US" altLang="zh-CN" sz="2400" b="1" dirty="0">
                <a:solidFill>
                  <a:prstClr val="black"/>
                </a:solidFill>
                <a:latin typeface="Arial" charset="0"/>
                <a:ea typeface="宋体" pitchFamily="2" charset="-122"/>
              </a:rPr>
              <a:t>on</a:t>
            </a:r>
            <a:r>
              <a:rPr kumimoji="1" lang="zh-CN" altLang="en-US" sz="2400" b="1" dirty="0">
                <a:solidFill>
                  <a:prstClr val="black"/>
                </a:solidFill>
                <a:latin typeface="Arial" charset="0"/>
                <a:ea typeface="宋体" pitchFamily="2" charset="-122"/>
              </a:rPr>
              <a:t>、</a:t>
            </a:r>
            <a:r>
              <a:rPr kumimoji="1" lang="en-US" altLang="zh-CN" sz="2400" b="1" dirty="0">
                <a:solidFill>
                  <a:prstClr val="black"/>
                </a:solidFill>
                <a:latin typeface="Arial" charset="0"/>
                <a:ea typeface="宋体" pitchFamily="2" charset="-122"/>
              </a:rPr>
              <a:t>off</a:t>
            </a:r>
            <a:r>
              <a:rPr kumimoji="1" lang="zh-CN" altLang="en-US" sz="2400" b="1" dirty="0">
                <a:solidFill>
                  <a:prstClr val="black"/>
                </a:solidFill>
                <a:latin typeface="Arial" charset="0"/>
                <a:ea typeface="宋体" pitchFamily="2" charset="-122"/>
              </a:rPr>
              <a:t>、</a:t>
            </a:r>
            <a:r>
              <a:rPr kumimoji="1" lang="en-US" altLang="zh-CN" sz="2400" b="1" dirty="0">
                <a:solidFill>
                  <a:prstClr val="black"/>
                </a:solidFill>
                <a:latin typeface="Arial" charset="0"/>
                <a:ea typeface="宋体" pitchFamily="2" charset="-122"/>
              </a:rPr>
              <a:t>null</a:t>
            </a:r>
            <a:r>
              <a:rPr kumimoji="1" lang="zh-CN" altLang="en-US" sz="2400" b="1" dirty="0">
                <a:solidFill>
                  <a:prstClr val="black"/>
                </a:solidFill>
                <a:latin typeface="Arial" charset="0"/>
                <a:ea typeface="宋体" pitchFamily="2" charset="-122"/>
              </a:rPr>
              <a:t>等。系统常量可以在程序设计中直接使用。</a:t>
            </a:r>
            <a:r>
              <a:rPr kumimoji="1" lang="zh-CN" altLang="en-US" sz="2400" dirty="0">
                <a:solidFill>
                  <a:prstClr val="black"/>
                </a:solidFill>
                <a:latin typeface="Arial" charset="0"/>
                <a:ea typeface="宋体" pitchFamily="2" charset="-122"/>
              </a:rPr>
              <a:t> </a:t>
            </a:r>
            <a:endParaRPr kumimoji="1" lang="zh-CN" altLang="en-US" sz="2400" b="1" dirty="0">
              <a:solidFill>
                <a:prstClr val="black"/>
              </a:solidFill>
              <a:latin typeface="Times New Roman" pitchFamily="18" charset="0"/>
              <a:ea typeface="宋体" pitchFamily="2" charset="-122"/>
            </a:endParaRPr>
          </a:p>
          <a:p>
            <a:pPr marL="360363" lvl="0" indent="-360363" fontAlgn="base">
              <a:lnSpc>
                <a:spcPct val="130000"/>
              </a:lnSpc>
              <a:spcBef>
                <a:spcPct val="30000"/>
              </a:spcBef>
              <a:spcAft>
                <a:spcPct val="0"/>
              </a:spcAft>
              <a:buClr>
                <a:srgbClr val="FF3300"/>
              </a:buClr>
              <a:buFont typeface="Wingdings" pitchFamily="2" charset="2"/>
              <a:buChar char="l"/>
              <a:defRPr/>
            </a:pPr>
            <a:r>
              <a:rPr kumimoji="1" lang="zh-CN" altLang="en-US" sz="2400" b="1" dirty="0">
                <a:solidFill>
                  <a:prstClr val="black"/>
                </a:solidFill>
                <a:latin typeface="Arial" charset="0"/>
                <a:ea typeface="宋体" pitchFamily="2" charset="-122"/>
              </a:rPr>
              <a:t>内部符号常量用前两个字母指明该常量的对象库；</a:t>
            </a:r>
          </a:p>
          <a:p>
            <a:pPr marL="884238" lvl="1" indent="-344488" fontAlgn="base">
              <a:lnSpc>
                <a:spcPct val="130000"/>
              </a:lnSpc>
              <a:spcBef>
                <a:spcPct val="30000"/>
              </a:spcBef>
              <a:spcAft>
                <a:spcPct val="0"/>
              </a:spcAft>
              <a:buClr>
                <a:srgbClr val="FF3300"/>
              </a:buClr>
              <a:buFont typeface="Wingdings" pitchFamily="2" charset="2"/>
              <a:buChar char="p"/>
              <a:defRPr/>
            </a:pPr>
            <a:r>
              <a:rPr kumimoji="1" lang="zh-CN" altLang="en-US" sz="2400" b="1" dirty="0">
                <a:solidFill>
                  <a:prstClr val="black"/>
                </a:solidFill>
                <a:latin typeface="Arial" charset="0"/>
                <a:ea typeface="宋体" pitchFamily="2" charset="-122"/>
              </a:rPr>
              <a:t>以</a:t>
            </a:r>
            <a:r>
              <a:rPr kumimoji="1" lang="en-US" altLang="zh-CN" sz="2400" b="1" dirty="0">
                <a:solidFill>
                  <a:prstClr val="black"/>
                </a:solidFill>
                <a:latin typeface="Arial" charset="0"/>
                <a:ea typeface="宋体" pitchFamily="2" charset="-122"/>
              </a:rPr>
              <a:t>ac</a:t>
            </a:r>
            <a:r>
              <a:rPr kumimoji="1" lang="zh-CN" altLang="en-US" sz="2400" b="1" dirty="0">
                <a:solidFill>
                  <a:prstClr val="black"/>
                </a:solidFill>
                <a:latin typeface="Arial" charset="0"/>
                <a:ea typeface="宋体" pitchFamily="2" charset="-122"/>
              </a:rPr>
              <a:t>开头的是</a:t>
            </a:r>
            <a:r>
              <a:rPr kumimoji="1" lang="en-US" altLang="zh-CN" sz="2400" b="1" dirty="0">
                <a:solidFill>
                  <a:prstClr val="black"/>
                </a:solidFill>
                <a:latin typeface="Arial" charset="0"/>
                <a:ea typeface="宋体" pitchFamily="2" charset="-122"/>
              </a:rPr>
              <a:t>Access</a:t>
            </a:r>
            <a:r>
              <a:rPr kumimoji="1" lang="zh-CN" altLang="en-US" sz="2400" b="1" dirty="0">
                <a:solidFill>
                  <a:prstClr val="black"/>
                </a:solidFill>
                <a:latin typeface="Arial" charset="0"/>
                <a:ea typeface="宋体" pitchFamily="2" charset="-122"/>
              </a:rPr>
              <a:t>的库常量；</a:t>
            </a:r>
          </a:p>
          <a:p>
            <a:pPr marL="884238" lvl="1" indent="-344488" fontAlgn="base">
              <a:lnSpc>
                <a:spcPct val="130000"/>
              </a:lnSpc>
              <a:spcBef>
                <a:spcPct val="30000"/>
              </a:spcBef>
              <a:spcAft>
                <a:spcPct val="0"/>
              </a:spcAft>
              <a:buClr>
                <a:srgbClr val="FF3300"/>
              </a:buClr>
              <a:buFont typeface="Wingdings" pitchFamily="2" charset="2"/>
              <a:buChar char="p"/>
              <a:defRPr/>
            </a:pPr>
            <a:r>
              <a:rPr kumimoji="1" lang="zh-CN" altLang="en-US" sz="2400" b="1" dirty="0">
                <a:solidFill>
                  <a:prstClr val="black"/>
                </a:solidFill>
                <a:latin typeface="Arial" charset="0"/>
                <a:ea typeface="宋体" pitchFamily="2" charset="-122"/>
              </a:rPr>
              <a:t>以</a:t>
            </a:r>
            <a:r>
              <a:rPr kumimoji="1" lang="en-US" altLang="zh-CN" sz="2400" b="1" dirty="0" err="1">
                <a:solidFill>
                  <a:prstClr val="black"/>
                </a:solidFill>
                <a:latin typeface="Arial" charset="0"/>
                <a:ea typeface="宋体" pitchFamily="2" charset="-122"/>
              </a:rPr>
              <a:t>vb</a:t>
            </a:r>
            <a:r>
              <a:rPr kumimoji="1" lang="zh-CN" altLang="en-US" sz="2400" b="1" dirty="0">
                <a:solidFill>
                  <a:prstClr val="black"/>
                </a:solidFill>
                <a:latin typeface="Arial" charset="0"/>
                <a:ea typeface="宋体" pitchFamily="2" charset="-122"/>
              </a:rPr>
              <a:t>开头的是</a:t>
            </a:r>
            <a:r>
              <a:rPr kumimoji="1" lang="en-US" altLang="zh-CN" sz="2400" b="1" dirty="0">
                <a:solidFill>
                  <a:prstClr val="black"/>
                </a:solidFill>
                <a:latin typeface="Arial" charset="0"/>
                <a:ea typeface="宋体" pitchFamily="2" charset="-122"/>
              </a:rPr>
              <a:t>VBA</a:t>
            </a:r>
            <a:r>
              <a:rPr kumimoji="1" lang="zh-CN" altLang="en-US" sz="2400" b="1" dirty="0">
                <a:solidFill>
                  <a:prstClr val="black"/>
                </a:solidFill>
                <a:latin typeface="Arial" charset="0"/>
                <a:ea typeface="宋体" pitchFamily="2" charset="-122"/>
              </a:rPr>
              <a:t>的库常量；</a:t>
            </a:r>
          </a:p>
        </p:txBody>
      </p:sp>
    </p:spTree>
    <p:extLst>
      <p:ext uri="{BB962C8B-B14F-4D97-AF65-F5344CB8AC3E}">
        <p14:creationId xmlns:p14="http://schemas.microsoft.com/office/powerpoint/2010/main" val="1693964296"/>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26</a:t>
            </a:fld>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90663"/>
            <a:ext cx="7924800"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96952"/>
            <a:ext cx="548005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717032"/>
            <a:ext cx="377825" cy="132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751" y="3334279"/>
            <a:ext cx="377825"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989708"/>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27</a:t>
            </a:fld>
            <a:endParaRPr lang="zh-CN" altLang="en-US"/>
          </a:p>
        </p:txBody>
      </p:sp>
      <p:sp>
        <p:nvSpPr>
          <p:cNvPr id="3" name="矩形 2"/>
          <p:cNvSpPr/>
          <p:nvPr/>
        </p:nvSpPr>
        <p:spPr>
          <a:xfrm>
            <a:off x="323528" y="1268760"/>
            <a:ext cx="8568952" cy="4718215"/>
          </a:xfrm>
          <a:prstGeom prst="rect">
            <a:avLst/>
          </a:prstGeom>
        </p:spPr>
        <p:txBody>
          <a:bodyPr wrap="square">
            <a:spAutoFit/>
          </a:bodyPr>
          <a:lstStyle/>
          <a:p>
            <a:pPr marL="354013" lvl="0" indent="-354013" fontAlgn="base">
              <a:lnSpc>
                <a:spcPct val="120000"/>
              </a:lnSpc>
              <a:spcBef>
                <a:spcPct val="25000"/>
              </a:spcBef>
              <a:spcAft>
                <a:spcPct val="0"/>
              </a:spcAft>
              <a:buClr>
                <a:srgbClr val="FF3300"/>
              </a:buClr>
              <a:defRPr/>
            </a:pPr>
            <a:r>
              <a:rPr kumimoji="1" lang="en-US" altLang="zh-CN" sz="2800" b="1" dirty="0">
                <a:solidFill>
                  <a:srgbClr val="FF3300"/>
                </a:solidFill>
                <a:effectLst>
                  <a:outerShdw blurRad="38100" dist="38100" dir="2700000" algn="tl">
                    <a:srgbClr val="C0C0C0"/>
                  </a:outerShdw>
                </a:effectLst>
                <a:latin typeface="Arial" charset="0"/>
                <a:ea typeface="宋体" pitchFamily="2" charset="-122"/>
              </a:rPr>
              <a:t>2</a:t>
            </a:r>
            <a:r>
              <a:rPr kumimoji="1" lang="zh-CN" altLang="en-US" sz="2800" b="1" dirty="0">
                <a:solidFill>
                  <a:srgbClr val="FF3300"/>
                </a:solidFill>
                <a:effectLst>
                  <a:outerShdw blurRad="38100" dist="38100" dir="2700000" algn="tl">
                    <a:srgbClr val="C0C0C0"/>
                  </a:outerShdw>
                </a:effectLst>
                <a:latin typeface="Arial" charset="0"/>
                <a:ea typeface="宋体" pitchFamily="2" charset="-122"/>
              </a:rPr>
              <a:t>．变量的显式声明</a:t>
            </a:r>
            <a:r>
              <a:rPr kumimoji="1" lang="zh-CN" altLang="en-US" sz="2400" dirty="0">
                <a:solidFill>
                  <a:prstClr val="black"/>
                </a:solidFill>
                <a:effectLst>
                  <a:outerShdw blurRad="38100" dist="38100" dir="2700000" algn="tl">
                    <a:srgbClr val="C0C0C0"/>
                  </a:outerShdw>
                </a:effectLst>
                <a:latin typeface="Arial" charset="0"/>
                <a:ea typeface="宋体" pitchFamily="2" charset="-122"/>
              </a:rPr>
              <a:t> </a:t>
            </a:r>
          </a:p>
          <a:p>
            <a:pPr marL="354013" lvl="0" indent="-354013" fontAlgn="base">
              <a:lnSpc>
                <a:spcPct val="125000"/>
              </a:lnSpc>
              <a:spcBef>
                <a:spcPct val="25000"/>
              </a:spcBef>
              <a:spcAft>
                <a:spcPct val="0"/>
              </a:spcAft>
              <a:buClr>
                <a:srgbClr val="FF3300"/>
              </a:buClr>
              <a:defRPr/>
            </a:pPr>
            <a:r>
              <a:rPr kumimoji="1"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显式声明变量的格式：</a:t>
            </a:r>
            <a:r>
              <a:rPr kumimoji="1" lang="en-US" altLang="zh-CN" sz="2400" b="1" dirty="0">
                <a:solidFill>
                  <a:srgbClr val="0000FF"/>
                </a:solidFill>
                <a:effectLst>
                  <a:outerShdw blurRad="38100" dist="38100" dir="2700000" algn="tl">
                    <a:srgbClr val="C0C0C0"/>
                  </a:outerShdw>
                </a:effectLst>
                <a:latin typeface="Arial Black" pitchFamily="34" charset="0"/>
                <a:ea typeface="宋体" pitchFamily="2" charset="-122"/>
              </a:rPr>
              <a:t>dim</a:t>
            </a:r>
            <a:r>
              <a:rPr kumimoji="1"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 </a:t>
            </a:r>
            <a:r>
              <a:rPr kumimoji="1"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变量名 </a:t>
            </a:r>
            <a:r>
              <a:rPr kumimoji="1" lang="en-US" altLang="zh-CN" sz="2400" b="1" dirty="0">
                <a:solidFill>
                  <a:srgbClr val="0000FF"/>
                </a:solidFill>
                <a:effectLst>
                  <a:outerShdw blurRad="38100" dist="38100" dir="2700000" algn="tl">
                    <a:srgbClr val="C0C0C0"/>
                  </a:outerShdw>
                </a:effectLst>
                <a:latin typeface="Arial Black" pitchFamily="34" charset="0"/>
                <a:ea typeface="宋体" pitchFamily="2" charset="-122"/>
              </a:rPr>
              <a:t>as</a:t>
            </a:r>
            <a:r>
              <a:rPr kumimoji="1"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 </a:t>
            </a:r>
            <a:r>
              <a:rPr kumimoji="1"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类型 </a:t>
            </a:r>
            <a:endParaRPr kumimoji="1" lang="en-US" altLang="zh-CN" sz="2400" b="1" dirty="0" smtClean="0">
              <a:solidFill>
                <a:prstClr val="black"/>
              </a:solidFill>
              <a:effectLst>
                <a:outerShdw blurRad="38100" dist="38100" dir="2700000" algn="tl">
                  <a:srgbClr val="C0C0C0"/>
                </a:outerShdw>
              </a:effectLst>
              <a:latin typeface="Arial Black" pitchFamily="34" charset="0"/>
              <a:ea typeface="宋体" pitchFamily="2" charset="-122"/>
            </a:endParaRPr>
          </a:p>
          <a:p>
            <a:pPr marL="354013" lvl="0" indent="-354013" fontAlgn="base">
              <a:lnSpc>
                <a:spcPct val="125000"/>
              </a:lnSpc>
              <a:spcBef>
                <a:spcPct val="25000"/>
              </a:spcBef>
              <a:spcAft>
                <a:spcPct val="0"/>
              </a:spcAft>
              <a:buClr>
                <a:srgbClr val="FF3300"/>
              </a:buClr>
              <a:defRPr/>
            </a:pPr>
            <a:endParaRPr kumimoji="1" lang="zh-CN" altLang="en-US" sz="2400" b="1" dirty="0">
              <a:solidFill>
                <a:prstClr val="black"/>
              </a:solidFill>
              <a:effectLst>
                <a:outerShdw blurRad="38100" dist="38100" dir="2700000" algn="tl">
                  <a:srgbClr val="C0C0C0"/>
                </a:outerShdw>
              </a:effectLst>
              <a:latin typeface="Arial Black" pitchFamily="34" charset="0"/>
              <a:ea typeface="宋体" pitchFamily="2" charset="-122"/>
            </a:endParaRPr>
          </a:p>
          <a:p>
            <a:pPr marL="354013" lvl="0" indent="-354013" fontAlgn="base">
              <a:lnSpc>
                <a:spcPct val="125000"/>
              </a:lnSpc>
              <a:spcBef>
                <a:spcPct val="0"/>
              </a:spcBef>
              <a:spcAft>
                <a:spcPct val="0"/>
              </a:spcAft>
              <a:defRPr/>
            </a:pPr>
            <a:r>
              <a:rPr kumimoji="1" lang="zh-CN" altLang="en-US" sz="2400" b="1" dirty="0">
                <a:solidFill>
                  <a:srgbClr val="FFFF00"/>
                </a:solidFill>
                <a:effectLst>
                  <a:outerShdw blurRad="38100" dist="38100" dir="2700000" algn="tl">
                    <a:srgbClr val="C0C0C0"/>
                  </a:outerShdw>
                </a:effectLst>
                <a:latin typeface="Arial Black" pitchFamily="34" charset="0"/>
                <a:ea typeface="宋体" pitchFamily="2" charset="-122"/>
              </a:rPr>
              <a:t>说明</a:t>
            </a:r>
            <a:r>
              <a:rPr kumimoji="1" lang="zh-CN" altLang="en-US" sz="2400" b="1" dirty="0">
                <a:solidFill>
                  <a:srgbClr val="FF3300"/>
                </a:solidFill>
                <a:effectLst>
                  <a:outerShdw blurRad="38100" dist="38100" dir="2700000" algn="tl">
                    <a:srgbClr val="C0C0C0"/>
                  </a:outerShdw>
                </a:effectLst>
                <a:latin typeface="Arial Black" pitchFamily="34" charset="0"/>
                <a:ea typeface="宋体" pitchFamily="2" charset="-122"/>
              </a:rPr>
              <a:t>：</a:t>
            </a:r>
          </a:p>
          <a:p>
            <a:pPr marL="354013" lvl="0" indent="-354013" fontAlgn="base">
              <a:lnSpc>
                <a:spcPct val="125000"/>
              </a:lnSpc>
              <a:spcBef>
                <a:spcPct val="0"/>
              </a:spcBef>
              <a:spcAft>
                <a:spcPct val="0"/>
              </a:spcAft>
              <a:defRPr/>
            </a:pP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1</a:t>
            </a: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）如果省略“</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as </a:t>
            </a: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类型”，默认变体类型，变体类型比其他类型占用更多内存资源。</a:t>
            </a:r>
          </a:p>
          <a:p>
            <a:pPr marL="354013" lvl="0" indent="-354013" fontAlgn="base">
              <a:lnSpc>
                <a:spcPct val="125000"/>
              </a:lnSpc>
              <a:spcBef>
                <a:spcPct val="0"/>
              </a:spcBef>
              <a:spcAft>
                <a:spcPct val="0"/>
              </a:spcAft>
              <a:defRPr/>
            </a:pP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2</a:t>
            </a: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）一个</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dim</a:t>
            </a: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关键字可以定义多个变量，变量之间用逗号分隔。</a:t>
            </a:r>
          </a:p>
          <a:p>
            <a:pPr marL="354013" lvl="0" indent="-354013" fontAlgn="base">
              <a:lnSpc>
                <a:spcPct val="125000"/>
              </a:lnSpc>
              <a:spcBef>
                <a:spcPct val="0"/>
              </a:spcBef>
              <a:spcAft>
                <a:spcPct val="0"/>
              </a:spcAft>
              <a:defRPr/>
            </a:pP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例如：</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dim a1 as integer</a:t>
            </a: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a2 as </a:t>
            </a:r>
            <a:r>
              <a:rPr kumimoji="1" lang="en-US" altLang="zh-CN" sz="2200" b="1" dirty="0" err="1">
                <a:solidFill>
                  <a:prstClr val="black"/>
                </a:solidFill>
                <a:effectLst>
                  <a:outerShdw blurRad="38100" dist="38100" dir="2700000" algn="tl">
                    <a:srgbClr val="C0C0C0"/>
                  </a:outerShdw>
                </a:effectLst>
                <a:latin typeface="Arial Black" pitchFamily="34" charset="0"/>
                <a:ea typeface="宋体" pitchFamily="2" charset="-122"/>
              </a:rPr>
              <a:t>boolean</a:t>
            </a:r>
            <a:endPar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endParaRPr>
          </a:p>
          <a:p>
            <a:pPr marL="354013" lvl="0" indent="-354013" fontAlgn="base">
              <a:lnSpc>
                <a:spcPct val="125000"/>
              </a:lnSpc>
              <a:spcBef>
                <a:spcPct val="0"/>
              </a:spcBef>
              <a:spcAft>
                <a:spcPct val="0"/>
              </a:spcAft>
              <a:defRPr/>
            </a:pP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3</a:t>
            </a: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）用</a:t>
            </a:r>
            <a:r>
              <a:rPr kumimoji="1"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dim</a:t>
            </a:r>
            <a:r>
              <a:rPr kumimoji="1"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定义的变量是局部变量，系统按照数据类型自动设置默认值。 </a:t>
            </a:r>
          </a:p>
        </p:txBody>
      </p:sp>
    </p:spTree>
    <p:extLst>
      <p:ext uri="{BB962C8B-B14F-4D97-AF65-F5344CB8AC3E}">
        <p14:creationId xmlns:p14="http://schemas.microsoft.com/office/powerpoint/2010/main" val="1025836302"/>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28</a:t>
            </a:fld>
            <a:endParaRPr lang="zh-CN" altLang="en-US"/>
          </a:p>
        </p:txBody>
      </p:sp>
      <p:sp>
        <p:nvSpPr>
          <p:cNvPr id="3" name="矩形 2"/>
          <p:cNvSpPr/>
          <p:nvPr/>
        </p:nvSpPr>
        <p:spPr>
          <a:xfrm>
            <a:off x="467544" y="1124744"/>
            <a:ext cx="8208912" cy="4382738"/>
          </a:xfrm>
          <a:prstGeom prst="rect">
            <a:avLst/>
          </a:prstGeom>
        </p:spPr>
        <p:txBody>
          <a:bodyPr wrap="square">
            <a:spAutoFit/>
          </a:bodyPr>
          <a:lstStyle/>
          <a:p>
            <a:pPr marL="360363" lvl="0" indent="-360363" fontAlgn="base">
              <a:lnSpc>
                <a:spcPct val="130000"/>
              </a:lnSpc>
              <a:spcBef>
                <a:spcPct val="20000"/>
              </a:spcBef>
              <a:spcAft>
                <a:spcPct val="0"/>
              </a:spcAft>
              <a:defRPr/>
            </a:pPr>
            <a:r>
              <a:rPr kumimoji="1" lang="en-US" altLang="zh-CN" sz="2800" b="1" dirty="0">
                <a:solidFill>
                  <a:srgbClr val="002060"/>
                </a:solidFill>
                <a:effectLst>
                  <a:outerShdw blurRad="38100" dist="38100" dir="2700000" algn="tl">
                    <a:srgbClr val="C0C0C0"/>
                  </a:outerShdw>
                </a:effectLst>
                <a:latin typeface="Arial Black" pitchFamily="34" charset="0"/>
                <a:ea typeface="宋体" pitchFamily="2" charset="-122"/>
              </a:rPr>
              <a:t>3</a:t>
            </a:r>
            <a:r>
              <a:rPr kumimoji="1" lang="zh-CN" altLang="en-US" sz="2800" b="1" dirty="0">
                <a:solidFill>
                  <a:srgbClr val="002060"/>
                </a:solidFill>
                <a:effectLst>
                  <a:outerShdw blurRad="38100" dist="38100" dir="2700000" algn="tl">
                    <a:srgbClr val="C0C0C0"/>
                  </a:outerShdw>
                </a:effectLst>
                <a:latin typeface="Arial Black" pitchFamily="34" charset="0"/>
                <a:ea typeface="宋体" pitchFamily="2" charset="-122"/>
              </a:rPr>
              <a:t>．变量的隐式声明</a:t>
            </a:r>
            <a:r>
              <a:rPr kumimoji="1" lang="zh-CN" altLang="en-US" sz="2400" b="1" dirty="0">
                <a:solidFill>
                  <a:srgbClr val="002060"/>
                </a:solidFill>
                <a:effectLst>
                  <a:outerShdw blurRad="38100" dist="38100" dir="2700000" algn="tl">
                    <a:srgbClr val="C0C0C0"/>
                  </a:outerShdw>
                </a:effectLst>
                <a:latin typeface="Arial" charset="0"/>
                <a:ea typeface="宋体" pitchFamily="2" charset="-122"/>
              </a:rPr>
              <a:t> </a:t>
            </a:r>
            <a:endParaRPr kumimoji="1" lang="zh-CN" altLang="en-US" sz="2400" b="1" dirty="0">
              <a:solidFill>
                <a:srgbClr val="002060"/>
              </a:solidFill>
              <a:effectLst>
                <a:outerShdw blurRad="38100" dist="38100" dir="2700000" algn="tl">
                  <a:srgbClr val="C0C0C0"/>
                </a:outerShdw>
              </a:effectLst>
              <a:latin typeface="Times New Roman" pitchFamily="18" charset="0"/>
              <a:ea typeface="宋体" pitchFamily="2" charset="-122"/>
            </a:endParaRPr>
          </a:p>
          <a:p>
            <a:pPr marL="360363" lvl="0" indent="-360363" fontAlgn="base">
              <a:lnSpc>
                <a:spcPct val="130000"/>
              </a:lnSpc>
              <a:spcBef>
                <a:spcPct val="20000"/>
              </a:spcBef>
              <a:spcAft>
                <a:spcPct val="0"/>
              </a:spcAft>
              <a:buClr>
                <a:srgbClr val="FF3300"/>
              </a:buClr>
              <a:buFont typeface="Wingdings" pitchFamily="2" charset="2"/>
              <a:buChar char="l"/>
              <a:defRPr/>
            </a:pP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变量没有显式声明，而是通过一个值指定给变量名，称为变量的隐式声明。 </a:t>
            </a:r>
          </a:p>
          <a:p>
            <a:pPr marL="360363" lvl="0" indent="-360363" fontAlgn="base">
              <a:lnSpc>
                <a:spcPct val="130000"/>
              </a:lnSpc>
              <a:spcBef>
                <a:spcPct val="20000"/>
              </a:spcBef>
              <a:spcAft>
                <a:spcPct val="0"/>
              </a:spcAft>
              <a:buClr>
                <a:srgbClr val="FF3300"/>
              </a:buClr>
              <a:buFont typeface="Wingdings" pitchFamily="2" charset="2"/>
              <a:buChar char="l"/>
              <a:defRPr/>
            </a:pP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隐式声明变量类型，不加类型说明符，变量默认为变体类型。 </a:t>
            </a:r>
          </a:p>
          <a:p>
            <a:pPr marL="360363" lvl="0" indent="-360363" fontAlgn="base">
              <a:lnSpc>
                <a:spcPct val="130000"/>
              </a:lnSpc>
              <a:spcBef>
                <a:spcPct val="20000"/>
              </a:spcBef>
              <a:spcAft>
                <a:spcPct val="0"/>
              </a:spcAft>
              <a:buClr>
                <a:srgbClr val="6600FF"/>
              </a:buClr>
              <a:defRPr/>
            </a:pPr>
            <a:r>
              <a:rPr kumimoji="1" lang="zh-CN" altLang="en-US" sz="2400" b="1" dirty="0">
                <a:solidFill>
                  <a:srgbClr val="FF3300"/>
                </a:solidFill>
                <a:effectLst>
                  <a:outerShdw blurRad="38100" dist="38100" dir="2700000" algn="tl">
                    <a:srgbClr val="C0C0C0"/>
                  </a:outerShdw>
                </a:effectLst>
                <a:latin typeface="Arial" charset="0"/>
                <a:ea typeface="宋体" pitchFamily="2" charset="-122"/>
              </a:rPr>
              <a:t>例如：</a:t>
            </a:r>
          </a:p>
          <a:p>
            <a:pPr marL="360363" lvl="0" indent="-360363" fontAlgn="base">
              <a:lnSpc>
                <a:spcPct val="130000"/>
              </a:lnSpc>
              <a:spcBef>
                <a:spcPct val="20000"/>
              </a:spcBef>
              <a:spcAft>
                <a:spcPct val="0"/>
              </a:spcAft>
              <a:buClr>
                <a:srgbClr val="6600FF"/>
              </a:buClr>
              <a:defRPr/>
            </a:pPr>
            <a:r>
              <a:rPr kumimoji="1" lang="en-US" altLang="zh-CN" sz="2400" b="1" dirty="0">
                <a:solidFill>
                  <a:prstClr val="black"/>
                </a:solidFill>
                <a:effectLst>
                  <a:outerShdw blurRad="38100" dist="38100" dir="2700000" algn="tl">
                    <a:srgbClr val="C0C0C0"/>
                  </a:outerShdw>
                </a:effectLst>
                <a:latin typeface="Arial" charset="0"/>
                <a:ea typeface="宋体" pitchFamily="2" charset="-122"/>
              </a:rPr>
              <a:t>          b1%=125</a:t>
            </a:r>
            <a:r>
              <a:rPr kumimoji="1" lang="zh-CN" altLang="en-US" sz="2400" b="1" dirty="0">
                <a:solidFill>
                  <a:prstClr val="black"/>
                </a:solidFill>
                <a:effectLst>
                  <a:outerShdw blurRad="38100" dist="38100" dir="2700000" algn="tl">
                    <a:srgbClr val="C0C0C0"/>
                  </a:outerShdw>
                </a:effectLst>
                <a:latin typeface="Arial" charset="0"/>
                <a:ea typeface="宋体" pitchFamily="2" charset="-122"/>
              </a:rPr>
              <a:t>        </a:t>
            </a:r>
            <a:r>
              <a:rPr kumimoji="1" lang="en-US" altLang="zh-CN" sz="2400" b="1" dirty="0">
                <a:solidFill>
                  <a:srgbClr val="0033CC"/>
                </a:solidFill>
                <a:effectLst>
                  <a:outerShdw blurRad="38100" dist="38100" dir="2700000" algn="tl">
                    <a:srgbClr val="C0C0C0"/>
                  </a:outerShdw>
                </a:effectLst>
                <a:latin typeface="Arial" charset="0"/>
                <a:ea typeface="宋体" pitchFamily="2" charset="-122"/>
              </a:rPr>
              <a:t>’</a:t>
            </a:r>
            <a:r>
              <a:rPr kumimoji="1" lang="zh-CN" altLang="en-US" sz="2400" b="1" dirty="0" smtClean="0">
                <a:solidFill>
                  <a:srgbClr val="0033CC"/>
                </a:solidFill>
                <a:effectLst>
                  <a:outerShdw blurRad="38100" dist="38100" dir="2700000" algn="tl">
                    <a:srgbClr val="C0C0C0"/>
                  </a:outerShdw>
                </a:effectLst>
                <a:latin typeface="Arial" charset="0"/>
                <a:ea typeface="宋体" pitchFamily="2" charset="-122"/>
              </a:rPr>
              <a:t>隐</a:t>
            </a:r>
            <a:r>
              <a:rPr kumimoji="1" lang="zh-CN" altLang="en-US" sz="2400" b="1" dirty="0">
                <a:solidFill>
                  <a:srgbClr val="0033CC"/>
                </a:solidFill>
                <a:effectLst>
                  <a:outerShdw blurRad="38100" dist="38100" dir="2700000" algn="tl">
                    <a:srgbClr val="C0C0C0"/>
                  </a:outerShdw>
                </a:effectLst>
                <a:latin typeface="Arial" charset="0"/>
                <a:ea typeface="宋体" pitchFamily="2" charset="-122"/>
              </a:rPr>
              <a:t>式声明变量</a:t>
            </a:r>
            <a:r>
              <a:rPr kumimoji="1" lang="en-US" altLang="zh-CN" sz="2400" b="1" dirty="0">
                <a:solidFill>
                  <a:srgbClr val="0033CC"/>
                </a:solidFill>
                <a:effectLst>
                  <a:outerShdw blurRad="38100" dist="38100" dir="2700000" algn="tl">
                    <a:srgbClr val="C0C0C0"/>
                  </a:outerShdw>
                </a:effectLst>
                <a:latin typeface="Arial" charset="0"/>
                <a:ea typeface="宋体" pitchFamily="2" charset="-122"/>
              </a:rPr>
              <a:t>b1</a:t>
            </a:r>
            <a:r>
              <a:rPr kumimoji="1" lang="zh-CN" altLang="en-US" sz="2400" b="1" dirty="0">
                <a:solidFill>
                  <a:srgbClr val="0033CC"/>
                </a:solidFill>
                <a:effectLst>
                  <a:outerShdw blurRad="38100" dist="38100" dir="2700000" algn="tl">
                    <a:srgbClr val="C0C0C0"/>
                  </a:outerShdw>
                </a:effectLst>
                <a:latin typeface="Arial" charset="0"/>
                <a:ea typeface="宋体" pitchFamily="2" charset="-122"/>
              </a:rPr>
              <a:t>是整型。</a:t>
            </a:r>
          </a:p>
          <a:p>
            <a:pPr marL="360363" lvl="0" indent="-360363" fontAlgn="base">
              <a:lnSpc>
                <a:spcPct val="130000"/>
              </a:lnSpc>
              <a:spcBef>
                <a:spcPct val="20000"/>
              </a:spcBef>
              <a:spcAft>
                <a:spcPct val="0"/>
              </a:spcAft>
              <a:defRPr/>
            </a:pPr>
            <a:r>
              <a:rPr lang="en-US" altLang="zh-CN" b="1" dirty="0">
                <a:solidFill>
                  <a:srgbClr val="FF0000"/>
                </a:solidFill>
                <a:effectLst>
                  <a:outerShdw blurRad="38100" dist="38100" dir="2700000" algn="tl">
                    <a:srgbClr val="C0C0C0"/>
                  </a:outerShdw>
                </a:effectLst>
                <a:latin typeface="Arial" charset="0"/>
                <a:ea typeface="宋体" pitchFamily="2" charset="-122"/>
              </a:rPr>
              <a:t>             </a:t>
            </a:r>
            <a:r>
              <a:rPr lang="en-US" altLang="zh-CN" sz="2400" b="1" dirty="0">
                <a:solidFill>
                  <a:srgbClr val="FF0000"/>
                </a:solidFill>
                <a:effectLst>
                  <a:outerShdw blurRad="38100" dist="38100" dir="2700000" algn="tl">
                    <a:srgbClr val="C0C0C0"/>
                  </a:outerShdw>
                </a:effectLst>
                <a:latin typeface="Arial" charset="0"/>
                <a:ea typeface="宋体" pitchFamily="2" charset="-122"/>
              </a:rPr>
              <a:t>c1=125            </a:t>
            </a:r>
            <a:r>
              <a:rPr lang="en-US" altLang="zh-CN" sz="2400" b="1" dirty="0">
                <a:solidFill>
                  <a:srgbClr val="0033CC"/>
                </a:solidFill>
                <a:effectLst>
                  <a:outerShdw blurRad="38100" dist="38100" dir="2700000" algn="tl">
                    <a:srgbClr val="C0C0C0"/>
                  </a:outerShdw>
                </a:effectLst>
                <a:latin typeface="Arial" charset="0"/>
                <a:ea typeface="宋体" pitchFamily="2" charset="-122"/>
              </a:rPr>
              <a:t>’</a:t>
            </a:r>
            <a:r>
              <a:rPr lang="zh-CN" altLang="en-US" sz="2400" b="1" dirty="0">
                <a:solidFill>
                  <a:srgbClr val="0033CC"/>
                </a:solidFill>
                <a:effectLst>
                  <a:outerShdw blurRad="38100" dist="38100" dir="2700000" algn="tl">
                    <a:srgbClr val="C0C0C0"/>
                  </a:outerShdw>
                </a:effectLst>
                <a:latin typeface="Arial" charset="0"/>
                <a:ea typeface="宋体" pitchFamily="2" charset="-122"/>
              </a:rPr>
              <a:t>变量</a:t>
            </a:r>
            <a:r>
              <a:rPr lang="en-US" altLang="zh-CN" sz="2400" b="1" dirty="0">
                <a:solidFill>
                  <a:srgbClr val="0033CC"/>
                </a:solidFill>
                <a:effectLst>
                  <a:outerShdw blurRad="38100" dist="38100" dir="2700000" algn="tl">
                    <a:srgbClr val="C0C0C0"/>
                  </a:outerShdw>
                </a:effectLst>
                <a:latin typeface="Arial" charset="0"/>
                <a:ea typeface="宋体" pitchFamily="2" charset="-122"/>
              </a:rPr>
              <a:t>c1</a:t>
            </a:r>
            <a:r>
              <a:rPr lang="zh-CN" altLang="en-US" sz="2400" b="1" dirty="0">
                <a:solidFill>
                  <a:srgbClr val="0033CC"/>
                </a:solidFill>
                <a:effectLst>
                  <a:outerShdw blurRad="38100" dist="38100" dir="2700000" algn="tl">
                    <a:srgbClr val="C0C0C0"/>
                  </a:outerShdw>
                </a:effectLst>
                <a:latin typeface="Arial" charset="0"/>
                <a:ea typeface="宋体" pitchFamily="2" charset="-122"/>
              </a:rPr>
              <a:t>是变体型，值是</a:t>
            </a:r>
            <a:r>
              <a:rPr lang="en-US" altLang="zh-CN" sz="2400" b="1" dirty="0">
                <a:solidFill>
                  <a:srgbClr val="0033CC"/>
                </a:solidFill>
                <a:effectLst>
                  <a:outerShdw blurRad="38100" dist="38100" dir="2700000" algn="tl">
                    <a:srgbClr val="C0C0C0"/>
                  </a:outerShdw>
                </a:effectLst>
                <a:latin typeface="Arial" charset="0"/>
                <a:ea typeface="宋体" pitchFamily="2" charset="-122"/>
              </a:rPr>
              <a:t>125</a:t>
            </a:r>
            <a:endParaRPr kumimoji="1" lang="zh-CN" altLang="en-US" sz="2400" b="1" dirty="0">
              <a:solidFill>
                <a:srgbClr val="0033CC"/>
              </a:solidFill>
              <a:effectLst>
                <a:outerShdw blurRad="38100" dist="38100" dir="2700000" algn="tl">
                  <a:srgbClr val="C0C0C0"/>
                </a:outerShdw>
              </a:effectLst>
              <a:latin typeface="Arial" charset="0"/>
              <a:ea typeface="宋体" pitchFamily="2" charset="-122"/>
            </a:endParaRPr>
          </a:p>
        </p:txBody>
      </p:sp>
    </p:spTree>
    <p:extLst>
      <p:ext uri="{BB962C8B-B14F-4D97-AF65-F5344CB8AC3E}">
        <p14:creationId xmlns:p14="http://schemas.microsoft.com/office/powerpoint/2010/main" val="2962387644"/>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29</a:t>
            </a:fld>
            <a:endParaRPr lang="zh-CN" altLang="en-US"/>
          </a:p>
        </p:txBody>
      </p:sp>
      <p:sp>
        <p:nvSpPr>
          <p:cNvPr id="3" name="矩形 2"/>
          <p:cNvSpPr/>
          <p:nvPr/>
        </p:nvSpPr>
        <p:spPr>
          <a:xfrm>
            <a:off x="539552" y="1412776"/>
            <a:ext cx="7848872" cy="3847207"/>
          </a:xfrm>
          <a:prstGeom prst="rect">
            <a:avLst/>
          </a:prstGeom>
        </p:spPr>
        <p:txBody>
          <a:bodyPr wrap="square">
            <a:spAutoFit/>
          </a:bodyPr>
          <a:lstStyle/>
          <a:p>
            <a:r>
              <a:rPr lang="en-US" altLang="zh-CN" sz="3200" b="1" dirty="0" smtClean="0">
                <a:solidFill>
                  <a:srgbClr val="0033CC"/>
                </a:solidFill>
              </a:rPr>
              <a:t>4.</a:t>
            </a:r>
            <a:r>
              <a:rPr lang="zh-CN" altLang="en-US" sz="3200" b="1" dirty="0" smtClean="0">
                <a:solidFill>
                  <a:srgbClr val="0033CC"/>
                </a:solidFill>
              </a:rPr>
              <a:t>数组</a:t>
            </a:r>
            <a:r>
              <a:rPr lang="en-US" altLang="zh-CN" sz="2800" dirty="0"/>
              <a:t>: </a:t>
            </a:r>
            <a:r>
              <a:rPr lang="zh-CN" altLang="en-US" sz="2400" b="1" dirty="0"/>
              <a:t>是一个由相同数据类型的变量构成的集合</a:t>
            </a:r>
            <a:r>
              <a:rPr lang="en-US" altLang="zh-CN" sz="2400" b="1" dirty="0"/>
              <a:t>,</a:t>
            </a:r>
            <a:r>
              <a:rPr lang="zh-CN" altLang="en-US" sz="2400" b="1" dirty="0"/>
              <a:t>数组在使用之前应该加以声明，说明数据元素的类型、数组大小、数组的作用范围</a:t>
            </a:r>
            <a:r>
              <a:rPr lang="zh-CN" altLang="en-US" sz="2400" b="1" dirty="0" smtClean="0"/>
              <a:t>。</a:t>
            </a:r>
            <a:endParaRPr lang="en-US" altLang="zh-CN" sz="2400" b="1" dirty="0" smtClean="0"/>
          </a:p>
          <a:p>
            <a:endParaRPr lang="zh-CN" altLang="en-US" sz="2800" dirty="0"/>
          </a:p>
          <a:p>
            <a:r>
              <a:rPr lang="zh-CN" altLang="en-US" sz="3200" b="1" dirty="0"/>
              <a:t>固定大小数组的声明</a:t>
            </a:r>
            <a:r>
              <a:rPr lang="zh-CN" altLang="en-US" sz="3200" b="1" dirty="0" smtClean="0"/>
              <a:t>：</a:t>
            </a:r>
            <a:endParaRPr lang="en-US" altLang="zh-CN" sz="3200" b="1" dirty="0" smtClean="0"/>
          </a:p>
          <a:p>
            <a:endParaRPr lang="zh-CN" altLang="en-US" sz="3200" b="1" dirty="0"/>
          </a:p>
          <a:p>
            <a:r>
              <a:rPr lang="en-US" altLang="zh-CN" sz="2400" b="1" dirty="0"/>
              <a:t>Dim </a:t>
            </a:r>
            <a:r>
              <a:rPr lang="zh-CN" altLang="en-US" sz="2400" b="1" dirty="0"/>
              <a:t>数组名</a:t>
            </a:r>
            <a:r>
              <a:rPr lang="en-US" altLang="zh-CN" sz="2400" b="1" dirty="0"/>
              <a:t>(</a:t>
            </a:r>
            <a:r>
              <a:rPr lang="zh-CN" altLang="en-US" sz="2400" b="1" dirty="0"/>
              <a:t>［下标下界 </a:t>
            </a:r>
            <a:r>
              <a:rPr lang="en-US" altLang="zh-CN" sz="2400" b="1" dirty="0"/>
              <a:t>To</a:t>
            </a:r>
            <a:r>
              <a:rPr lang="zh-CN" altLang="en-US" sz="2400" b="1" dirty="0"/>
              <a:t>］ 下标上界</a:t>
            </a:r>
            <a:r>
              <a:rPr lang="en-US" altLang="zh-CN" sz="2400" b="1" dirty="0"/>
              <a:t>)</a:t>
            </a:r>
            <a:r>
              <a:rPr lang="zh-CN" altLang="en-US" sz="2400" b="1" dirty="0"/>
              <a:t>［</a:t>
            </a:r>
            <a:r>
              <a:rPr lang="en-US" altLang="zh-CN" sz="2400" b="1" dirty="0"/>
              <a:t>As </a:t>
            </a:r>
            <a:r>
              <a:rPr lang="zh-CN" altLang="en-US" sz="2400" b="1" dirty="0"/>
              <a:t>数据类型］，如</a:t>
            </a:r>
            <a:r>
              <a:rPr lang="en-US" altLang="zh-CN" sz="2400" b="1" dirty="0"/>
              <a:t>Dim Array(8) As Integer </a:t>
            </a:r>
            <a:r>
              <a:rPr lang="zh-CN" altLang="en-US" sz="2400" b="1" dirty="0"/>
              <a:t>，</a:t>
            </a:r>
          </a:p>
          <a:p>
            <a:r>
              <a:rPr lang="zh-CN" altLang="en-US" sz="2400" b="1" dirty="0"/>
              <a:t>              </a:t>
            </a:r>
            <a:r>
              <a:rPr lang="en-US" altLang="zh-CN" sz="2400" b="1" dirty="0"/>
              <a:t>Static Array(19, 19) As Integer </a:t>
            </a:r>
            <a:endParaRPr lang="zh-CN" altLang="en-US" sz="2400" b="1" dirty="0"/>
          </a:p>
        </p:txBody>
      </p:sp>
    </p:spTree>
    <p:extLst>
      <p:ext uri="{BB962C8B-B14F-4D97-AF65-F5344CB8AC3E}">
        <p14:creationId xmlns:p14="http://schemas.microsoft.com/office/powerpoint/2010/main" val="3746607907"/>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3B31D9B-1197-4B8C-BFD5-D3EE9EA21345}" type="slidenum">
              <a:rPr lang="zh-CN" altLang="en-US" smtClean="0"/>
              <a:t>3</a:t>
            </a:fld>
            <a:endParaRPr lang="zh-CN" altLang="en-US"/>
          </a:p>
        </p:txBody>
      </p:sp>
      <p:sp>
        <p:nvSpPr>
          <p:cNvPr id="5" name="矩形 4"/>
          <p:cNvSpPr/>
          <p:nvPr/>
        </p:nvSpPr>
        <p:spPr>
          <a:xfrm>
            <a:off x="611560" y="1556792"/>
            <a:ext cx="7848872" cy="3379387"/>
          </a:xfrm>
          <a:prstGeom prst="rect">
            <a:avLst/>
          </a:prstGeom>
        </p:spPr>
        <p:txBody>
          <a:bodyPr wrap="square">
            <a:spAutoFit/>
          </a:bodyPr>
          <a:lstStyle/>
          <a:p>
            <a:pPr marL="719138" lvl="0" indent="-719138" fontAlgn="base">
              <a:lnSpc>
                <a:spcPct val="12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Times New Roman" pitchFamily="18" charset="0"/>
                <a:ea typeface="宋体" pitchFamily="2" charset="-122"/>
              </a:rPr>
              <a:t> </a:t>
            </a:r>
            <a:r>
              <a:rPr lang="zh-CN" altLang="en-US" sz="2400" b="1" dirty="0" smtClean="0">
                <a:solidFill>
                  <a:prstClr val="black"/>
                </a:solidFill>
                <a:effectLst>
                  <a:outerShdw blurRad="38100" dist="38100" dir="2700000" algn="tl">
                    <a:srgbClr val="C0C0C0"/>
                  </a:outerShdw>
                </a:effectLst>
                <a:latin typeface="Times New Roman" pitchFamily="18" charset="0"/>
                <a:ea typeface="宋体" pitchFamily="2" charset="-122"/>
              </a:rPr>
              <a:t>     </a:t>
            </a:r>
            <a:r>
              <a:rPr lang="zh-CN" altLang="en-US" sz="2200" b="1" dirty="0" smtClean="0">
                <a:solidFill>
                  <a:prstClr val="black"/>
                </a:solidFill>
                <a:effectLst>
                  <a:outerShdw blurRad="38100" dist="38100" dir="2700000" algn="tl">
                    <a:srgbClr val="C0C0C0"/>
                  </a:outerShdw>
                </a:effectLst>
                <a:latin typeface="Times New Roman" pitchFamily="18" charset="0"/>
                <a:ea typeface="宋体" pitchFamily="2" charset="-122"/>
              </a:rPr>
              <a:t>模块</a:t>
            </a:r>
            <a:r>
              <a:rPr lang="zh-CN" altLang="en-US" sz="2200" b="1" dirty="0">
                <a:solidFill>
                  <a:prstClr val="black"/>
                </a:solidFill>
                <a:effectLst>
                  <a:outerShdw blurRad="38100" dist="38100" dir="2700000" algn="tl">
                    <a:srgbClr val="C0C0C0"/>
                  </a:outerShdw>
                </a:effectLst>
                <a:latin typeface="Times New Roman" pitchFamily="18" charset="0"/>
                <a:ea typeface="宋体" pitchFamily="2" charset="-122"/>
              </a:rPr>
              <a:t>有</a:t>
            </a:r>
            <a:r>
              <a:rPr lang="en-US" altLang="zh-CN" sz="2200" b="1" dirty="0">
                <a:solidFill>
                  <a:prstClr val="black"/>
                </a:solidFill>
                <a:effectLst>
                  <a:outerShdw blurRad="38100" dist="38100" dir="2700000" algn="tl">
                    <a:srgbClr val="C0C0C0"/>
                  </a:outerShdw>
                </a:effectLst>
                <a:latin typeface="Times New Roman" pitchFamily="18" charset="0"/>
                <a:ea typeface="宋体" pitchFamily="2" charset="-122"/>
              </a:rPr>
              <a:t>2</a:t>
            </a:r>
            <a:r>
              <a:rPr lang="zh-CN" altLang="en-US" sz="2200" b="1" dirty="0">
                <a:solidFill>
                  <a:prstClr val="black"/>
                </a:solidFill>
                <a:effectLst>
                  <a:outerShdw blurRad="38100" dist="38100" dir="2700000" algn="tl">
                    <a:srgbClr val="C0C0C0"/>
                  </a:outerShdw>
                </a:effectLst>
                <a:latin typeface="Times New Roman" pitchFamily="18" charset="0"/>
                <a:ea typeface="宋体" pitchFamily="2" charset="-122"/>
              </a:rPr>
              <a:t>种类型：</a:t>
            </a:r>
            <a:r>
              <a:rPr lang="zh-CN" altLang="en-US" sz="2200" b="1" u="sng" dirty="0">
                <a:solidFill>
                  <a:srgbClr val="0070C0"/>
                </a:solidFill>
                <a:effectLst>
                  <a:outerShdw blurRad="38100" dist="38100" dir="2700000" algn="tl">
                    <a:srgbClr val="C0C0C0"/>
                  </a:outerShdw>
                </a:effectLst>
                <a:latin typeface="Times New Roman" pitchFamily="18" charset="0"/>
                <a:ea typeface="宋体" pitchFamily="2" charset="-122"/>
              </a:rPr>
              <a:t>类模块</a:t>
            </a:r>
            <a:r>
              <a:rPr lang="zh-CN" altLang="en-US" sz="2200" b="1" dirty="0">
                <a:solidFill>
                  <a:prstClr val="black"/>
                </a:solidFill>
                <a:effectLst>
                  <a:outerShdw blurRad="38100" dist="38100" dir="2700000" algn="tl">
                    <a:srgbClr val="C0C0C0"/>
                  </a:outerShdw>
                </a:effectLst>
                <a:latin typeface="Times New Roman" pitchFamily="18" charset="0"/>
                <a:ea typeface="宋体" pitchFamily="2" charset="-122"/>
              </a:rPr>
              <a:t>和</a:t>
            </a:r>
            <a:r>
              <a:rPr lang="zh-CN" altLang="en-US" sz="2200" b="1" u="sng" dirty="0">
                <a:solidFill>
                  <a:srgbClr val="0070C0"/>
                </a:solidFill>
                <a:effectLst>
                  <a:outerShdw blurRad="38100" dist="38100" dir="2700000" algn="tl">
                    <a:srgbClr val="C0C0C0"/>
                  </a:outerShdw>
                </a:effectLst>
                <a:latin typeface="Times New Roman" pitchFamily="18" charset="0"/>
                <a:ea typeface="宋体" pitchFamily="2" charset="-122"/>
              </a:rPr>
              <a:t>标准模块</a:t>
            </a:r>
            <a:r>
              <a:rPr lang="zh-CN" altLang="en-US" sz="2200" b="1" dirty="0">
                <a:solidFill>
                  <a:prstClr val="black"/>
                </a:solidFill>
                <a:effectLst>
                  <a:outerShdw blurRad="38100" dist="38100" dir="2700000" algn="tl">
                    <a:srgbClr val="C0C0C0"/>
                  </a:outerShdw>
                </a:effectLst>
                <a:latin typeface="Times New Roman" pitchFamily="18" charset="0"/>
                <a:ea typeface="宋体" pitchFamily="2" charset="-122"/>
              </a:rPr>
              <a:t>。使用模块可以在实际开发中实现较为复杂的功能。</a:t>
            </a:r>
          </a:p>
          <a:p>
            <a:pPr marL="900113" lvl="1" indent="-442913" fontAlgn="base">
              <a:lnSpc>
                <a:spcPct val="120000"/>
              </a:lnSpc>
              <a:spcBef>
                <a:spcPct val="0"/>
              </a:spcBef>
              <a:spcAft>
                <a:spcPct val="0"/>
              </a:spcAft>
              <a:buFont typeface="Wingdings" pitchFamily="2" charset="2"/>
              <a:buChar char="l"/>
              <a:defRPr/>
            </a:pPr>
            <a:r>
              <a:rPr lang="zh-CN" altLang="en-US" sz="2200" b="1" dirty="0">
                <a:solidFill>
                  <a:srgbClr val="0070C0"/>
                </a:solidFill>
                <a:effectLst>
                  <a:outerShdw blurRad="38100" dist="38100" dir="2700000" algn="tl">
                    <a:srgbClr val="C0C0C0"/>
                  </a:outerShdw>
                </a:effectLst>
                <a:latin typeface="Times New Roman" pitchFamily="18" charset="0"/>
                <a:ea typeface="黑体" pitchFamily="2" charset="-122"/>
              </a:rPr>
              <a:t>类模块</a:t>
            </a:r>
            <a:r>
              <a:rPr lang="zh-CN" altLang="en-US" sz="2200" b="1" dirty="0">
                <a:solidFill>
                  <a:srgbClr val="991944"/>
                </a:solidFill>
                <a:effectLst>
                  <a:outerShdw blurRad="38100" dist="38100" dir="2700000" algn="tl">
                    <a:srgbClr val="C0C0C0"/>
                  </a:outerShdw>
                </a:effectLst>
                <a:latin typeface="Times New Roman" pitchFamily="18" charset="0"/>
                <a:ea typeface="宋体" pitchFamily="2" charset="-122"/>
              </a:rPr>
              <a:t>：</a:t>
            </a:r>
            <a:r>
              <a:rPr lang="zh-CN" altLang="en-US" sz="2200" b="1" dirty="0">
                <a:solidFill>
                  <a:prstClr val="black"/>
                </a:solidFill>
                <a:effectLst>
                  <a:outerShdw blurRad="38100" dist="38100" dir="2700000" algn="tl">
                    <a:srgbClr val="C0C0C0"/>
                  </a:outerShdw>
                </a:effectLst>
                <a:latin typeface="Times New Roman" pitchFamily="18" charset="0"/>
                <a:ea typeface="宋体" pitchFamily="2" charset="-122"/>
              </a:rPr>
              <a:t>类模块是包含代码和数据的集合，可以看作是没有物理表示的控件，总是与某一特定的窗体或报表相关联。窗体模块和报表模块都属于类模块。</a:t>
            </a:r>
          </a:p>
          <a:p>
            <a:pPr marL="900113" lvl="1" indent="-442913" fontAlgn="base">
              <a:lnSpc>
                <a:spcPct val="120000"/>
              </a:lnSpc>
              <a:spcBef>
                <a:spcPct val="0"/>
              </a:spcBef>
              <a:spcAft>
                <a:spcPct val="0"/>
              </a:spcAft>
              <a:buFont typeface="Wingdings" pitchFamily="2" charset="2"/>
              <a:buChar char="l"/>
              <a:defRPr/>
            </a:pPr>
            <a:r>
              <a:rPr lang="zh-CN" altLang="en-US" sz="2200" b="1" dirty="0">
                <a:solidFill>
                  <a:srgbClr val="0070C0"/>
                </a:solidFill>
                <a:effectLst>
                  <a:outerShdw blurRad="38100" dist="38100" dir="2700000" algn="tl">
                    <a:srgbClr val="C0C0C0"/>
                  </a:outerShdw>
                </a:effectLst>
                <a:latin typeface="Times New Roman" pitchFamily="18" charset="0"/>
                <a:ea typeface="黑体" pitchFamily="2" charset="-122"/>
              </a:rPr>
              <a:t>标准模块</a:t>
            </a:r>
            <a:r>
              <a:rPr lang="zh-CN" altLang="en-US" sz="2200" b="1" dirty="0">
                <a:solidFill>
                  <a:srgbClr val="991944"/>
                </a:solidFill>
                <a:effectLst>
                  <a:outerShdw blurRad="38100" dist="38100" dir="2700000" algn="tl">
                    <a:srgbClr val="C0C0C0"/>
                  </a:outerShdw>
                </a:effectLst>
                <a:latin typeface="Times New Roman" pitchFamily="18" charset="0"/>
                <a:ea typeface="黑体" pitchFamily="2" charset="-122"/>
              </a:rPr>
              <a:t>：</a:t>
            </a:r>
            <a:r>
              <a:rPr lang="zh-CN" altLang="en-US" sz="2200" b="1" dirty="0">
                <a:solidFill>
                  <a:prstClr val="black"/>
                </a:solidFill>
                <a:effectLst>
                  <a:outerShdw blurRad="38100" dist="38100" dir="2700000" algn="tl">
                    <a:srgbClr val="C0C0C0"/>
                  </a:outerShdw>
                </a:effectLst>
                <a:latin typeface="Times New Roman" pitchFamily="18" charset="0"/>
                <a:ea typeface="宋体" pitchFamily="2" charset="-122"/>
              </a:rPr>
              <a:t>标准模块是代码的集合，包含的过程不与任何其他对象相关联，是数据库对象使用的公共过程，保存在数据库窗口中。</a:t>
            </a:r>
          </a:p>
        </p:txBody>
      </p:sp>
      <p:sp>
        <p:nvSpPr>
          <p:cNvPr id="2" name="动作按钮: 第一张 1">
            <a:hlinkClick r:id="" action="ppaction://hlinkshowjump?jump=firstslide" highlightClick="1"/>
          </p:cNvPr>
          <p:cNvSpPr/>
          <p:nvPr/>
        </p:nvSpPr>
        <p:spPr>
          <a:xfrm>
            <a:off x="6876256" y="5949280"/>
            <a:ext cx="792088" cy="576064"/>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10860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down)">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30</a:t>
            </a:fld>
            <a:endParaRPr lang="zh-CN" altLang="en-US"/>
          </a:p>
        </p:txBody>
      </p:sp>
      <p:sp>
        <p:nvSpPr>
          <p:cNvPr id="3" name="矩形 2"/>
          <p:cNvSpPr/>
          <p:nvPr/>
        </p:nvSpPr>
        <p:spPr>
          <a:xfrm>
            <a:off x="827584" y="980728"/>
            <a:ext cx="7488832" cy="4154984"/>
          </a:xfrm>
          <a:prstGeom prst="rect">
            <a:avLst/>
          </a:prstGeom>
        </p:spPr>
        <p:txBody>
          <a:bodyPr wrap="square">
            <a:spAutoFit/>
          </a:bodyPr>
          <a:lstStyle/>
          <a:p>
            <a:r>
              <a:rPr lang="zh-CN" altLang="en-US" sz="2400" b="1" dirty="0"/>
              <a:t>其中数组名和变量的命令规则相同，“下界”表示数组中所有元素标号的开始位置，若省略，系统默认从</a:t>
            </a:r>
            <a:r>
              <a:rPr lang="en-US" altLang="zh-CN" sz="2400" b="1" dirty="0"/>
              <a:t>0</a:t>
            </a:r>
            <a:r>
              <a:rPr lang="zh-CN" altLang="en-US" sz="2400" b="1" dirty="0"/>
              <a:t>开始，“上界”表示标号的最大值，不能省略。数据类型表示数组中每个元素的数据类型</a:t>
            </a:r>
            <a:r>
              <a:rPr lang="zh-CN" altLang="en-US" sz="2400" b="1" dirty="0" smtClean="0"/>
              <a:t>。</a:t>
            </a:r>
            <a:endParaRPr lang="en-US" altLang="zh-CN" sz="2400" b="1" dirty="0" smtClean="0"/>
          </a:p>
          <a:p>
            <a:endParaRPr lang="zh-CN" altLang="en-US" sz="2400" b="1" dirty="0"/>
          </a:p>
          <a:p>
            <a:r>
              <a:rPr lang="zh-CN" altLang="en-US" sz="2400" b="1" dirty="0"/>
              <a:t>例如，</a:t>
            </a:r>
            <a:r>
              <a:rPr lang="en-US" altLang="zh-CN" sz="2400" b="1" dirty="0"/>
              <a:t>Dim A1(8) As Integer</a:t>
            </a:r>
            <a:r>
              <a:rPr lang="zh-CN" altLang="en-US" sz="2400" b="1" dirty="0"/>
              <a:t>，其下界默认为</a:t>
            </a:r>
            <a:r>
              <a:rPr lang="en-US" altLang="zh-CN" sz="2400" b="1" dirty="0"/>
              <a:t>0</a:t>
            </a:r>
            <a:r>
              <a:rPr lang="zh-CN" altLang="en-US" sz="2400" b="1" dirty="0"/>
              <a:t>，上界为</a:t>
            </a:r>
            <a:r>
              <a:rPr lang="en-US" altLang="zh-CN" sz="2400" b="1" dirty="0"/>
              <a:t>8</a:t>
            </a:r>
            <a:r>
              <a:rPr lang="zh-CN" altLang="en-US" sz="2400" b="1" dirty="0"/>
              <a:t>，共</a:t>
            </a:r>
            <a:r>
              <a:rPr lang="en-US" altLang="zh-CN" sz="2400" b="1" dirty="0"/>
              <a:t>9</a:t>
            </a:r>
            <a:r>
              <a:rPr lang="zh-CN" altLang="en-US" sz="2400" b="1" dirty="0"/>
              <a:t>个元素，每个元素均是整型的。</a:t>
            </a:r>
          </a:p>
          <a:p>
            <a:r>
              <a:rPr lang="zh-CN" altLang="en-US" sz="2400" b="1" dirty="0"/>
              <a:t>也可以指定下界，如</a:t>
            </a:r>
            <a:r>
              <a:rPr lang="zh-CN" altLang="en-US" sz="2400" b="1" dirty="0" smtClean="0"/>
              <a:t>：</a:t>
            </a:r>
            <a:endParaRPr lang="en-US" altLang="zh-CN" sz="2400" b="1" dirty="0" smtClean="0"/>
          </a:p>
          <a:p>
            <a:endParaRPr lang="zh-CN" altLang="en-US" sz="2400" b="1" dirty="0"/>
          </a:p>
          <a:p>
            <a:r>
              <a:rPr lang="en-US" altLang="zh-CN" sz="2400" b="1" dirty="0"/>
              <a:t>Dim A2(1 To 8) As Integer</a:t>
            </a:r>
            <a:r>
              <a:rPr lang="zh-CN" altLang="en-US" sz="2400" b="1" dirty="0"/>
              <a:t>，该数组下界为</a:t>
            </a:r>
            <a:r>
              <a:rPr lang="en-US" altLang="zh-CN" sz="2400" b="1" dirty="0"/>
              <a:t>1</a:t>
            </a:r>
            <a:r>
              <a:rPr lang="zh-CN" altLang="en-US" sz="2400" b="1" dirty="0"/>
              <a:t>，上界为</a:t>
            </a:r>
            <a:r>
              <a:rPr lang="en-US" altLang="zh-CN" sz="2400" b="1" dirty="0"/>
              <a:t>8</a:t>
            </a:r>
            <a:r>
              <a:rPr lang="zh-CN" altLang="en-US" sz="2400" b="1" dirty="0"/>
              <a:t>，共</a:t>
            </a:r>
            <a:r>
              <a:rPr lang="en-US" altLang="zh-CN" sz="2400" b="1" dirty="0"/>
              <a:t>8</a:t>
            </a:r>
            <a:r>
              <a:rPr lang="zh-CN" altLang="en-US" sz="2400" b="1" dirty="0"/>
              <a:t>个元素</a:t>
            </a:r>
            <a:r>
              <a:rPr lang="zh-CN" altLang="en-US" sz="2400" b="1" dirty="0" smtClean="0"/>
              <a:t>。</a:t>
            </a:r>
            <a:endParaRPr lang="zh-CN" altLang="en-US" sz="2400" b="1" dirty="0"/>
          </a:p>
        </p:txBody>
      </p:sp>
    </p:spTree>
    <p:extLst>
      <p:ext uri="{BB962C8B-B14F-4D97-AF65-F5344CB8AC3E}">
        <p14:creationId xmlns:p14="http://schemas.microsoft.com/office/powerpoint/2010/main" val="2425400712"/>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31</a:t>
            </a:fld>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8" y="3212976"/>
            <a:ext cx="7497763"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1124744"/>
            <a:ext cx="7128792" cy="1261884"/>
          </a:xfrm>
          <a:prstGeom prst="rect">
            <a:avLst/>
          </a:prstGeom>
        </p:spPr>
        <p:txBody>
          <a:bodyPr wrap="square">
            <a:spAutoFit/>
          </a:bodyPr>
          <a:lstStyle/>
          <a:p>
            <a:r>
              <a:rPr lang="zh-CN" altLang="en-US" sz="2800" b="1" dirty="0"/>
              <a:t>可以定义二维数组和多维数组，其格式如下：</a:t>
            </a:r>
          </a:p>
          <a:p>
            <a:r>
              <a:rPr lang="en-US" altLang="zh-CN" sz="2400" b="1" dirty="0">
                <a:solidFill>
                  <a:srgbClr val="0033CC"/>
                </a:solidFill>
              </a:rPr>
              <a:t>Dim </a:t>
            </a:r>
            <a:r>
              <a:rPr lang="zh-CN" altLang="en-US" sz="2400" b="1" dirty="0">
                <a:solidFill>
                  <a:srgbClr val="0033CC"/>
                </a:solidFill>
              </a:rPr>
              <a:t>数组名</a:t>
            </a:r>
            <a:r>
              <a:rPr lang="en-US" altLang="zh-CN" sz="2400" b="1" dirty="0">
                <a:solidFill>
                  <a:srgbClr val="0033CC"/>
                </a:solidFill>
              </a:rPr>
              <a:t>(</a:t>
            </a:r>
            <a:r>
              <a:rPr lang="zh-CN" altLang="en-US" sz="2400" b="1" dirty="0">
                <a:solidFill>
                  <a:srgbClr val="0033CC"/>
                </a:solidFill>
              </a:rPr>
              <a:t>［下标</a:t>
            </a:r>
            <a:r>
              <a:rPr lang="en-US" altLang="zh-CN" sz="2400" b="1" dirty="0">
                <a:solidFill>
                  <a:srgbClr val="0033CC"/>
                </a:solidFill>
              </a:rPr>
              <a:t>1</a:t>
            </a:r>
            <a:r>
              <a:rPr lang="zh-CN" altLang="en-US" sz="2400" b="1" dirty="0">
                <a:solidFill>
                  <a:srgbClr val="0033CC"/>
                </a:solidFill>
              </a:rPr>
              <a:t>下界 </a:t>
            </a:r>
            <a:r>
              <a:rPr lang="en-US" altLang="zh-CN" sz="2400" b="1" dirty="0">
                <a:solidFill>
                  <a:srgbClr val="0033CC"/>
                </a:solidFill>
              </a:rPr>
              <a:t>To</a:t>
            </a:r>
            <a:r>
              <a:rPr lang="zh-CN" altLang="en-US" sz="2400" b="1" dirty="0">
                <a:solidFill>
                  <a:srgbClr val="0033CC"/>
                </a:solidFill>
              </a:rPr>
              <a:t>］ 下标</a:t>
            </a:r>
            <a:r>
              <a:rPr lang="en-US" altLang="zh-CN" sz="2400" b="1" dirty="0">
                <a:solidFill>
                  <a:srgbClr val="0033CC"/>
                </a:solidFill>
              </a:rPr>
              <a:t>1</a:t>
            </a:r>
            <a:r>
              <a:rPr lang="zh-CN" altLang="en-US" sz="2400" b="1" dirty="0">
                <a:solidFill>
                  <a:srgbClr val="0033CC"/>
                </a:solidFill>
              </a:rPr>
              <a:t>上界，［下标</a:t>
            </a:r>
            <a:r>
              <a:rPr lang="en-US" altLang="zh-CN" sz="2400" b="1" dirty="0">
                <a:solidFill>
                  <a:srgbClr val="0033CC"/>
                </a:solidFill>
              </a:rPr>
              <a:t>2</a:t>
            </a:r>
            <a:r>
              <a:rPr lang="zh-CN" altLang="en-US" sz="2400" b="1" dirty="0">
                <a:solidFill>
                  <a:srgbClr val="0033CC"/>
                </a:solidFill>
              </a:rPr>
              <a:t>下界 </a:t>
            </a:r>
            <a:r>
              <a:rPr lang="en-US" altLang="zh-CN" sz="2400" b="1" dirty="0">
                <a:solidFill>
                  <a:srgbClr val="0033CC"/>
                </a:solidFill>
              </a:rPr>
              <a:t>To</a:t>
            </a:r>
            <a:r>
              <a:rPr lang="zh-CN" altLang="en-US" sz="2400" b="1" dirty="0">
                <a:solidFill>
                  <a:srgbClr val="0033CC"/>
                </a:solidFill>
              </a:rPr>
              <a:t>］ 下标</a:t>
            </a:r>
            <a:r>
              <a:rPr lang="en-US" altLang="zh-CN" sz="2400" b="1" dirty="0">
                <a:solidFill>
                  <a:srgbClr val="0033CC"/>
                </a:solidFill>
              </a:rPr>
              <a:t>2</a:t>
            </a:r>
            <a:r>
              <a:rPr lang="zh-CN" altLang="en-US" sz="2400" b="1" dirty="0">
                <a:solidFill>
                  <a:srgbClr val="0033CC"/>
                </a:solidFill>
              </a:rPr>
              <a:t>上界 ［，</a:t>
            </a:r>
            <a:r>
              <a:rPr lang="en-US" altLang="zh-CN" sz="2400" b="1" dirty="0">
                <a:solidFill>
                  <a:srgbClr val="0033CC"/>
                </a:solidFill>
              </a:rPr>
              <a:t>…</a:t>
            </a:r>
            <a:r>
              <a:rPr lang="zh-CN" altLang="en-US" sz="2400" b="1" dirty="0">
                <a:solidFill>
                  <a:srgbClr val="0033CC"/>
                </a:solidFill>
              </a:rPr>
              <a:t>］</a:t>
            </a:r>
            <a:r>
              <a:rPr lang="en-US" altLang="zh-CN" sz="2400" b="1" dirty="0">
                <a:solidFill>
                  <a:srgbClr val="0033CC"/>
                </a:solidFill>
              </a:rPr>
              <a:t>) </a:t>
            </a:r>
            <a:r>
              <a:rPr lang="zh-CN" altLang="en-US" sz="2400" b="1" dirty="0">
                <a:solidFill>
                  <a:srgbClr val="0033CC"/>
                </a:solidFill>
              </a:rPr>
              <a:t>［</a:t>
            </a:r>
            <a:r>
              <a:rPr lang="en-US" altLang="zh-CN" sz="2400" b="1" dirty="0">
                <a:solidFill>
                  <a:srgbClr val="0033CC"/>
                </a:solidFill>
              </a:rPr>
              <a:t>As </a:t>
            </a:r>
            <a:r>
              <a:rPr lang="zh-CN" altLang="en-US" sz="2400" b="1" dirty="0">
                <a:solidFill>
                  <a:srgbClr val="0033CC"/>
                </a:solidFill>
              </a:rPr>
              <a:t>数据类］</a:t>
            </a:r>
          </a:p>
        </p:txBody>
      </p:sp>
    </p:spTree>
    <p:extLst>
      <p:ext uri="{BB962C8B-B14F-4D97-AF65-F5344CB8AC3E}">
        <p14:creationId xmlns:p14="http://schemas.microsoft.com/office/powerpoint/2010/main" val="2579009136"/>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zh-CN" sz="3600" b="1" dirty="0">
                <a:solidFill>
                  <a:srgbClr val="FF0000"/>
                </a:solidFill>
              </a:rPr>
              <a:t>7</a:t>
            </a:r>
            <a:r>
              <a:rPr lang="en-US" altLang="zh-CN" sz="3600" b="1" dirty="0" smtClean="0">
                <a:solidFill>
                  <a:srgbClr val="FF0000"/>
                </a:solidFill>
              </a:rPr>
              <a:t>.3.5 </a:t>
            </a:r>
            <a:r>
              <a:rPr lang="zh-CN" altLang="en-US" sz="3600" b="1" dirty="0" smtClean="0">
                <a:solidFill>
                  <a:srgbClr val="FF0000"/>
                </a:solidFill>
              </a:rPr>
              <a:t>运算符与表达式 </a:t>
            </a:r>
          </a:p>
        </p:txBody>
      </p:sp>
      <p:sp>
        <p:nvSpPr>
          <p:cNvPr id="27651" name="Rectangle 3"/>
          <p:cNvSpPr>
            <a:spLocks noGrp="1" noChangeArrowheads="1"/>
          </p:cNvSpPr>
          <p:nvPr>
            <p:ph idx="1"/>
          </p:nvPr>
        </p:nvSpPr>
        <p:spPr/>
        <p:txBody>
          <a:bodyPr>
            <a:normAutofit/>
          </a:bodyPr>
          <a:lstStyle/>
          <a:p>
            <a:pPr eaLnBrk="1" hangingPunct="1"/>
            <a:r>
              <a:rPr lang="en-US" altLang="zh-CN" sz="2400" b="1" dirty="0" smtClean="0"/>
              <a:t>VBA</a:t>
            </a:r>
            <a:r>
              <a:rPr lang="zh-CN" altLang="en-US" sz="2400" b="1" dirty="0" smtClean="0"/>
              <a:t>编程语言提供了多种类型的运算符完成对数据的各种运算和处理，主要包括</a:t>
            </a:r>
            <a:r>
              <a:rPr lang="en-US" altLang="zh-CN" sz="2400" b="1" dirty="0" smtClean="0"/>
              <a:t>5</a:t>
            </a:r>
            <a:r>
              <a:rPr lang="zh-CN" altLang="en-US" sz="2400" b="1" dirty="0" smtClean="0"/>
              <a:t>种类型的运算符</a:t>
            </a:r>
            <a:r>
              <a:rPr lang="en-US" altLang="zh-CN" sz="2400" b="1" dirty="0" smtClean="0"/>
              <a:t>: </a:t>
            </a:r>
          </a:p>
          <a:p>
            <a:pPr eaLnBrk="1" hangingPunct="1"/>
            <a:r>
              <a:rPr lang="en-US" altLang="zh-CN" sz="2400" b="1" dirty="0" smtClean="0"/>
              <a:t>1. </a:t>
            </a:r>
            <a:r>
              <a:rPr lang="zh-CN" altLang="en-US" sz="2400" b="1" dirty="0" smtClean="0"/>
              <a:t>算术运算符及算术表达式</a:t>
            </a:r>
          </a:p>
          <a:p>
            <a:pPr eaLnBrk="1" hangingPunct="1"/>
            <a:r>
              <a:rPr lang="en-US" altLang="zh-CN" sz="2400" b="1" dirty="0" smtClean="0"/>
              <a:t>2. </a:t>
            </a:r>
            <a:r>
              <a:rPr lang="zh-CN" altLang="en-US" sz="2400" b="1" dirty="0" smtClean="0"/>
              <a:t>连接运算符与字符串表达式</a:t>
            </a:r>
          </a:p>
          <a:p>
            <a:pPr eaLnBrk="1" hangingPunct="1"/>
            <a:r>
              <a:rPr lang="en-US" altLang="zh-CN" sz="2400" b="1" dirty="0" smtClean="0"/>
              <a:t>3. </a:t>
            </a:r>
            <a:r>
              <a:rPr lang="zh-CN" altLang="en-US" sz="2400" b="1" dirty="0" smtClean="0"/>
              <a:t>关系运算符与关系运动表达式</a:t>
            </a:r>
          </a:p>
          <a:p>
            <a:pPr eaLnBrk="1" hangingPunct="1"/>
            <a:r>
              <a:rPr lang="en-US" altLang="zh-CN" sz="2400" b="1" dirty="0" smtClean="0"/>
              <a:t>4. </a:t>
            </a:r>
            <a:r>
              <a:rPr lang="zh-CN" altLang="en-US" sz="2400" b="1" dirty="0" smtClean="0"/>
              <a:t>逻辑运算符与逻辑表达式</a:t>
            </a:r>
            <a:endParaRPr lang="en-US" altLang="zh-CN" sz="2400" b="1" dirty="0" smtClean="0"/>
          </a:p>
          <a:p>
            <a:pPr eaLnBrk="1" hangingPunct="1"/>
            <a:r>
              <a:rPr lang="en-US" altLang="zh-CN" sz="2400" b="1" dirty="0" smtClean="0"/>
              <a:t>5.</a:t>
            </a:r>
            <a:r>
              <a:rPr lang="zh-CN" altLang="zh-CN" sz="2400" b="1" dirty="0" smtClean="0"/>
              <a:t> </a:t>
            </a:r>
            <a:r>
              <a:rPr lang="zh-CN" sz="2400" b="1" dirty="0" smtClean="0"/>
              <a:t>对象运算符与对象运算表达式</a:t>
            </a:r>
            <a:endParaRPr lang="zh-CN" altLang="en-US" sz="2400" b="1" dirty="0" smtClean="0"/>
          </a:p>
        </p:txBody>
      </p:sp>
    </p:spTree>
    <p:extLst>
      <p:ext uri="{BB962C8B-B14F-4D97-AF65-F5344CB8AC3E}">
        <p14:creationId xmlns:p14="http://schemas.microsoft.com/office/powerpoint/2010/main" val="3931611258"/>
      </p:ext>
    </p:extLst>
  </p:cSld>
  <p:clrMapOvr>
    <a:masterClrMapping/>
  </p:clrMapOvr>
  <p:transition spd="slow">
    <p:cover/>
    <p:sndAc>
      <p:stSnd>
        <p:snd r:embed="rId2" name="click.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33</a:t>
            </a:fld>
            <a:endParaRPr lang="zh-CN" altLang="en-US"/>
          </a:p>
        </p:txBody>
      </p:sp>
      <p:sp>
        <p:nvSpPr>
          <p:cNvPr id="5" name="矩形 4"/>
          <p:cNvSpPr/>
          <p:nvPr/>
        </p:nvSpPr>
        <p:spPr>
          <a:xfrm>
            <a:off x="827584" y="1555010"/>
            <a:ext cx="7488832" cy="4342727"/>
          </a:xfrm>
          <a:prstGeom prst="rect">
            <a:avLst/>
          </a:prstGeom>
        </p:spPr>
        <p:txBody>
          <a:bodyPr wrap="square">
            <a:spAutoFit/>
          </a:bodyPr>
          <a:lstStyle/>
          <a:p>
            <a:pPr marL="360363" lvl="0" indent="-360363" fontAlgn="base">
              <a:lnSpc>
                <a:spcPct val="125000"/>
              </a:lnSpc>
              <a:spcBef>
                <a:spcPct val="20000"/>
              </a:spcBef>
              <a:spcAft>
                <a:spcPct val="0"/>
              </a:spcAft>
            </a:pPr>
            <a:r>
              <a:rPr kumimoji="1" lang="en-US" altLang="zh-CN" sz="2800" b="1" dirty="0" smtClean="0">
                <a:solidFill>
                  <a:srgbClr val="6600FF"/>
                </a:solidFill>
                <a:latin typeface="黑体" pitchFamily="49" charset="-122"/>
                <a:ea typeface="黑体" pitchFamily="49" charset="-122"/>
              </a:rPr>
              <a:t>(</a:t>
            </a:r>
            <a:r>
              <a:rPr kumimoji="1" lang="en-US" altLang="zh-CN" sz="2800" b="1" dirty="0">
                <a:solidFill>
                  <a:srgbClr val="6600FF"/>
                </a:solidFill>
                <a:latin typeface="黑体" pitchFamily="49" charset="-122"/>
                <a:ea typeface="黑体" pitchFamily="49" charset="-122"/>
              </a:rPr>
              <a:t>1) </a:t>
            </a:r>
            <a:r>
              <a:rPr kumimoji="1" lang="zh-CN" altLang="en-US" sz="2800" b="1" dirty="0">
                <a:solidFill>
                  <a:srgbClr val="6600FF"/>
                </a:solidFill>
                <a:latin typeface="黑体" pitchFamily="49" charset="-122"/>
                <a:ea typeface="黑体" pitchFamily="49" charset="-122"/>
              </a:rPr>
              <a:t>算术运算符 </a:t>
            </a:r>
          </a:p>
          <a:p>
            <a:pPr marL="360363" lvl="0" indent="-360363" fontAlgn="base">
              <a:lnSpc>
                <a:spcPct val="125000"/>
              </a:lnSpc>
              <a:spcBef>
                <a:spcPct val="20000"/>
              </a:spcBef>
              <a:spcAft>
                <a:spcPct val="0"/>
              </a:spcAft>
              <a:buClr>
                <a:srgbClr val="FF3300"/>
              </a:buClr>
              <a:buFont typeface="Wingdings" pitchFamily="2" charset="2"/>
              <a:buChar char="l"/>
            </a:pPr>
            <a:r>
              <a:rPr kumimoji="1" lang="en-US" altLang="zh-CN" sz="2400" b="1" dirty="0" smtClean="0">
                <a:solidFill>
                  <a:prstClr val="black"/>
                </a:solidFill>
                <a:latin typeface="Arial" charset="0"/>
                <a:ea typeface="宋体" charset="-122"/>
              </a:rPr>
              <a:t>VBA</a:t>
            </a:r>
            <a:r>
              <a:rPr kumimoji="1" lang="zh-CN" altLang="en-US" sz="2400" b="1" dirty="0" smtClean="0">
                <a:solidFill>
                  <a:prstClr val="black"/>
                </a:solidFill>
                <a:latin typeface="Arial" charset="0"/>
                <a:ea typeface="宋体" charset="-122"/>
              </a:rPr>
              <a:t>中的运算符可分为</a:t>
            </a:r>
            <a:r>
              <a:rPr kumimoji="1" lang="en-US" altLang="zh-CN" sz="2400" b="1" dirty="0" smtClean="0">
                <a:solidFill>
                  <a:prstClr val="black"/>
                </a:solidFill>
                <a:latin typeface="Arial" charset="0"/>
                <a:ea typeface="宋体" charset="-122"/>
              </a:rPr>
              <a:t>4</a:t>
            </a:r>
            <a:r>
              <a:rPr kumimoji="1" lang="zh-CN" altLang="en-US" sz="2400" b="1" dirty="0" smtClean="0">
                <a:solidFill>
                  <a:prstClr val="black"/>
                </a:solidFill>
                <a:latin typeface="Arial" charset="0"/>
                <a:ea typeface="宋体" charset="-122"/>
              </a:rPr>
              <a:t>种类型：算术运算符、字符串运算符、关系运算符和逻辑运算符。</a:t>
            </a:r>
          </a:p>
          <a:p>
            <a:pPr marL="360363" lvl="0" indent="-360363" fontAlgn="base">
              <a:lnSpc>
                <a:spcPct val="135000"/>
              </a:lnSpc>
              <a:spcBef>
                <a:spcPct val="30000"/>
              </a:spcBef>
              <a:spcAft>
                <a:spcPct val="0"/>
              </a:spcAft>
              <a:buClr>
                <a:srgbClr val="FF3300"/>
              </a:buClr>
              <a:buFont typeface="Wingdings" pitchFamily="2" charset="2"/>
              <a:buChar char="l"/>
            </a:pPr>
            <a:r>
              <a:rPr kumimoji="1" lang="zh-CN" altLang="en-US" sz="2400" b="1" dirty="0" smtClean="0">
                <a:solidFill>
                  <a:prstClr val="black"/>
                </a:solidFill>
                <a:latin typeface="Arial" charset="0"/>
                <a:ea typeface="宋体" charset="-122"/>
              </a:rPr>
              <a:t>算术运算</a:t>
            </a:r>
            <a:r>
              <a:rPr kumimoji="1" lang="zh-CN" altLang="en-US" sz="2400" b="1" dirty="0">
                <a:solidFill>
                  <a:prstClr val="black"/>
                </a:solidFill>
                <a:latin typeface="Arial" charset="0"/>
                <a:ea typeface="宋体" charset="-122"/>
              </a:rPr>
              <a:t>符是常用的运算符，用来执行简单的算术运算，</a:t>
            </a:r>
            <a:r>
              <a:rPr kumimoji="1" lang="en-US" altLang="zh-CN" sz="2400" b="1" dirty="0">
                <a:solidFill>
                  <a:prstClr val="black"/>
                </a:solidFill>
                <a:latin typeface="Arial" charset="0"/>
                <a:ea typeface="宋体" charset="-122"/>
              </a:rPr>
              <a:t>VBA</a:t>
            </a:r>
            <a:r>
              <a:rPr kumimoji="1" lang="zh-CN" altLang="en-US" sz="2400" b="1" dirty="0">
                <a:solidFill>
                  <a:prstClr val="black"/>
                </a:solidFill>
                <a:latin typeface="Arial" charset="0"/>
                <a:ea typeface="宋体" charset="-122"/>
              </a:rPr>
              <a:t>提供了</a:t>
            </a:r>
            <a:r>
              <a:rPr kumimoji="1" lang="en-US" altLang="zh-CN" sz="2400" b="1" dirty="0">
                <a:solidFill>
                  <a:prstClr val="black"/>
                </a:solidFill>
                <a:latin typeface="Arial" charset="0"/>
                <a:ea typeface="宋体" charset="-122"/>
              </a:rPr>
              <a:t>8</a:t>
            </a:r>
            <a:r>
              <a:rPr kumimoji="1" lang="zh-CN" altLang="en-US" sz="2400" b="1" dirty="0">
                <a:solidFill>
                  <a:prstClr val="black"/>
                </a:solidFill>
                <a:latin typeface="Arial" charset="0"/>
                <a:ea typeface="宋体" charset="-122"/>
              </a:rPr>
              <a:t>个算术运算符。</a:t>
            </a:r>
          </a:p>
          <a:p>
            <a:pPr marL="360363" lvl="0" indent="-360363" fontAlgn="base">
              <a:lnSpc>
                <a:spcPct val="135000"/>
              </a:lnSpc>
              <a:spcBef>
                <a:spcPct val="30000"/>
              </a:spcBef>
              <a:spcAft>
                <a:spcPct val="0"/>
              </a:spcAft>
            </a:pPr>
            <a:r>
              <a:rPr kumimoji="1" lang="zh-CN" altLang="en-US" sz="2400" b="1" dirty="0">
                <a:solidFill>
                  <a:prstClr val="black"/>
                </a:solidFill>
                <a:latin typeface="Arial" charset="0"/>
                <a:ea typeface="宋体" charset="-122"/>
              </a:rPr>
              <a:t>     </a:t>
            </a:r>
            <a:r>
              <a:rPr kumimoji="1" lang="zh-CN" altLang="en-US" sz="2400" b="1" dirty="0">
                <a:solidFill>
                  <a:srgbClr val="0000FF"/>
                </a:solidFill>
                <a:latin typeface="Arial" charset="0"/>
                <a:ea typeface="宋体" charset="-122"/>
              </a:rPr>
              <a:t>乘幂（</a:t>
            </a:r>
            <a:r>
              <a:rPr kumimoji="1" lang="en-US" altLang="zh-CN" sz="2400" b="1" dirty="0">
                <a:solidFill>
                  <a:srgbClr val="0000FF"/>
                </a:solidFill>
                <a:latin typeface="Arial" charset="0"/>
                <a:ea typeface="宋体" charset="-122"/>
              </a:rPr>
              <a:t>^</a:t>
            </a:r>
            <a:r>
              <a:rPr kumimoji="1" lang="zh-CN" altLang="en-US" sz="2400" b="1" dirty="0">
                <a:solidFill>
                  <a:srgbClr val="0000FF"/>
                </a:solidFill>
                <a:latin typeface="Arial" charset="0"/>
                <a:ea typeface="宋体" charset="-122"/>
              </a:rPr>
              <a:t>）、负数（</a:t>
            </a:r>
            <a:r>
              <a:rPr kumimoji="1" lang="en-US" altLang="zh-CN" sz="2400" b="1" dirty="0">
                <a:solidFill>
                  <a:srgbClr val="0000FF"/>
                </a:solidFill>
                <a:latin typeface="Arial" charset="0"/>
                <a:ea typeface="宋体" charset="-122"/>
              </a:rPr>
              <a:t>-</a:t>
            </a:r>
            <a:r>
              <a:rPr kumimoji="1" lang="zh-CN" altLang="en-US" sz="2400" b="1" dirty="0">
                <a:solidFill>
                  <a:srgbClr val="0000FF"/>
                </a:solidFill>
                <a:latin typeface="Arial" charset="0"/>
                <a:ea typeface="宋体" charset="-122"/>
              </a:rPr>
              <a:t>）乘法（*）、除法（</a:t>
            </a:r>
            <a:r>
              <a:rPr kumimoji="1" lang="en-US" altLang="zh-CN" sz="2400" b="1" dirty="0">
                <a:solidFill>
                  <a:srgbClr val="0000FF"/>
                </a:solidFill>
                <a:latin typeface="Arial" charset="0"/>
                <a:ea typeface="宋体" charset="-122"/>
              </a:rPr>
              <a:t>/</a:t>
            </a:r>
            <a:r>
              <a:rPr kumimoji="1" lang="zh-CN" altLang="en-US" sz="2400" b="1" dirty="0">
                <a:solidFill>
                  <a:srgbClr val="0000FF"/>
                </a:solidFill>
                <a:latin typeface="Arial" charset="0"/>
                <a:ea typeface="宋体" charset="-122"/>
              </a:rPr>
              <a:t>）、整数除法（</a:t>
            </a:r>
            <a:r>
              <a:rPr kumimoji="1" lang="en-US" altLang="zh-CN" sz="2400" b="1" dirty="0">
                <a:solidFill>
                  <a:srgbClr val="0000FF"/>
                </a:solidFill>
                <a:latin typeface="Arial" charset="0"/>
                <a:ea typeface="宋体" charset="-122"/>
              </a:rPr>
              <a:t>\</a:t>
            </a:r>
            <a:r>
              <a:rPr kumimoji="1" lang="zh-CN" altLang="en-US" sz="2400" b="1" dirty="0">
                <a:solidFill>
                  <a:srgbClr val="0000FF"/>
                </a:solidFill>
                <a:latin typeface="Arial" charset="0"/>
                <a:ea typeface="宋体" charset="-122"/>
              </a:rPr>
              <a:t>）、求模（</a:t>
            </a:r>
            <a:r>
              <a:rPr kumimoji="1" lang="en-US" altLang="zh-CN" sz="2400" b="1" dirty="0">
                <a:solidFill>
                  <a:srgbClr val="0000FF"/>
                </a:solidFill>
                <a:latin typeface="Arial" charset="0"/>
                <a:ea typeface="宋体" charset="-122"/>
              </a:rPr>
              <a:t>mod</a:t>
            </a:r>
            <a:r>
              <a:rPr kumimoji="1" lang="zh-CN" altLang="en-US" sz="2400" b="1" dirty="0">
                <a:solidFill>
                  <a:srgbClr val="0000FF"/>
                </a:solidFill>
                <a:latin typeface="Arial" charset="0"/>
                <a:ea typeface="宋体" charset="-122"/>
              </a:rPr>
              <a:t>）、加法（</a:t>
            </a:r>
            <a:r>
              <a:rPr kumimoji="1" lang="en-US" altLang="zh-CN" sz="2400" b="1" dirty="0">
                <a:solidFill>
                  <a:srgbClr val="0000FF"/>
                </a:solidFill>
                <a:latin typeface="Arial" charset="0"/>
                <a:ea typeface="宋体" charset="-122"/>
              </a:rPr>
              <a:t>+</a:t>
            </a:r>
            <a:r>
              <a:rPr kumimoji="1" lang="zh-CN" altLang="en-US" sz="2400" b="1" dirty="0">
                <a:solidFill>
                  <a:srgbClr val="0000FF"/>
                </a:solidFill>
                <a:latin typeface="Arial" charset="0"/>
                <a:ea typeface="宋体" charset="-122"/>
              </a:rPr>
              <a:t>）、减法（</a:t>
            </a:r>
            <a:r>
              <a:rPr kumimoji="1" lang="en-US" altLang="zh-CN" sz="2400" b="1" dirty="0">
                <a:solidFill>
                  <a:srgbClr val="0000FF"/>
                </a:solidFill>
                <a:latin typeface="Arial" charset="0"/>
                <a:ea typeface="宋体" charset="-122"/>
              </a:rPr>
              <a:t>-</a:t>
            </a:r>
            <a:r>
              <a:rPr kumimoji="1" lang="zh-CN" altLang="en-US" sz="2400" b="1" dirty="0">
                <a:solidFill>
                  <a:srgbClr val="0000FF"/>
                </a:solidFill>
                <a:latin typeface="Arial" charset="0"/>
                <a:ea typeface="宋体" charset="-122"/>
              </a:rPr>
              <a:t>）。</a:t>
            </a:r>
          </a:p>
        </p:txBody>
      </p:sp>
    </p:spTree>
    <p:extLst>
      <p:ext uri="{BB962C8B-B14F-4D97-AF65-F5344CB8AC3E}">
        <p14:creationId xmlns:p14="http://schemas.microsoft.com/office/powerpoint/2010/main" val="802286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34</a:t>
            </a:fld>
            <a:endParaRPr lang="zh-CN" altLang="en-US"/>
          </a:p>
        </p:txBody>
      </p:sp>
      <p:sp>
        <p:nvSpPr>
          <p:cNvPr id="3" name="矩形 2"/>
          <p:cNvSpPr/>
          <p:nvPr/>
        </p:nvSpPr>
        <p:spPr>
          <a:xfrm>
            <a:off x="971600" y="1286875"/>
            <a:ext cx="6912768" cy="3745641"/>
          </a:xfrm>
          <a:prstGeom prst="rect">
            <a:avLst/>
          </a:prstGeom>
        </p:spPr>
        <p:txBody>
          <a:bodyPr wrap="square">
            <a:spAutoFit/>
          </a:bodyPr>
          <a:lstStyle/>
          <a:p>
            <a:pPr lvl="0" fontAlgn="base">
              <a:lnSpc>
                <a:spcPct val="125000"/>
              </a:lnSpc>
              <a:spcBef>
                <a:spcPct val="20000"/>
              </a:spcBef>
              <a:spcAft>
                <a:spcPct val="0"/>
              </a:spcAft>
            </a:pPr>
            <a:r>
              <a:rPr kumimoji="1" lang="en-US" altLang="zh-CN" sz="3200" b="1" dirty="0" smtClean="0">
                <a:solidFill>
                  <a:srgbClr val="6600FF"/>
                </a:solidFill>
                <a:latin typeface="黑体" pitchFamily="49" charset="-122"/>
                <a:ea typeface="黑体" pitchFamily="49" charset="-122"/>
              </a:rPr>
              <a:t>(2)</a:t>
            </a:r>
            <a:r>
              <a:rPr kumimoji="1" lang="zh-CN" altLang="en-US" sz="3200" b="1" dirty="0" smtClean="0">
                <a:solidFill>
                  <a:srgbClr val="6600FF"/>
                </a:solidFill>
                <a:latin typeface="黑体" pitchFamily="49" charset="-122"/>
                <a:ea typeface="黑体" pitchFamily="49" charset="-122"/>
              </a:rPr>
              <a:t>连接</a:t>
            </a:r>
            <a:r>
              <a:rPr kumimoji="1" lang="zh-CN" altLang="en-US" sz="3200" b="1" dirty="0">
                <a:solidFill>
                  <a:srgbClr val="6600FF"/>
                </a:solidFill>
                <a:latin typeface="黑体" pitchFamily="49" charset="-122"/>
                <a:ea typeface="黑体" pitchFamily="49" charset="-122"/>
              </a:rPr>
              <a:t>运算符</a:t>
            </a:r>
            <a:r>
              <a:rPr kumimoji="1" lang="zh-CN" altLang="en-US" sz="2400" b="1" dirty="0">
                <a:solidFill>
                  <a:prstClr val="black"/>
                </a:solidFill>
                <a:latin typeface="Arial" charset="0"/>
                <a:ea typeface="宋体" charset="-122"/>
              </a:rPr>
              <a:t> </a:t>
            </a:r>
          </a:p>
          <a:p>
            <a:pPr lvl="0" fontAlgn="base">
              <a:lnSpc>
                <a:spcPct val="125000"/>
              </a:lnSpc>
              <a:spcBef>
                <a:spcPct val="20000"/>
              </a:spcBef>
              <a:spcAft>
                <a:spcPct val="0"/>
              </a:spcAft>
            </a:pPr>
            <a:r>
              <a:rPr kumimoji="1" lang="zh-CN" altLang="en-US" sz="2400" b="1" dirty="0">
                <a:solidFill>
                  <a:prstClr val="black"/>
                </a:solidFill>
                <a:latin typeface="Arial" charset="0"/>
                <a:ea typeface="宋体" charset="-122"/>
              </a:rPr>
              <a:t>	</a:t>
            </a:r>
            <a:r>
              <a:rPr kumimoji="1" lang="zh-CN" altLang="en-US" sz="2800" b="1" dirty="0">
                <a:solidFill>
                  <a:prstClr val="black"/>
                </a:solidFill>
                <a:latin typeface="Arial" charset="0"/>
                <a:ea typeface="宋体" charset="-122"/>
              </a:rPr>
              <a:t>字符串运算就是将两个字符串连接起来生成一个新的字符串。</a:t>
            </a:r>
          </a:p>
          <a:p>
            <a:pPr lvl="0" fontAlgn="base">
              <a:lnSpc>
                <a:spcPct val="125000"/>
              </a:lnSpc>
              <a:spcBef>
                <a:spcPct val="20000"/>
              </a:spcBef>
              <a:spcAft>
                <a:spcPct val="0"/>
              </a:spcAft>
            </a:pPr>
            <a:r>
              <a:rPr kumimoji="1" lang="zh-CN" altLang="en-US" sz="2800" b="1" dirty="0">
                <a:solidFill>
                  <a:prstClr val="black"/>
                </a:solidFill>
                <a:latin typeface="Arial" charset="0"/>
                <a:ea typeface="宋体" charset="-122"/>
              </a:rPr>
              <a:t>	字符串运算符包括：</a:t>
            </a:r>
          </a:p>
          <a:p>
            <a:pPr lvl="0" fontAlgn="base">
              <a:lnSpc>
                <a:spcPct val="125000"/>
              </a:lnSpc>
              <a:spcBef>
                <a:spcPct val="20000"/>
              </a:spcBef>
              <a:spcAft>
                <a:spcPct val="0"/>
              </a:spcAft>
            </a:pPr>
            <a:r>
              <a:rPr kumimoji="1" lang="zh-CN" altLang="en-US" sz="2800" b="1" dirty="0">
                <a:solidFill>
                  <a:prstClr val="black"/>
                </a:solidFill>
                <a:latin typeface="Arial" charset="0"/>
                <a:ea typeface="宋体" charset="-122"/>
              </a:rPr>
              <a:t>		</a:t>
            </a:r>
            <a:r>
              <a:rPr kumimoji="1" lang="en-US" altLang="zh-CN" sz="2800" b="1" dirty="0">
                <a:solidFill>
                  <a:srgbClr val="0033CC"/>
                </a:solidFill>
                <a:latin typeface="Arial" charset="0"/>
                <a:ea typeface="宋体" charset="-122"/>
              </a:rPr>
              <a:t>&amp; </a:t>
            </a:r>
            <a:r>
              <a:rPr kumimoji="1" lang="zh-CN" altLang="en-US" sz="2800" b="1" dirty="0">
                <a:solidFill>
                  <a:prstClr val="black"/>
                </a:solidFill>
                <a:latin typeface="Arial" charset="0"/>
                <a:ea typeface="宋体" charset="-122"/>
              </a:rPr>
              <a:t>运算符</a:t>
            </a:r>
          </a:p>
          <a:p>
            <a:pPr lvl="0" fontAlgn="base">
              <a:lnSpc>
                <a:spcPct val="125000"/>
              </a:lnSpc>
              <a:spcBef>
                <a:spcPct val="20000"/>
              </a:spcBef>
              <a:spcAft>
                <a:spcPct val="0"/>
              </a:spcAft>
            </a:pPr>
            <a:r>
              <a:rPr kumimoji="1" lang="zh-CN" altLang="en-US" sz="2800" b="1" dirty="0">
                <a:solidFill>
                  <a:prstClr val="black"/>
                </a:solidFill>
                <a:latin typeface="Arial" charset="0"/>
                <a:ea typeface="宋体" charset="-122"/>
              </a:rPr>
              <a:t>		</a:t>
            </a:r>
            <a:r>
              <a:rPr kumimoji="1" lang="en-US" altLang="zh-CN" sz="2800" b="1" dirty="0">
                <a:solidFill>
                  <a:srgbClr val="0033CC"/>
                </a:solidFill>
                <a:latin typeface="Arial" charset="0"/>
                <a:ea typeface="宋体" charset="-122"/>
              </a:rPr>
              <a:t>+</a:t>
            </a:r>
            <a:r>
              <a:rPr kumimoji="1" lang="en-US" altLang="zh-CN" sz="2800" b="1" dirty="0">
                <a:solidFill>
                  <a:prstClr val="black"/>
                </a:solidFill>
                <a:latin typeface="Arial" charset="0"/>
                <a:ea typeface="宋体" charset="-122"/>
              </a:rPr>
              <a:t> </a:t>
            </a:r>
            <a:r>
              <a:rPr kumimoji="1" lang="zh-CN" altLang="en-US" sz="2800" b="1" dirty="0">
                <a:solidFill>
                  <a:prstClr val="black"/>
                </a:solidFill>
                <a:latin typeface="Arial" charset="0"/>
                <a:ea typeface="宋体" charset="-122"/>
              </a:rPr>
              <a:t>运算符</a:t>
            </a:r>
          </a:p>
        </p:txBody>
      </p:sp>
    </p:spTree>
    <p:extLst>
      <p:ext uri="{BB962C8B-B14F-4D97-AF65-F5344CB8AC3E}">
        <p14:creationId xmlns:p14="http://schemas.microsoft.com/office/powerpoint/2010/main" val="467423642"/>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35</a:t>
            </a:fld>
            <a:endParaRPr lang="zh-CN" altLang="en-US"/>
          </a:p>
        </p:txBody>
      </p:sp>
      <p:sp>
        <p:nvSpPr>
          <p:cNvPr id="3" name="矩形 2"/>
          <p:cNvSpPr/>
          <p:nvPr/>
        </p:nvSpPr>
        <p:spPr>
          <a:xfrm>
            <a:off x="971600" y="764704"/>
            <a:ext cx="6624736" cy="2576090"/>
          </a:xfrm>
          <a:prstGeom prst="rect">
            <a:avLst/>
          </a:prstGeom>
        </p:spPr>
        <p:txBody>
          <a:bodyPr wrap="square">
            <a:spAutoFit/>
          </a:bodyPr>
          <a:lstStyle/>
          <a:p>
            <a:pPr marL="365125" lvl="0" indent="-365125" fontAlgn="base">
              <a:lnSpc>
                <a:spcPct val="120000"/>
              </a:lnSpc>
              <a:spcBef>
                <a:spcPct val="15000"/>
              </a:spcBef>
              <a:spcAft>
                <a:spcPct val="0"/>
              </a:spcAft>
              <a:defRPr/>
            </a:pPr>
            <a:r>
              <a:rPr kumimoji="1" lang="en-US" altLang="en-US" sz="1400" b="1" dirty="0">
                <a:solidFill>
                  <a:srgbClr val="006600"/>
                </a:solidFill>
                <a:effectLst>
                  <a:outerShdw blurRad="38100" dist="38100" dir="2700000" algn="tl">
                    <a:srgbClr val="C0C0C0"/>
                  </a:outerShdw>
                </a:effectLst>
                <a:latin typeface="黑体" pitchFamily="2" charset="-122"/>
                <a:ea typeface="黑体" pitchFamily="2" charset="-122"/>
              </a:rPr>
              <a:t>●</a:t>
            </a:r>
            <a:r>
              <a:rPr kumimoji="1" lang="en-US" altLang="zh-CN" sz="1400" b="1" dirty="0">
                <a:solidFill>
                  <a:srgbClr val="006600"/>
                </a:solidFill>
                <a:effectLst>
                  <a:outerShdw blurRad="38100" dist="38100" dir="2700000" algn="tl">
                    <a:srgbClr val="C0C0C0"/>
                  </a:outerShdw>
                </a:effectLst>
                <a:latin typeface="黑体" pitchFamily="2" charset="-122"/>
                <a:ea typeface="黑体" pitchFamily="2" charset="-122"/>
              </a:rPr>
              <a:t>  </a:t>
            </a:r>
            <a:r>
              <a:rPr kumimoji="1" lang="en-US" altLang="zh-CN" sz="2800" b="1" dirty="0">
                <a:solidFill>
                  <a:srgbClr val="0033CC"/>
                </a:solidFill>
                <a:effectLst>
                  <a:outerShdw blurRad="38100" dist="38100" dir="2700000" algn="tl">
                    <a:srgbClr val="C0C0C0"/>
                  </a:outerShdw>
                </a:effectLst>
                <a:latin typeface="黑体" pitchFamily="2" charset="-122"/>
                <a:ea typeface="黑体" pitchFamily="2" charset="-122"/>
              </a:rPr>
              <a:t>&amp; </a:t>
            </a:r>
            <a:r>
              <a:rPr kumimoji="1" lang="zh-CN" altLang="en-US" sz="2800" b="1" dirty="0">
                <a:solidFill>
                  <a:srgbClr val="0033CC"/>
                </a:solidFill>
                <a:effectLst>
                  <a:outerShdw blurRad="38100" dist="38100" dir="2700000" algn="tl">
                    <a:srgbClr val="C0C0C0"/>
                  </a:outerShdw>
                </a:effectLst>
                <a:latin typeface="黑体" pitchFamily="2" charset="-122"/>
                <a:ea typeface="黑体" pitchFamily="2" charset="-122"/>
              </a:rPr>
              <a:t>运算符</a:t>
            </a:r>
            <a:r>
              <a:rPr kumimoji="1" lang="zh-CN" altLang="en-US" sz="2800" b="1" dirty="0">
                <a:solidFill>
                  <a:srgbClr val="006600"/>
                </a:solidFill>
                <a:effectLst>
                  <a:outerShdw blurRad="38100" dist="38100" dir="2700000" algn="tl">
                    <a:srgbClr val="C0C0C0"/>
                  </a:outerShdw>
                </a:effectLst>
                <a:latin typeface="黑体" pitchFamily="2" charset="-122"/>
                <a:ea typeface="黑体" pitchFamily="2" charset="-122"/>
              </a:rPr>
              <a:t>：</a:t>
            </a:r>
          </a:p>
          <a:p>
            <a:pPr marL="365125" lvl="0" indent="-365125" fontAlgn="base">
              <a:lnSpc>
                <a:spcPct val="120000"/>
              </a:lnSpc>
              <a:spcBef>
                <a:spcPct val="15000"/>
              </a:spcBef>
              <a:spcAft>
                <a:spcPct val="0"/>
              </a:spcAft>
              <a:defRPr/>
            </a:pPr>
            <a:r>
              <a:rPr kumimoji="1" lang="zh-CN" altLang="en-US" sz="2800" dirty="0">
                <a:solidFill>
                  <a:prstClr val="black"/>
                </a:solidFill>
                <a:latin typeface="Times New Roman" pitchFamily="18" charset="0"/>
                <a:ea typeface="宋体" pitchFamily="2" charset="-122"/>
              </a:rPr>
              <a:t>	</a:t>
            </a:r>
            <a:r>
              <a:rPr kumimoji="1" lang="zh-CN" altLang="en-US" sz="2400" b="1" dirty="0">
                <a:solidFill>
                  <a:prstClr val="black"/>
                </a:solidFill>
                <a:latin typeface="Times New Roman" pitchFamily="18" charset="0"/>
                <a:ea typeface="宋体" pitchFamily="2" charset="-122"/>
              </a:rPr>
              <a:t>将两个不同类型的数据（</a:t>
            </a:r>
            <a:r>
              <a:rPr kumimoji="1" lang="zh-CN" altLang="en-US" sz="2400" b="1" dirty="0">
                <a:solidFill>
                  <a:srgbClr val="0000FF"/>
                </a:solidFill>
                <a:effectLst>
                  <a:outerShdw blurRad="38100" dist="38100" dir="2700000" algn="tl">
                    <a:srgbClr val="C0C0C0"/>
                  </a:outerShdw>
                </a:effectLst>
                <a:latin typeface="Times New Roman" pitchFamily="18" charset="0"/>
                <a:ea typeface="宋体" pitchFamily="2" charset="-122"/>
              </a:rPr>
              <a:t>表达式的值</a:t>
            </a:r>
            <a:r>
              <a:rPr kumimoji="1" lang="zh-CN" altLang="en-US" sz="2400" b="1" dirty="0">
                <a:solidFill>
                  <a:prstClr val="black"/>
                </a:solidFill>
                <a:latin typeface="Times New Roman" pitchFamily="18" charset="0"/>
                <a:ea typeface="宋体" pitchFamily="2" charset="-122"/>
              </a:rPr>
              <a:t>）作字符串连接。</a:t>
            </a:r>
          </a:p>
          <a:p>
            <a:pPr marL="365125" lvl="0" indent="-365125" fontAlgn="base">
              <a:lnSpc>
                <a:spcPct val="120000"/>
              </a:lnSpc>
              <a:spcBef>
                <a:spcPct val="15000"/>
              </a:spcBef>
              <a:spcAft>
                <a:spcPct val="0"/>
              </a:spcAft>
              <a:defRPr/>
            </a:pPr>
            <a:r>
              <a:rPr kumimoji="1" lang="zh-CN" altLang="en-US" sz="2400" b="1" dirty="0">
                <a:latin typeface="Times New Roman" pitchFamily="18" charset="0"/>
                <a:ea typeface="宋体" pitchFamily="2" charset="-122"/>
              </a:rPr>
              <a:t>     例如：</a:t>
            </a:r>
            <a:r>
              <a:rPr kumimoji="1" lang="en-US" altLang="zh-CN" sz="2400" b="1" dirty="0" smtClean="0">
                <a:latin typeface="Times New Roman" pitchFamily="18" charset="0"/>
                <a:ea typeface="宋体" pitchFamily="2" charset="-122"/>
              </a:rPr>
              <a:t>1 &amp;</a:t>
            </a:r>
            <a:r>
              <a:rPr kumimoji="1" lang="en-US" altLang="zh-CN" sz="2400" b="1" dirty="0" smtClean="0">
                <a:latin typeface="Arial" charset="0"/>
                <a:ea typeface="宋体" pitchFamily="2" charset="-122"/>
              </a:rPr>
              <a:t>“</a:t>
            </a:r>
            <a:r>
              <a:rPr kumimoji="1" lang="en-US" altLang="zh-CN" sz="2400" b="1" dirty="0" smtClean="0">
                <a:latin typeface="Times New Roman" pitchFamily="18" charset="0"/>
                <a:ea typeface="宋体" pitchFamily="2" charset="-122"/>
              </a:rPr>
              <a:t>+”&amp; 2 &amp;“</a:t>
            </a:r>
            <a:r>
              <a:rPr kumimoji="1" lang="zh-CN" altLang="en-US" sz="2400" b="1" dirty="0">
                <a:latin typeface="Times New Roman" pitchFamily="18" charset="0"/>
                <a:ea typeface="宋体" pitchFamily="2" charset="-122"/>
              </a:rPr>
              <a:t>等于”</a:t>
            </a:r>
            <a:r>
              <a:rPr kumimoji="1" lang="en-US" altLang="zh-CN" sz="2400" b="1" dirty="0" smtClean="0">
                <a:latin typeface="Times New Roman" pitchFamily="18" charset="0"/>
                <a:ea typeface="宋体" pitchFamily="2" charset="-122"/>
              </a:rPr>
              <a:t>&amp; 1+2      </a:t>
            </a:r>
            <a:r>
              <a:rPr kumimoji="1" lang="en-US" altLang="zh-CN" sz="2400" b="1" dirty="0">
                <a:latin typeface="Times New Roman" pitchFamily="18" charset="0"/>
                <a:ea typeface="宋体" pitchFamily="2" charset="-122"/>
              </a:rPr>
              <a:t>‘</a:t>
            </a:r>
            <a:r>
              <a:rPr kumimoji="1" lang="zh-CN" altLang="en-US" sz="2400" b="1" dirty="0">
                <a:latin typeface="Times New Roman" pitchFamily="18" charset="0"/>
                <a:ea typeface="宋体" pitchFamily="2" charset="-122"/>
              </a:rPr>
              <a:t>结果为： “</a:t>
            </a:r>
            <a:r>
              <a:rPr kumimoji="1" lang="en-US" altLang="zh-CN" sz="2400" b="1" dirty="0">
                <a:latin typeface="Times New Roman" pitchFamily="18" charset="0"/>
                <a:ea typeface="宋体" pitchFamily="2" charset="-122"/>
              </a:rPr>
              <a:t>1+2</a:t>
            </a:r>
            <a:r>
              <a:rPr kumimoji="1" lang="zh-CN" altLang="en-US" sz="2400" b="1" dirty="0">
                <a:latin typeface="Times New Roman" pitchFamily="18" charset="0"/>
                <a:ea typeface="宋体" pitchFamily="2" charset="-122"/>
              </a:rPr>
              <a:t>等于</a:t>
            </a:r>
            <a:r>
              <a:rPr kumimoji="1" lang="en-US" altLang="zh-CN" sz="2400" b="1" dirty="0">
                <a:latin typeface="Times New Roman" pitchFamily="18" charset="0"/>
                <a:ea typeface="宋体" pitchFamily="2" charset="-122"/>
              </a:rPr>
              <a:t>3”</a:t>
            </a:r>
          </a:p>
        </p:txBody>
      </p:sp>
      <p:sp>
        <p:nvSpPr>
          <p:cNvPr id="4" name="矩形 3"/>
          <p:cNvSpPr/>
          <p:nvPr/>
        </p:nvSpPr>
        <p:spPr>
          <a:xfrm>
            <a:off x="1259632" y="3573016"/>
            <a:ext cx="7632848" cy="2357568"/>
          </a:xfrm>
          <a:prstGeom prst="rect">
            <a:avLst/>
          </a:prstGeom>
        </p:spPr>
        <p:txBody>
          <a:bodyPr wrap="square">
            <a:spAutoFit/>
          </a:bodyPr>
          <a:lstStyle/>
          <a:p>
            <a:pPr marL="263525" lvl="0" indent="-263525" fontAlgn="base">
              <a:lnSpc>
                <a:spcPct val="130000"/>
              </a:lnSpc>
              <a:spcBef>
                <a:spcPct val="20000"/>
              </a:spcBef>
              <a:spcAft>
                <a:spcPct val="0"/>
              </a:spcAft>
              <a:defRPr/>
            </a:pPr>
            <a:r>
              <a:rPr kumimoji="1" lang="zh-CN" altLang="en-US" sz="2400" b="1" dirty="0">
                <a:solidFill>
                  <a:srgbClr val="FFFF00"/>
                </a:solidFill>
                <a:latin typeface="Arial" charset="0"/>
                <a:ea typeface="宋体" pitchFamily="2" charset="-122"/>
              </a:rPr>
              <a:t>注意：</a:t>
            </a:r>
          </a:p>
          <a:p>
            <a:pPr marL="263525" lvl="0" indent="-263525" fontAlgn="base">
              <a:lnSpc>
                <a:spcPct val="130000"/>
              </a:lnSpc>
              <a:spcBef>
                <a:spcPct val="20000"/>
              </a:spcBef>
              <a:spcAft>
                <a:spcPct val="0"/>
              </a:spcAft>
              <a:buClr>
                <a:srgbClr val="FF3300"/>
              </a:buClr>
              <a:buFont typeface="Wingdings" pitchFamily="2" charset="2"/>
              <a:buChar char="l"/>
              <a:defRPr/>
            </a:pPr>
            <a:r>
              <a:rPr kumimoji="1" lang="zh-CN" altLang="en-US" sz="2000" b="1" dirty="0">
                <a:solidFill>
                  <a:prstClr val="black"/>
                </a:solidFill>
                <a:latin typeface="Arial" charset="0"/>
                <a:ea typeface="宋体" pitchFamily="2" charset="-122"/>
              </a:rPr>
              <a:t>由于符号“</a:t>
            </a:r>
            <a:r>
              <a:rPr kumimoji="1" lang="en-US" altLang="zh-CN" sz="2000" b="1" dirty="0">
                <a:solidFill>
                  <a:prstClr val="black"/>
                </a:solidFill>
                <a:latin typeface="Arial" charset="0"/>
                <a:ea typeface="宋体" pitchFamily="2" charset="-122"/>
              </a:rPr>
              <a:t>&amp;”</a:t>
            </a:r>
            <a:r>
              <a:rPr kumimoji="1" lang="zh-CN" altLang="en-US" sz="2000" b="1" dirty="0">
                <a:solidFill>
                  <a:prstClr val="black"/>
                </a:solidFill>
                <a:latin typeface="Arial" charset="0"/>
                <a:ea typeface="宋体" pitchFamily="2" charset="-122"/>
              </a:rPr>
              <a:t>还是长整型的类型定义符，在字符串变量后使用运算符“</a:t>
            </a:r>
            <a:r>
              <a:rPr kumimoji="1" lang="en-US" altLang="zh-CN" sz="2000" b="1" dirty="0">
                <a:solidFill>
                  <a:prstClr val="black"/>
                </a:solidFill>
                <a:latin typeface="Arial" charset="0"/>
                <a:ea typeface="宋体" pitchFamily="2" charset="-122"/>
              </a:rPr>
              <a:t>&amp;”</a:t>
            </a:r>
            <a:r>
              <a:rPr kumimoji="1" lang="zh-CN" altLang="en-US" sz="2000" b="1" dirty="0">
                <a:solidFill>
                  <a:prstClr val="black"/>
                </a:solidFill>
                <a:latin typeface="Arial" charset="0"/>
                <a:ea typeface="宋体" pitchFamily="2" charset="-122"/>
              </a:rPr>
              <a:t>时，</a:t>
            </a:r>
            <a:r>
              <a:rPr kumimoji="1" lang="zh-CN" altLang="en-US" sz="2000" b="1" u="sng" dirty="0">
                <a:solidFill>
                  <a:srgbClr val="0000FF"/>
                </a:solidFill>
                <a:effectLst>
                  <a:outerShdw blurRad="38100" dist="38100" dir="2700000" algn="tl">
                    <a:srgbClr val="C0C0C0"/>
                  </a:outerShdw>
                </a:effectLst>
                <a:latin typeface="Arial" charset="0"/>
                <a:ea typeface="宋体" pitchFamily="2" charset="-122"/>
              </a:rPr>
              <a:t>变量与运算符“</a:t>
            </a:r>
            <a:r>
              <a:rPr kumimoji="1" lang="en-US" altLang="zh-CN" sz="2000" b="1" u="sng" dirty="0">
                <a:solidFill>
                  <a:srgbClr val="0000FF"/>
                </a:solidFill>
                <a:effectLst>
                  <a:outerShdw blurRad="38100" dist="38100" dir="2700000" algn="tl">
                    <a:srgbClr val="C0C0C0"/>
                  </a:outerShdw>
                </a:effectLst>
                <a:latin typeface="Arial" charset="0"/>
                <a:ea typeface="宋体" pitchFamily="2" charset="-122"/>
              </a:rPr>
              <a:t>&amp;”</a:t>
            </a:r>
            <a:r>
              <a:rPr kumimoji="1" lang="zh-CN" altLang="en-US" sz="2000" b="1" u="sng" dirty="0">
                <a:solidFill>
                  <a:srgbClr val="0000FF"/>
                </a:solidFill>
                <a:effectLst>
                  <a:outerShdw blurRad="38100" dist="38100" dir="2700000" algn="tl">
                    <a:srgbClr val="C0C0C0"/>
                  </a:outerShdw>
                </a:effectLst>
                <a:latin typeface="Arial" charset="0"/>
                <a:ea typeface="宋体" pitchFamily="2" charset="-122"/>
              </a:rPr>
              <a:t>之间应加一个空格</a:t>
            </a:r>
            <a:r>
              <a:rPr kumimoji="1" lang="zh-CN" altLang="en-US" sz="2000" b="1" dirty="0">
                <a:solidFill>
                  <a:prstClr val="black"/>
                </a:solidFill>
                <a:latin typeface="Arial" charset="0"/>
                <a:ea typeface="宋体" pitchFamily="2" charset="-122"/>
              </a:rPr>
              <a:t>。</a:t>
            </a:r>
          </a:p>
          <a:p>
            <a:pPr marL="263525" lvl="0" indent="-263525" fontAlgn="base">
              <a:lnSpc>
                <a:spcPct val="130000"/>
              </a:lnSpc>
              <a:spcBef>
                <a:spcPct val="20000"/>
              </a:spcBef>
              <a:spcAft>
                <a:spcPct val="0"/>
              </a:spcAft>
              <a:buClr>
                <a:srgbClr val="FF3300"/>
              </a:buClr>
              <a:buFont typeface="Wingdings" pitchFamily="2" charset="2"/>
              <a:buChar char="l"/>
              <a:defRPr/>
            </a:pPr>
            <a:r>
              <a:rPr kumimoji="1" lang="zh-CN" altLang="en-US" sz="2000" b="1" u="sng" dirty="0">
                <a:solidFill>
                  <a:srgbClr val="0000FF"/>
                </a:solidFill>
                <a:latin typeface="Arial" charset="0"/>
                <a:ea typeface="宋体" pitchFamily="2" charset="-122"/>
              </a:rPr>
              <a:t>运算符“</a:t>
            </a:r>
            <a:r>
              <a:rPr kumimoji="1" lang="en-US" altLang="zh-CN" sz="2000" b="1" u="sng" dirty="0">
                <a:solidFill>
                  <a:srgbClr val="0000FF"/>
                </a:solidFill>
                <a:latin typeface="Arial" charset="0"/>
                <a:ea typeface="宋体" pitchFamily="2" charset="-122"/>
              </a:rPr>
              <a:t>&amp;”</a:t>
            </a:r>
            <a:r>
              <a:rPr kumimoji="1" lang="zh-CN" altLang="en-US" sz="2000" b="1" u="sng" dirty="0">
                <a:solidFill>
                  <a:srgbClr val="0000FF"/>
                </a:solidFill>
                <a:latin typeface="Arial" charset="0"/>
                <a:ea typeface="宋体" pitchFamily="2" charset="-122"/>
              </a:rPr>
              <a:t>两边的操作数可以是字符型，也可以是数值型</a:t>
            </a:r>
            <a:r>
              <a:rPr kumimoji="1" lang="zh-CN" altLang="en-US" sz="2000" b="1" dirty="0">
                <a:solidFill>
                  <a:prstClr val="black"/>
                </a:solidFill>
                <a:latin typeface="Arial" charset="0"/>
                <a:ea typeface="宋体" pitchFamily="2" charset="-122"/>
              </a:rPr>
              <a:t>。</a:t>
            </a:r>
          </a:p>
          <a:p>
            <a:pPr marL="263525" lvl="0" indent="-263525" fontAlgn="base">
              <a:lnSpc>
                <a:spcPct val="130000"/>
              </a:lnSpc>
              <a:spcBef>
                <a:spcPct val="20000"/>
              </a:spcBef>
              <a:spcAft>
                <a:spcPct val="0"/>
              </a:spcAft>
              <a:defRPr/>
            </a:pPr>
            <a:r>
              <a:rPr kumimoji="1" lang="zh-CN" altLang="en-US" sz="2000" b="1" dirty="0">
                <a:solidFill>
                  <a:srgbClr val="FF0000"/>
                </a:solidFill>
                <a:latin typeface="Arial" charset="0"/>
                <a:ea typeface="宋体" pitchFamily="2" charset="-122"/>
              </a:rPr>
              <a:t>    例如：</a:t>
            </a:r>
            <a:r>
              <a:rPr kumimoji="1" lang="en-US" altLang="zh-CN" sz="2000" b="1" dirty="0">
                <a:solidFill>
                  <a:prstClr val="black"/>
                </a:solidFill>
                <a:latin typeface="Arial" charset="0"/>
                <a:ea typeface="宋体" pitchFamily="2" charset="-122"/>
              </a:rPr>
              <a:t>12&amp;56                        ‘</a:t>
            </a:r>
            <a:r>
              <a:rPr kumimoji="1" lang="zh-CN" altLang="en-US" sz="2000" b="1" dirty="0">
                <a:solidFill>
                  <a:prstClr val="black"/>
                </a:solidFill>
                <a:latin typeface="Arial" charset="0"/>
                <a:ea typeface="宋体" pitchFamily="2" charset="-122"/>
              </a:rPr>
              <a:t>结果为 “</a:t>
            </a:r>
            <a:r>
              <a:rPr kumimoji="1" lang="en-US" altLang="zh-CN" sz="2000" b="1" dirty="0">
                <a:solidFill>
                  <a:prstClr val="black"/>
                </a:solidFill>
                <a:latin typeface="Arial" charset="0"/>
                <a:ea typeface="宋体" pitchFamily="2" charset="-122"/>
              </a:rPr>
              <a:t>1256”</a:t>
            </a:r>
          </a:p>
        </p:txBody>
      </p:sp>
    </p:spTree>
    <p:extLst>
      <p:ext uri="{BB962C8B-B14F-4D97-AF65-F5344CB8AC3E}">
        <p14:creationId xmlns:p14="http://schemas.microsoft.com/office/powerpoint/2010/main" val="1313321753"/>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36</a:t>
            </a:fld>
            <a:endParaRPr lang="zh-CN" altLang="en-US"/>
          </a:p>
        </p:txBody>
      </p:sp>
      <p:sp>
        <p:nvSpPr>
          <p:cNvPr id="3" name="矩形 2"/>
          <p:cNvSpPr/>
          <p:nvPr/>
        </p:nvSpPr>
        <p:spPr>
          <a:xfrm>
            <a:off x="611560" y="1412776"/>
            <a:ext cx="8028384" cy="4493538"/>
          </a:xfrm>
          <a:prstGeom prst="rect">
            <a:avLst/>
          </a:prstGeom>
        </p:spPr>
        <p:txBody>
          <a:bodyPr wrap="square">
            <a:spAutoFit/>
          </a:bodyPr>
          <a:lstStyle/>
          <a:p>
            <a:pPr lvl="0" fontAlgn="base">
              <a:spcBef>
                <a:spcPct val="0"/>
              </a:spcBef>
              <a:spcAft>
                <a:spcPct val="0"/>
              </a:spcAft>
              <a:defRPr/>
            </a:pPr>
            <a:r>
              <a:rPr kumimoji="1" lang="en-US" altLang="zh-CN" sz="2800" b="1" dirty="0">
                <a:solidFill>
                  <a:srgbClr val="0033CC"/>
                </a:solidFill>
                <a:effectLst>
                  <a:outerShdw blurRad="38100" dist="38100" dir="2700000" algn="tl">
                    <a:srgbClr val="C0C0C0"/>
                  </a:outerShdw>
                </a:effectLst>
                <a:latin typeface="黑体" pitchFamily="2" charset="-122"/>
                <a:ea typeface="黑体" pitchFamily="2" charset="-122"/>
              </a:rPr>
              <a:t>+ </a:t>
            </a:r>
            <a:r>
              <a:rPr kumimoji="1" lang="zh-CN" altLang="en-US" sz="2800" b="1" dirty="0">
                <a:solidFill>
                  <a:srgbClr val="0033CC"/>
                </a:solidFill>
                <a:effectLst>
                  <a:outerShdw blurRad="38100" dist="38100" dir="2700000" algn="tl">
                    <a:srgbClr val="C0C0C0"/>
                  </a:outerShdw>
                </a:effectLst>
                <a:latin typeface="黑体" pitchFamily="2" charset="-122"/>
                <a:ea typeface="黑体" pitchFamily="2" charset="-122"/>
              </a:rPr>
              <a:t>运算符：</a:t>
            </a:r>
          </a:p>
          <a:p>
            <a:pPr lvl="0" fontAlgn="base">
              <a:lnSpc>
                <a:spcPct val="125000"/>
              </a:lnSpc>
              <a:spcBef>
                <a:spcPct val="25000"/>
              </a:spcBef>
              <a:spcAft>
                <a:spcPct val="0"/>
              </a:spcAft>
              <a:defRPr/>
            </a:pPr>
            <a:r>
              <a:rPr kumimoji="1" lang="zh-CN" altLang="en-US" sz="2800" dirty="0">
                <a:solidFill>
                  <a:prstClr val="black"/>
                </a:solidFill>
                <a:latin typeface="Times New Roman" pitchFamily="18" charset="0"/>
                <a:ea typeface="宋体" pitchFamily="2" charset="-122"/>
              </a:rPr>
              <a:t>	</a:t>
            </a:r>
            <a:r>
              <a:rPr kumimoji="1" lang="zh-CN" altLang="en-US" sz="2400" b="1" dirty="0">
                <a:solidFill>
                  <a:prstClr val="black"/>
                </a:solidFill>
                <a:latin typeface="Times New Roman" pitchFamily="18" charset="0"/>
                <a:ea typeface="宋体" pitchFamily="2" charset="-122"/>
              </a:rPr>
              <a:t>用来连接两个</a:t>
            </a:r>
            <a:r>
              <a:rPr kumimoji="1" lang="zh-CN" altLang="en-US" sz="2400" b="1" u="sng" dirty="0">
                <a:solidFill>
                  <a:srgbClr val="FFFF00"/>
                </a:solidFill>
                <a:effectLst>
                  <a:outerShdw blurRad="38100" dist="38100" dir="2700000" algn="tl">
                    <a:srgbClr val="C0C0C0"/>
                  </a:outerShdw>
                </a:effectLst>
                <a:latin typeface="Times New Roman" pitchFamily="18" charset="0"/>
                <a:ea typeface="宋体" pitchFamily="2" charset="-122"/>
              </a:rPr>
              <a:t>字符串</a:t>
            </a:r>
            <a:r>
              <a:rPr kumimoji="1" lang="zh-CN" altLang="en-US" sz="2400" b="1" dirty="0">
                <a:solidFill>
                  <a:prstClr val="black"/>
                </a:solidFill>
                <a:latin typeface="Times New Roman" pitchFamily="18" charset="0"/>
                <a:ea typeface="宋体" pitchFamily="2" charset="-122"/>
              </a:rPr>
              <a:t>表达式，形成一个新的字符串。</a:t>
            </a:r>
          </a:p>
          <a:p>
            <a:pPr lvl="0" fontAlgn="base">
              <a:lnSpc>
                <a:spcPct val="125000"/>
              </a:lnSpc>
              <a:spcBef>
                <a:spcPct val="25000"/>
              </a:spcBef>
              <a:spcAft>
                <a:spcPct val="0"/>
              </a:spcAft>
              <a:defRPr/>
            </a:pPr>
            <a:r>
              <a:rPr kumimoji="1" lang="zh-CN" altLang="en-US" sz="2400" b="1" dirty="0">
                <a:solidFill>
                  <a:srgbClr val="FFFF00"/>
                </a:solidFill>
                <a:effectLst>
                  <a:outerShdw blurRad="38100" dist="38100" dir="2700000" algn="tl">
                    <a:srgbClr val="C0C0C0"/>
                  </a:outerShdw>
                </a:effectLst>
                <a:latin typeface="Times New Roman" pitchFamily="18" charset="0"/>
                <a:ea typeface="宋体" pitchFamily="2" charset="-122"/>
              </a:rPr>
              <a:t>注意：</a:t>
            </a:r>
            <a:r>
              <a:rPr kumimoji="1" lang="zh-CN" altLang="en-US" sz="2400" b="1" u="sng" dirty="0">
                <a:solidFill>
                  <a:srgbClr val="0000FF"/>
                </a:solidFill>
                <a:effectLst>
                  <a:outerShdw blurRad="38100" dist="38100" dir="2700000" algn="tl">
                    <a:srgbClr val="C0C0C0"/>
                  </a:outerShdw>
                </a:effectLst>
                <a:latin typeface="Times New Roman" pitchFamily="18" charset="0"/>
                <a:ea typeface="宋体" pitchFamily="2" charset="-122"/>
              </a:rPr>
              <a:t>“</a:t>
            </a:r>
            <a:r>
              <a:rPr kumimoji="1" lang="en-US" altLang="zh-CN" sz="2400" b="1" u="sng" dirty="0">
                <a:solidFill>
                  <a:srgbClr val="0000FF"/>
                </a:solidFill>
                <a:effectLst>
                  <a:outerShdw blurRad="38100" dist="38100" dir="2700000" algn="tl">
                    <a:srgbClr val="C0C0C0"/>
                  </a:outerShdw>
                </a:effectLst>
                <a:latin typeface="Times New Roman" pitchFamily="18" charset="0"/>
                <a:ea typeface="宋体" pitchFamily="2" charset="-122"/>
              </a:rPr>
              <a:t>+”</a:t>
            </a:r>
            <a:r>
              <a:rPr kumimoji="1" lang="zh-CN" altLang="en-US" sz="2400" b="1" u="sng" dirty="0">
                <a:solidFill>
                  <a:srgbClr val="0000FF"/>
                </a:solidFill>
                <a:effectLst>
                  <a:outerShdw blurRad="38100" dist="38100" dir="2700000" algn="tl">
                    <a:srgbClr val="C0C0C0"/>
                  </a:outerShdw>
                </a:effectLst>
                <a:latin typeface="Times New Roman" pitchFamily="18" charset="0"/>
                <a:ea typeface="宋体" pitchFamily="2" charset="-122"/>
              </a:rPr>
              <a:t>运算符要求两边的操作数都是字符串</a:t>
            </a:r>
            <a:r>
              <a:rPr kumimoji="1" lang="zh-CN" altLang="en-US" sz="2400" b="1" dirty="0">
                <a:solidFill>
                  <a:srgbClr val="0000FF"/>
                </a:solidFill>
                <a:effectLst>
                  <a:outerShdw blurRad="38100" dist="38100" dir="2700000" algn="tl">
                    <a:srgbClr val="C0C0C0"/>
                  </a:outerShdw>
                </a:effectLst>
                <a:latin typeface="Times New Roman" pitchFamily="18" charset="0"/>
                <a:ea typeface="宋体" pitchFamily="2" charset="-122"/>
              </a:rPr>
              <a:t>。</a:t>
            </a:r>
          </a:p>
          <a:p>
            <a:pPr lvl="0" fontAlgn="base">
              <a:lnSpc>
                <a:spcPct val="125000"/>
              </a:lnSpc>
              <a:spcBef>
                <a:spcPct val="25000"/>
              </a:spcBef>
              <a:spcAft>
                <a:spcPct val="0"/>
              </a:spcAft>
              <a:defRPr/>
            </a:pPr>
            <a:r>
              <a:rPr kumimoji="1" lang="zh-CN" altLang="en-US" sz="2400" b="1" dirty="0">
                <a:solidFill>
                  <a:prstClr val="black"/>
                </a:solidFill>
                <a:latin typeface="Times New Roman" pitchFamily="18" charset="0"/>
                <a:ea typeface="宋体" pitchFamily="2" charset="-122"/>
              </a:rPr>
              <a:t>	</a:t>
            </a:r>
            <a:r>
              <a:rPr kumimoji="1" lang="en-US" altLang="zh-CN" sz="2400" b="1" dirty="0">
                <a:solidFill>
                  <a:prstClr val="black"/>
                </a:solidFill>
                <a:latin typeface="Times New Roman" pitchFamily="18" charset="0"/>
                <a:ea typeface="宋体" pitchFamily="2" charset="-122"/>
              </a:rPr>
              <a:t>【</a:t>
            </a:r>
            <a:r>
              <a:rPr kumimoji="1" lang="zh-CN" altLang="en-US" sz="2400" b="1" dirty="0">
                <a:solidFill>
                  <a:prstClr val="black"/>
                </a:solidFill>
                <a:latin typeface="Times New Roman" pitchFamily="18" charset="0"/>
                <a:ea typeface="宋体" pitchFamily="2" charset="-122"/>
              </a:rPr>
              <a:t>例</a:t>
            </a:r>
            <a:r>
              <a:rPr kumimoji="1" lang="en-US" altLang="zh-CN" sz="2400" b="1" dirty="0">
                <a:solidFill>
                  <a:prstClr val="black"/>
                </a:solidFill>
                <a:latin typeface="Times New Roman" pitchFamily="18" charset="0"/>
                <a:ea typeface="宋体" pitchFamily="2" charset="-122"/>
              </a:rPr>
              <a:t>】 “ +”</a:t>
            </a:r>
            <a:r>
              <a:rPr kumimoji="1" lang="zh-CN" altLang="en-US" sz="2400" b="1" dirty="0">
                <a:solidFill>
                  <a:prstClr val="black"/>
                </a:solidFill>
                <a:latin typeface="Times New Roman" pitchFamily="18" charset="0"/>
                <a:ea typeface="宋体" pitchFamily="2" charset="-122"/>
              </a:rPr>
              <a:t>运算符应用示例。</a:t>
            </a:r>
          </a:p>
          <a:p>
            <a:pPr lvl="0" fontAlgn="base">
              <a:lnSpc>
                <a:spcPct val="125000"/>
              </a:lnSpc>
              <a:spcBef>
                <a:spcPct val="25000"/>
              </a:spcBef>
              <a:spcAft>
                <a:spcPct val="0"/>
              </a:spcAft>
              <a:defRPr/>
            </a:pPr>
            <a:r>
              <a:rPr kumimoji="1" lang="zh-CN" altLang="en-US" sz="2400" b="1" dirty="0">
                <a:solidFill>
                  <a:prstClr val="black"/>
                </a:solidFill>
                <a:latin typeface="Times New Roman" pitchFamily="18" charset="0"/>
                <a:ea typeface="宋体" pitchFamily="2" charset="-122"/>
              </a:rPr>
              <a:t>		“</a:t>
            </a:r>
            <a:r>
              <a:rPr kumimoji="1" lang="en-US" altLang="zh-CN" sz="2400" b="1" dirty="0">
                <a:solidFill>
                  <a:prstClr val="black"/>
                </a:solidFill>
                <a:latin typeface="Times New Roman" pitchFamily="18" charset="0"/>
                <a:ea typeface="宋体" pitchFamily="2" charset="-122"/>
              </a:rPr>
              <a:t>4321”+1234             </a:t>
            </a:r>
            <a:r>
              <a:rPr kumimoji="1" lang="en-US" altLang="zh-CN" sz="2400" b="1" dirty="0">
                <a:solidFill>
                  <a:srgbClr val="339933"/>
                </a:solidFill>
                <a:latin typeface="Times New Roman" pitchFamily="18" charset="0"/>
                <a:ea typeface="宋体" pitchFamily="2" charset="-122"/>
              </a:rPr>
              <a:t>‘</a:t>
            </a:r>
            <a:r>
              <a:rPr kumimoji="1" lang="zh-CN" altLang="en-US" sz="2400" b="1" dirty="0">
                <a:solidFill>
                  <a:srgbClr val="339933"/>
                </a:solidFill>
                <a:latin typeface="Times New Roman" pitchFamily="18" charset="0"/>
                <a:ea typeface="宋体" pitchFamily="2" charset="-122"/>
              </a:rPr>
              <a:t>结果为数值：</a:t>
            </a:r>
            <a:r>
              <a:rPr kumimoji="1" lang="en-US" altLang="zh-CN" sz="2400" b="1" dirty="0">
                <a:solidFill>
                  <a:srgbClr val="339933"/>
                </a:solidFill>
                <a:latin typeface="Times New Roman" pitchFamily="18" charset="0"/>
                <a:ea typeface="宋体" pitchFamily="2" charset="-122"/>
              </a:rPr>
              <a:t>5555</a:t>
            </a:r>
          </a:p>
          <a:p>
            <a:pPr lvl="0" fontAlgn="base">
              <a:lnSpc>
                <a:spcPct val="125000"/>
              </a:lnSpc>
              <a:spcBef>
                <a:spcPct val="25000"/>
              </a:spcBef>
              <a:spcAft>
                <a:spcPct val="0"/>
              </a:spcAft>
              <a:defRPr/>
            </a:pPr>
            <a:r>
              <a:rPr kumimoji="1" lang="en-US" altLang="zh-CN" sz="2400" b="1" dirty="0">
                <a:solidFill>
                  <a:prstClr val="black"/>
                </a:solidFill>
                <a:latin typeface="Times New Roman" pitchFamily="18" charset="0"/>
                <a:ea typeface="宋体" pitchFamily="2" charset="-122"/>
              </a:rPr>
              <a:t>		“4321”+“1234”	</a:t>
            </a:r>
            <a:r>
              <a:rPr kumimoji="1" lang="en-US" altLang="zh-CN" sz="2400" b="1" dirty="0">
                <a:solidFill>
                  <a:srgbClr val="339933"/>
                </a:solidFill>
                <a:latin typeface="Times New Roman" pitchFamily="18" charset="0"/>
                <a:ea typeface="宋体" pitchFamily="2" charset="-122"/>
              </a:rPr>
              <a:t>‘</a:t>
            </a:r>
            <a:r>
              <a:rPr kumimoji="1" lang="zh-CN" altLang="en-US" sz="2400" b="1" dirty="0">
                <a:solidFill>
                  <a:srgbClr val="339933"/>
                </a:solidFill>
                <a:latin typeface="Times New Roman" pitchFamily="18" charset="0"/>
                <a:ea typeface="宋体" pitchFamily="2" charset="-122"/>
              </a:rPr>
              <a:t>结果为 </a:t>
            </a:r>
            <a:r>
              <a:rPr kumimoji="1" lang="en-US" altLang="zh-CN" sz="2400" b="1" dirty="0">
                <a:solidFill>
                  <a:srgbClr val="339933"/>
                </a:solidFill>
                <a:latin typeface="Times New Roman" pitchFamily="18" charset="0"/>
                <a:ea typeface="宋体" pitchFamily="2" charset="-122"/>
              </a:rPr>
              <a:t>"43211234"</a:t>
            </a:r>
          </a:p>
          <a:p>
            <a:pPr lvl="0" fontAlgn="base">
              <a:lnSpc>
                <a:spcPct val="125000"/>
              </a:lnSpc>
              <a:spcBef>
                <a:spcPct val="25000"/>
              </a:spcBef>
              <a:spcAft>
                <a:spcPct val="0"/>
              </a:spcAft>
              <a:defRPr/>
            </a:pPr>
            <a:r>
              <a:rPr kumimoji="1" lang="en-US" altLang="zh-CN" sz="2400" b="1" dirty="0">
                <a:solidFill>
                  <a:prstClr val="black"/>
                </a:solidFill>
                <a:latin typeface="Times New Roman" pitchFamily="18" charset="0"/>
                <a:ea typeface="宋体" pitchFamily="2" charset="-122"/>
              </a:rPr>
              <a:t>		"abcd"+1234              </a:t>
            </a:r>
            <a:r>
              <a:rPr kumimoji="1" lang="en-US" altLang="zh-CN" sz="2400" b="1" dirty="0">
                <a:solidFill>
                  <a:srgbClr val="339933"/>
                </a:solidFill>
                <a:latin typeface="Times New Roman" pitchFamily="18" charset="0"/>
                <a:ea typeface="宋体" pitchFamily="2" charset="-122"/>
              </a:rPr>
              <a:t>'</a:t>
            </a:r>
            <a:r>
              <a:rPr kumimoji="1" lang="zh-CN" altLang="en-US" sz="2400" b="1" dirty="0">
                <a:solidFill>
                  <a:srgbClr val="339933"/>
                </a:solidFill>
                <a:latin typeface="Times New Roman" pitchFamily="18" charset="0"/>
                <a:ea typeface="宋体" pitchFamily="2" charset="-122"/>
              </a:rPr>
              <a:t>出错</a:t>
            </a:r>
          </a:p>
          <a:p>
            <a:pPr lvl="0" fontAlgn="base">
              <a:lnSpc>
                <a:spcPct val="125000"/>
              </a:lnSpc>
              <a:spcBef>
                <a:spcPct val="25000"/>
              </a:spcBef>
              <a:spcAft>
                <a:spcPct val="0"/>
              </a:spcAft>
              <a:defRPr/>
            </a:pPr>
            <a:r>
              <a:rPr kumimoji="1" lang="zh-CN" altLang="en-US" sz="2400" b="1" dirty="0">
                <a:solidFill>
                  <a:prstClr val="black"/>
                </a:solidFill>
                <a:latin typeface="Times New Roman" pitchFamily="18" charset="0"/>
                <a:ea typeface="宋体" pitchFamily="2" charset="-122"/>
              </a:rPr>
              <a:t>		</a:t>
            </a:r>
            <a:r>
              <a:rPr kumimoji="1" lang="en-US" altLang="zh-CN" sz="2400" b="1" dirty="0">
                <a:solidFill>
                  <a:prstClr val="black"/>
                </a:solidFill>
                <a:latin typeface="Times New Roman" pitchFamily="18" charset="0"/>
                <a:ea typeface="宋体" pitchFamily="2" charset="-122"/>
              </a:rPr>
              <a:t>4321+“1234” &amp; 100	  </a:t>
            </a:r>
            <a:r>
              <a:rPr kumimoji="1" lang="en-US" altLang="zh-CN" sz="2400" b="1" dirty="0">
                <a:solidFill>
                  <a:srgbClr val="339933"/>
                </a:solidFill>
                <a:latin typeface="Times New Roman" pitchFamily="18" charset="0"/>
                <a:ea typeface="宋体" pitchFamily="2" charset="-122"/>
              </a:rPr>
              <a:t>‘</a:t>
            </a:r>
            <a:r>
              <a:rPr kumimoji="1" lang="zh-CN" altLang="en-US" sz="2400" b="1" dirty="0">
                <a:solidFill>
                  <a:srgbClr val="339933"/>
                </a:solidFill>
                <a:latin typeface="Times New Roman" pitchFamily="18" charset="0"/>
                <a:ea typeface="宋体" pitchFamily="2" charset="-122"/>
              </a:rPr>
              <a:t>结果为 </a:t>
            </a:r>
            <a:r>
              <a:rPr kumimoji="1" lang="en-US" altLang="zh-CN" sz="2400" b="1" dirty="0">
                <a:solidFill>
                  <a:srgbClr val="339933"/>
                </a:solidFill>
                <a:latin typeface="Times New Roman" pitchFamily="18" charset="0"/>
                <a:ea typeface="宋体" pitchFamily="2" charset="-122"/>
              </a:rPr>
              <a:t>"5555100"</a:t>
            </a:r>
          </a:p>
        </p:txBody>
      </p:sp>
    </p:spTree>
    <p:extLst>
      <p:ext uri="{BB962C8B-B14F-4D97-AF65-F5344CB8AC3E}">
        <p14:creationId xmlns:p14="http://schemas.microsoft.com/office/powerpoint/2010/main" val="2535645538"/>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37</a:t>
            </a:fld>
            <a:endParaRPr lang="zh-CN" altLang="en-US"/>
          </a:p>
        </p:txBody>
      </p:sp>
      <p:sp>
        <p:nvSpPr>
          <p:cNvPr id="3" name="矩形 2"/>
          <p:cNvSpPr/>
          <p:nvPr/>
        </p:nvSpPr>
        <p:spPr>
          <a:xfrm>
            <a:off x="709641" y="1340768"/>
            <a:ext cx="7992888" cy="4081117"/>
          </a:xfrm>
          <a:prstGeom prst="rect">
            <a:avLst/>
          </a:prstGeom>
        </p:spPr>
        <p:txBody>
          <a:bodyPr wrap="square">
            <a:spAutoFit/>
          </a:bodyPr>
          <a:lstStyle/>
          <a:p>
            <a:pPr marL="360363" lvl="0" indent="-360363" defTabSz="762000" eaLnBrk="0" fontAlgn="base" hangingPunct="0">
              <a:lnSpc>
                <a:spcPct val="120000"/>
              </a:lnSpc>
              <a:spcBef>
                <a:spcPct val="20000"/>
              </a:spcBef>
              <a:spcAft>
                <a:spcPct val="0"/>
              </a:spcAft>
              <a:defRPr/>
            </a:pPr>
            <a:r>
              <a:rPr kumimoji="1" lang="en-US" altLang="zh-CN" sz="2800" b="1" dirty="0" smtClean="0">
                <a:solidFill>
                  <a:srgbClr val="6600FF"/>
                </a:solidFill>
                <a:effectLst>
                  <a:outerShdw blurRad="38100" dist="38100" dir="2700000" algn="tl">
                    <a:srgbClr val="C0C0C0"/>
                  </a:outerShdw>
                </a:effectLst>
                <a:latin typeface="Arial" charset="0"/>
                <a:ea typeface="宋体" pitchFamily="2" charset="-122"/>
              </a:rPr>
              <a:t>(3)</a:t>
            </a:r>
            <a:r>
              <a:rPr kumimoji="1" lang="zh-CN" altLang="en-US" sz="2800" b="1" dirty="0" smtClean="0">
                <a:solidFill>
                  <a:srgbClr val="6600FF"/>
                </a:solidFill>
                <a:effectLst>
                  <a:outerShdw blurRad="38100" dist="38100" dir="2700000" algn="tl">
                    <a:srgbClr val="C0C0C0"/>
                  </a:outerShdw>
                </a:effectLst>
                <a:latin typeface="Arial" charset="0"/>
                <a:ea typeface="宋体" pitchFamily="2" charset="-122"/>
              </a:rPr>
              <a:t>关系</a:t>
            </a:r>
            <a:r>
              <a:rPr kumimoji="1" lang="zh-CN" altLang="en-US" sz="2800" b="1" dirty="0">
                <a:solidFill>
                  <a:srgbClr val="6600FF"/>
                </a:solidFill>
                <a:effectLst>
                  <a:outerShdw blurRad="38100" dist="38100" dir="2700000" algn="tl">
                    <a:srgbClr val="C0C0C0"/>
                  </a:outerShdw>
                </a:effectLst>
                <a:latin typeface="Arial" charset="0"/>
                <a:ea typeface="宋体" pitchFamily="2" charset="-122"/>
              </a:rPr>
              <a:t>运算符</a:t>
            </a:r>
            <a:endParaRPr lang="en-US" altLang="zh-CN" sz="2800" b="1" dirty="0">
              <a:solidFill>
                <a:prstClr val="black"/>
              </a:solidFill>
              <a:effectLst>
                <a:outerShdw blurRad="38100" dist="38100" dir="2700000" algn="tl">
                  <a:srgbClr val="C0C0C0"/>
                </a:outerShdw>
              </a:effectLst>
              <a:latin typeface="Arial" charset="0"/>
              <a:ea typeface="宋体" pitchFamily="2" charset="-122"/>
            </a:endParaRPr>
          </a:p>
          <a:p>
            <a:pPr marL="360363" lvl="0" indent="-360363" defTabSz="762000" eaLnBrk="0" fontAlgn="base" hangingPunct="0">
              <a:lnSpc>
                <a:spcPct val="120000"/>
              </a:lnSpc>
              <a:spcBef>
                <a:spcPct val="20000"/>
              </a:spcBef>
              <a:spcAft>
                <a:spcPct val="0"/>
              </a:spcAft>
              <a:buClr>
                <a:srgbClr val="FF3300"/>
              </a:buClr>
              <a:buFont typeface="Wingdings" pitchFamily="2" charset="2"/>
              <a:buChar char="l"/>
              <a:defRPr/>
            </a:pP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将两个操作数进行大小比较，结果为逻辑值</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即真</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(True)</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或假</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(False)</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a:t>
            </a:r>
          </a:p>
          <a:p>
            <a:pPr marL="360363" lvl="0" indent="-360363" defTabSz="762000" eaLnBrk="0" fontAlgn="base" hangingPunct="0">
              <a:lnSpc>
                <a:spcPct val="120000"/>
              </a:lnSpc>
              <a:spcBef>
                <a:spcPct val="20000"/>
              </a:spcBef>
              <a:spcAft>
                <a:spcPct val="0"/>
              </a:spcAft>
              <a:defRPr/>
            </a:pP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   相等     </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 不相等  </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&lt;&gt;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  大于       </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&gt;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a:t>
            </a:r>
          </a:p>
          <a:p>
            <a:pPr marL="360363" lvl="0" indent="-360363" defTabSz="762000" eaLnBrk="0" fontAlgn="base" hangingPunct="0">
              <a:lnSpc>
                <a:spcPct val="120000"/>
              </a:lnSpc>
              <a:spcBef>
                <a:spcPct val="20000"/>
              </a:spcBef>
              <a:spcAft>
                <a:spcPct val="0"/>
              </a:spcAft>
              <a:defRPr/>
            </a:pP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  大于等于 </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&gt;=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 小于    </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&lt;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   小于等于  </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&lt;=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a:t>
            </a:r>
          </a:p>
          <a:p>
            <a:pPr marL="360363" lvl="0" indent="-360363" defTabSz="762000" eaLnBrk="0" fontAlgn="base" hangingPunct="0">
              <a:lnSpc>
                <a:spcPct val="120000"/>
              </a:lnSpc>
              <a:spcBef>
                <a:spcPct val="20000"/>
              </a:spcBef>
              <a:spcAft>
                <a:spcPct val="0"/>
              </a:spcAft>
              <a:defRPr/>
            </a:pPr>
            <a:r>
              <a:rPr lang="zh-CN" altLang="en-US" sz="2400" b="1" dirty="0">
                <a:solidFill>
                  <a:srgbClr val="FF0000"/>
                </a:solidFill>
                <a:effectLst>
                  <a:outerShdw blurRad="38100" dist="38100" dir="2700000" algn="tl">
                    <a:srgbClr val="C0C0C0"/>
                  </a:outerShdw>
                </a:effectLst>
                <a:latin typeface="黑体" pitchFamily="2" charset="-122"/>
                <a:ea typeface="黑体" pitchFamily="2" charset="-122"/>
              </a:rPr>
              <a:t>注意：</a:t>
            </a:r>
          </a:p>
          <a:p>
            <a:pPr marL="360363" lvl="0" indent="-360363" defTabSz="762000" eaLnBrk="0" fontAlgn="base" hangingPunct="0">
              <a:lnSpc>
                <a:spcPct val="120000"/>
              </a:lnSpc>
              <a:spcBef>
                <a:spcPct val="20000"/>
              </a:spcBef>
              <a:spcAft>
                <a:spcPct val="0"/>
              </a:spcAft>
              <a:defRPr/>
            </a:pPr>
            <a:r>
              <a:rPr lang="zh-CN" altLang="en-US" sz="2400" b="1" dirty="0">
                <a:solidFill>
                  <a:srgbClr val="FF0000"/>
                </a:solidFill>
                <a:effectLst>
                  <a:outerShdw blurRad="38100" dist="38100" dir="2700000" algn="tl">
                    <a:srgbClr val="C0C0C0"/>
                  </a:outerShdw>
                </a:effectLst>
                <a:latin typeface="黑体" pitchFamily="2" charset="-122"/>
                <a:ea typeface="黑体" pitchFamily="2" charset="-122"/>
              </a:rPr>
              <a:t>    </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字符串比较</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则按字符的</a:t>
            </a:r>
            <a:r>
              <a:rPr lang="en-US" altLang="zh-CN" sz="2400" b="1" dirty="0">
                <a:solidFill>
                  <a:srgbClr val="000000"/>
                </a:solidFill>
                <a:effectLst>
                  <a:outerShdw blurRad="38100" dist="38100" dir="2700000" algn="tl">
                    <a:srgbClr val="C0C0C0"/>
                  </a:outerShdw>
                </a:effectLst>
                <a:latin typeface="宋体" pitchFamily="2" charset="-122"/>
                <a:ea typeface="宋体" pitchFamily="2" charset="-122"/>
              </a:rPr>
              <a:t>ASCII</a:t>
            </a: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码值从左到右一一比较，直到出现不同的字符为止。   </a:t>
            </a:r>
          </a:p>
        </p:txBody>
      </p:sp>
    </p:spTree>
    <p:extLst>
      <p:ext uri="{BB962C8B-B14F-4D97-AF65-F5344CB8AC3E}">
        <p14:creationId xmlns:p14="http://schemas.microsoft.com/office/powerpoint/2010/main" val="1036185546"/>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38</a:t>
            </a:fld>
            <a:endParaRPr lang="zh-CN" altLang="en-US"/>
          </a:p>
        </p:txBody>
      </p:sp>
      <p:sp>
        <p:nvSpPr>
          <p:cNvPr id="3" name="矩形 2"/>
          <p:cNvSpPr/>
          <p:nvPr/>
        </p:nvSpPr>
        <p:spPr>
          <a:xfrm>
            <a:off x="1979712" y="1517708"/>
            <a:ext cx="4572000" cy="1643527"/>
          </a:xfrm>
          <a:prstGeom prst="rect">
            <a:avLst/>
          </a:prstGeom>
        </p:spPr>
        <p:txBody>
          <a:bodyPr>
            <a:spAutoFit/>
          </a:bodyPr>
          <a:lstStyle/>
          <a:p>
            <a:pPr marL="3175" lvl="0" indent="-3175" defTabSz="990600" eaLnBrk="0" fontAlgn="base" hangingPunct="0">
              <a:spcBef>
                <a:spcPct val="20000"/>
              </a:spcBef>
              <a:spcAft>
                <a:spcPct val="0"/>
              </a:spcAft>
              <a:defRPr/>
            </a:pPr>
            <a:r>
              <a:rPr lang="zh-CN" altLang="en-US" sz="2400" b="1" dirty="0">
                <a:solidFill>
                  <a:srgbClr val="000000"/>
                </a:solidFill>
                <a:effectLst>
                  <a:outerShdw blurRad="38100" dist="38100" dir="2700000" algn="tl">
                    <a:srgbClr val="C0C0C0"/>
                  </a:outerShdw>
                </a:effectLst>
                <a:latin typeface="宋体" pitchFamily="2" charset="-122"/>
                <a:ea typeface="宋体" pitchFamily="2" charset="-122"/>
              </a:rPr>
              <a:t>将操作数进行逻辑运算，结果是逻辑值。</a:t>
            </a:r>
          </a:p>
          <a:p>
            <a:pPr marL="3175" lvl="0" indent="-3175" defTabSz="990600" eaLnBrk="0" fontAlgn="base" hangingPunct="0">
              <a:spcBef>
                <a:spcPct val="20000"/>
              </a:spcBef>
              <a:spcAft>
                <a:spcPct val="0"/>
              </a:spcAft>
              <a:defRPr/>
            </a:pPr>
            <a:r>
              <a:rPr lang="zh-CN" altLang="en-US" sz="2400" b="1" dirty="0">
                <a:solidFill>
                  <a:srgbClr val="0000FF"/>
                </a:solidFill>
                <a:effectLst>
                  <a:outerShdw blurRad="38100" dist="38100" dir="2700000" algn="tl">
                    <a:srgbClr val="C0C0C0"/>
                  </a:outerShdw>
                </a:effectLst>
                <a:latin typeface="宋体" pitchFamily="2" charset="-122"/>
                <a:ea typeface="宋体" pitchFamily="2" charset="-122"/>
              </a:rPr>
              <a:t> </a:t>
            </a:r>
            <a:r>
              <a:rPr lang="zh-CN" altLang="en-US" sz="2000" b="1" dirty="0" smtClean="0">
                <a:solidFill>
                  <a:srgbClr val="0000FF"/>
                </a:solidFill>
                <a:effectLst>
                  <a:outerShdw blurRad="38100" dist="38100" dir="2700000" algn="tl">
                    <a:srgbClr val="C0C0C0"/>
                  </a:outerShdw>
                </a:effectLst>
                <a:latin typeface="宋体" pitchFamily="2" charset="-122"/>
                <a:ea typeface="宋体" pitchFamily="2" charset="-122"/>
              </a:rPr>
              <a:t>三种常用的逻辑运算符： </a:t>
            </a:r>
            <a:r>
              <a:rPr lang="zh-CN" altLang="en-US" sz="2400" b="1" dirty="0">
                <a:solidFill>
                  <a:srgbClr val="0000FF"/>
                </a:solidFill>
                <a:effectLst>
                  <a:outerShdw blurRad="38100" dist="38100" dir="2700000" algn="tl">
                    <a:srgbClr val="C0C0C0"/>
                  </a:outerShdw>
                </a:effectLst>
                <a:latin typeface="宋体" pitchFamily="2" charset="-122"/>
                <a:ea typeface="宋体" pitchFamily="2" charset="-122"/>
              </a:rPr>
              <a:t>与  </a:t>
            </a:r>
            <a:r>
              <a:rPr lang="en-US" altLang="zh-CN" sz="2400" b="1" dirty="0">
                <a:solidFill>
                  <a:srgbClr val="0000FF"/>
                </a:solidFill>
                <a:effectLst>
                  <a:outerShdw blurRad="38100" dist="38100" dir="2700000" algn="tl">
                    <a:srgbClr val="C0C0C0"/>
                  </a:outerShdw>
                </a:effectLst>
                <a:latin typeface="宋体" pitchFamily="2" charset="-122"/>
                <a:ea typeface="宋体" pitchFamily="2" charset="-122"/>
              </a:rPr>
              <a:t>and</a:t>
            </a:r>
            <a:r>
              <a:rPr lang="zh-CN" altLang="en-US" sz="2400" b="1" dirty="0">
                <a:solidFill>
                  <a:srgbClr val="0000FF"/>
                </a:solidFill>
                <a:effectLst>
                  <a:outerShdw blurRad="38100" dist="38100" dir="2700000" algn="tl">
                    <a:srgbClr val="C0C0C0"/>
                  </a:outerShdw>
                </a:effectLst>
                <a:latin typeface="宋体" pitchFamily="2" charset="-122"/>
                <a:ea typeface="宋体" pitchFamily="2" charset="-122"/>
              </a:rPr>
              <a:t>、或  </a:t>
            </a:r>
            <a:r>
              <a:rPr lang="en-US" altLang="zh-CN" sz="2400" b="1" dirty="0">
                <a:solidFill>
                  <a:srgbClr val="0000FF"/>
                </a:solidFill>
                <a:effectLst>
                  <a:outerShdw blurRad="38100" dist="38100" dir="2700000" algn="tl">
                    <a:srgbClr val="C0C0C0"/>
                  </a:outerShdw>
                </a:effectLst>
                <a:latin typeface="宋体" pitchFamily="2" charset="-122"/>
                <a:ea typeface="宋体" pitchFamily="2" charset="-122"/>
              </a:rPr>
              <a:t>or</a:t>
            </a:r>
            <a:r>
              <a:rPr lang="zh-CN" altLang="en-US" sz="2400" b="1" dirty="0">
                <a:solidFill>
                  <a:srgbClr val="0000FF"/>
                </a:solidFill>
                <a:effectLst>
                  <a:outerShdw blurRad="38100" dist="38100" dir="2700000" algn="tl">
                    <a:srgbClr val="C0C0C0"/>
                  </a:outerShdw>
                </a:effectLst>
                <a:latin typeface="宋体" pitchFamily="2" charset="-122"/>
                <a:ea typeface="宋体" pitchFamily="2" charset="-122"/>
              </a:rPr>
              <a:t>、非  </a:t>
            </a:r>
            <a:r>
              <a:rPr lang="en-US" altLang="zh-CN" sz="2400" b="1" dirty="0">
                <a:solidFill>
                  <a:srgbClr val="0000FF"/>
                </a:solidFill>
                <a:effectLst>
                  <a:outerShdw blurRad="38100" dist="38100" dir="2700000" algn="tl">
                    <a:srgbClr val="C0C0C0"/>
                  </a:outerShdw>
                </a:effectLst>
                <a:latin typeface="宋体" pitchFamily="2" charset="-122"/>
                <a:ea typeface="宋体" pitchFamily="2" charset="-122"/>
              </a:rPr>
              <a:t>not</a:t>
            </a:r>
            <a:r>
              <a:rPr lang="zh-CN" altLang="en-US" sz="2400" b="1" dirty="0">
                <a:solidFill>
                  <a:srgbClr val="0000FF"/>
                </a:solidFill>
                <a:effectLst>
                  <a:outerShdw blurRad="38100" dist="38100" dir="2700000" algn="tl">
                    <a:srgbClr val="C0C0C0"/>
                  </a:outerShdw>
                </a:effectLst>
                <a:latin typeface="宋体" pitchFamily="2" charset="-122"/>
                <a:ea typeface="宋体" pitchFamily="2" charset="-122"/>
              </a:rPr>
              <a:t>。</a:t>
            </a:r>
            <a:endParaRPr lang="zh-CN" altLang="en-US" sz="2400" b="1" dirty="0">
              <a:solidFill>
                <a:srgbClr val="000000"/>
              </a:solidFill>
              <a:effectLst>
                <a:outerShdw blurRad="38100" dist="38100" dir="2700000" algn="tl">
                  <a:srgbClr val="C0C0C0"/>
                </a:outerShdw>
              </a:effectLst>
              <a:latin typeface="宋体" pitchFamily="2" charset="-122"/>
              <a:ea typeface="宋体" pitchFamily="2" charset="-122"/>
            </a:endParaRPr>
          </a:p>
        </p:txBody>
      </p:sp>
      <p:sp>
        <p:nvSpPr>
          <p:cNvPr id="4" name="矩形 3"/>
          <p:cNvSpPr/>
          <p:nvPr/>
        </p:nvSpPr>
        <p:spPr>
          <a:xfrm>
            <a:off x="1763688" y="908720"/>
            <a:ext cx="2712922" cy="480131"/>
          </a:xfrm>
          <a:prstGeom prst="rect">
            <a:avLst/>
          </a:prstGeom>
        </p:spPr>
        <p:txBody>
          <a:bodyPr wrap="none">
            <a:spAutoFit/>
          </a:bodyPr>
          <a:lstStyle/>
          <a:p>
            <a:pPr marL="179388" lvl="1" fontAlgn="base">
              <a:lnSpc>
                <a:spcPct val="90000"/>
              </a:lnSpc>
              <a:spcBef>
                <a:spcPct val="20000"/>
              </a:spcBef>
              <a:spcAft>
                <a:spcPct val="0"/>
              </a:spcAft>
              <a:buClr>
                <a:srgbClr val="F49100"/>
              </a:buClr>
            </a:pPr>
            <a:r>
              <a:rPr kumimoji="1" lang="en-US" altLang="zh-CN" sz="2800" b="1" dirty="0" smtClean="0">
                <a:solidFill>
                  <a:srgbClr val="6600FF"/>
                </a:solidFill>
                <a:latin typeface="黑体" pitchFamily="49" charset="-122"/>
                <a:ea typeface="黑体" pitchFamily="49" charset="-122"/>
              </a:rPr>
              <a:t>(4)</a:t>
            </a:r>
            <a:r>
              <a:rPr kumimoji="1" lang="zh-CN" altLang="en-US" sz="2800" b="1" dirty="0" smtClean="0">
                <a:solidFill>
                  <a:srgbClr val="6600FF"/>
                </a:solidFill>
                <a:latin typeface="黑体" pitchFamily="49" charset="-122"/>
                <a:ea typeface="黑体" pitchFamily="49" charset="-122"/>
              </a:rPr>
              <a:t>逻辑运算</a:t>
            </a:r>
            <a:r>
              <a:rPr kumimoji="1" lang="zh-CN" altLang="en-US" sz="2800" b="1" dirty="0">
                <a:solidFill>
                  <a:srgbClr val="6600FF"/>
                </a:solidFill>
                <a:latin typeface="黑体" pitchFamily="49" charset="-122"/>
                <a:ea typeface="黑体" pitchFamily="49" charset="-122"/>
              </a:rPr>
              <a:t>符</a:t>
            </a:r>
          </a:p>
        </p:txBody>
      </p:sp>
      <p:graphicFrame>
        <p:nvGraphicFramePr>
          <p:cNvPr id="5" name="表格 4"/>
          <p:cNvGraphicFramePr>
            <a:graphicFrameLocks noGrp="1"/>
          </p:cNvGraphicFramePr>
          <p:nvPr>
            <p:extLst>
              <p:ext uri="{D42A27DB-BD31-4B8C-83A1-F6EECF244321}">
                <p14:modId xmlns:p14="http://schemas.microsoft.com/office/powerpoint/2010/main" val="2026060934"/>
              </p:ext>
            </p:extLst>
          </p:nvPr>
        </p:nvGraphicFramePr>
        <p:xfrm>
          <a:off x="1688996" y="3645024"/>
          <a:ext cx="6120680" cy="1800200"/>
        </p:xfrm>
        <a:graphic>
          <a:graphicData uri="http://schemas.openxmlformats.org/drawingml/2006/table">
            <a:tbl>
              <a:tblPr firstRow="1" firstCol="1" lastRow="1" lastCol="1" bandRow="1" bandCol="1"/>
              <a:tblGrid>
                <a:gridCol w="1224136"/>
                <a:gridCol w="1224136"/>
                <a:gridCol w="1224136"/>
                <a:gridCol w="1224136"/>
                <a:gridCol w="1224136"/>
              </a:tblGrid>
              <a:tr h="360040">
                <a:tc>
                  <a:txBody>
                    <a:bodyPr/>
                    <a:lstStyle/>
                    <a:p>
                      <a:pPr algn="ctr">
                        <a:lnSpc>
                          <a:spcPts val="1200"/>
                        </a:lnSpc>
                        <a:spcBef>
                          <a:spcPts val="250"/>
                        </a:spcBef>
                        <a:spcAft>
                          <a:spcPts val="250"/>
                        </a:spcAft>
                      </a:pPr>
                      <a:r>
                        <a:rPr lang="en-US" sz="900" kern="1050" dirty="0">
                          <a:effectLst/>
                          <a:latin typeface="Arial"/>
                          <a:ea typeface="黑体"/>
                          <a:cs typeface="Times New Roman"/>
                        </a:rPr>
                        <a:t>A</a:t>
                      </a:r>
                      <a:endParaRPr lang="zh-CN" sz="900" kern="1050" dirty="0">
                        <a:effectLst/>
                        <a:latin typeface="Arial"/>
                        <a:ea typeface="黑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250"/>
                        </a:spcBef>
                        <a:spcAft>
                          <a:spcPts val="250"/>
                        </a:spcAft>
                      </a:pPr>
                      <a:r>
                        <a:rPr lang="en-US" sz="900" kern="1050">
                          <a:effectLst/>
                          <a:latin typeface="Arial"/>
                          <a:ea typeface="黑体"/>
                          <a:cs typeface="Times New Roman"/>
                        </a:rPr>
                        <a:t>B</a:t>
                      </a:r>
                      <a:endParaRPr lang="zh-CN" sz="900" kern="105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250"/>
                        </a:spcBef>
                        <a:spcAft>
                          <a:spcPts val="250"/>
                        </a:spcAft>
                      </a:pPr>
                      <a:r>
                        <a:rPr lang="en-US" sz="900" kern="1050">
                          <a:effectLst/>
                          <a:latin typeface="Arial"/>
                          <a:ea typeface="黑体"/>
                          <a:cs typeface="Times New Roman"/>
                        </a:rPr>
                        <a:t>A And B</a:t>
                      </a:r>
                      <a:endParaRPr lang="zh-CN" sz="900" kern="105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250"/>
                        </a:spcBef>
                        <a:spcAft>
                          <a:spcPts val="250"/>
                        </a:spcAft>
                      </a:pPr>
                      <a:r>
                        <a:rPr lang="en-US" sz="900" kern="1050">
                          <a:effectLst/>
                          <a:latin typeface="Arial"/>
                          <a:ea typeface="黑体"/>
                          <a:cs typeface="Times New Roman"/>
                        </a:rPr>
                        <a:t>A Or B</a:t>
                      </a:r>
                      <a:endParaRPr lang="zh-CN" sz="900" kern="105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Bef>
                          <a:spcPts val="250"/>
                        </a:spcBef>
                        <a:spcAft>
                          <a:spcPts val="250"/>
                        </a:spcAft>
                      </a:pPr>
                      <a:r>
                        <a:rPr lang="en-US" sz="900" kern="1050">
                          <a:effectLst/>
                          <a:latin typeface="Arial"/>
                          <a:ea typeface="黑体"/>
                          <a:cs typeface="Times New Roman"/>
                        </a:rPr>
                        <a:t>Not A</a:t>
                      </a:r>
                      <a:endParaRPr lang="zh-CN" sz="900" kern="1050">
                        <a:effectLst/>
                        <a:latin typeface="Arial"/>
                        <a:ea typeface="黑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just">
                        <a:lnSpc>
                          <a:spcPts val="1200"/>
                        </a:lnSpc>
                        <a:spcBef>
                          <a:spcPts val="200"/>
                        </a:spcBef>
                        <a:spcAft>
                          <a:spcPts val="200"/>
                        </a:spcAft>
                      </a:pPr>
                      <a:r>
                        <a:rPr lang="en-US" sz="900" dirty="0">
                          <a:effectLst/>
                          <a:latin typeface="Times New Roman"/>
                          <a:ea typeface="宋体"/>
                        </a:rPr>
                        <a:t>True</a:t>
                      </a:r>
                      <a:endParaRPr lang="zh-CN" sz="9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True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0040">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a:effectLst/>
                          <a:latin typeface="Times New Roman"/>
                          <a:ea typeface="宋体"/>
                        </a:rPr>
                        <a:t>False</a:t>
                      </a:r>
                      <a:endParaRPr lang="zh-CN" sz="9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200"/>
                        </a:lnSpc>
                        <a:spcBef>
                          <a:spcPts val="200"/>
                        </a:spcBef>
                        <a:spcAft>
                          <a:spcPts val="200"/>
                        </a:spcAft>
                      </a:pPr>
                      <a:r>
                        <a:rPr lang="en-US" sz="900" dirty="0">
                          <a:effectLst/>
                          <a:latin typeface="Times New Roman"/>
                          <a:ea typeface="宋体"/>
                        </a:rPr>
                        <a:t>True</a:t>
                      </a:r>
                      <a:endParaRPr lang="zh-CN" sz="9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177489" y="3161235"/>
            <a:ext cx="1473480" cy="369332"/>
          </a:xfrm>
          <a:prstGeom prst="rect">
            <a:avLst/>
          </a:prstGeom>
        </p:spPr>
        <p:txBody>
          <a:bodyPr wrap="none">
            <a:spAutoFit/>
          </a:bodyPr>
          <a:lstStyle/>
          <a:p>
            <a:r>
              <a:rPr lang="en-US" altLang="zh-CN" kern="1050" dirty="0">
                <a:latin typeface="Times New Roman"/>
              </a:rPr>
              <a:t> </a:t>
            </a:r>
            <a:r>
              <a:rPr lang="zh-CN" altLang="zh-CN" sz="1600" kern="1050" dirty="0">
                <a:solidFill>
                  <a:srgbClr val="FFFF00"/>
                </a:solidFill>
                <a:latin typeface="Times New Roman"/>
                <a:cs typeface="Times New Roman"/>
              </a:rPr>
              <a:t>逻辑运算法则</a:t>
            </a:r>
            <a:endParaRPr lang="zh-CN" altLang="en-US" sz="1600" dirty="0">
              <a:solidFill>
                <a:srgbClr val="FFFF00"/>
              </a:solidFill>
            </a:endParaRPr>
          </a:p>
        </p:txBody>
      </p:sp>
    </p:spTree>
    <p:extLst>
      <p:ext uri="{BB962C8B-B14F-4D97-AF65-F5344CB8AC3E}">
        <p14:creationId xmlns:p14="http://schemas.microsoft.com/office/powerpoint/2010/main" val="2441080754"/>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39</a:t>
            </a:fld>
            <a:endParaRPr lang="zh-CN" altLang="en-US"/>
          </a:p>
        </p:txBody>
      </p:sp>
      <p:sp>
        <p:nvSpPr>
          <p:cNvPr id="3" name="矩形 2"/>
          <p:cNvSpPr/>
          <p:nvPr/>
        </p:nvSpPr>
        <p:spPr>
          <a:xfrm>
            <a:off x="1144759" y="908720"/>
            <a:ext cx="6840760" cy="2209836"/>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zh-CN" altLang="en-US" sz="3200" b="1" kern="0" dirty="0" smtClean="0">
                <a:solidFill>
                  <a:srgbClr val="0033CC"/>
                </a:solidFill>
                <a:latin typeface="Arial"/>
                <a:ea typeface="黑体"/>
              </a:rPr>
              <a:t>（</a:t>
            </a:r>
            <a:r>
              <a:rPr lang="en-US" altLang="zh-CN" sz="3200" b="1" kern="0" dirty="0" smtClean="0">
                <a:solidFill>
                  <a:srgbClr val="0033CC"/>
                </a:solidFill>
                <a:latin typeface="Arial"/>
                <a:ea typeface="黑体"/>
              </a:rPr>
              <a:t>5）</a:t>
            </a:r>
            <a:r>
              <a:rPr lang="zh-CN" altLang="en-US" sz="3200" b="1" kern="0" dirty="0" smtClean="0">
                <a:solidFill>
                  <a:srgbClr val="0033CC"/>
                </a:solidFill>
                <a:latin typeface="Arial"/>
                <a:ea typeface="黑体"/>
              </a:rPr>
              <a:t>表达式</a:t>
            </a:r>
            <a:r>
              <a:rPr lang="zh-CN" altLang="en-US" sz="3200" b="1" kern="0" dirty="0">
                <a:solidFill>
                  <a:srgbClr val="0033CC"/>
                </a:solidFill>
                <a:latin typeface="Arial"/>
                <a:ea typeface="黑体"/>
              </a:rPr>
              <a:t>的运算顺序 </a:t>
            </a:r>
          </a:p>
          <a:p>
            <a:pPr marL="342900" lvl="0" indent="-342900" fontAlgn="base">
              <a:spcBef>
                <a:spcPct val="20000"/>
              </a:spcBef>
              <a:spcAft>
                <a:spcPct val="0"/>
              </a:spcAft>
              <a:buClr>
                <a:srgbClr val="008000"/>
              </a:buClr>
              <a:buSzPct val="110000"/>
            </a:pPr>
            <a:r>
              <a:rPr lang="zh-CN" altLang="en-US" sz="2400" b="1" kern="0" dirty="0">
                <a:solidFill>
                  <a:srgbClr val="000000"/>
                </a:solidFill>
                <a:latin typeface="Arial"/>
                <a:ea typeface="黑体"/>
              </a:rPr>
              <a:t>表达式的运算顺序由高到低为：函数运算、算术运算、关系运算、逻辑运算。 </a:t>
            </a:r>
          </a:p>
          <a:p>
            <a:pPr marL="342900" lvl="0" indent="-342900" fontAlgn="base">
              <a:spcBef>
                <a:spcPct val="20000"/>
              </a:spcBef>
              <a:spcAft>
                <a:spcPct val="0"/>
              </a:spcAft>
              <a:buClr>
                <a:srgbClr val="008000"/>
              </a:buClr>
              <a:buSzPct val="110000"/>
            </a:pPr>
            <a:r>
              <a:rPr lang="zh-CN" altLang="en-US" sz="2400" b="1" kern="0" dirty="0">
                <a:solidFill>
                  <a:srgbClr val="000000"/>
                </a:solidFill>
                <a:latin typeface="Arial"/>
                <a:ea typeface="黑体"/>
              </a:rPr>
              <a:t>优先级高的运算先进行，优先级相同的运算依照从左向右的顺序进行 </a:t>
            </a:r>
          </a:p>
        </p:txBody>
      </p:sp>
      <p:graphicFrame>
        <p:nvGraphicFramePr>
          <p:cNvPr id="4" name="表格 3"/>
          <p:cNvGraphicFramePr>
            <a:graphicFrameLocks noGrp="1"/>
          </p:cNvGraphicFramePr>
          <p:nvPr>
            <p:extLst>
              <p:ext uri="{D42A27DB-BD31-4B8C-83A1-F6EECF244321}">
                <p14:modId xmlns:p14="http://schemas.microsoft.com/office/powerpoint/2010/main" val="2647331521"/>
              </p:ext>
            </p:extLst>
          </p:nvPr>
        </p:nvGraphicFramePr>
        <p:xfrm>
          <a:off x="575754" y="3278190"/>
          <a:ext cx="8064500" cy="3196027"/>
        </p:xfrm>
        <a:graphic>
          <a:graphicData uri="http://schemas.openxmlformats.org/drawingml/2006/table">
            <a:tbl>
              <a:tblPr/>
              <a:tblGrid>
                <a:gridCol w="955675"/>
                <a:gridCol w="1808162"/>
                <a:gridCol w="1714500"/>
                <a:gridCol w="1809750"/>
                <a:gridCol w="1776413"/>
              </a:tblGrid>
              <a:tr h="335213">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优先级</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l"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高                                          低</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35213">
                <a:tc rowSpan="7">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高</a:t>
                      </a:r>
                    </a:p>
                    <a:p>
                      <a:pPr marL="342900" marR="0" lvl="0" indent="-342900" algn="ctr" defTabSz="914400" rtl="0" eaLnBrk="0" fontAlgn="base" latinLnBrk="0" hangingPunct="0">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低</a:t>
                      </a:r>
                      <a:endParaRPr kumimoji="0" lang="zh-CN" altLang="en-US" sz="1600" b="0" i="0" u="none" strike="noStrike" cap="none" normalizeH="0" baseline="0" dirty="0" smtClean="0">
                        <a:ln>
                          <a:noFill/>
                        </a:ln>
                        <a:solidFill>
                          <a:schemeClr val="tx1"/>
                        </a:solidFill>
                        <a:effectLst/>
                        <a:latin typeface="黑体" pitchFamily="2" charset="-122"/>
                        <a:ea typeface="黑体" pitchFamily="2" charset="-122"/>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算数运算符</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连接运算符</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smtClean="0">
                          <a:ln>
                            <a:noFill/>
                          </a:ln>
                          <a:solidFill>
                            <a:schemeClr val="tx1"/>
                          </a:solidFill>
                          <a:effectLst/>
                          <a:latin typeface="黑体" pitchFamily="2" charset="-122"/>
                          <a:ea typeface="宋体" pitchFamily="2" charset="-122"/>
                        </a:rPr>
                        <a:t>比较运算符</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smtClean="0">
                          <a:ln>
                            <a:noFill/>
                          </a:ln>
                          <a:solidFill>
                            <a:schemeClr val="tx1"/>
                          </a:solidFill>
                          <a:effectLst/>
                          <a:latin typeface="黑体" pitchFamily="2" charset="-122"/>
                          <a:ea typeface="宋体" pitchFamily="2" charset="-122"/>
                        </a:rPr>
                        <a:t>逻辑运算符</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181">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指数运算（</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字符串连接（</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&amp;</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smtClean="0">
                          <a:ln>
                            <a:noFill/>
                          </a:ln>
                          <a:solidFill>
                            <a:schemeClr val="tx1"/>
                          </a:solidFill>
                          <a:effectLst/>
                          <a:latin typeface="黑体" pitchFamily="2" charset="-122"/>
                          <a:ea typeface="宋体" pitchFamily="2" charset="-122"/>
                        </a:rPr>
                        <a:t>相等（</a:t>
                      </a:r>
                      <a:r>
                        <a:rPr kumimoji="0" lang="en-US" altLang="zh-CN" sz="1600" b="0" i="0" u="none" strike="noStrike" cap="none" normalizeH="0" baseline="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en-US" altLang="zh-CN" sz="1600" b="0" i="0" u="none" strike="noStrike" cap="none" normalizeH="0" baseline="0" smtClean="0">
                          <a:ln>
                            <a:noFill/>
                          </a:ln>
                          <a:solidFill>
                            <a:schemeClr val="tx1"/>
                          </a:solidFill>
                          <a:effectLst/>
                          <a:latin typeface="黑体" pitchFamily="2" charset="-122"/>
                          <a:ea typeface="宋体" pitchFamily="2" charset="-122"/>
                        </a:rPr>
                        <a:t>Not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594">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负数（</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字符串连接（</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 </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不等（</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&lt;&gt;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en-US" altLang="zh-CN" sz="1600" b="0" i="0" u="none" strike="noStrike" cap="none" normalizeH="0" baseline="0" smtClean="0">
                          <a:ln>
                            <a:noFill/>
                          </a:ln>
                          <a:solidFill>
                            <a:schemeClr val="tx1"/>
                          </a:solidFill>
                          <a:effectLst/>
                          <a:latin typeface="黑体" pitchFamily="2" charset="-122"/>
                          <a:ea typeface="宋体" pitchFamily="2" charset="-122"/>
                        </a:rPr>
                        <a:t>And</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05">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smtClean="0">
                          <a:ln>
                            <a:noFill/>
                          </a:ln>
                          <a:solidFill>
                            <a:schemeClr val="tx1"/>
                          </a:solidFill>
                          <a:effectLst/>
                          <a:latin typeface="黑体" pitchFamily="2" charset="-122"/>
                          <a:ea typeface="宋体" pitchFamily="2" charset="-122"/>
                        </a:rPr>
                        <a:t>乘法和除法（*、</a:t>
                      </a:r>
                      <a:r>
                        <a:rPr kumimoji="0" lang="en-US" altLang="zh-CN" sz="1600" b="0" i="0" u="none" strike="noStrike" cap="none" normalizeH="0" baseline="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黑体" pitchFamily="2" charset="-122"/>
                        <a:ea typeface="黑体" pitchFamily="2" charset="-122"/>
                      </a:endParaRP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小于（</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&lt;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en-US" altLang="zh-CN" sz="1600" b="0" i="0" u="none" strike="noStrike" cap="none" normalizeH="0" baseline="0" smtClean="0">
                          <a:ln>
                            <a:noFill/>
                          </a:ln>
                          <a:solidFill>
                            <a:schemeClr val="tx1"/>
                          </a:solidFill>
                          <a:effectLst/>
                          <a:latin typeface="黑体" pitchFamily="2" charset="-122"/>
                          <a:ea typeface="宋体" pitchFamily="2" charset="-122"/>
                        </a:rPr>
                        <a:t>Or</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13">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smtClean="0">
                          <a:ln>
                            <a:noFill/>
                          </a:ln>
                          <a:solidFill>
                            <a:schemeClr val="tx1"/>
                          </a:solidFill>
                          <a:effectLst/>
                          <a:latin typeface="黑体" pitchFamily="2" charset="-122"/>
                          <a:ea typeface="宋体" pitchFamily="2" charset="-122"/>
                        </a:rPr>
                        <a:t>整数除法（</a:t>
                      </a:r>
                      <a:r>
                        <a:rPr kumimoji="0" lang="en-US" altLang="zh-CN" sz="1600" b="0" i="0" u="none" strike="noStrike" cap="none" normalizeH="0" baseline="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大于（</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&gt;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0" marR="0" lvl="0" indent="0" algn="l" defTabSz="914400" rtl="0" eaLnBrk="1" fontAlgn="base" latinLnBrk="0" hangingPunct="1">
                        <a:lnSpc>
                          <a:spcPct val="100000"/>
                        </a:lnSpc>
                        <a:spcBef>
                          <a:spcPct val="20000"/>
                        </a:spcBef>
                        <a:spcAft>
                          <a:spcPct val="0"/>
                        </a:spcAft>
                        <a:buClr>
                          <a:schemeClr val="tx2"/>
                        </a:buClr>
                        <a:buSzPct val="11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黑体" pitchFamily="2" charset="-122"/>
                        <a:ea typeface="黑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5213">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smtClean="0">
                          <a:ln>
                            <a:noFill/>
                          </a:ln>
                          <a:solidFill>
                            <a:schemeClr val="tx1"/>
                          </a:solidFill>
                          <a:effectLst/>
                          <a:latin typeface="黑体" pitchFamily="2" charset="-122"/>
                          <a:ea typeface="宋体" pitchFamily="2" charset="-122"/>
                        </a:rPr>
                        <a:t>求模运算（</a:t>
                      </a:r>
                      <a:r>
                        <a:rPr kumimoji="0" lang="en-US" altLang="zh-CN" sz="1600" b="0" i="0" u="none" strike="noStrike" cap="none" normalizeH="0" baseline="0" smtClean="0">
                          <a:ln>
                            <a:noFill/>
                          </a:ln>
                          <a:solidFill>
                            <a:schemeClr val="tx1"/>
                          </a:solidFill>
                          <a:effectLst/>
                          <a:latin typeface="黑体" pitchFamily="2" charset="-122"/>
                          <a:ea typeface="宋体" pitchFamily="2" charset="-122"/>
                        </a:rPr>
                        <a:t>Mod</a:t>
                      </a:r>
                      <a:r>
                        <a:rPr kumimoji="0" lang="zh-CN" altLang="en-US" sz="1600" b="0" i="0" u="none" strike="noStrike" cap="none" normalizeH="0" baseline="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小于等于（</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&lt;=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579005">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smtClean="0">
                          <a:ln>
                            <a:noFill/>
                          </a:ln>
                          <a:solidFill>
                            <a:schemeClr val="tx1"/>
                          </a:solidFill>
                          <a:effectLst/>
                          <a:latin typeface="黑体" pitchFamily="2" charset="-122"/>
                          <a:ea typeface="宋体" pitchFamily="2" charset="-122"/>
                        </a:rPr>
                        <a:t>加法和减法（</a:t>
                      </a:r>
                      <a:r>
                        <a:rPr kumimoji="0" lang="en-US" altLang="zh-CN" sz="1600" b="0" i="0" u="none" strike="noStrike" cap="none" normalizeH="0" baseline="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smtClean="0">
                          <a:ln>
                            <a:noFill/>
                          </a:ln>
                          <a:solidFill>
                            <a:schemeClr val="tx1"/>
                          </a:solidFill>
                          <a:effectLst/>
                          <a:latin typeface="黑体" pitchFamily="2" charset="-122"/>
                          <a:ea typeface="宋体" pitchFamily="2" charset="-122"/>
                        </a:rPr>
                        <a:t>、</a:t>
                      </a:r>
                      <a:r>
                        <a:rPr kumimoji="0" lang="en-US" altLang="zh-CN" sz="1600" b="0" i="0" u="none" strike="noStrike" cap="none" normalizeH="0" baseline="0" smtClean="0">
                          <a:ln>
                            <a:noFill/>
                          </a:ln>
                          <a:solidFill>
                            <a:schemeClr val="tx1"/>
                          </a:solidFill>
                          <a:effectLst/>
                          <a:latin typeface="黑体" pitchFamily="2" charset="-122"/>
                          <a:ea typeface="宋体" pitchFamily="2" charset="-122"/>
                        </a:rPr>
                        <a:t>-</a:t>
                      </a:r>
                      <a:r>
                        <a:rPr kumimoji="0" lang="zh-CN" altLang="en-US" sz="1600" b="0" i="0" u="none" strike="noStrike" cap="none" normalizeH="0" baseline="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marL="342900" marR="0" lvl="0" indent="-342900" algn="ctr" defTabSz="914400" rtl="0" eaLnBrk="1" fontAlgn="base" latinLnBrk="0" hangingPunct="1">
                        <a:lnSpc>
                          <a:spcPct val="100000"/>
                        </a:lnSpc>
                        <a:spcBef>
                          <a:spcPct val="0"/>
                        </a:spcBef>
                        <a:spcAft>
                          <a:spcPct val="0"/>
                        </a:spcAft>
                        <a:buClrTx/>
                        <a:buSzPct val="110000"/>
                        <a:buFontTx/>
                        <a:buNone/>
                        <a:tabLst/>
                      </a:pP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大于等于（</a:t>
                      </a:r>
                      <a:r>
                        <a:rPr kumimoji="0" lang="en-US" altLang="zh-CN" sz="1600" b="0" i="0" u="none" strike="noStrike" cap="none" normalizeH="0" baseline="0" dirty="0" smtClean="0">
                          <a:ln>
                            <a:noFill/>
                          </a:ln>
                          <a:solidFill>
                            <a:schemeClr val="tx1"/>
                          </a:solidFill>
                          <a:effectLst/>
                          <a:latin typeface="黑体" pitchFamily="2" charset="-122"/>
                          <a:ea typeface="宋体" pitchFamily="2" charset="-122"/>
                        </a:rPr>
                        <a:t>&gt;=</a:t>
                      </a:r>
                      <a:r>
                        <a:rPr kumimoji="0" lang="zh-CN" altLang="en-US" sz="1600" b="0" i="0" u="none" strike="noStrike" cap="none" normalizeH="0" baseline="0" dirty="0" smtClean="0">
                          <a:ln>
                            <a:noFill/>
                          </a:ln>
                          <a:solidFill>
                            <a:schemeClr val="tx1"/>
                          </a:solidFill>
                          <a:effectLst/>
                          <a:latin typeface="黑体" pitchFamily="2" charset="-122"/>
                          <a:ea typeface="宋体" pitchFamily="2" charset="-122"/>
                        </a:rPr>
                        <a:t>）</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2793145201"/>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3B31D9B-1197-4B8C-BFD5-D3EE9EA21345}" type="slidenum">
              <a:rPr lang="zh-CN" altLang="en-US" smtClean="0"/>
              <a:t>4</a:t>
            </a:fld>
            <a:endParaRPr lang="zh-CN" altLang="en-US"/>
          </a:p>
        </p:txBody>
      </p:sp>
      <p:sp>
        <p:nvSpPr>
          <p:cNvPr id="5" name="矩形 4"/>
          <p:cNvSpPr/>
          <p:nvPr/>
        </p:nvSpPr>
        <p:spPr>
          <a:xfrm>
            <a:off x="2339752" y="1124744"/>
            <a:ext cx="2598788" cy="523220"/>
          </a:xfrm>
          <a:prstGeom prst="rect">
            <a:avLst/>
          </a:prstGeom>
        </p:spPr>
        <p:txBody>
          <a:bodyPr wrap="none">
            <a:spAutoFit/>
          </a:bodyPr>
          <a:lstStyle/>
          <a:p>
            <a:pPr marL="342900" lvl="0" indent="-342900">
              <a:spcBef>
                <a:spcPct val="20000"/>
              </a:spcBef>
              <a:buFont typeface="Arial" pitchFamily="34" charset="0"/>
              <a:buChar char="•"/>
            </a:pPr>
            <a:r>
              <a:rPr lang="en-US" altLang="zh-CN" sz="2800" b="1" dirty="0">
                <a:solidFill>
                  <a:srgbClr val="FF0000"/>
                </a:solidFill>
              </a:rPr>
              <a:t>7.2  </a:t>
            </a:r>
            <a:r>
              <a:rPr lang="zh-CN" altLang="zh-CN" sz="2800" b="1" dirty="0">
                <a:solidFill>
                  <a:srgbClr val="FF0000"/>
                </a:solidFill>
              </a:rPr>
              <a:t>创建模块</a:t>
            </a:r>
          </a:p>
        </p:txBody>
      </p:sp>
      <p:sp>
        <p:nvSpPr>
          <p:cNvPr id="6" name="矩形 5"/>
          <p:cNvSpPr/>
          <p:nvPr/>
        </p:nvSpPr>
        <p:spPr>
          <a:xfrm>
            <a:off x="1475656" y="1856262"/>
            <a:ext cx="6552728" cy="1889748"/>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zh-CN" altLang="en-US" sz="2800" b="1" kern="0" dirty="0">
                <a:solidFill>
                  <a:srgbClr val="0033CC"/>
                </a:solidFill>
                <a:latin typeface="Arial"/>
                <a:ea typeface="黑体"/>
              </a:rPr>
              <a:t>过程的概念：</a:t>
            </a:r>
          </a:p>
          <a:p>
            <a:pPr marL="342900" lvl="0" indent="-342900" fontAlgn="base">
              <a:spcBef>
                <a:spcPct val="20000"/>
              </a:spcBef>
              <a:spcAft>
                <a:spcPct val="0"/>
              </a:spcAft>
              <a:buClr>
                <a:srgbClr val="008000"/>
              </a:buClr>
              <a:buSzPct val="110000"/>
            </a:pPr>
            <a:r>
              <a:rPr lang="zh-CN" altLang="en-US" sz="2400" b="1" kern="0" dirty="0">
                <a:solidFill>
                  <a:srgbClr val="000000"/>
                </a:solidFill>
                <a:latin typeface="Arial"/>
                <a:ea typeface="黑体"/>
              </a:rPr>
              <a:t>过程是模块的单元组成，由</a:t>
            </a:r>
            <a:r>
              <a:rPr lang="en-US" altLang="zh-CN" sz="2400" b="1" kern="0" dirty="0">
                <a:solidFill>
                  <a:srgbClr val="000000"/>
                </a:solidFill>
                <a:latin typeface="Arial"/>
                <a:ea typeface="黑体"/>
              </a:rPr>
              <a:t>VBA</a:t>
            </a:r>
            <a:r>
              <a:rPr lang="zh-CN" altLang="en-US" sz="2400" b="1" kern="0" dirty="0">
                <a:solidFill>
                  <a:srgbClr val="000000"/>
                </a:solidFill>
                <a:latin typeface="Arial"/>
                <a:ea typeface="黑体"/>
              </a:rPr>
              <a:t>代码编写而成。过程分两种类型：</a:t>
            </a:r>
            <a:r>
              <a:rPr lang="en-US" altLang="zh-CN" sz="2400" b="1" kern="0" dirty="0">
                <a:solidFill>
                  <a:srgbClr val="000000"/>
                </a:solidFill>
                <a:latin typeface="Arial"/>
                <a:ea typeface="黑体"/>
              </a:rPr>
              <a:t>Sub</a:t>
            </a:r>
            <a:r>
              <a:rPr lang="zh-CN" altLang="en-US" sz="2400" b="1" kern="0" dirty="0">
                <a:solidFill>
                  <a:srgbClr val="000000"/>
                </a:solidFill>
                <a:latin typeface="Arial"/>
                <a:ea typeface="黑体"/>
              </a:rPr>
              <a:t>子过程和</a:t>
            </a:r>
            <a:r>
              <a:rPr lang="en-US" altLang="zh-CN" sz="2400" b="1" kern="0" dirty="0">
                <a:solidFill>
                  <a:srgbClr val="000000"/>
                </a:solidFill>
                <a:latin typeface="Arial"/>
                <a:ea typeface="黑体"/>
              </a:rPr>
              <a:t>Function</a:t>
            </a:r>
            <a:r>
              <a:rPr lang="zh-CN" altLang="en-US" sz="2400" b="1" kern="0" dirty="0">
                <a:solidFill>
                  <a:srgbClr val="000000"/>
                </a:solidFill>
                <a:latin typeface="Arial"/>
                <a:ea typeface="黑体"/>
              </a:rPr>
              <a:t>函数过程</a:t>
            </a:r>
            <a:r>
              <a:rPr lang="zh-CN" altLang="en-US" sz="3200" b="1" kern="0" dirty="0">
                <a:solidFill>
                  <a:srgbClr val="000000"/>
                </a:solidFill>
                <a:latin typeface="Arial"/>
                <a:ea typeface="黑体"/>
              </a:rPr>
              <a:t>。 </a:t>
            </a:r>
          </a:p>
        </p:txBody>
      </p:sp>
    </p:spTree>
    <p:extLst>
      <p:ext uri="{BB962C8B-B14F-4D97-AF65-F5344CB8AC3E}">
        <p14:creationId xmlns:p14="http://schemas.microsoft.com/office/powerpoint/2010/main" val="3298933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40</a:t>
            </a:fld>
            <a:endParaRPr lang="zh-CN" altLang="en-US"/>
          </a:p>
        </p:txBody>
      </p:sp>
      <p:sp>
        <p:nvSpPr>
          <p:cNvPr id="3" name="矩形 2"/>
          <p:cNvSpPr/>
          <p:nvPr/>
        </p:nvSpPr>
        <p:spPr>
          <a:xfrm>
            <a:off x="683568" y="1196752"/>
            <a:ext cx="7416824" cy="4493538"/>
          </a:xfrm>
          <a:prstGeom prst="rect">
            <a:avLst/>
          </a:prstGeom>
        </p:spPr>
        <p:txBody>
          <a:bodyPr wrap="square">
            <a:spAutoFit/>
          </a:bodyPr>
          <a:lstStyle/>
          <a:p>
            <a:pPr marL="720725" lvl="0" indent="-720725" fontAlgn="base">
              <a:lnSpc>
                <a:spcPct val="130000"/>
              </a:lnSpc>
              <a:spcBef>
                <a:spcPct val="25000"/>
              </a:spcBef>
              <a:spcAft>
                <a:spcPct val="0"/>
              </a:spcAft>
              <a:defRPr/>
            </a:pPr>
            <a:r>
              <a:rPr lang="zh-CN" altLang="en-US" sz="2800" b="1" dirty="0" smtClean="0">
                <a:solidFill>
                  <a:srgbClr val="FF0000"/>
                </a:solidFill>
                <a:effectLst>
                  <a:outerShdw blurRad="38100" dist="38100" dir="2700000" algn="tl">
                    <a:srgbClr val="C0C0C0"/>
                  </a:outerShdw>
                </a:effectLst>
                <a:latin typeface="Arial" charset="0"/>
                <a:ea typeface="宋体" pitchFamily="2" charset="-122"/>
              </a:rPr>
              <a:t>（</a:t>
            </a:r>
            <a:r>
              <a:rPr lang="en-US" altLang="zh-CN" sz="2800" b="1" dirty="0" smtClean="0">
                <a:solidFill>
                  <a:srgbClr val="FF0000"/>
                </a:solidFill>
                <a:effectLst>
                  <a:outerShdw blurRad="38100" dist="38100" dir="2700000" algn="tl">
                    <a:srgbClr val="C0C0C0"/>
                  </a:outerShdw>
                </a:effectLst>
                <a:latin typeface="Arial" charset="0"/>
                <a:ea typeface="宋体" pitchFamily="2" charset="-122"/>
              </a:rPr>
              <a:t>6）</a:t>
            </a:r>
            <a:r>
              <a:rPr lang="zh-CN" altLang="en-US" sz="2800" b="1" dirty="0" smtClean="0">
                <a:solidFill>
                  <a:srgbClr val="FF0000"/>
                </a:solidFill>
                <a:effectLst>
                  <a:outerShdw blurRad="38100" dist="38100" dir="2700000" algn="tl">
                    <a:srgbClr val="C0C0C0"/>
                  </a:outerShdw>
                </a:effectLst>
                <a:latin typeface="Arial" charset="0"/>
                <a:ea typeface="宋体" pitchFamily="2" charset="-122"/>
              </a:rPr>
              <a:t>对象</a:t>
            </a:r>
            <a:r>
              <a:rPr lang="zh-CN" altLang="en-US" sz="2800" b="1" dirty="0">
                <a:solidFill>
                  <a:srgbClr val="FF0000"/>
                </a:solidFill>
                <a:effectLst>
                  <a:outerShdw blurRad="38100" dist="38100" dir="2700000" algn="tl">
                    <a:srgbClr val="C0C0C0"/>
                  </a:outerShdw>
                </a:effectLst>
                <a:latin typeface="Arial" charset="0"/>
                <a:ea typeface="宋体" pitchFamily="2" charset="-122"/>
              </a:rPr>
              <a:t>运算符</a:t>
            </a:r>
            <a:r>
              <a:rPr lang="zh-CN" altLang="en-US" sz="2400" dirty="0">
                <a:solidFill>
                  <a:srgbClr val="FF0000"/>
                </a:solidFill>
                <a:latin typeface="Arial" charset="0"/>
                <a:ea typeface="宋体" pitchFamily="2" charset="-122"/>
              </a:rPr>
              <a:t> </a:t>
            </a:r>
            <a:endParaRPr lang="zh-CN" altLang="en-US" sz="2800" b="1" dirty="0">
              <a:solidFill>
                <a:srgbClr val="FF0000"/>
              </a:solidFill>
              <a:effectLst>
                <a:outerShdw blurRad="38100" dist="38100" dir="2700000" algn="tl">
                  <a:srgbClr val="C0C0C0"/>
                </a:outerShdw>
              </a:effectLst>
              <a:latin typeface="Arial" charset="0"/>
              <a:ea typeface="宋体" pitchFamily="2" charset="-122"/>
            </a:endParaRPr>
          </a:p>
          <a:p>
            <a:pPr marL="720725" lvl="0" indent="-720725"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charset="0"/>
                <a:ea typeface="宋体" pitchFamily="2" charset="-122"/>
              </a:rPr>
              <a:t>对象运算符有“！”和“．”两种。</a:t>
            </a:r>
          </a:p>
          <a:p>
            <a:pPr marL="720725" lvl="0" indent="-720725"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charset="0"/>
                <a:ea typeface="宋体" pitchFamily="2" charset="-122"/>
              </a:rPr>
              <a:t>（</a:t>
            </a:r>
            <a:r>
              <a:rPr lang="en-US" altLang="zh-CN" sz="2400" b="1" dirty="0">
                <a:solidFill>
                  <a:prstClr val="black"/>
                </a:solidFill>
                <a:effectLst>
                  <a:outerShdw blurRad="38100" dist="38100" dir="2700000" algn="tl">
                    <a:srgbClr val="C0C0C0"/>
                  </a:outerShdw>
                </a:effectLst>
                <a:latin typeface="Arial" charset="0"/>
                <a:ea typeface="宋体" pitchFamily="2" charset="-122"/>
              </a:rPr>
              <a:t>1</a:t>
            </a:r>
            <a:r>
              <a:rPr lang="zh-CN" altLang="en-US" sz="2400" b="1" dirty="0">
                <a:solidFill>
                  <a:prstClr val="black"/>
                </a:solidFill>
                <a:effectLst>
                  <a:outerShdw blurRad="38100" dist="38100" dir="2700000" algn="tl">
                    <a:srgbClr val="C0C0C0"/>
                  </a:outerShdw>
                </a:effectLst>
                <a:latin typeface="Arial" charset="0"/>
                <a:ea typeface="宋体" pitchFamily="2" charset="-122"/>
              </a:rPr>
              <a:t>）“！”运算符：作用是指定随后为用户引用的内容。使用“！”运算符可以引用一个开启的窗体、报表或开启窗体或报表中的控件。</a:t>
            </a:r>
          </a:p>
          <a:p>
            <a:pPr marL="720725" lvl="0" indent="-720725"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charset="0"/>
                <a:ea typeface="宋体" pitchFamily="2" charset="-122"/>
              </a:rPr>
              <a:t>例如：引用打开的</a:t>
            </a:r>
            <a:r>
              <a:rPr lang="zh-CN" altLang="en-US" sz="2400" b="1" dirty="0" smtClean="0">
                <a:solidFill>
                  <a:prstClr val="black"/>
                </a:solidFill>
                <a:effectLst>
                  <a:outerShdw blurRad="38100" dist="38100" dir="2700000" algn="tl">
                    <a:srgbClr val="C0C0C0"/>
                  </a:outerShdw>
                </a:effectLst>
                <a:latin typeface="Arial" charset="0"/>
                <a:ea typeface="宋体" pitchFamily="2" charset="-122"/>
              </a:rPr>
              <a:t>“客户信息”</a:t>
            </a:r>
            <a:r>
              <a:rPr lang="zh-CN" altLang="en-US" sz="2400" b="1" dirty="0">
                <a:solidFill>
                  <a:prstClr val="black"/>
                </a:solidFill>
                <a:effectLst>
                  <a:outerShdw blurRad="38100" dist="38100" dir="2700000" algn="tl">
                    <a:srgbClr val="C0C0C0"/>
                  </a:outerShdw>
                </a:effectLst>
                <a:latin typeface="Arial" charset="0"/>
                <a:ea typeface="宋体" pitchFamily="2" charset="-122"/>
              </a:rPr>
              <a:t>窗体。</a:t>
            </a:r>
          </a:p>
          <a:p>
            <a:pPr marL="720725" lvl="0" indent="-720725"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charset="0"/>
                <a:ea typeface="宋体" pitchFamily="2" charset="-122"/>
              </a:rPr>
              <a:t>      </a:t>
            </a:r>
            <a:r>
              <a:rPr lang="en-US" altLang="zh-CN" sz="2400" b="1" dirty="0">
                <a:solidFill>
                  <a:prstClr val="black"/>
                </a:solidFill>
                <a:effectLst>
                  <a:outerShdw blurRad="38100" dist="38100" dir="2700000" algn="tl">
                    <a:srgbClr val="C0C0C0"/>
                  </a:outerShdw>
                </a:effectLst>
                <a:latin typeface="Arial" charset="0"/>
                <a:ea typeface="宋体" pitchFamily="2" charset="-122"/>
              </a:rPr>
              <a:t>forms</a:t>
            </a:r>
            <a:r>
              <a:rPr lang="en-US" altLang="zh-CN" sz="2400" b="1" dirty="0" smtClean="0">
                <a:solidFill>
                  <a:prstClr val="black"/>
                </a:solidFill>
                <a:effectLst>
                  <a:outerShdw blurRad="38100" dist="38100" dir="2700000" algn="tl">
                    <a:srgbClr val="C0C0C0"/>
                  </a:outerShdw>
                </a:effectLst>
                <a:latin typeface="Arial" charset="0"/>
                <a:ea typeface="宋体" pitchFamily="2" charset="-122"/>
              </a:rPr>
              <a:t>![</a:t>
            </a:r>
            <a:r>
              <a:rPr lang="zh-CN" altLang="en-US" sz="2400" b="1" dirty="0" smtClean="0">
                <a:solidFill>
                  <a:prstClr val="black"/>
                </a:solidFill>
                <a:effectLst>
                  <a:outerShdw blurRad="38100" dist="38100" dir="2700000" algn="tl">
                    <a:srgbClr val="C0C0C0"/>
                  </a:outerShdw>
                </a:effectLst>
                <a:latin typeface="Arial" charset="0"/>
                <a:ea typeface="宋体" pitchFamily="2" charset="-122"/>
              </a:rPr>
              <a:t>客户信息</a:t>
            </a:r>
            <a:r>
              <a:rPr lang="en-US" altLang="zh-CN" sz="2400" b="1" dirty="0">
                <a:solidFill>
                  <a:prstClr val="black"/>
                </a:solidFill>
                <a:effectLst>
                  <a:outerShdw blurRad="38100" dist="38100" dir="2700000" algn="tl">
                    <a:srgbClr val="C0C0C0"/>
                  </a:outerShdw>
                </a:effectLst>
                <a:latin typeface="Arial" charset="0"/>
                <a:ea typeface="宋体" pitchFamily="2" charset="-122"/>
              </a:rPr>
              <a:t>]</a:t>
            </a:r>
          </a:p>
          <a:p>
            <a:pPr marL="720725" lvl="0" indent="-720725" fontAlgn="base">
              <a:lnSpc>
                <a:spcPct val="130000"/>
              </a:lnSpc>
              <a:spcBef>
                <a:spcPct val="0"/>
              </a:spcBef>
              <a:spcAft>
                <a:spcPct val="0"/>
              </a:spcAft>
              <a:defRPr/>
            </a:pPr>
            <a:r>
              <a:rPr lang="en-US" altLang="zh-CN" sz="2400" b="1" dirty="0">
                <a:solidFill>
                  <a:prstClr val="black"/>
                </a:solidFill>
                <a:effectLst>
                  <a:outerShdw blurRad="38100" dist="38100" dir="2700000" algn="tl">
                    <a:srgbClr val="C0C0C0"/>
                  </a:outerShdw>
                </a:effectLst>
                <a:latin typeface="Arial" charset="0"/>
                <a:ea typeface="宋体" pitchFamily="2" charset="-122"/>
              </a:rPr>
              <a:t>      </a:t>
            </a:r>
            <a:r>
              <a:rPr lang="zh-CN" altLang="en-US" sz="2400" b="1" dirty="0">
                <a:solidFill>
                  <a:prstClr val="black"/>
                </a:solidFill>
                <a:effectLst>
                  <a:outerShdw blurRad="38100" dist="38100" dir="2700000" algn="tl">
                    <a:srgbClr val="C0C0C0"/>
                  </a:outerShdw>
                </a:effectLst>
                <a:latin typeface="Arial" charset="0"/>
                <a:ea typeface="宋体" pitchFamily="2" charset="-122"/>
              </a:rPr>
              <a:t>引用</a:t>
            </a:r>
            <a:r>
              <a:rPr lang="zh-CN" altLang="en-US" sz="2400" b="1" dirty="0" smtClean="0">
                <a:solidFill>
                  <a:prstClr val="black"/>
                </a:solidFill>
                <a:effectLst>
                  <a:outerShdw blurRad="38100" dist="38100" dir="2700000" algn="tl">
                    <a:srgbClr val="C0C0C0"/>
                  </a:outerShdw>
                </a:effectLst>
                <a:latin typeface="Arial" charset="0"/>
                <a:ea typeface="宋体" pitchFamily="2" charset="-122"/>
              </a:rPr>
              <a:t>“订单查询”</a:t>
            </a:r>
            <a:r>
              <a:rPr lang="zh-CN" altLang="en-US" sz="2400" b="1" dirty="0">
                <a:solidFill>
                  <a:prstClr val="black"/>
                </a:solidFill>
                <a:effectLst>
                  <a:outerShdw blurRad="38100" dist="38100" dir="2700000" algn="tl">
                    <a:srgbClr val="C0C0C0"/>
                  </a:outerShdw>
                </a:effectLst>
                <a:latin typeface="Arial" charset="0"/>
                <a:ea typeface="宋体" pitchFamily="2" charset="-122"/>
              </a:rPr>
              <a:t>窗体中的名称为</a:t>
            </a:r>
            <a:r>
              <a:rPr lang="en-US" altLang="zh-CN" sz="2400" b="1" dirty="0">
                <a:solidFill>
                  <a:prstClr val="black"/>
                </a:solidFill>
                <a:effectLst>
                  <a:outerShdw blurRad="38100" dist="38100" dir="2700000" algn="tl">
                    <a:srgbClr val="C0C0C0"/>
                  </a:outerShdw>
                </a:effectLst>
                <a:latin typeface="Arial" charset="0"/>
                <a:ea typeface="宋体" pitchFamily="2" charset="-122"/>
              </a:rPr>
              <a:t>t1</a:t>
            </a:r>
            <a:r>
              <a:rPr lang="zh-CN" altLang="en-US" sz="2400" b="1" dirty="0">
                <a:solidFill>
                  <a:prstClr val="black"/>
                </a:solidFill>
                <a:effectLst>
                  <a:outerShdw blurRad="38100" dist="38100" dir="2700000" algn="tl">
                    <a:srgbClr val="C0C0C0"/>
                  </a:outerShdw>
                </a:effectLst>
                <a:latin typeface="Arial" charset="0"/>
                <a:ea typeface="宋体" pitchFamily="2" charset="-122"/>
              </a:rPr>
              <a:t>的控件。</a:t>
            </a:r>
          </a:p>
          <a:p>
            <a:pPr marL="720725" lvl="0" indent="-720725"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charset="0"/>
                <a:ea typeface="宋体" pitchFamily="2" charset="-122"/>
              </a:rPr>
              <a:t>      </a:t>
            </a:r>
            <a:r>
              <a:rPr lang="en-US" altLang="zh-CN" sz="2400" b="1" dirty="0">
                <a:solidFill>
                  <a:prstClr val="black"/>
                </a:solidFill>
                <a:effectLst>
                  <a:outerShdw blurRad="38100" dist="38100" dir="2700000" algn="tl">
                    <a:srgbClr val="C0C0C0"/>
                  </a:outerShdw>
                </a:effectLst>
                <a:latin typeface="Arial" charset="0"/>
                <a:ea typeface="宋体" pitchFamily="2" charset="-122"/>
              </a:rPr>
              <a:t>forms</a:t>
            </a:r>
            <a:r>
              <a:rPr lang="en-US" altLang="zh-CN" sz="2400" b="1" dirty="0" smtClean="0">
                <a:solidFill>
                  <a:prstClr val="black"/>
                </a:solidFill>
                <a:effectLst>
                  <a:outerShdw blurRad="38100" dist="38100" dir="2700000" algn="tl">
                    <a:srgbClr val="C0C0C0"/>
                  </a:outerShdw>
                </a:effectLst>
                <a:latin typeface="Arial" charset="0"/>
                <a:ea typeface="宋体" pitchFamily="2" charset="-122"/>
              </a:rPr>
              <a:t>![</a:t>
            </a:r>
            <a:r>
              <a:rPr lang="zh-CN" altLang="en-US" sz="2400" b="1" dirty="0" smtClean="0">
                <a:solidFill>
                  <a:prstClr val="black"/>
                </a:solidFill>
                <a:effectLst>
                  <a:outerShdw blurRad="38100" dist="38100" dir="2700000" algn="tl">
                    <a:srgbClr val="C0C0C0"/>
                  </a:outerShdw>
                </a:effectLst>
                <a:latin typeface="Arial" charset="0"/>
                <a:ea typeface="宋体" pitchFamily="2" charset="-122"/>
              </a:rPr>
              <a:t>订单查询</a:t>
            </a:r>
            <a:r>
              <a:rPr lang="en-US" altLang="zh-CN" sz="2400" b="1" dirty="0" smtClean="0">
                <a:solidFill>
                  <a:prstClr val="black"/>
                </a:solidFill>
                <a:effectLst>
                  <a:outerShdw blurRad="38100" dist="38100" dir="2700000" algn="tl">
                    <a:srgbClr val="C0C0C0"/>
                  </a:outerShdw>
                </a:effectLst>
                <a:latin typeface="Arial" charset="0"/>
                <a:ea typeface="宋体" pitchFamily="2" charset="-122"/>
              </a:rPr>
              <a:t>]!</a:t>
            </a:r>
            <a:r>
              <a:rPr lang="en-US" altLang="zh-CN" sz="2400" b="1" dirty="0">
                <a:solidFill>
                  <a:prstClr val="black"/>
                </a:solidFill>
                <a:effectLst>
                  <a:outerShdw blurRad="38100" dist="38100" dir="2700000" algn="tl">
                    <a:srgbClr val="C0C0C0"/>
                  </a:outerShdw>
                </a:effectLst>
                <a:latin typeface="Arial" charset="0"/>
                <a:ea typeface="宋体" pitchFamily="2" charset="-122"/>
              </a:rPr>
              <a:t>t1</a:t>
            </a:r>
            <a:r>
              <a:rPr lang="en-US" altLang="zh-CN" sz="2400" dirty="0">
                <a:solidFill>
                  <a:prstClr val="black"/>
                </a:solidFill>
                <a:latin typeface="Arial" charset="0"/>
                <a:ea typeface="宋体" pitchFamily="2" charset="-122"/>
              </a:rPr>
              <a:t> </a:t>
            </a:r>
            <a:endParaRPr lang="zh-CN" altLang="en-US" sz="2400" dirty="0">
              <a:solidFill>
                <a:prstClr val="black"/>
              </a:solidFill>
              <a:latin typeface="Arial" charset="0"/>
              <a:ea typeface="宋体" pitchFamily="2" charset="-122"/>
            </a:endParaRPr>
          </a:p>
        </p:txBody>
      </p:sp>
    </p:spTree>
    <p:extLst>
      <p:ext uri="{BB962C8B-B14F-4D97-AF65-F5344CB8AC3E}">
        <p14:creationId xmlns:p14="http://schemas.microsoft.com/office/powerpoint/2010/main" val="28873203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41</a:t>
            </a:fld>
            <a:endParaRPr lang="zh-CN" altLang="en-US"/>
          </a:p>
        </p:txBody>
      </p:sp>
      <p:sp>
        <p:nvSpPr>
          <p:cNvPr id="3" name="矩形 2"/>
          <p:cNvSpPr/>
          <p:nvPr/>
        </p:nvSpPr>
        <p:spPr>
          <a:xfrm>
            <a:off x="1043608" y="1092976"/>
            <a:ext cx="7632848" cy="2954655"/>
          </a:xfrm>
          <a:prstGeom prst="rect">
            <a:avLst/>
          </a:prstGeom>
        </p:spPr>
        <p:txBody>
          <a:bodyPr wrap="square">
            <a:spAutoFit/>
          </a:bodyPr>
          <a:lstStyle/>
          <a:p>
            <a:pPr marL="720725" lvl="0" indent="-720725" fontAlgn="base">
              <a:lnSpc>
                <a:spcPct val="155000"/>
              </a:lnSpc>
              <a:spcBef>
                <a:spcPct val="0"/>
              </a:spcBef>
              <a:spcAft>
                <a:spcPct val="0"/>
              </a:spcAft>
              <a:defRPr/>
            </a:pPr>
            <a:r>
              <a:rPr lang="zh-CN" altLang="en-US" sz="2400" b="1" dirty="0" smtClean="0">
                <a:solidFill>
                  <a:srgbClr val="FF0000"/>
                </a:solidFill>
                <a:effectLst>
                  <a:outerShdw blurRad="38100" dist="38100" dir="2700000" algn="tl">
                    <a:srgbClr val="C0C0C0"/>
                  </a:outerShdw>
                </a:effectLst>
                <a:latin typeface="Arial" charset="0"/>
                <a:ea typeface="宋体" pitchFamily="2" charset="-122"/>
              </a:rPr>
              <a:t>（</a:t>
            </a:r>
            <a:r>
              <a:rPr lang="en-US" altLang="zh-CN" sz="2400" b="1" dirty="0" smtClean="0">
                <a:solidFill>
                  <a:srgbClr val="FF0000"/>
                </a:solidFill>
                <a:effectLst>
                  <a:outerShdw blurRad="38100" dist="38100" dir="2700000" algn="tl">
                    <a:srgbClr val="C0C0C0"/>
                  </a:outerShdw>
                </a:effectLst>
                <a:latin typeface="Arial" charset="0"/>
                <a:ea typeface="宋体" pitchFamily="2" charset="-122"/>
              </a:rPr>
              <a:t>2）</a:t>
            </a:r>
            <a:r>
              <a:rPr lang="zh-CN" altLang="en-US" sz="2400" b="1" dirty="0" smtClean="0">
                <a:solidFill>
                  <a:srgbClr val="FF0000"/>
                </a:solidFill>
                <a:effectLst>
                  <a:outerShdw blurRad="38100" dist="38100" dir="2700000" algn="tl">
                    <a:srgbClr val="C0C0C0"/>
                  </a:outerShdw>
                </a:effectLst>
                <a:latin typeface="Arial" charset="0"/>
                <a:ea typeface="宋体" pitchFamily="2" charset="-122"/>
              </a:rPr>
              <a:t>“．”</a:t>
            </a:r>
            <a:r>
              <a:rPr lang="zh-CN" altLang="en-US" sz="2400" b="1" dirty="0">
                <a:solidFill>
                  <a:srgbClr val="FF0000"/>
                </a:solidFill>
                <a:effectLst>
                  <a:outerShdw blurRad="38100" dist="38100" dir="2700000" algn="tl">
                    <a:srgbClr val="C0C0C0"/>
                  </a:outerShdw>
                </a:effectLst>
                <a:latin typeface="Arial" charset="0"/>
                <a:ea typeface="宋体" pitchFamily="2" charset="-122"/>
              </a:rPr>
              <a:t>运算符：</a:t>
            </a:r>
            <a:r>
              <a:rPr lang="zh-CN" altLang="en-US" sz="2400" b="1" dirty="0">
                <a:solidFill>
                  <a:prstClr val="black"/>
                </a:solidFill>
                <a:effectLst>
                  <a:outerShdw blurRad="38100" dist="38100" dir="2700000" algn="tl">
                    <a:srgbClr val="C0C0C0"/>
                  </a:outerShdw>
                </a:effectLst>
                <a:latin typeface="Arial" charset="0"/>
                <a:ea typeface="宋体" pitchFamily="2" charset="-122"/>
              </a:rPr>
              <a:t>通常为对象指定相应的值或内容。使用“．”运算符可以引用窗体、报表或控件等对象的属性。</a:t>
            </a:r>
          </a:p>
          <a:p>
            <a:pPr marL="720725" lvl="0" indent="-720725" fontAlgn="base">
              <a:lnSpc>
                <a:spcPct val="155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charset="0"/>
                <a:ea typeface="宋体" pitchFamily="2" charset="-122"/>
              </a:rPr>
              <a:t>例如：将</a:t>
            </a:r>
            <a:r>
              <a:rPr lang="zh-CN" altLang="en-US" sz="2400" b="1" dirty="0" smtClean="0">
                <a:solidFill>
                  <a:prstClr val="black"/>
                </a:solidFill>
                <a:effectLst>
                  <a:outerShdw blurRad="38100" dist="38100" dir="2700000" algn="tl">
                    <a:srgbClr val="C0C0C0"/>
                  </a:outerShdw>
                </a:effectLst>
                <a:latin typeface="Arial" charset="0"/>
                <a:ea typeface="宋体" pitchFamily="2" charset="-122"/>
              </a:rPr>
              <a:t>“客户信息”</a:t>
            </a:r>
            <a:r>
              <a:rPr lang="zh-CN" altLang="en-US" sz="2400" b="1" dirty="0">
                <a:solidFill>
                  <a:prstClr val="black"/>
                </a:solidFill>
                <a:effectLst>
                  <a:outerShdw blurRad="38100" dist="38100" dir="2700000" algn="tl">
                    <a:srgbClr val="C0C0C0"/>
                  </a:outerShdw>
                </a:effectLst>
                <a:latin typeface="Arial" charset="0"/>
                <a:ea typeface="宋体" pitchFamily="2" charset="-122"/>
              </a:rPr>
              <a:t>窗体中名称为</a:t>
            </a:r>
            <a:r>
              <a:rPr lang="en-US" altLang="zh-CN" sz="2400" b="1" dirty="0">
                <a:solidFill>
                  <a:prstClr val="black"/>
                </a:solidFill>
                <a:effectLst>
                  <a:outerShdw blurRad="38100" dist="38100" dir="2700000" algn="tl">
                    <a:srgbClr val="C0C0C0"/>
                  </a:outerShdw>
                </a:effectLst>
                <a:latin typeface="Arial" charset="0"/>
                <a:ea typeface="宋体" pitchFamily="2" charset="-122"/>
              </a:rPr>
              <a:t>Lab</a:t>
            </a:r>
            <a:r>
              <a:rPr lang="zh-CN" altLang="en-US" sz="2400" b="1" dirty="0">
                <a:solidFill>
                  <a:prstClr val="black"/>
                </a:solidFill>
                <a:effectLst>
                  <a:outerShdw blurRad="38100" dist="38100" dir="2700000" algn="tl">
                    <a:srgbClr val="C0C0C0"/>
                  </a:outerShdw>
                </a:effectLst>
                <a:latin typeface="Arial" charset="0"/>
                <a:ea typeface="宋体" pitchFamily="2" charset="-122"/>
              </a:rPr>
              <a:t>的标签的文字的颜色设置为红色。</a:t>
            </a:r>
          </a:p>
        </p:txBody>
      </p:sp>
      <p:sp>
        <p:nvSpPr>
          <p:cNvPr id="4" name="矩形 3"/>
          <p:cNvSpPr/>
          <p:nvPr/>
        </p:nvSpPr>
        <p:spPr>
          <a:xfrm>
            <a:off x="1547664" y="4293096"/>
            <a:ext cx="6408712"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charset="0"/>
                <a:ea typeface="宋体" pitchFamily="2" charset="-122"/>
              </a:rPr>
              <a:t> </a:t>
            </a:r>
            <a:r>
              <a:rPr kumimoji="0" lang="en-US" altLang="zh-CN"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charset="0"/>
                <a:ea typeface="宋体" pitchFamily="2" charset="-122"/>
              </a:rPr>
              <a:t>forms![</a:t>
            </a:r>
            <a:r>
              <a:rPr lang="zh-CN" altLang="en-US" sz="2400" b="1" kern="0" dirty="0" smtClean="0">
                <a:solidFill>
                  <a:prstClr val="black"/>
                </a:solidFill>
                <a:effectLst>
                  <a:outerShdw blurRad="38100" dist="38100" dir="2700000" algn="tl">
                    <a:srgbClr val="C0C0C0"/>
                  </a:outerShdw>
                </a:effectLst>
                <a:latin typeface="Arial" charset="0"/>
                <a:ea typeface="宋体" pitchFamily="2" charset="-122"/>
              </a:rPr>
              <a:t>客户</a:t>
            </a:r>
            <a:r>
              <a:rPr kumimoji="0" lang="zh-CN" altLang="en-US"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charset="0"/>
                <a:ea typeface="宋体" pitchFamily="2" charset="-122"/>
              </a:rPr>
              <a:t>信息</a:t>
            </a:r>
            <a:r>
              <a:rPr kumimoji="0" lang="en-US" altLang="zh-CN"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charset="0"/>
                <a:ea typeface="宋体" pitchFamily="2" charset="-122"/>
              </a:rPr>
              <a:t>]! Lab. </a:t>
            </a:r>
            <a:r>
              <a:rPr kumimoji="0" lang="en-US" altLang="zh-CN" sz="2400" b="1" i="0" u="none" strike="noStrike" kern="0" cap="none" spc="0" normalizeH="0" baseline="0" noProof="0" dirty="0" err="1" smtClean="0">
                <a:ln>
                  <a:noFill/>
                </a:ln>
                <a:solidFill>
                  <a:prstClr val="black"/>
                </a:solidFill>
                <a:effectLst>
                  <a:outerShdw blurRad="38100" dist="38100" dir="2700000" algn="tl">
                    <a:srgbClr val="C0C0C0"/>
                  </a:outerShdw>
                </a:effectLst>
                <a:uLnTx/>
                <a:uFillTx/>
                <a:latin typeface="Arial" charset="0"/>
                <a:ea typeface="宋体" pitchFamily="2" charset="-122"/>
              </a:rPr>
              <a:t>forecolor</a:t>
            </a:r>
            <a:r>
              <a:rPr kumimoji="0" lang="en-US" altLang="zh-CN"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charset="0"/>
                <a:ea typeface="宋体" pitchFamily="2" charset="-122"/>
              </a:rPr>
              <a:t>=255</a:t>
            </a:r>
            <a:r>
              <a:rPr kumimoji="0" lang="en-US" altLang="zh-CN" sz="2400" b="0" i="0" u="none" strike="noStrike" kern="0" cap="none" spc="0" normalizeH="0" baseline="0" noProof="0" dirty="0" smtClean="0">
                <a:ln>
                  <a:noFill/>
                </a:ln>
                <a:solidFill>
                  <a:prstClr val="black"/>
                </a:solidFill>
                <a:effectLst/>
                <a:uLnTx/>
                <a:uFillTx/>
                <a:latin typeface="Arial" charset="0"/>
                <a:ea typeface="宋体" pitchFamily="2" charset="-122"/>
              </a:rPr>
              <a:t>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317458895"/>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42</a:t>
            </a:fld>
            <a:endParaRPr lang="zh-CN" altLang="en-US"/>
          </a:p>
        </p:txBody>
      </p:sp>
      <p:sp>
        <p:nvSpPr>
          <p:cNvPr id="3" name="矩形 2"/>
          <p:cNvSpPr/>
          <p:nvPr/>
        </p:nvSpPr>
        <p:spPr>
          <a:xfrm>
            <a:off x="1979712" y="1196752"/>
            <a:ext cx="4246675"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600" b="1" kern="0" dirty="0">
                <a:solidFill>
                  <a:srgbClr val="FF0000"/>
                </a:solidFill>
                <a:latin typeface="Arial"/>
                <a:ea typeface="黑体"/>
                <a:cs typeface="+mj-cs"/>
              </a:rPr>
              <a:t>7</a:t>
            </a:r>
            <a:r>
              <a:rPr kumimoji="0" lang="en-US" altLang="zh-CN" sz="3600" b="1" i="0" u="none" strike="noStrike" kern="0" cap="none" spc="0" normalizeH="0" baseline="0" noProof="0" dirty="0" smtClean="0">
                <a:ln>
                  <a:noFill/>
                </a:ln>
                <a:solidFill>
                  <a:srgbClr val="FF0000"/>
                </a:solidFill>
                <a:effectLst/>
                <a:uLnTx/>
                <a:uFillTx/>
                <a:latin typeface="Arial"/>
                <a:ea typeface="黑体"/>
                <a:cs typeface="+mj-cs"/>
              </a:rPr>
              <a:t>.3.6 </a:t>
            </a:r>
            <a:r>
              <a:rPr kumimoji="0" lang="zh-CN" altLang="en-US" sz="3600" b="1" i="0" u="none" strike="noStrike" kern="0" cap="none" spc="0" normalizeH="0" baseline="0" noProof="0" dirty="0" smtClean="0">
                <a:ln>
                  <a:noFill/>
                </a:ln>
                <a:solidFill>
                  <a:srgbClr val="FF0000"/>
                </a:solidFill>
                <a:effectLst/>
                <a:uLnTx/>
                <a:uFillTx/>
                <a:latin typeface="Arial"/>
                <a:ea typeface="黑体"/>
                <a:cs typeface="+mj-cs"/>
              </a:rPr>
              <a:t>常用标准函数 </a:t>
            </a:r>
            <a:endParaRPr kumimoji="0" lang="zh-CN" altLang="en-US" sz="1800" b="0" i="0" u="none" strike="noStrike" kern="0" cap="none" spc="0" normalizeH="0" baseline="0" noProof="0" dirty="0" smtClean="0">
              <a:ln>
                <a:noFill/>
              </a:ln>
              <a:solidFill>
                <a:srgbClr val="FF0000"/>
              </a:solidFill>
              <a:effectLst/>
              <a:uLnTx/>
              <a:uFillTx/>
            </a:endParaRPr>
          </a:p>
        </p:txBody>
      </p:sp>
      <p:sp>
        <p:nvSpPr>
          <p:cNvPr id="4" name="矩形 3"/>
          <p:cNvSpPr/>
          <p:nvPr/>
        </p:nvSpPr>
        <p:spPr>
          <a:xfrm>
            <a:off x="611560" y="2132856"/>
            <a:ext cx="7704856" cy="3385542"/>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kumimoji="1" lang="en-US" altLang="zh-CN" sz="2000" b="1" dirty="0">
                <a:effectLst>
                  <a:outerShdw blurRad="38100" dist="38100" dir="2700000" algn="tl">
                    <a:srgbClr val="C0C0C0"/>
                  </a:outerShdw>
                </a:effectLst>
                <a:latin typeface="Times New Roman" pitchFamily="18" charset="0"/>
                <a:ea typeface="宋体" pitchFamily="2" charset="-122"/>
              </a:rPr>
              <a:t>VBA</a:t>
            </a:r>
            <a:r>
              <a:rPr kumimoji="1" lang="zh-CN" altLang="en-US" sz="2000" b="1" dirty="0">
                <a:effectLst>
                  <a:outerShdw blurRad="38100" dist="38100" dir="2700000" algn="tl">
                    <a:srgbClr val="C0C0C0"/>
                  </a:outerShdw>
                </a:effectLst>
                <a:latin typeface="Times New Roman" pitchFamily="18" charset="0"/>
                <a:ea typeface="宋体" pitchFamily="2" charset="-122"/>
              </a:rPr>
              <a:t>提供了大量内部标准函数，可方便地完成许多操作。调用形式：</a:t>
            </a:r>
            <a:br>
              <a:rPr kumimoji="1" lang="zh-CN" altLang="en-US" sz="2000" b="1" dirty="0">
                <a:effectLst>
                  <a:outerShdw blurRad="38100" dist="38100" dir="2700000" algn="tl">
                    <a:srgbClr val="C0C0C0"/>
                  </a:outerShdw>
                </a:effectLst>
                <a:latin typeface="Times New Roman" pitchFamily="18" charset="0"/>
                <a:ea typeface="宋体" pitchFamily="2" charset="-122"/>
              </a:rPr>
            </a:br>
            <a:r>
              <a:rPr kumimoji="1" lang="zh-CN" altLang="en-US" sz="2000" b="1" dirty="0">
                <a:solidFill>
                  <a:srgbClr val="0033CC"/>
                </a:solidFill>
                <a:effectLst>
                  <a:outerShdw blurRad="38100" dist="38100" dir="2700000" algn="tl">
                    <a:srgbClr val="C0C0C0"/>
                  </a:outerShdw>
                </a:effectLst>
                <a:latin typeface="Times New Roman" pitchFamily="18" charset="0"/>
                <a:ea typeface="宋体" pitchFamily="2" charset="-122"/>
              </a:rPr>
              <a:t>函数名</a:t>
            </a:r>
            <a:r>
              <a:rPr kumimoji="1" lang="en-US" altLang="zh-CN" sz="2000" b="1" dirty="0">
                <a:solidFill>
                  <a:srgbClr val="0033CC"/>
                </a:solidFill>
                <a:effectLst>
                  <a:outerShdw blurRad="38100" dist="38100" dir="2700000" algn="tl">
                    <a:srgbClr val="C0C0C0"/>
                  </a:outerShdw>
                </a:effectLst>
                <a:latin typeface="Times New Roman" pitchFamily="18" charset="0"/>
                <a:ea typeface="宋体" pitchFamily="2" charset="-122"/>
              </a:rPr>
              <a:t>([</a:t>
            </a:r>
            <a:r>
              <a:rPr kumimoji="1" lang="zh-CN" altLang="en-US" sz="2000" b="1" dirty="0">
                <a:solidFill>
                  <a:srgbClr val="0033CC"/>
                </a:solidFill>
                <a:effectLst>
                  <a:outerShdw blurRad="38100" dist="38100" dir="2700000" algn="tl">
                    <a:srgbClr val="C0C0C0"/>
                  </a:outerShdw>
                </a:effectLst>
                <a:latin typeface="Times New Roman" pitchFamily="18" charset="0"/>
                <a:ea typeface="宋体" pitchFamily="2" charset="-122"/>
              </a:rPr>
              <a:t>参数</a:t>
            </a:r>
            <a:r>
              <a:rPr kumimoji="1" lang="en-US" altLang="zh-CN" sz="2000" b="1" dirty="0">
                <a:solidFill>
                  <a:srgbClr val="0033CC"/>
                </a:solidFill>
                <a:effectLst>
                  <a:outerShdw blurRad="38100" dist="38100" dir="2700000" algn="tl">
                    <a:srgbClr val="C0C0C0"/>
                  </a:outerShdw>
                </a:effectLst>
                <a:latin typeface="Times New Roman" pitchFamily="18" charset="0"/>
                <a:ea typeface="宋体" pitchFamily="2" charset="-122"/>
              </a:rPr>
              <a:t>1][,</a:t>
            </a:r>
            <a:r>
              <a:rPr kumimoji="1" lang="zh-CN" altLang="en-US" sz="2000" b="1" dirty="0">
                <a:solidFill>
                  <a:srgbClr val="0033CC"/>
                </a:solidFill>
                <a:effectLst>
                  <a:outerShdw blurRad="38100" dist="38100" dir="2700000" algn="tl">
                    <a:srgbClr val="C0C0C0"/>
                  </a:outerShdw>
                </a:effectLst>
                <a:latin typeface="Times New Roman" pitchFamily="18" charset="0"/>
                <a:ea typeface="宋体" pitchFamily="2" charset="-122"/>
              </a:rPr>
              <a:t>参数</a:t>
            </a:r>
            <a:r>
              <a:rPr kumimoji="1" lang="en-US" altLang="zh-CN" sz="2000" b="1" dirty="0">
                <a:solidFill>
                  <a:srgbClr val="0033CC"/>
                </a:solidFill>
                <a:effectLst>
                  <a:outerShdw blurRad="38100" dist="38100" dir="2700000" algn="tl">
                    <a:srgbClr val="C0C0C0"/>
                  </a:outerShdw>
                </a:effectLst>
                <a:latin typeface="Times New Roman" pitchFamily="18" charset="0"/>
                <a:ea typeface="宋体" pitchFamily="2" charset="-122"/>
              </a:rPr>
              <a:t>2][,</a:t>
            </a:r>
            <a:r>
              <a:rPr kumimoji="1" lang="zh-CN" altLang="en-US" sz="2000" b="1" dirty="0">
                <a:solidFill>
                  <a:srgbClr val="0033CC"/>
                </a:solidFill>
                <a:effectLst>
                  <a:outerShdw blurRad="38100" dist="38100" dir="2700000" algn="tl">
                    <a:srgbClr val="C0C0C0"/>
                  </a:outerShdw>
                </a:effectLst>
                <a:latin typeface="Times New Roman" pitchFamily="18" charset="0"/>
                <a:ea typeface="宋体" pitchFamily="2" charset="-122"/>
              </a:rPr>
              <a:t>参数</a:t>
            </a:r>
            <a:r>
              <a:rPr kumimoji="1" lang="en-US" altLang="zh-CN" sz="2000" b="1" dirty="0">
                <a:solidFill>
                  <a:srgbClr val="0033CC"/>
                </a:solidFill>
                <a:effectLst>
                  <a:outerShdw blurRad="38100" dist="38100" dir="2700000" algn="tl">
                    <a:srgbClr val="C0C0C0"/>
                  </a:outerShdw>
                </a:effectLst>
                <a:latin typeface="Times New Roman" pitchFamily="18" charset="0"/>
                <a:ea typeface="宋体" pitchFamily="2" charset="-122"/>
              </a:rPr>
              <a:t>3][,…])</a:t>
            </a:r>
          </a:p>
          <a:p>
            <a:pPr marL="342900" lvl="0" indent="-342900" fontAlgn="base">
              <a:spcBef>
                <a:spcPct val="20000"/>
              </a:spcBef>
              <a:spcAft>
                <a:spcPct val="0"/>
              </a:spcAft>
              <a:buClr>
                <a:srgbClr val="008000"/>
              </a:buClr>
              <a:buSzPct val="110000"/>
            </a:pPr>
            <a:r>
              <a:rPr kumimoji="1" lang="zh-CN" altLang="en-US" sz="2000" b="1" dirty="0">
                <a:effectLst>
                  <a:outerShdw blurRad="38100" dist="38100" dir="2700000" algn="tl">
                    <a:srgbClr val="C0C0C0"/>
                  </a:outerShdw>
                </a:effectLst>
                <a:latin typeface="Times New Roman" pitchFamily="18" charset="0"/>
                <a:ea typeface="宋体" pitchFamily="2" charset="-122"/>
              </a:rPr>
              <a:t>其中函数名必不可少，函数的参数放在函数后面的圆括号中，参数可以是常量、变量或表达式。可以有一个或多个，参数之间用逗号分隔。</a:t>
            </a:r>
            <a:endParaRPr lang="en-US" altLang="zh-CN" sz="2000" b="1" kern="0" dirty="0" smtClean="0">
              <a:latin typeface="Arial"/>
              <a:ea typeface="黑体"/>
            </a:endParaRPr>
          </a:p>
          <a:p>
            <a:pPr marL="450850" indent="-450850">
              <a:lnSpc>
                <a:spcPct val="125000"/>
              </a:lnSpc>
              <a:spcBef>
                <a:spcPct val="20000"/>
              </a:spcBef>
              <a:buClr>
                <a:srgbClr val="FF3300"/>
              </a:buClr>
              <a:buFont typeface="Wingdings" pitchFamily="2" charset="2"/>
              <a:buChar char="l"/>
              <a:tabLst>
                <a:tab pos="534988" algn="l"/>
              </a:tabLst>
              <a:defRPr/>
            </a:pPr>
            <a:r>
              <a:rPr kumimoji="1" lang="zh-CN" altLang="en-US" sz="2000" b="1" dirty="0">
                <a:effectLst>
                  <a:outerShdw blurRad="38100" dist="38100" dir="2700000" algn="tl">
                    <a:srgbClr val="C0C0C0"/>
                  </a:outerShdw>
                </a:effectLst>
                <a:latin typeface="Times New Roman" pitchFamily="18" charset="0"/>
                <a:ea typeface="宋体" pitchFamily="2" charset="-122"/>
              </a:rPr>
              <a:t>每个函数被调用时，都会有一个返回值。</a:t>
            </a:r>
          </a:p>
          <a:p>
            <a:pPr marL="450850" indent="-450850">
              <a:lnSpc>
                <a:spcPct val="125000"/>
              </a:lnSpc>
              <a:spcBef>
                <a:spcPct val="20000"/>
              </a:spcBef>
              <a:buClr>
                <a:srgbClr val="FF3300"/>
              </a:buClr>
              <a:buFont typeface="Wingdings" pitchFamily="2" charset="2"/>
              <a:buChar char="l"/>
              <a:tabLst>
                <a:tab pos="534988" algn="l"/>
              </a:tabLst>
              <a:defRPr/>
            </a:pPr>
            <a:r>
              <a:rPr kumimoji="1" lang="zh-CN" altLang="en-US" sz="2000" b="1" dirty="0">
                <a:effectLst>
                  <a:outerShdw blurRad="38100" dist="38100" dir="2700000" algn="tl">
                    <a:srgbClr val="C0C0C0"/>
                  </a:outerShdw>
                </a:effectLst>
                <a:latin typeface="Times New Roman" pitchFamily="18" charset="0"/>
                <a:ea typeface="宋体" pitchFamily="2" charset="-122"/>
              </a:rPr>
              <a:t>根据函数的不同，参数与返回值都有特定的数据类型与之对应。</a:t>
            </a:r>
          </a:p>
          <a:p>
            <a:pPr marL="342900" lvl="0" indent="-342900" fontAlgn="base">
              <a:spcBef>
                <a:spcPct val="20000"/>
              </a:spcBef>
              <a:spcAft>
                <a:spcPct val="0"/>
              </a:spcAft>
              <a:buClr>
                <a:srgbClr val="008000"/>
              </a:buClr>
              <a:buSzPct val="110000"/>
            </a:pPr>
            <a:r>
              <a:rPr lang="en-US" altLang="zh-CN" sz="2000" b="1" kern="0" dirty="0" smtClean="0">
                <a:solidFill>
                  <a:srgbClr val="0033CC"/>
                </a:solidFill>
                <a:latin typeface="Arial"/>
                <a:ea typeface="黑体"/>
              </a:rPr>
              <a:t>VBA</a:t>
            </a:r>
            <a:r>
              <a:rPr lang="zh-CN" altLang="en-US" sz="2000" b="1" kern="0" dirty="0">
                <a:solidFill>
                  <a:srgbClr val="0033CC"/>
                </a:solidFill>
                <a:latin typeface="Arial"/>
                <a:ea typeface="黑体"/>
              </a:rPr>
              <a:t>的内部函数大体可分为：转换函数、数学函数、字符串函数、时间</a:t>
            </a:r>
            <a:r>
              <a:rPr lang="en-US" altLang="zh-CN" sz="2000" b="1" kern="0" dirty="0">
                <a:solidFill>
                  <a:srgbClr val="0033CC"/>
                </a:solidFill>
                <a:latin typeface="Arial"/>
                <a:ea typeface="黑体"/>
              </a:rPr>
              <a:t>/</a:t>
            </a:r>
            <a:r>
              <a:rPr lang="zh-CN" altLang="en-US" sz="2000" b="1" kern="0" dirty="0">
                <a:solidFill>
                  <a:srgbClr val="0033CC"/>
                </a:solidFill>
                <a:latin typeface="Arial"/>
                <a:ea typeface="黑体"/>
              </a:rPr>
              <a:t>日期函数和随机函数</a:t>
            </a:r>
            <a:r>
              <a:rPr lang="zh-CN" altLang="en-US" sz="2800" b="1" kern="0" dirty="0">
                <a:solidFill>
                  <a:srgbClr val="000000"/>
                </a:solidFill>
                <a:latin typeface="Arial"/>
                <a:ea typeface="黑体"/>
              </a:rPr>
              <a:t>。</a:t>
            </a:r>
          </a:p>
        </p:txBody>
      </p:sp>
    </p:spTree>
    <p:extLst>
      <p:ext uri="{BB962C8B-B14F-4D97-AF65-F5344CB8AC3E}">
        <p14:creationId xmlns:p14="http://schemas.microsoft.com/office/powerpoint/2010/main" val="13664872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43</a:t>
            </a:fld>
            <a:endParaRPr lang="zh-CN" altLang="en-US"/>
          </a:p>
        </p:txBody>
      </p:sp>
      <p:sp>
        <p:nvSpPr>
          <p:cNvPr id="3" name="矩形 2"/>
          <p:cNvSpPr/>
          <p:nvPr/>
        </p:nvSpPr>
        <p:spPr>
          <a:xfrm>
            <a:off x="1259632" y="908720"/>
            <a:ext cx="5904656"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600" b="1" kern="0" dirty="0">
                <a:solidFill>
                  <a:srgbClr val="FF0000"/>
                </a:solidFill>
                <a:latin typeface="Arial"/>
                <a:ea typeface="黑体"/>
                <a:cs typeface="+mj-cs"/>
              </a:rPr>
              <a:t>7</a:t>
            </a:r>
            <a:r>
              <a:rPr kumimoji="0" lang="en-US" altLang="zh-CN" sz="3600" b="1" i="0" u="none" strike="noStrike" kern="0" cap="none" spc="0" normalizeH="0" baseline="0" noProof="0" dirty="0" smtClean="0">
                <a:ln>
                  <a:noFill/>
                </a:ln>
                <a:solidFill>
                  <a:srgbClr val="FF0000"/>
                </a:solidFill>
                <a:effectLst/>
                <a:uLnTx/>
                <a:uFillTx/>
                <a:latin typeface="Arial"/>
                <a:ea typeface="黑体"/>
                <a:cs typeface="+mj-cs"/>
              </a:rPr>
              <a:t>.3.7 </a:t>
            </a:r>
            <a:r>
              <a:rPr kumimoji="0" lang="zh-CN" altLang="en-US" sz="3600" b="1" i="0" u="none" strike="noStrike" kern="0" cap="none" spc="0" normalizeH="0" baseline="0" noProof="0" dirty="0" smtClean="0">
                <a:ln>
                  <a:noFill/>
                </a:ln>
                <a:solidFill>
                  <a:srgbClr val="FF0000"/>
                </a:solidFill>
                <a:effectLst/>
                <a:uLnTx/>
                <a:uFillTx/>
                <a:latin typeface="Arial"/>
                <a:ea typeface="黑体"/>
                <a:cs typeface="+mj-cs"/>
              </a:rPr>
              <a:t>输入输出函数和过程 </a:t>
            </a:r>
            <a:endParaRPr kumimoji="0" lang="zh-CN" altLang="en-US" sz="1800" b="0" i="0" u="none" strike="noStrike" kern="0" cap="none" spc="0" normalizeH="0" baseline="0" noProof="0" dirty="0" smtClean="0">
              <a:ln>
                <a:noFill/>
              </a:ln>
              <a:solidFill>
                <a:srgbClr val="FF0000"/>
              </a:solidFill>
              <a:effectLst/>
              <a:uLnTx/>
              <a:uFillTx/>
            </a:endParaRPr>
          </a:p>
        </p:txBody>
      </p:sp>
      <p:sp>
        <p:nvSpPr>
          <p:cNvPr id="4" name="矩形 3"/>
          <p:cNvSpPr/>
          <p:nvPr/>
        </p:nvSpPr>
        <p:spPr>
          <a:xfrm>
            <a:off x="611560" y="2060848"/>
            <a:ext cx="8064896" cy="3881575"/>
          </a:xfrm>
          <a:prstGeom prst="rect">
            <a:avLst/>
          </a:prstGeom>
        </p:spPr>
        <p:txBody>
          <a:bodyPr wrap="square">
            <a:spAutoFit/>
          </a:bodyPr>
          <a:lstStyle/>
          <a:p>
            <a:pPr marL="342900" lvl="0" indent="-342900" fontAlgn="base">
              <a:lnSpc>
                <a:spcPct val="90000"/>
              </a:lnSpc>
              <a:spcBef>
                <a:spcPct val="20000"/>
              </a:spcBef>
              <a:spcAft>
                <a:spcPct val="0"/>
              </a:spcAft>
              <a:buClr>
                <a:srgbClr val="008000"/>
              </a:buClr>
              <a:buSzPct val="110000"/>
            </a:pPr>
            <a:r>
              <a:rPr lang="en-US" altLang="zh-CN" sz="1400" b="1" kern="0" dirty="0">
                <a:solidFill>
                  <a:srgbClr val="000000"/>
                </a:solidFill>
                <a:latin typeface="Arial"/>
                <a:ea typeface="黑体"/>
              </a:rPr>
              <a:t>VBA</a:t>
            </a:r>
            <a:r>
              <a:rPr lang="zh-CN" altLang="en-US" sz="1400" b="1" kern="0" dirty="0">
                <a:solidFill>
                  <a:srgbClr val="000000"/>
                </a:solidFill>
                <a:latin typeface="Arial"/>
                <a:ea typeface="黑体"/>
              </a:rPr>
              <a:t>与用户之间的直接交互是通过</a:t>
            </a:r>
            <a:r>
              <a:rPr lang="en-US" altLang="zh-CN" sz="1400" b="1" kern="0" dirty="0" err="1">
                <a:solidFill>
                  <a:srgbClr val="000000"/>
                </a:solidFill>
                <a:latin typeface="Arial"/>
                <a:ea typeface="黑体"/>
              </a:rPr>
              <a:t>InputBox</a:t>
            </a:r>
            <a:r>
              <a:rPr lang="en-US" altLang="zh-CN" sz="1400" b="1" kern="0" dirty="0">
                <a:solidFill>
                  <a:srgbClr val="000000"/>
                </a:solidFill>
                <a:latin typeface="Arial"/>
                <a:ea typeface="黑体"/>
              </a:rPr>
              <a:t>()</a:t>
            </a:r>
            <a:r>
              <a:rPr lang="zh-CN" altLang="en-US" sz="1400" b="1" kern="0" dirty="0">
                <a:solidFill>
                  <a:srgbClr val="000000"/>
                </a:solidFill>
                <a:latin typeface="Arial"/>
                <a:ea typeface="黑体"/>
              </a:rPr>
              <a:t>函数、</a:t>
            </a:r>
            <a:r>
              <a:rPr lang="en-US" altLang="zh-CN" sz="1400" b="1" kern="0" dirty="0" err="1">
                <a:solidFill>
                  <a:srgbClr val="000000"/>
                </a:solidFill>
                <a:latin typeface="Arial"/>
                <a:ea typeface="黑体"/>
              </a:rPr>
              <a:t>MsgBox</a:t>
            </a:r>
            <a:r>
              <a:rPr lang="en-US" altLang="zh-CN" sz="1400" b="1" kern="0" dirty="0">
                <a:solidFill>
                  <a:srgbClr val="000000"/>
                </a:solidFill>
                <a:latin typeface="Arial"/>
                <a:ea typeface="黑体"/>
              </a:rPr>
              <a:t>()</a:t>
            </a:r>
            <a:r>
              <a:rPr lang="zh-CN" altLang="en-US" sz="1400" b="1" kern="0" dirty="0">
                <a:solidFill>
                  <a:srgbClr val="000000"/>
                </a:solidFill>
                <a:latin typeface="Arial"/>
                <a:ea typeface="黑体"/>
              </a:rPr>
              <a:t>函数和</a:t>
            </a:r>
            <a:r>
              <a:rPr lang="en-US" altLang="zh-CN" sz="1400" b="1" kern="0" dirty="0" err="1">
                <a:solidFill>
                  <a:srgbClr val="000000"/>
                </a:solidFill>
                <a:latin typeface="Arial"/>
                <a:ea typeface="黑体"/>
              </a:rPr>
              <a:t>MsgBox</a:t>
            </a:r>
            <a:r>
              <a:rPr lang="zh-CN" altLang="en-US" sz="1400" b="1" kern="0" dirty="0">
                <a:solidFill>
                  <a:srgbClr val="000000"/>
                </a:solidFill>
                <a:latin typeface="Arial"/>
                <a:ea typeface="黑体"/>
              </a:rPr>
              <a:t>过程进行的</a:t>
            </a:r>
            <a:r>
              <a:rPr lang="zh-CN" altLang="en-US" sz="1400" b="1" kern="0" dirty="0" smtClean="0">
                <a:solidFill>
                  <a:srgbClr val="000000"/>
                </a:solidFill>
                <a:latin typeface="Arial"/>
                <a:ea typeface="黑体"/>
              </a:rPr>
              <a:t>。</a:t>
            </a:r>
            <a:endParaRPr lang="en-US" altLang="zh-CN" sz="1400" b="1" kern="0" dirty="0" smtClean="0">
              <a:solidFill>
                <a:srgbClr val="000000"/>
              </a:solidFill>
              <a:latin typeface="Arial"/>
              <a:ea typeface="黑体"/>
            </a:endParaRPr>
          </a:p>
          <a:p>
            <a:pPr marL="342900" indent="-342900" fontAlgn="base">
              <a:lnSpc>
                <a:spcPct val="90000"/>
              </a:lnSpc>
              <a:spcBef>
                <a:spcPct val="20000"/>
              </a:spcBef>
              <a:spcAft>
                <a:spcPct val="0"/>
              </a:spcAft>
              <a:buClr>
                <a:srgbClr val="008000"/>
              </a:buClr>
              <a:buSzPct val="110000"/>
            </a:pPr>
            <a:r>
              <a:rPr lang="en-US" altLang="zh-CN" sz="2000" b="1" kern="0" dirty="0">
                <a:solidFill>
                  <a:srgbClr val="00B050"/>
                </a:solidFill>
                <a:latin typeface="Arial"/>
                <a:ea typeface="黑体"/>
              </a:rPr>
              <a:t>1. </a:t>
            </a:r>
            <a:r>
              <a:rPr lang="en-US" altLang="zh-CN" sz="2000" b="1" kern="0" dirty="0" err="1">
                <a:solidFill>
                  <a:srgbClr val="00B050"/>
                </a:solidFill>
                <a:latin typeface="Arial"/>
                <a:ea typeface="黑体"/>
              </a:rPr>
              <a:t>InputBox</a:t>
            </a:r>
            <a:r>
              <a:rPr lang="en-US" altLang="zh-CN" sz="2000" b="1" kern="0" dirty="0">
                <a:solidFill>
                  <a:srgbClr val="00B050"/>
                </a:solidFill>
                <a:latin typeface="Arial"/>
                <a:ea typeface="黑体"/>
              </a:rPr>
              <a:t>(prompt</a:t>
            </a:r>
            <a:r>
              <a:rPr lang="zh-CN" altLang="en-US" sz="2000" b="1" kern="0" dirty="0">
                <a:solidFill>
                  <a:srgbClr val="00B050"/>
                </a:solidFill>
                <a:latin typeface="Arial"/>
                <a:ea typeface="黑体"/>
              </a:rPr>
              <a:t>［</a:t>
            </a:r>
            <a:r>
              <a:rPr lang="en-US" altLang="zh-CN" sz="2000" b="1" kern="0" dirty="0">
                <a:solidFill>
                  <a:srgbClr val="00B050"/>
                </a:solidFill>
                <a:latin typeface="Arial"/>
                <a:ea typeface="黑体"/>
              </a:rPr>
              <a:t>,title</a:t>
            </a:r>
            <a:r>
              <a:rPr lang="zh-CN" altLang="en-US" sz="2000" b="1" kern="0" dirty="0">
                <a:solidFill>
                  <a:srgbClr val="00B050"/>
                </a:solidFill>
                <a:latin typeface="Arial"/>
                <a:ea typeface="黑体"/>
              </a:rPr>
              <a:t>］［</a:t>
            </a:r>
            <a:r>
              <a:rPr lang="en-US" altLang="zh-CN" sz="2000" b="1" kern="0" dirty="0">
                <a:solidFill>
                  <a:srgbClr val="00B050"/>
                </a:solidFill>
                <a:latin typeface="Arial"/>
                <a:ea typeface="黑体"/>
              </a:rPr>
              <a:t>,default</a:t>
            </a:r>
            <a:r>
              <a:rPr lang="zh-CN" altLang="en-US" sz="2000" b="1" kern="0" dirty="0">
                <a:solidFill>
                  <a:srgbClr val="00B050"/>
                </a:solidFill>
                <a:latin typeface="Arial"/>
                <a:ea typeface="黑体"/>
              </a:rPr>
              <a:t>］［</a:t>
            </a:r>
            <a:r>
              <a:rPr lang="en-US" altLang="zh-CN" sz="2000" b="1" kern="0" dirty="0">
                <a:solidFill>
                  <a:srgbClr val="00B050"/>
                </a:solidFill>
                <a:latin typeface="Arial"/>
                <a:ea typeface="黑体"/>
              </a:rPr>
              <a:t>,</a:t>
            </a:r>
            <a:r>
              <a:rPr lang="en-US" altLang="zh-CN" sz="2000" b="1" kern="0" dirty="0" err="1">
                <a:solidFill>
                  <a:srgbClr val="00B050"/>
                </a:solidFill>
                <a:latin typeface="Arial"/>
                <a:ea typeface="黑体"/>
              </a:rPr>
              <a:t>xpos</a:t>
            </a:r>
            <a:r>
              <a:rPr lang="zh-CN" altLang="en-US" sz="2000" b="1" kern="0" dirty="0">
                <a:solidFill>
                  <a:srgbClr val="00B050"/>
                </a:solidFill>
                <a:latin typeface="Arial"/>
                <a:ea typeface="黑体"/>
              </a:rPr>
              <a:t>］［</a:t>
            </a:r>
            <a:r>
              <a:rPr lang="en-US" altLang="zh-CN" sz="2000" b="1" kern="0" dirty="0">
                <a:solidFill>
                  <a:srgbClr val="00B050"/>
                </a:solidFill>
                <a:latin typeface="Arial"/>
                <a:ea typeface="黑体"/>
              </a:rPr>
              <a:t>,</a:t>
            </a:r>
            <a:r>
              <a:rPr lang="en-US" altLang="zh-CN" sz="2000" b="1" kern="0" dirty="0" err="1">
                <a:solidFill>
                  <a:srgbClr val="00B050"/>
                </a:solidFill>
                <a:latin typeface="Arial"/>
                <a:ea typeface="黑体"/>
              </a:rPr>
              <a:t>ypos</a:t>
            </a:r>
            <a:r>
              <a:rPr lang="zh-CN" altLang="en-US" sz="2000" b="1" kern="0" dirty="0">
                <a:solidFill>
                  <a:srgbClr val="00B050"/>
                </a:solidFill>
                <a:latin typeface="Arial"/>
                <a:ea typeface="黑体"/>
              </a:rPr>
              <a:t>］</a:t>
            </a:r>
            <a:r>
              <a:rPr lang="en-US" altLang="zh-CN" sz="2000" b="1" kern="0" dirty="0">
                <a:solidFill>
                  <a:srgbClr val="00B050"/>
                </a:solidFill>
                <a:latin typeface="Arial"/>
                <a:ea typeface="黑体"/>
              </a:rPr>
              <a:t>) </a:t>
            </a:r>
            <a:r>
              <a:rPr lang="zh-CN" altLang="en-US" sz="2000" b="1" kern="0" dirty="0">
                <a:solidFill>
                  <a:srgbClr val="00B050"/>
                </a:solidFill>
                <a:latin typeface="Arial"/>
                <a:ea typeface="黑体"/>
              </a:rPr>
              <a:t>函数</a:t>
            </a:r>
          </a:p>
          <a:p>
            <a:pPr marL="719138" lvl="0" indent="-719138" fontAlgn="base">
              <a:lnSpc>
                <a:spcPts val="3100"/>
              </a:lnSpc>
              <a:spcBef>
                <a:spcPct val="0"/>
              </a:spcBef>
              <a:spcAft>
                <a:spcPct val="0"/>
              </a:spcAft>
              <a:defRPr/>
            </a:pPr>
            <a:r>
              <a:rPr lang="zh-CN" altLang="en-US" sz="1400" b="1" dirty="0">
                <a:solidFill>
                  <a:srgbClr val="0000FF"/>
                </a:solidFill>
                <a:effectLst>
                  <a:outerShdw blurRad="38100" dist="38100" dir="2700000" algn="tl">
                    <a:srgbClr val="C0C0C0"/>
                  </a:outerShdw>
                </a:effectLst>
                <a:latin typeface="宋体" pitchFamily="2" charset="-122"/>
                <a:ea typeface="宋体" pitchFamily="2" charset="-122"/>
              </a:rPr>
              <a:t>功能：</a:t>
            </a:r>
            <a:r>
              <a:rPr lang="zh-CN" altLang="en-US" sz="1400" b="1" dirty="0">
                <a:solidFill>
                  <a:prstClr val="black"/>
                </a:solidFill>
                <a:effectLst>
                  <a:outerShdw blurRad="38100" dist="38100" dir="2700000" algn="tl">
                    <a:srgbClr val="C0C0C0"/>
                  </a:outerShdw>
                </a:effectLst>
                <a:latin typeface="宋体" pitchFamily="2" charset="-122"/>
                <a:ea typeface="宋体" pitchFamily="2" charset="-122"/>
              </a:rPr>
              <a:t>提示用户输入一个字符串或数值。</a:t>
            </a:r>
            <a:endParaRPr lang="en-US" altLang="zh-CN" sz="1400" b="1" dirty="0">
              <a:solidFill>
                <a:prstClr val="black"/>
              </a:solidFill>
              <a:effectLst>
                <a:outerShdw blurRad="38100" dist="38100" dir="2700000" algn="tl">
                  <a:srgbClr val="C0C0C0"/>
                </a:outerShdw>
              </a:effectLst>
              <a:latin typeface="宋体" pitchFamily="2" charset="-122"/>
              <a:ea typeface="宋体" pitchFamily="2" charset="-122"/>
            </a:endParaRPr>
          </a:p>
          <a:p>
            <a:pPr lvl="0" fontAlgn="base">
              <a:lnSpc>
                <a:spcPts val="3100"/>
              </a:lnSpc>
              <a:spcBef>
                <a:spcPct val="0"/>
              </a:spcBef>
              <a:spcAft>
                <a:spcPct val="0"/>
              </a:spcAft>
              <a:defRPr/>
            </a:pPr>
            <a:r>
              <a:rPr lang="zh-CN" altLang="zh-CN" sz="1400" b="1" dirty="0">
                <a:solidFill>
                  <a:srgbClr val="0033CC"/>
                </a:solidFill>
                <a:effectLst>
                  <a:outerShdw blurRad="38100" dist="38100" dir="2700000" algn="tl">
                    <a:srgbClr val="000000">
                      <a:alpha val="43137"/>
                    </a:srgbClr>
                  </a:outerShdw>
                </a:effectLst>
                <a:latin typeface="Arial" charset="0"/>
                <a:ea typeface="宋体" pitchFamily="2" charset="-122"/>
              </a:rPr>
              <a:t>说明：</a:t>
            </a:r>
          </a:p>
          <a:p>
            <a:pPr lvl="0" fontAlgn="base">
              <a:lnSpc>
                <a:spcPts val="3100"/>
              </a:lnSpc>
              <a:spcBef>
                <a:spcPct val="0"/>
              </a:spcBef>
              <a:spcAft>
                <a:spcPct val="0"/>
              </a:spcAft>
              <a:defRPr/>
            </a:pP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1400" b="1" dirty="0">
                <a:solidFill>
                  <a:prstClr val="black"/>
                </a:solidFill>
                <a:effectLst>
                  <a:outerShdw blurRad="38100" dist="38100" dir="2700000" algn="tl">
                    <a:srgbClr val="000000">
                      <a:alpha val="43137"/>
                    </a:srgbClr>
                  </a:outerShdw>
                </a:effectLst>
                <a:latin typeface="Arial" charset="0"/>
                <a:ea typeface="宋体" pitchFamily="2" charset="-122"/>
              </a:rPr>
              <a:t>1</a:t>
            </a: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1400" b="1" dirty="0" smtClean="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1400" b="1" kern="0" dirty="0">
                <a:solidFill>
                  <a:srgbClr val="00B050"/>
                </a:solidFill>
                <a:latin typeface="Arial"/>
                <a:ea typeface="黑体"/>
              </a:rPr>
              <a:t>prompt</a:t>
            </a:r>
            <a:r>
              <a:rPr lang="zh-CN" altLang="zh-CN" sz="1400" b="1" dirty="0" smtClean="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是一个字符串，显示在对话框窗口中，必选项。</a:t>
            </a:r>
          </a:p>
          <a:p>
            <a:pPr lvl="0" fontAlgn="base">
              <a:lnSpc>
                <a:spcPts val="3100"/>
              </a:lnSpc>
              <a:spcBef>
                <a:spcPct val="0"/>
              </a:spcBef>
              <a:spcAft>
                <a:spcPct val="0"/>
              </a:spcAft>
              <a:defRPr/>
            </a:pP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1400" b="1" dirty="0">
                <a:solidFill>
                  <a:prstClr val="black"/>
                </a:solidFill>
                <a:effectLst>
                  <a:outerShdw blurRad="38100" dist="38100" dir="2700000" algn="tl">
                    <a:srgbClr val="000000">
                      <a:alpha val="43137"/>
                    </a:srgbClr>
                  </a:outerShdw>
                </a:effectLst>
                <a:latin typeface="Arial" charset="0"/>
                <a:ea typeface="宋体" pitchFamily="2" charset="-122"/>
              </a:rPr>
              <a:t>2</a:t>
            </a: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1400" b="1" dirty="0" smtClean="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1400" b="1" kern="0" dirty="0">
                <a:solidFill>
                  <a:srgbClr val="00B050"/>
                </a:solidFill>
                <a:latin typeface="Arial"/>
                <a:ea typeface="黑体"/>
              </a:rPr>
              <a:t>title</a:t>
            </a:r>
            <a:r>
              <a:rPr lang="zh-CN" altLang="zh-CN" sz="1400" b="1" dirty="0" smtClean="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是一个字符串，显示在对话框窗口标题栏中，可选项，省略此项，标题栏将显示应用程序名。</a:t>
            </a:r>
          </a:p>
          <a:p>
            <a:pPr lvl="0" fontAlgn="base">
              <a:lnSpc>
                <a:spcPts val="3100"/>
              </a:lnSpc>
              <a:spcBef>
                <a:spcPct val="0"/>
              </a:spcBef>
              <a:spcAft>
                <a:spcPct val="0"/>
              </a:spcAft>
              <a:defRPr/>
            </a:pP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1400" b="1" dirty="0">
                <a:solidFill>
                  <a:prstClr val="black"/>
                </a:solidFill>
                <a:effectLst>
                  <a:outerShdw blurRad="38100" dist="38100" dir="2700000" algn="tl">
                    <a:srgbClr val="000000">
                      <a:alpha val="43137"/>
                    </a:srgbClr>
                  </a:outerShdw>
                </a:effectLst>
                <a:latin typeface="Arial" charset="0"/>
                <a:ea typeface="宋体" pitchFamily="2" charset="-122"/>
              </a:rPr>
              <a:t>3</a:t>
            </a: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）默认值可以是字串或数字，可选项，指定的默认值显示在对话框的输入框中。</a:t>
            </a:r>
          </a:p>
          <a:p>
            <a:pPr lvl="0" fontAlgn="base">
              <a:lnSpc>
                <a:spcPts val="3100"/>
              </a:lnSpc>
              <a:spcBef>
                <a:spcPct val="0"/>
              </a:spcBef>
              <a:spcAft>
                <a:spcPct val="0"/>
              </a:spcAft>
              <a:defRPr/>
            </a:pP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1400" b="1" dirty="0">
                <a:solidFill>
                  <a:prstClr val="black"/>
                </a:solidFill>
                <a:effectLst>
                  <a:outerShdw blurRad="38100" dist="38100" dir="2700000" algn="tl">
                    <a:srgbClr val="000000">
                      <a:alpha val="43137"/>
                    </a:srgbClr>
                  </a:outerShdw>
                </a:effectLst>
                <a:latin typeface="Arial" charset="0"/>
                <a:ea typeface="宋体" pitchFamily="2" charset="-122"/>
              </a:rPr>
              <a:t>4</a:t>
            </a: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）函数返回值是在输入框中输入的数字或字符串，返回值的类型为</a:t>
            </a:r>
            <a:r>
              <a:rPr lang="en-US" altLang="zh-CN" sz="1400" b="1" dirty="0">
                <a:solidFill>
                  <a:prstClr val="black"/>
                </a:solidFill>
                <a:effectLst>
                  <a:outerShdw blurRad="38100" dist="38100" dir="2700000" algn="tl">
                    <a:srgbClr val="000000">
                      <a:alpha val="43137"/>
                    </a:srgbClr>
                  </a:outerShdw>
                </a:effectLst>
                <a:latin typeface="Arial" charset="0"/>
                <a:ea typeface="宋体" pitchFamily="2" charset="-122"/>
              </a:rPr>
              <a:t>string</a:t>
            </a:r>
            <a:r>
              <a:rPr lang="zh-CN" altLang="zh-CN" sz="1400" b="1" dirty="0">
                <a:solidFill>
                  <a:prstClr val="black"/>
                </a:solidFill>
                <a:effectLst>
                  <a:outerShdw blurRad="38100" dist="38100" dir="2700000" algn="tl">
                    <a:srgbClr val="000000">
                      <a:alpha val="43137"/>
                    </a:srgbClr>
                  </a:outerShdw>
                </a:effectLst>
                <a:latin typeface="Arial" charset="0"/>
                <a:ea typeface="宋体" pitchFamily="2" charset="-122"/>
              </a:rPr>
              <a:t>。</a:t>
            </a:r>
            <a:endParaRPr lang="zh-CN" altLang="en-US" sz="1400" b="1" dirty="0">
              <a:solidFill>
                <a:prstClr val="black"/>
              </a:solidFill>
              <a:effectLst>
                <a:outerShdw blurRad="38100" dist="38100" dir="2700000" algn="tl">
                  <a:srgbClr val="000000">
                    <a:alpha val="43137"/>
                  </a:srgbClr>
                </a:outerShdw>
              </a:effectLst>
              <a:latin typeface="宋体" pitchFamily="2" charset="-122"/>
              <a:ea typeface="宋体" pitchFamily="2" charset="-122"/>
            </a:endParaRPr>
          </a:p>
          <a:p>
            <a:pPr marL="342900" lvl="0" indent="-342900" fontAlgn="base">
              <a:lnSpc>
                <a:spcPct val="90000"/>
              </a:lnSpc>
              <a:spcBef>
                <a:spcPct val="20000"/>
              </a:spcBef>
              <a:spcAft>
                <a:spcPct val="0"/>
              </a:spcAft>
              <a:buClr>
                <a:srgbClr val="008000"/>
              </a:buClr>
              <a:buSzPct val="110000"/>
            </a:pPr>
            <a:endParaRPr lang="zh-CN" altLang="en-US" sz="1400" b="1" kern="0" dirty="0">
              <a:solidFill>
                <a:srgbClr val="000000"/>
              </a:solidFill>
              <a:latin typeface="Arial"/>
              <a:ea typeface="黑体"/>
            </a:endParaRPr>
          </a:p>
          <a:p>
            <a:pPr marL="342900" lvl="0" indent="-342900" fontAlgn="base">
              <a:lnSpc>
                <a:spcPct val="90000"/>
              </a:lnSpc>
              <a:spcBef>
                <a:spcPct val="20000"/>
              </a:spcBef>
              <a:spcAft>
                <a:spcPct val="0"/>
              </a:spcAft>
              <a:buClr>
                <a:srgbClr val="008000"/>
              </a:buClr>
              <a:buSzPct val="110000"/>
            </a:pPr>
            <a:r>
              <a:rPr lang="zh-CN" altLang="en-US" sz="1400" b="1" kern="0" dirty="0" smtClean="0">
                <a:solidFill>
                  <a:srgbClr val="000000"/>
                </a:solidFill>
                <a:latin typeface="Arial"/>
                <a:ea typeface="黑体"/>
              </a:rPr>
              <a:t>注意</a:t>
            </a:r>
            <a:r>
              <a:rPr lang="zh-CN" altLang="en-US" sz="1400" b="1" kern="0" dirty="0">
                <a:solidFill>
                  <a:srgbClr val="000000"/>
                </a:solidFill>
                <a:latin typeface="Arial"/>
                <a:ea typeface="黑体"/>
              </a:rPr>
              <a:t>：每执行一次</a:t>
            </a:r>
            <a:r>
              <a:rPr lang="en-US" altLang="zh-CN" sz="1400" b="1" kern="0" dirty="0" err="1">
                <a:solidFill>
                  <a:srgbClr val="000000"/>
                </a:solidFill>
                <a:latin typeface="Arial"/>
                <a:ea typeface="黑体"/>
              </a:rPr>
              <a:t>InputBox</a:t>
            </a:r>
            <a:r>
              <a:rPr lang="en-US" altLang="zh-CN" sz="1400" b="1" kern="0" dirty="0">
                <a:solidFill>
                  <a:srgbClr val="000000"/>
                </a:solidFill>
                <a:latin typeface="Arial"/>
                <a:ea typeface="黑体"/>
              </a:rPr>
              <a:t>()</a:t>
            </a:r>
            <a:r>
              <a:rPr lang="zh-CN" altLang="en-US" sz="1400" b="1" kern="0" dirty="0">
                <a:solidFill>
                  <a:srgbClr val="000000"/>
                </a:solidFill>
                <a:latin typeface="Arial"/>
                <a:ea typeface="黑体"/>
              </a:rPr>
              <a:t>只能输入一个数据</a:t>
            </a:r>
          </a:p>
        </p:txBody>
      </p:sp>
    </p:spTree>
    <p:extLst>
      <p:ext uri="{BB962C8B-B14F-4D97-AF65-F5344CB8AC3E}">
        <p14:creationId xmlns:p14="http://schemas.microsoft.com/office/powerpoint/2010/main" val="3495020811"/>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44</a:t>
            </a:fld>
            <a:endParaRPr lang="zh-CN" altLang="en-US"/>
          </a:p>
        </p:txBody>
      </p:sp>
      <p:sp>
        <p:nvSpPr>
          <p:cNvPr id="3" name="矩形 2"/>
          <p:cNvSpPr/>
          <p:nvPr/>
        </p:nvSpPr>
        <p:spPr>
          <a:xfrm>
            <a:off x="755576" y="1412776"/>
            <a:ext cx="7920880" cy="4080604"/>
          </a:xfrm>
          <a:prstGeom prst="rect">
            <a:avLst/>
          </a:prstGeom>
        </p:spPr>
        <p:txBody>
          <a:bodyPr wrap="square">
            <a:spAutoFit/>
          </a:bodyPr>
          <a:lstStyle/>
          <a:p>
            <a:pPr marL="719138" lvl="0" indent="-719138" fontAlgn="base">
              <a:lnSpc>
                <a:spcPts val="3100"/>
              </a:lnSpc>
              <a:spcBef>
                <a:spcPct val="0"/>
              </a:spcBef>
              <a:spcAft>
                <a:spcPct val="0"/>
              </a:spcAft>
              <a:defRPr/>
            </a:pPr>
            <a:r>
              <a:rPr lang="en-US" altLang="zh-CN" sz="2800" b="1" dirty="0">
                <a:solidFill>
                  <a:srgbClr val="FF00FF"/>
                </a:solidFill>
                <a:effectLst>
                  <a:outerShdw blurRad="38100" dist="38100" dir="2700000" algn="tl">
                    <a:srgbClr val="C0C0C0"/>
                  </a:outerShdw>
                </a:effectLst>
                <a:latin typeface="黑体" pitchFamily="2" charset="-122"/>
                <a:ea typeface="黑体" pitchFamily="2" charset="-122"/>
              </a:rPr>
              <a:t>2</a:t>
            </a:r>
            <a:r>
              <a:rPr lang="zh-CN" altLang="zh-CN" sz="2800" b="1" dirty="0">
                <a:solidFill>
                  <a:srgbClr val="FF00FF"/>
                </a:solidFill>
                <a:effectLst>
                  <a:outerShdw blurRad="38100" dist="38100" dir="2700000" algn="tl">
                    <a:srgbClr val="C0C0C0"/>
                  </a:outerShdw>
                </a:effectLst>
                <a:latin typeface="黑体" pitchFamily="2" charset="-122"/>
                <a:ea typeface="黑体" pitchFamily="2" charset="-122"/>
              </a:rPr>
              <a:t>．输出函数</a:t>
            </a:r>
            <a:r>
              <a:rPr lang="en-US" altLang="zh-CN" sz="2800" b="1" dirty="0" err="1">
                <a:solidFill>
                  <a:srgbClr val="FF00FF"/>
                </a:solidFill>
                <a:effectLst>
                  <a:outerShdw blurRad="38100" dist="38100" dir="2700000" algn="tl">
                    <a:srgbClr val="C0C0C0"/>
                  </a:outerShdw>
                </a:effectLst>
                <a:latin typeface="黑体" pitchFamily="2" charset="-122"/>
                <a:ea typeface="黑体" pitchFamily="2" charset="-122"/>
              </a:rPr>
              <a:t>MsgBox</a:t>
            </a:r>
            <a:r>
              <a:rPr lang="en-US" altLang="zh-CN" sz="2800" b="1" dirty="0">
                <a:solidFill>
                  <a:srgbClr val="FF00FF"/>
                </a:solidFill>
                <a:effectLst>
                  <a:outerShdw blurRad="38100" dist="38100" dir="2700000" algn="tl">
                    <a:srgbClr val="C0C0C0"/>
                  </a:outerShdw>
                </a:effectLst>
                <a:latin typeface="黑体" pitchFamily="2" charset="-122"/>
                <a:ea typeface="黑体" pitchFamily="2" charset="-122"/>
              </a:rPr>
              <a:t> </a:t>
            </a:r>
            <a:endParaRPr lang="zh-CN" altLang="zh-CN" sz="2800" b="1" dirty="0">
              <a:solidFill>
                <a:srgbClr val="FF00FF"/>
              </a:solidFill>
              <a:effectLst>
                <a:outerShdw blurRad="38100" dist="38100" dir="2700000" algn="tl">
                  <a:srgbClr val="C0C0C0"/>
                </a:outerShdw>
              </a:effectLst>
              <a:latin typeface="黑体" pitchFamily="2" charset="-122"/>
              <a:ea typeface="黑体" pitchFamily="2" charset="-122"/>
            </a:endParaRPr>
          </a:p>
          <a:p>
            <a:pPr lvl="0" fontAlgn="base">
              <a:lnSpc>
                <a:spcPts val="3500"/>
              </a:lnSpc>
              <a:spcBef>
                <a:spcPct val="0"/>
              </a:spcBef>
              <a:spcAft>
                <a:spcPct val="0"/>
              </a:spcAft>
              <a:defRPr/>
            </a:pPr>
            <a:r>
              <a:rPr lang="zh-CN" altLang="zh-CN" sz="2400" b="1" dirty="0">
                <a:solidFill>
                  <a:srgbClr val="0070C0"/>
                </a:solidFill>
                <a:effectLst>
                  <a:outerShdw blurRad="38100" dist="38100" dir="2700000" algn="tl">
                    <a:srgbClr val="000000">
                      <a:alpha val="43137"/>
                    </a:srgbClr>
                  </a:outerShdw>
                </a:effectLst>
                <a:latin typeface="Arial" charset="0"/>
                <a:ea typeface="宋体" pitchFamily="2" charset="-122"/>
              </a:rPr>
              <a:t>格式：</a:t>
            </a:r>
            <a:r>
              <a:rPr lang="en-US" altLang="zh-CN" sz="2400" b="1" dirty="0" err="1">
                <a:solidFill>
                  <a:prstClr val="black"/>
                </a:solidFill>
                <a:effectLst>
                  <a:outerShdw blurRad="38100" dist="38100" dir="2700000" algn="tl">
                    <a:srgbClr val="000000">
                      <a:alpha val="43137"/>
                    </a:srgbClr>
                  </a:outerShdw>
                </a:effectLst>
                <a:latin typeface="Arial" charset="0"/>
                <a:ea typeface="宋体" pitchFamily="2" charset="-122"/>
              </a:rPr>
              <a:t>msgbox</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信息</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，按钮</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图标，</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标题</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p>
          <a:p>
            <a:pPr lvl="0" fontAlgn="base">
              <a:lnSpc>
                <a:spcPts val="3500"/>
              </a:lnSpc>
              <a:spcBef>
                <a:spcPct val="0"/>
              </a:spcBef>
              <a:spcAft>
                <a:spcPct val="0"/>
              </a:spcAft>
              <a:defRPr/>
            </a:pPr>
            <a:r>
              <a:rPr lang="zh-CN" altLang="zh-CN" sz="2400" b="1" dirty="0">
                <a:solidFill>
                  <a:srgbClr val="0070C0"/>
                </a:solidFill>
                <a:effectLst>
                  <a:outerShdw blurRad="38100" dist="38100" dir="2700000" algn="tl">
                    <a:srgbClr val="000000">
                      <a:alpha val="43137"/>
                    </a:srgbClr>
                  </a:outerShdw>
                </a:effectLst>
                <a:latin typeface="Arial" charset="0"/>
                <a:ea typeface="宋体" pitchFamily="2" charset="-122"/>
              </a:rPr>
              <a:t>功能：</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显示一个消息框。</a:t>
            </a:r>
          </a:p>
          <a:p>
            <a:pPr lvl="0" fontAlgn="base">
              <a:lnSpc>
                <a:spcPts val="3500"/>
              </a:lnSpc>
              <a:spcBef>
                <a:spcPct val="0"/>
              </a:spcBef>
              <a:spcAft>
                <a:spcPct val="0"/>
              </a:spcAft>
              <a:defRPr/>
            </a:pPr>
            <a:r>
              <a:rPr lang="zh-CN" altLang="zh-CN" sz="2400" b="1" dirty="0">
                <a:solidFill>
                  <a:srgbClr val="0070C0"/>
                </a:solidFill>
                <a:effectLst>
                  <a:outerShdw blurRad="38100" dist="38100" dir="2700000" algn="tl">
                    <a:srgbClr val="000000">
                      <a:alpha val="43137"/>
                    </a:srgbClr>
                  </a:outerShdw>
                </a:effectLst>
                <a:latin typeface="Arial" charset="0"/>
                <a:ea typeface="宋体" pitchFamily="2" charset="-122"/>
              </a:rPr>
              <a:t>说明：</a:t>
            </a:r>
          </a:p>
          <a:p>
            <a:pPr lvl="0" fontAlgn="base">
              <a:lnSpc>
                <a:spcPts val="35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1</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）“信息”是一个字符串，显示在消息框中，必选项，最大长度为</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 1024 </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个字符，可以用</a:t>
            </a:r>
            <a:r>
              <a:rPr lang="en-US" altLang="zh-CN" sz="2400" b="1" dirty="0" err="1">
                <a:solidFill>
                  <a:prstClr val="black"/>
                </a:solidFill>
                <a:effectLst>
                  <a:outerShdw blurRad="38100" dist="38100" dir="2700000" algn="tl">
                    <a:srgbClr val="000000">
                      <a:alpha val="43137"/>
                    </a:srgbClr>
                  </a:outerShdw>
                </a:effectLst>
                <a:latin typeface="Arial" charset="0"/>
                <a:ea typeface="宋体" pitchFamily="2" charset="-122"/>
              </a:rPr>
              <a:t>Chr</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(13)</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（回车）或</a:t>
            </a:r>
            <a:r>
              <a:rPr lang="en-US" altLang="zh-CN" sz="2400" b="1" dirty="0" err="1">
                <a:solidFill>
                  <a:prstClr val="black"/>
                </a:solidFill>
                <a:effectLst>
                  <a:outerShdw blurRad="38100" dist="38100" dir="2700000" algn="tl">
                    <a:srgbClr val="000000">
                      <a:alpha val="43137"/>
                    </a:srgbClr>
                  </a:outerShdw>
                </a:effectLst>
                <a:latin typeface="Arial" charset="0"/>
                <a:ea typeface="宋体" pitchFamily="2" charset="-122"/>
              </a:rPr>
              <a:t>Chr</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(10)</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（换行）将消息框中字符串分行显示。</a:t>
            </a:r>
          </a:p>
          <a:p>
            <a:pPr lvl="0" fontAlgn="base">
              <a:lnSpc>
                <a:spcPts val="35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2</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）格式中的“按钮”是一个数字或</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VB</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符号常量，用来定义消息框中按钮个数和按钮作用，可选项，默认值为</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0</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endParaRPr lang="zh-CN" altLang="en-US" sz="2400" b="1" dirty="0">
              <a:solidFill>
                <a:prstClr val="black"/>
              </a:solidFill>
              <a:effectLst>
                <a:outerShdw blurRad="38100" dist="38100" dir="2700000" algn="tl">
                  <a:srgbClr val="000000">
                    <a:alpha val="43137"/>
                  </a:srgbClr>
                </a:outerShdw>
              </a:effectLst>
              <a:latin typeface="宋体" pitchFamily="2" charset="-122"/>
              <a:ea typeface="宋体" pitchFamily="2" charset="-122"/>
            </a:endParaRPr>
          </a:p>
        </p:txBody>
      </p:sp>
    </p:spTree>
    <p:extLst>
      <p:ext uri="{BB962C8B-B14F-4D97-AF65-F5344CB8AC3E}">
        <p14:creationId xmlns:p14="http://schemas.microsoft.com/office/powerpoint/2010/main" val="3715483435"/>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45</a:t>
            </a:fld>
            <a:endParaRPr lang="zh-CN" altLang="en-US"/>
          </a:p>
        </p:txBody>
      </p:sp>
      <p:sp>
        <p:nvSpPr>
          <p:cNvPr id="3" name="矩形 2"/>
          <p:cNvSpPr/>
          <p:nvPr/>
        </p:nvSpPr>
        <p:spPr>
          <a:xfrm>
            <a:off x="1187624" y="2102483"/>
            <a:ext cx="6696744" cy="2714589"/>
          </a:xfrm>
          <a:prstGeom prst="rect">
            <a:avLst/>
          </a:prstGeom>
        </p:spPr>
        <p:txBody>
          <a:bodyPr wrap="square">
            <a:spAutoFit/>
          </a:bodyPr>
          <a:lstStyle/>
          <a:p>
            <a:pPr marL="342900" indent="-342900" fontAlgn="base">
              <a:spcBef>
                <a:spcPct val="20000"/>
              </a:spcBef>
              <a:spcAft>
                <a:spcPct val="0"/>
              </a:spcAft>
              <a:buClr>
                <a:srgbClr val="008000"/>
              </a:buClr>
              <a:buSzPct val="110000"/>
              <a:defRPr/>
            </a:pPr>
            <a:r>
              <a:rPr lang="zh-CN" altLang="en-US" sz="3200" b="1" kern="0" dirty="0" smtClean="0">
                <a:solidFill>
                  <a:srgbClr val="000000"/>
                </a:solidFill>
                <a:latin typeface="Arial"/>
                <a:ea typeface="黑体"/>
              </a:rPr>
              <a:t>过程</a:t>
            </a:r>
            <a:r>
              <a:rPr lang="en-US" altLang="zh-CN" sz="3200" b="1" kern="0" dirty="0" smtClean="0">
                <a:solidFill>
                  <a:srgbClr val="000000"/>
                </a:solidFill>
                <a:latin typeface="Arial"/>
                <a:ea typeface="黑体"/>
              </a:rPr>
              <a:t>:</a:t>
            </a:r>
            <a:endParaRPr lang="en-US" altLang="zh-CN" sz="3200" b="1" kern="0" dirty="0">
              <a:solidFill>
                <a:srgbClr val="000000"/>
              </a:solidFill>
              <a:latin typeface="Arial"/>
              <a:ea typeface="黑体"/>
            </a:endParaRPr>
          </a:p>
          <a:p>
            <a:pPr marL="342900" marR="0" lvl="0" indent="-342900" defTabSz="914400" eaLnBrk="1" fontAlgn="base" latinLnBrk="0" hangingPunct="1">
              <a:lnSpc>
                <a:spcPct val="100000"/>
              </a:lnSpc>
              <a:spcBef>
                <a:spcPct val="20000"/>
              </a:spcBef>
              <a:spcAft>
                <a:spcPct val="0"/>
              </a:spcAft>
              <a:buClr>
                <a:srgbClr val="008000"/>
              </a:buClr>
              <a:buSzPct val="110000"/>
              <a:buFontTx/>
              <a:buNone/>
              <a:tabLst/>
              <a:defRPr/>
            </a:pPr>
            <a:r>
              <a:rPr kumimoji="0" lang="en-US" altLang="zh-CN" sz="3200" b="1" i="0" u="none" strike="noStrike" kern="0" cap="none" spc="0" normalizeH="0" baseline="0" noProof="0" dirty="0" smtClean="0">
                <a:ln>
                  <a:noFill/>
                </a:ln>
                <a:solidFill>
                  <a:srgbClr val="00B050"/>
                </a:solidFill>
                <a:effectLst/>
                <a:uLnTx/>
                <a:uFillTx/>
                <a:latin typeface="Arial"/>
                <a:ea typeface="黑体"/>
              </a:rPr>
              <a:t>3.</a:t>
            </a:r>
            <a:r>
              <a:rPr kumimoji="0" lang="en-US" altLang="zh-CN" sz="3200" b="1" i="0" u="none" strike="noStrike" kern="0" cap="none" spc="0" normalizeH="0" baseline="0" noProof="0" dirty="0" smtClean="0">
                <a:ln>
                  <a:noFill/>
                </a:ln>
                <a:solidFill>
                  <a:srgbClr val="000000"/>
                </a:solidFill>
                <a:effectLst/>
                <a:uLnTx/>
                <a:uFillTx/>
                <a:latin typeface="Arial"/>
                <a:ea typeface="黑体"/>
              </a:rPr>
              <a:t>MsgBox </a:t>
            </a:r>
            <a:r>
              <a:rPr kumimoji="0" lang="en-US" altLang="zh-CN" sz="3200" b="1" i="0" u="none" strike="noStrike" kern="0" cap="none" spc="0" normalizeH="0" baseline="0" noProof="0" dirty="0" err="1" smtClean="0">
                <a:ln>
                  <a:noFill/>
                </a:ln>
                <a:solidFill>
                  <a:srgbClr val="000000"/>
                </a:solidFill>
                <a:effectLst/>
                <a:uLnTx/>
                <a:uFillTx/>
                <a:latin typeface="Arial"/>
                <a:ea typeface="黑体"/>
              </a:rPr>
              <a:t>Msg</a:t>
            </a:r>
            <a:r>
              <a:rPr kumimoji="0" lang="zh-CN" altLang="en-US" sz="3200" b="1" i="0" u="none" strike="noStrike" kern="0" cap="none" spc="0" normalizeH="0" baseline="0" noProof="0" dirty="0" smtClean="0">
                <a:ln>
                  <a:noFill/>
                </a:ln>
                <a:solidFill>
                  <a:srgbClr val="000000"/>
                </a:solidFill>
                <a:effectLst/>
                <a:uLnTx/>
                <a:uFillTx/>
                <a:latin typeface="Arial"/>
                <a:ea typeface="黑体"/>
              </a:rPr>
              <a:t>［</a:t>
            </a:r>
            <a:r>
              <a:rPr kumimoji="0" lang="en-US" altLang="zh-CN" sz="3200" b="1" i="0" u="none" strike="noStrike" kern="0" cap="none" spc="0" normalizeH="0" baseline="0" noProof="0" dirty="0" smtClean="0">
                <a:ln>
                  <a:noFill/>
                </a:ln>
                <a:solidFill>
                  <a:srgbClr val="000000"/>
                </a:solidFill>
                <a:effectLst/>
                <a:uLnTx/>
                <a:uFillTx/>
                <a:latin typeface="Arial"/>
                <a:ea typeface="黑体"/>
              </a:rPr>
              <a:t>,type</a:t>
            </a:r>
            <a:r>
              <a:rPr kumimoji="0" lang="zh-CN" altLang="en-US" sz="3200" b="1" i="0" u="none" strike="noStrike" kern="0" cap="none" spc="0" normalizeH="0" baseline="0" noProof="0" dirty="0" smtClean="0">
                <a:ln>
                  <a:noFill/>
                </a:ln>
                <a:solidFill>
                  <a:srgbClr val="000000"/>
                </a:solidFill>
                <a:effectLst/>
                <a:uLnTx/>
                <a:uFillTx/>
                <a:latin typeface="Arial"/>
                <a:ea typeface="黑体"/>
              </a:rPr>
              <a:t>］［</a:t>
            </a:r>
            <a:r>
              <a:rPr kumimoji="0" lang="en-US" altLang="zh-CN" sz="3200" b="1" i="0" u="none" strike="noStrike" kern="0" cap="none" spc="0" normalizeH="0" baseline="0" noProof="0" dirty="0" smtClean="0">
                <a:ln>
                  <a:noFill/>
                </a:ln>
                <a:solidFill>
                  <a:srgbClr val="000000"/>
                </a:solidFill>
                <a:effectLst/>
                <a:uLnTx/>
                <a:uFillTx/>
                <a:latin typeface="Arial"/>
                <a:ea typeface="黑体"/>
              </a:rPr>
              <a:t>,title</a:t>
            </a:r>
            <a:r>
              <a:rPr kumimoji="0" lang="zh-CN" altLang="en-US" sz="3200" b="1" i="0" u="none" strike="noStrike" kern="0" cap="none" spc="0" normalizeH="0" baseline="0" noProof="0" dirty="0" smtClean="0">
                <a:ln>
                  <a:noFill/>
                </a:ln>
                <a:solidFill>
                  <a:srgbClr val="000000"/>
                </a:solidFill>
                <a:effectLst/>
                <a:uLnTx/>
                <a:uFillTx/>
                <a:latin typeface="Arial"/>
                <a:ea typeface="黑体"/>
              </a:rPr>
              <a:t>］</a:t>
            </a:r>
            <a:endParaRPr kumimoji="0" lang="en-US" altLang="zh-CN" sz="3200" b="1" i="0" u="none" strike="noStrike" kern="0" cap="none" spc="0" normalizeH="0" baseline="0" noProof="0" dirty="0" smtClean="0">
              <a:ln>
                <a:noFill/>
              </a:ln>
              <a:solidFill>
                <a:srgbClr val="000000"/>
              </a:solidFill>
              <a:effectLst/>
              <a:uLnTx/>
              <a:uFillTx/>
              <a:latin typeface="Arial"/>
              <a:ea typeface="黑体"/>
            </a:endParaRPr>
          </a:p>
          <a:p>
            <a:pPr marL="342900" marR="0" lvl="0" indent="-342900" defTabSz="914400" eaLnBrk="1" fontAlgn="base" latinLnBrk="0" hangingPunct="1">
              <a:lnSpc>
                <a:spcPct val="100000"/>
              </a:lnSpc>
              <a:spcBef>
                <a:spcPct val="20000"/>
              </a:spcBef>
              <a:spcAft>
                <a:spcPct val="0"/>
              </a:spcAft>
              <a:buClr>
                <a:srgbClr val="008000"/>
              </a:buClr>
              <a:buSzPct val="110000"/>
              <a:buFontTx/>
              <a:buNone/>
              <a:tabLst/>
              <a:defRPr/>
            </a:pPr>
            <a:endParaRPr kumimoji="0" lang="zh-CN" altLang="en-US" sz="3200" b="1" i="0" u="none" strike="noStrike" kern="0" cap="none" spc="0" normalizeH="0" baseline="0" noProof="0" dirty="0" smtClean="0">
              <a:ln>
                <a:noFill/>
              </a:ln>
              <a:solidFill>
                <a:srgbClr val="000000"/>
              </a:solidFill>
              <a:effectLst/>
              <a:uLnTx/>
              <a:uFillTx/>
              <a:latin typeface="Arial"/>
              <a:ea typeface="黑体"/>
            </a:endParaRPr>
          </a:p>
          <a:p>
            <a:pPr marL="342900" marR="0" lvl="0" indent="-342900" defTabSz="914400" eaLnBrk="1" fontAlgn="base" latinLnBrk="0" hangingPunct="1">
              <a:lnSpc>
                <a:spcPct val="100000"/>
              </a:lnSpc>
              <a:spcBef>
                <a:spcPct val="20000"/>
              </a:spcBef>
              <a:spcAft>
                <a:spcPct val="0"/>
              </a:spcAft>
              <a:buClr>
                <a:srgbClr val="008000"/>
              </a:buClr>
              <a:buSzPct val="110000"/>
              <a:buFontTx/>
              <a:buNone/>
              <a:tabLst/>
              <a:defRPr/>
            </a:pPr>
            <a:r>
              <a:rPr kumimoji="0" lang="en-US" altLang="zh-CN" sz="2800" b="1" i="0" u="none" strike="noStrike" kern="0" cap="none" spc="0" normalizeH="0" baseline="0" noProof="0" dirty="0" err="1" smtClean="0">
                <a:ln>
                  <a:noFill/>
                </a:ln>
                <a:solidFill>
                  <a:srgbClr val="000000"/>
                </a:solidFill>
                <a:effectLst/>
                <a:uLnTx/>
                <a:uFillTx/>
                <a:latin typeface="Arial"/>
                <a:ea typeface="黑体"/>
              </a:rPr>
              <a:t>MsgBox</a:t>
            </a:r>
            <a:r>
              <a:rPr kumimoji="0" lang="zh-CN" altLang="en-US" sz="2800" b="1" i="0" u="none" strike="noStrike" kern="0" cap="none" spc="0" normalizeH="0" baseline="0" noProof="0" dirty="0" smtClean="0">
                <a:ln>
                  <a:noFill/>
                </a:ln>
                <a:solidFill>
                  <a:srgbClr val="000000"/>
                </a:solidFill>
                <a:effectLst/>
                <a:uLnTx/>
                <a:uFillTx/>
                <a:latin typeface="Arial"/>
                <a:ea typeface="黑体"/>
              </a:rPr>
              <a:t>语句没有返回值，因此常被用于简单的信息显示 </a:t>
            </a:r>
            <a:endParaRPr kumimoji="0" lang="zh-CN" altLang="en-US" sz="2800" b="0" i="0" u="none" strike="noStrike" kern="0" cap="none" spc="0" normalizeH="0" baseline="0" noProof="0" dirty="0" smtClean="0">
              <a:ln>
                <a:noFill/>
              </a:ln>
              <a:solidFill>
                <a:sysClr val="windowText" lastClr="000000"/>
              </a:solidFill>
              <a:effectLst/>
              <a:uLnTx/>
              <a:uFillTx/>
            </a:endParaRPr>
          </a:p>
        </p:txBody>
      </p:sp>
      <p:sp>
        <p:nvSpPr>
          <p:cNvPr id="4" name="动作按钮: 第一张 3">
            <a:hlinkClick r:id="" action="ppaction://hlinkshowjump?jump=firstslide" highlightClick="1"/>
          </p:cNvPr>
          <p:cNvSpPr/>
          <p:nvPr/>
        </p:nvSpPr>
        <p:spPr>
          <a:xfrm>
            <a:off x="6948264" y="6093296"/>
            <a:ext cx="936104"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5084123"/>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46</a:t>
            </a:fld>
            <a:endParaRPr lang="zh-CN" altLang="en-US"/>
          </a:p>
        </p:txBody>
      </p:sp>
      <p:sp>
        <p:nvSpPr>
          <p:cNvPr id="4" name="矩形 3"/>
          <p:cNvSpPr/>
          <p:nvPr/>
        </p:nvSpPr>
        <p:spPr>
          <a:xfrm>
            <a:off x="1187624" y="980728"/>
            <a:ext cx="6768752"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600" b="1" kern="0" dirty="0">
                <a:solidFill>
                  <a:srgbClr val="FF0000"/>
                </a:solidFill>
                <a:latin typeface="Arial"/>
                <a:ea typeface="黑体"/>
                <a:cs typeface="+mj-cs"/>
              </a:rPr>
              <a:t>7</a:t>
            </a:r>
            <a:r>
              <a:rPr kumimoji="0" lang="en-US" altLang="zh-CN" sz="3600" b="1" i="0" u="none" strike="noStrike" kern="0" cap="none" spc="0" normalizeH="0" baseline="0" noProof="0" dirty="0" smtClean="0">
                <a:ln>
                  <a:noFill/>
                </a:ln>
                <a:solidFill>
                  <a:srgbClr val="FF0000"/>
                </a:solidFill>
                <a:effectLst/>
                <a:uLnTx/>
                <a:uFillTx/>
                <a:latin typeface="Arial"/>
                <a:ea typeface="黑体"/>
                <a:cs typeface="+mj-cs"/>
              </a:rPr>
              <a:t>.4  VBA</a:t>
            </a:r>
            <a:r>
              <a:rPr kumimoji="0" lang="zh-CN" altLang="en-US" sz="3600" b="1" i="0" u="none" strike="noStrike" kern="0" cap="none" spc="0" normalizeH="0" baseline="0" noProof="0" dirty="0" smtClean="0">
                <a:ln>
                  <a:noFill/>
                </a:ln>
                <a:solidFill>
                  <a:srgbClr val="FF0000"/>
                </a:solidFill>
                <a:effectLst/>
                <a:uLnTx/>
                <a:uFillTx/>
                <a:latin typeface="Arial"/>
                <a:ea typeface="黑体"/>
                <a:cs typeface="+mj-cs"/>
              </a:rPr>
              <a:t>的基本控制结构</a:t>
            </a:r>
            <a:endParaRPr kumimoji="0" lang="zh-CN" altLang="en-US" sz="1800" b="0" i="0" u="none" strike="noStrike" kern="0" cap="none" spc="0" normalizeH="0" baseline="0" noProof="0" dirty="0" smtClean="0">
              <a:ln>
                <a:noFill/>
              </a:ln>
              <a:solidFill>
                <a:srgbClr val="FF0000"/>
              </a:solidFill>
              <a:effectLst/>
              <a:uLnTx/>
              <a:uFillTx/>
            </a:endParaRPr>
          </a:p>
        </p:txBody>
      </p:sp>
      <p:sp>
        <p:nvSpPr>
          <p:cNvPr id="5" name="矩形 4"/>
          <p:cNvSpPr/>
          <p:nvPr/>
        </p:nvSpPr>
        <p:spPr>
          <a:xfrm>
            <a:off x="611560" y="2132856"/>
            <a:ext cx="7920880" cy="4154984"/>
          </a:xfrm>
          <a:prstGeom prst="rect">
            <a:avLst/>
          </a:prstGeom>
        </p:spPr>
        <p:txBody>
          <a:bodyPr wrap="square">
            <a:spAutoFit/>
          </a:bodyPr>
          <a:lstStyle/>
          <a:p>
            <a:pPr lvl="0" fontAlgn="base">
              <a:lnSpc>
                <a:spcPct val="150000"/>
              </a:lnSpc>
              <a:spcBef>
                <a:spcPct val="50000"/>
              </a:spcBef>
              <a:spcAft>
                <a:spcPct val="0"/>
              </a:spcAft>
              <a:defRPr/>
            </a:pPr>
            <a:r>
              <a:rPr lang="en-US" altLang="zh-CN" sz="2800" b="1" dirty="0">
                <a:effectLst>
                  <a:outerShdw blurRad="38100" dist="38100" dir="2700000" algn="tl">
                    <a:srgbClr val="C0C0C0"/>
                  </a:outerShdw>
                </a:effectLst>
                <a:latin typeface="黑体" pitchFamily="2" charset="-122"/>
                <a:ea typeface="黑体" pitchFamily="2" charset="-122"/>
              </a:rPr>
              <a:t>1</a:t>
            </a:r>
            <a:r>
              <a:rPr lang="zh-CN" altLang="zh-CN" sz="2800" b="1" dirty="0">
                <a:effectLst>
                  <a:outerShdw blurRad="38100" dist="38100" dir="2700000" algn="tl">
                    <a:srgbClr val="C0C0C0"/>
                  </a:outerShdw>
                </a:effectLst>
                <a:latin typeface="黑体" pitchFamily="2" charset="-122"/>
                <a:ea typeface="黑体" pitchFamily="2" charset="-122"/>
              </a:rPr>
              <a:t>．语句和程序</a:t>
            </a:r>
          </a:p>
          <a:p>
            <a:pPr lvl="0" fontAlgn="base">
              <a:lnSpc>
                <a:spcPct val="150000"/>
              </a:lnSpc>
              <a:spcBef>
                <a:spcPct val="0"/>
              </a:spcBef>
              <a:spcAft>
                <a:spcPct val="0"/>
              </a:spcAft>
              <a:defRPr/>
            </a:pPr>
            <a:r>
              <a:rPr lang="zh-CN" altLang="zh-CN" sz="2800" b="1" dirty="0">
                <a:solidFill>
                  <a:srgbClr val="FFFF00"/>
                </a:solidFill>
                <a:effectLst>
                  <a:outerShdw blurRad="38100" dist="38100" dir="2700000" algn="tl">
                    <a:srgbClr val="000000">
                      <a:alpha val="43137"/>
                    </a:srgbClr>
                  </a:outerShdw>
                </a:effectLst>
                <a:latin typeface="黑体" pitchFamily="49" charset="-122"/>
                <a:ea typeface="黑体" pitchFamily="49" charset="-122"/>
              </a:rPr>
              <a:t>语句</a:t>
            </a:r>
            <a:r>
              <a:rPr lang="zh-CN" altLang="en-US" sz="2800" b="1" dirty="0">
                <a:solidFill>
                  <a:srgbClr val="FFFF00"/>
                </a:solidFill>
                <a:effectLst>
                  <a:outerShdw blurRad="38100" dist="38100" dir="2700000" algn="tl">
                    <a:srgbClr val="000000">
                      <a:alpha val="43137"/>
                    </a:srgbClr>
                  </a:outerShdw>
                </a:effectLst>
                <a:latin typeface="黑体" pitchFamily="49" charset="-122"/>
                <a:ea typeface="黑体" pitchFamily="49"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是一条能完成某项操作的命令，语句中可以包含关键字、运算符、变量、常量和表达式。语句按功能分为</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2</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类：声明语句和执行语句。</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1</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）声明语句用来定义变量、符号常量等。</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2</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）执行语句用来给变量赋值、实现各种流程控制、调用过程等。</a:t>
            </a:r>
          </a:p>
        </p:txBody>
      </p:sp>
    </p:spTree>
    <p:extLst>
      <p:ext uri="{BB962C8B-B14F-4D97-AF65-F5344CB8AC3E}">
        <p14:creationId xmlns:p14="http://schemas.microsoft.com/office/powerpoint/2010/main" val="15030475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47</a:t>
            </a:fld>
            <a:endParaRPr lang="zh-CN" altLang="en-US"/>
          </a:p>
        </p:txBody>
      </p:sp>
      <p:sp>
        <p:nvSpPr>
          <p:cNvPr id="3" name="矩形 2"/>
          <p:cNvSpPr/>
          <p:nvPr/>
        </p:nvSpPr>
        <p:spPr>
          <a:xfrm>
            <a:off x="395536" y="1196752"/>
            <a:ext cx="8280920" cy="4062651"/>
          </a:xfrm>
          <a:prstGeom prst="rect">
            <a:avLst/>
          </a:prstGeom>
        </p:spPr>
        <p:txBody>
          <a:bodyPr wrap="square">
            <a:spAutoFit/>
          </a:bodyPr>
          <a:lstStyle/>
          <a:p>
            <a:pPr lvl="0" fontAlgn="base">
              <a:lnSpc>
                <a:spcPct val="150000"/>
              </a:lnSpc>
              <a:spcBef>
                <a:spcPct val="0"/>
              </a:spcBef>
              <a:spcAft>
                <a:spcPct val="0"/>
              </a:spcAft>
              <a:defRPr/>
            </a:pPr>
            <a:r>
              <a:rPr lang="zh-CN" altLang="zh-CN" sz="2800" b="1" dirty="0">
                <a:solidFill>
                  <a:srgbClr val="FF0000"/>
                </a:solidFill>
                <a:effectLst>
                  <a:outerShdw blurRad="38100" dist="38100" dir="2700000" algn="tl">
                    <a:srgbClr val="000000">
                      <a:alpha val="43137"/>
                    </a:srgbClr>
                  </a:outerShdw>
                </a:effectLst>
                <a:latin typeface="黑体" pitchFamily="49" charset="-122"/>
                <a:ea typeface="黑体" pitchFamily="49" charset="-122"/>
              </a:rPr>
              <a:t>程序</a:t>
            </a:r>
            <a:r>
              <a:rPr lang="zh-CN" altLang="en-US" sz="2800" b="1" dirty="0">
                <a:solidFill>
                  <a:srgbClr val="FF0000"/>
                </a:solidFill>
                <a:effectLst>
                  <a:outerShdw blurRad="38100" dist="38100" dir="2700000" algn="tl">
                    <a:srgbClr val="000000">
                      <a:alpha val="43137"/>
                    </a:srgbClr>
                  </a:outerShdw>
                </a:effectLst>
                <a:latin typeface="黑体" pitchFamily="49" charset="-122"/>
                <a:ea typeface="黑体" pitchFamily="49"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是语句的集合，告诉计算机要完成的任务，程序的执行顺序由程序结构决定，程序有</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3</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种结构：顺序、选择、循环。</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1</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）顺序结构，按语句排列顺序依次执行语句代码。</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2</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）选择结构，又称为条件结构，根据条件成立与否选择执行不同的语句代码。</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3</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）循环结构，重复执行某段程序代码。</a:t>
            </a:r>
          </a:p>
        </p:txBody>
      </p:sp>
    </p:spTree>
    <p:extLst>
      <p:ext uri="{BB962C8B-B14F-4D97-AF65-F5344CB8AC3E}">
        <p14:creationId xmlns:p14="http://schemas.microsoft.com/office/powerpoint/2010/main" val="22310382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48</a:t>
            </a:fld>
            <a:endParaRPr lang="zh-CN" altLang="en-US"/>
          </a:p>
        </p:txBody>
      </p:sp>
      <p:sp>
        <p:nvSpPr>
          <p:cNvPr id="3" name="矩形 2"/>
          <p:cNvSpPr/>
          <p:nvPr/>
        </p:nvSpPr>
        <p:spPr>
          <a:xfrm>
            <a:off x="633358" y="1412776"/>
            <a:ext cx="7776864" cy="2726900"/>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en-US" altLang="zh-CN" sz="2800" b="1" kern="0" dirty="0">
                <a:solidFill>
                  <a:srgbClr val="FF0000"/>
                </a:solidFill>
                <a:latin typeface="Arial"/>
                <a:ea typeface="黑体"/>
              </a:rPr>
              <a:t>VBA</a:t>
            </a:r>
            <a:r>
              <a:rPr lang="zh-CN" altLang="en-US" sz="2800" b="1" kern="0" dirty="0">
                <a:solidFill>
                  <a:srgbClr val="FF0000"/>
                </a:solidFill>
                <a:latin typeface="Arial"/>
                <a:ea typeface="黑体"/>
              </a:rPr>
              <a:t>语句书写规则 </a:t>
            </a:r>
          </a:p>
          <a:p>
            <a:pPr marL="342900" lvl="0" indent="-342900" fontAlgn="base">
              <a:spcBef>
                <a:spcPct val="20000"/>
              </a:spcBef>
              <a:spcAft>
                <a:spcPct val="0"/>
              </a:spcAft>
              <a:buClr>
                <a:srgbClr val="008000"/>
              </a:buClr>
              <a:buSzPct val="110000"/>
              <a:buFont typeface="Wingdings" pitchFamily="2" charset="2"/>
              <a:buChar char="Ø"/>
            </a:pPr>
            <a:r>
              <a:rPr lang="en-US" altLang="zh-CN" sz="2400" b="1" kern="0" dirty="0">
                <a:solidFill>
                  <a:srgbClr val="000000"/>
                </a:solidFill>
                <a:latin typeface="Arial"/>
                <a:ea typeface="黑体"/>
              </a:rPr>
              <a:t>VBA</a:t>
            </a:r>
            <a:r>
              <a:rPr lang="zh-CN" altLang="en-US" sz="2400" b="1" kern="0" dirty="0">
                <a:solidFill>
                  <a:srgbClr val="000000"/>
                </a:solidFill>
                <a:latin typeface="Arial"/>
                <a:ea typeface="黑体"/>
              </a:rPr>
              <a:t>源代码不区分字母的大小写 </a:t>
            </a:r>
          </a:p>
          <a:p>
            <a:pPr marL="342900" lvl="0" indent="-342900" fontAlgn="base">
              <a:spcBef>
                <a:spcPct val="20000"/>
              </a:spcBef>
              <a:spcAft>
                <a:spcPct val="0"/>
              </a:spcAft>
              <a:buClr>
                <a:srgbClr val="008000"/>
              </a:buClr>
              <a:buSzPct val="110000"/>
              <a:buFont typeface="Wingdings" pitchFamily="2" charset="2"/>
              <a:buChar char="Ø"/>
            </a:pPr>
            <a:r>
              <a:rPr lang="zh-CN" altLang="en-US" sz="2400" b="1" kern="0" dirty="0">
                <a:solidFill>
                  <a:srgbClr val="000000"/>
                </a:solidFill>
                <a:latin typeface="Arial"/>
                <a:ea typeface="黑体"/>
              </a:rPr>
              <a:t>语句书写自由</a:t>
            </a:r>
          </a:p>
          <a:p>
            <a:pPr marL="342900" lvl="0" indent="-342900" fontAlgn="base">
              <a:spcBef>
                <a:spcPct val="20000"/>
              </a:spcBef>
              <a:spcAft>
                <a:spcPct val="0"/>
              </a:spcAft>
              <a:buClr>
                <a:srgbClr val="008000"/>
              </a:buClr>
              <a:buSzPct val="110000"/>
              <a:buFont typeface="Wingdings" pitchFamily="2" charset="2"/>
              <a:buChar char="ü"/>
            </a:pPr>
            <a:r>
              <a:rPr lang="zh-CN" altLang="en-US" sz="2400" b="1" kern="0" dirty="0">
                <a:solidFill>
                  <a:srgbClr val="000000"/>
                </a:solidFill>
                <a:latin typeface="Arial"/>
                <a:ea typeface="黑体"/>
              </a:rPr>
              <a:t>同一行上可以写多个语句，语句间用冒号“：”分隔；</a:t>
            </a:r>
          </a:p>
          <a:p>
            <a:pPr marL="342900" lvl="0" indent="-342900" fontAlgn="base">
              <a:spcBef>
                <a:spcPct val="20000"/>
              </a:spcBef>
              <a:spcAft>
                <a:spcPct val="0"/>
              </a:spcAft>
              <a:buClr>
                <a:srgbClr val="008000"/>
              </a:buClr>
              <a:buSzPct val="110000"/>
              <a:buFont typeface="Wingdings" pitchFamily="2" charset="2"/>
              <a:buChar char="ü"/>
            </a:pPr>
            <a:r>
              <a:rPr lang="zh-CN" altLang="en-US" sz="2400" b="1" kern="0" dirty="0">
                <a:solidFill>
                  <a:srgbClr val="000000"/>
                </a:solidFill>
                <a:latin typeface="Arial"/>
                <a:ea typeface="黑体"/>
              </a:rPr>
              <a:t>一个语句可分为若干行书写，但须在行后加续行标志</a:t>
            </a:r>
            <a:r>
              <a:rPr lang="en-US" altLang="zh-CN" sz="2400" b="1" kern="0" dirty="0">
                <a:solidFill>
                  <a:srgbClr val="000000"/>
                </a:solidFill>
                <a:latin typeface="Arial"/>
                <a:ea typeface="黑体"/>
              </a:rPr>
              <a:t>(</a:t>
            </a:r>
            <a:r>
              <a:rPr lang="zh-CN" altLang="en-US" sz="2400" b="1" kern="0" dirty="0">
                <a:solidFill>
                  <a:srgbClr val="000000"/>
                </a:solidFill>
                <a:latin typeface="Arial"/>
                <a:ea typeface="黑体"/>
              </a:rPr>
              <a:t>空格加下划线“</a:t>
            </a:r>
            <a:r>
              <a:rPr lang="en-US" altLang="zh-CN" sz="2400" b="1" kern="0" dirty="0">
                <a:solidFill>
                  <a:srgbClr val="000000"/>
                </a:solidFill>
                <a:latin typeface="Arial"/>
                <a:ea typeface="黑体"/>
              </a:rPr>
              <a:t>_”)</a:t>
            </a:r>
            <a:r>
              <a:rPr lang="zh-CN" altLang="en-US" sz="2400" b="1" kern="0" dirty="0">
                <a:solidFill>
                  <a:srgbClr val="000000"/>
                </a:solidFill>
                <a:latin typeface="Arial"/>
                <a:ea typeface="黑体"/>
              </a:rPr>
              <a:t>。 </a:t>
            </a:r>
          </a:p>
        </p:txBody>
      </p:sp>
    </p:spTree>
    <p:extLst>
      <p:ext uri="{BB962C8B-B14F-4D97-AF65-F5344CB8AC3E}">
        <p14:creationId xmlns:p14="http://schemas.microsoft.com/office/powerpoint/2010/main" val="42305936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49</a:t>
            </a:fld>
            <a:endParaRPr lang="zh-CN" altLang="en-US"/>
          </a:p>
        </p:txBody>
      </p:sp>
      <p:sp>
        <p:nvSpPr>
          <p:cNvPr id="3" name="矩形 2"/>
          <p:cNvSpPr/>
          <p:nvPr/>
        </p:nvSpPr>
        <p:spPr>
          <a:xfrm>
            <a:off x="1043608" y="1163765"/>
            <a:ext cx="7128792" cy="3237809"/>
          </a:xfrm>
          <a:prstGeom prst="rect">
            <a:avLst/>
          </a:prstGeom>
        </p:spPr>
        <p:txBody>
          <a:bodyPr wrap="square">
            <a:spAutoFit/>
          </a:bodyPr>
          <a:lstStyle/>
          <a:p>
            <a:pPr lvl="0" fontAlgn="base">
              <a:lnSpc>
                <a:spcPct val="130000"/>
              </a:lnSpc>
              <a:spcBef>
                <a:spcPct val="20000"/>
              </a:spcBef>
              <a:spcAft>
                <a:spcPct val="0"/>
              </a:spcAft>
              <a:defRPr/>
            </a:pPr>
            <a:r>
              <a:rPr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2</a:t>
            </a:r>
            <a:r>
              <a:rPr lang="zh-CN" altLang="zh-CN" sz="2800" b="1" dirty="0">
                <a:solidFill>
                  <a:srgbClr val="FF0000"/>
                </a:solidFill>
                <a:effectLst>
                  <a:outerShdw blurRad="38100" dist="38100" dir="2700000" algn="tl">
                    <a:srgbClr val="C0C0C0"/>
                  </a:outerShdw>
                </a:effectLst>
                <a:latin typeface="黑体" pitchFamily="2" charset="-122"/>
                <a:ea typeface="黑体" pitchFamily="2" charset="-122"/>
              </a:rPr>
              <a:t>．声明语句</a:t>
            </a:r>
          </a:p>
          <a:p>
            <a:pPr lvl="0" fontAlgn="base">
              <a:lnSpc>
                <a:spcPct val="150000"/>
              </a:lnSpc>
              <a:spcBef>
                <a:spcPct val="0"/>
              </a:spcBef>
              <a:spcAft>
                <a:spcPct val="0"/>
              </a:spcAft>
              <a:defRPr/>
            </a:pPr>
            <a:r>
              <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rPr>
              <a:t>声明语句用来定义符号常量、变量、数组和过程等的语句。定义的同时也包括了初始化值、生命周期、作用域的设置等内容。</a:t>
            </a:r>
          </a:p>
          <a:p>
            <a:pPr lvl="0" fontAlgn="base">
              <a:lnSpc>
                <a:spcPct val="150000"/>
              </a:lnSpc>
              <a:spcBef>
                <a:spcPct val="0"/>
              </a:spcBef>
              <a:spcAft>
                <a:spcPct val="0"/>
              </a:spcAft>
              <a:defRPr/>
            </a:pPr>
            <a:r>
              <a:rPr lang="zh-CN" altLang="zh-CN" sz="2800" b="1" dirty="0">
                <a:solidFill>
                  <a:srgbClr val="FF0000"/>
                </a:solidFill>
                <a:effectLst>
                  <a:outerShdw blurRad="38100" dist="38100" dir="2700000" algn="tl">
                    <a:srgbClr val="000000">
                      <a:alpha val="43137"/>
                    </a:srgbClr>
                  </a:outerShdw>
                </a:effectLst>
                <a:latin typeface="Arial" charset="0"/>
                <a:ea typeface="宋体" pitchFamily="2" charset="-122"/>
              </a:rPr>
              <a:t>例如：</a:t>
            </a:r>
            <a:r>
              <a:rPr lang="en-US" altLang="zh-CN" sz="2800" b="1" dirty="0">
                <a:solidFill>
                  <a:prstClr val="black"/>
                </a:solidFill>
                <a:effectLst>
                  <a:outerShdw blurRad="38100" dist="38100" dir="2700000" algn="tl">
                    <a:srgbClr val="000000">
                      <a:alpha val="43137"/>
                    </a:srgbClr>
                  </a:outerShdw>
                </a:effectLst>
                <a:latin typeface="Arial" charset="0"/>
                <a:ea typeface="宋体" pitchFamily="2" charset="-122"/>
              </a:rPr>
              <a:t>dim a as integer</a:t>
            </a:r>
            <a:endPar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endParaRPr>
          </a:p>
        </p:txBody>
      </p:sp>
    </p:spTree>
    <p:extLst>
      <p:ext uri="{BB962C8B-B14F-4D97-AF65-F5344CB8AC3E}">
        <p14:creationId xmlns:p14="http://schemas.microsoft.com/office/powerpoint/2010/main" val="6219109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3B31D9B-1197-4B8C-BFD5-D3EE9EA21345}" type="slidenum">
              <a:rPr lang="zh-CN" altLang="en-US" smtClean="0"/>
              <a:t>5</a:t>
            </a:fld>
            <a:endParaRPr lang="zh-CN" altLang="en-US"/>
          </a:p>
        </p:txBody>
      </p:sp>
      <p:sp>
        <p:nvSpPr>
          <p:cNvPr id="5" name="矩形 4"/>
          <p:cNvSpPr/>
          <p:nvPr/>
        </p:nvSpPr>
        <p:spPr>
          <a:xfrm>
            <a:off x="755576" y="1905506"/>
            <a:ext cx="6102424" cy="1766637"/>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zh-CN" altLang="en-US" sz="3200" b="1" kern="0" dirty="0">
                <a:solidFill>
                  <a:srgbClr val="800080"/>
                </a:solidFill>
                <a:latin typeface="Arial"/>
                <a:ea typeface="黑体"/>
              </a:rPr>
              <a:t>子过程的定义</a:t>
            </a:r>
            <a:r>
              <a:rPr lang="zh-CN" altLang="en-US" sz="3200" b="1" kern="0" dirty="0">
                <a:solidFill>
                  <a:srgbClr val="000000"/>
                </a:solidFill>
                <a:latin typeface="Arial"/>
                <a:ea typeface="黑体"/>
              </a:rPr>
              <a:t> </a:t>
            </a:r>
            <a:r>
              <a:rPr lang="zh-CN" altLang="en-US" sz="3200" b="1" kern="0" dirty="0" smtClean="0">
                <a:solidFill>
                  <a:srgbClr val="000000"/>
                </a:solidFill>
                <a:latin typeface="Arial"/>
                <a:ea typeface="黑体"/>
              </a:rPr>
              <a:t>：</a:t>
            </a:r>
            <a:endParaRPr lang="en-US" altLang="zh-CN" sz="3200" b="1" kern="0" dirty="0" smtClean="0">
              <a:solidFill>
                <a:srgbClr val="000000"/>
              </a:solidFill>
              <a:latin typeface="Arial"/>
              <a:ea typeface="黑体"/>
            </a:endParaRPr>
          </a:p>
          <a:p>
            <a:pPr marL="342900" lvl="0" indent="-342900" fontAlgn="base">
              <a:spcBef>
                <a:spcPct val="20000"/>
              </a:spcBef>
              <a:spcAft>
                <a:spcPct val="0"/>
              </a:spcAft>
              <a:buClr>
                <a:srgbClr val="008000"/>
              </a:buClr>
              <a:buSzPct val="110000"/>
            </a:pPr>
            <a:r>
              <a:rPr lang="zh-CN" altLang="en-US" sz="2400" b="1" kern="0" dirty="0" smtClean="0">
                <a:solidFill>
                  <a:srgbClr val="000000"/>
                </a:solidFill>
                <a:latin typeface="Arial"/>
                <a:ea typeface="黑体"/>
              </a:rPr>
              <a:t>    子</a:t>
            </a:r>
            <a:r>
              <a:rPr lang="zh-CN" altLang="en-US" sz="2400" b="1" kern="0" dirty="0">
                <a:solidFill>
                  <a:srgbClr val="000000"/>
                </a:solidFill>
                <a:latin typeface="Arial"/>
                <a:ea typeface="黑体"/>
              </a:rPr>
              <a:t>过程是一系列由 </a:t>
            </a:r>
            <a:r>
              <a:rPr lang="en-US" altLang="zh-CN" sz="2400" b="1" kern="0" dirty="0">
                <a:solidFill>
                  <a:srgbClr val="000000"/>
                </a:solidFill>
                <a:latin typeface="Arial"/>
                <a:ea typeface="黑体"/>
              </a:rPr>
              <a:t>Sub </a:t>
            </a:r>
            <a:r>
              <a:rPr lang="zh-CN" altLang="en-US" sz="2400" b="1" kern="0" dirty="0">
                <a:solidFill>
                  <a:srgbClr val="000000"/>
                </a:solidFill>
                <a:latin typeface="Arial"/>
                <a:ea typeface="黑体"/>
              </a:rPr>
              <a:t>和 </a:t>
            </a:r>
            <a:r>
              <a:rPr lang="en-US" altLang="zh-CN" sz="2400" b="1" kern="0" dirty="0">
                <a:solidFill>
                  <a:srgbClr val="000000"/>
                </a:solidFill>
                <a:latin typeface="Arial"/>
                <a:ea typeface="黑体"/>
              </a:rPr>
              <a:t>End Sub </a:t>
            </a:r>
            <a:r>
              <a:rPr lang="zh-CN" altLang="en-US" sz="2400" b="1" kern="0" dirty="0">
                <a:solidFill>
                  <a:srgbClr val="000000"/>
                </a:solidFill>
                <a:latin typeface="Arial"/>
                <a:ea typeface="黑体"/>
              </a:rPr>
              <a:t>语句所包含起来的</a:t>
            </a:r>
            <a:r>
              <a:rPr lang="en-US" altLang="zh-CN" sz="2400" b="1" kern="0" dirty="0">
                <a:solidFill>
                  <a:srgbClr val="000000"/>
                </a:solidFill>
                <a:latin typeface="Arial"/>
                <a:ea typeface="黑体"/>
              </a:rPr>
              <a:t>VBA</a:t>
            </a:r>
            <a:r>
              <a:rPr lang="zh-CN" altLang="en-US" sz="2400" b="1" kern="0" dirty="0">
                <a:solidFill>
                  <a:srgbClr val="000000"/>
                </a:solidFill>
                <a:latin typeface="Arial"/>
                <a:ea typeface="黑体"/>
              </a:rPr>
              <a:t>语句，只执行一个或多个操作，而不返回数值。 </a:t>
            </a:r>
          </a:p>
        </p:txBody>
      </p:sp>
    </p:spTree>
    <p:extLst>
      <p:ext uri="{BB962C8B-B14F-4D97-AF65-F5344CB8AC3E}">
        <p14:creationId xmlns:p14="http://schemas.microsoft.com/office/powerpoint/2010/main" val="304724803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5">
                                            <p:txEl>
                                              <p:pRg st="0" end="0"/>
                                            </p:txEl>
                                          </p:spTgt>
                                        </p:tgtEl>
                                        <p:attrNameLst>
                                          <p:attrName>style.color</p:attrName>
                                        </p:attrNameLst>
                                      </p:cBhvr>
                                      <p:to>
                                        <a:schemeClr val="bg1"/>
                                      </p:to>
                                    </p:animClr>
                                    <p:animClr clrSpc="rgb" dir="cw">
                                      <p:cBhvr>
                                        <p:cTn id="7" dur="250" autoRev="1" fill="remove"/>
                                        <p:tgtEl>
                                          <p:spTgt spid="5">
                                            <p:txEl>
                                              <p:pRg st="0" end="0"/>
                                            </p:txEl>
                                          </p:spTgt>
                                        </p:tgtEl>
                                        <p:attrNameLst>
                                          <p:attrName>fillcolor</p:attrName>
                                        </p:attrNameLst>
                                      </p:cBhvr>
                                      <p:to>
                                        <a:schemeClr val="bg1"/>
                                      </p:to>
                                    </p:animClr>
                                    <p:set>
                                      <p:cBhvr>
                                        <p:cTn id="8" dur="250" autoRev="1" fill="remove"/>
                                        <p:tgtEl>
                                          <p:spTgt spid="5">
                                            <p:txEl>
                                              <p:pRg st="0" end="0"/>
                                            </p:txEl>
                                          </p:spTgt>
                                        </p:tgtEl>
                                        <p:attrNameLst>
                                          <p:attrName>fill.type</p:attrName>
                                        </p:attrNameLst>
                                      </p:cBhvr>
                                      <p:to>
                                        <p:strVal val="solid"/>
                                      </p:to>
                                    </p:set>
                                    <p:set>
                                      <p:cBhvr>
                                        <p:cTn id="9" dur="250" autoRev="1" fill="remove"/>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50</a:t>
            </a:fld>
            <a:endParaRPr lang="zh-CN" altLang="en-US"/>
          </a:p>
        </p:txBody>
      </p:sp>
      <p:sp>
        <p:nvSpPr>
          <p:cNvPr id="3" name="矩形 2"/>
          <p:cNvSpPr/>
          <p:nvPr/>
        </p:nvSpPr>
        <p:spPr>
          <a:xfrm>
            <a:off x="971600" y="840599"/>
            <a:ext cx="6840760" cy="3884140"/>
          </a:xfrm>
          <a:prstGeom prst="rect">
            <a:avLst/>
          </a:prstGeom>
        </p:spPr>
        <p:txBody>
          <a:bodyPr wrap="square">
            <a:spAutoFit/>
          </a:bodyPr>
          <a:lstStyle/>
          <a:p>
            <a:pPr lvl="0" fontAlgn="base">
              <a:lnSpc>
                <a:spcPct val="130000"/>
              </a:lnSpc>
              <a:spcBef>
                <a:spcPct val="20000"/>
              </a:spcBef>
              <a:spcAft>
                <a:spcPct val="0"/>
              </a:spcAft>
              <a:defRPr/>
            </a:pPr>
            <a:r>
              <a:rPr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3</a:t>
            </a:r>
            <a:r>
              <a:rPr lang="zh-CN" altLang="zh-CN" sz="2800" b="1" dirty="0">
                <a:solidFill>
                  <a:srgbClr val="FF0000"/>
                </a:solidFill>
                <a:effectLst>
                  <a:outerShdw blurRad="38100" dist="38100" dir="2700000" algn="tl">
                    <a:srgbClr val="C0C0C0"/>
                  </a:outerShdw>
                </a:effectLst>
                <a:latin typeface="黑体" pitchFamily="2" charset="-122"/>
                <a:ea typeface="黑体" pitchFamily="2" charset="-122"/>
              </a:rPr>
              <a:t>．赋值语句</a:t>
            </a:r>
          </a:p>
          <a:p>
            <a:pPr lvl="0" fontAlgn="base">
              <a:lnSpc>
                <a:spcPct val="150000"/>
              </a:lnSpc>
              <a:spcBef>
                <a:spcPct val="0"/>
              </a:spcBef>
              <a:spcAft>
                <a:spcPct val="0"/>
              </a:spcAft>
              <a:defRPr/>
            </a:pPr>
            <a:r>
              <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rPr>
              <a:t>赋值语句是程序设计中最常用的执行语句，用来给变量指定一个值。</a:t>
            </a:r>
          </a:p>
          <a:p>
            <a:pPr lvl="0" fontAlgn="base">
              <a:lnSpc>
                <a:spcPct val="150000"/>
              </a:lnSpc>
              <a:spcBef>
                <a:spcPct val="0"/>
              </a:spcBef>
              <a:spcAft>
                <a:spcPct val="0"/>
              </a:spcAft>
              <a:defRPr/>
            </a:pPr>
            <a:r>
              <a:rPr lang="zh-CN" altLang="zh-CN" sz="2800" b="1" dirty="0">
                <a:solidFill>
                  <a:srgbClr val="FFFF00"/>
                </a:solidFill>
                <a:effectLst>
                  <a:outerShdw blurRad="38100" dist="38100" dir="2700000" algn="tl">
                    <a:srgbClr val="000000">
                      <a:alpha val="43137"/>
                    </a:srgbClr>
                  </a:outerShdw>
                </a:effectLst>
                <a:latin typeface="Arial" charset="0"/>
                <a:ea typeface="宋体" pitchFamily="2" charset="-122"/>
              </a:rPr>
              <a:t>格式：</a:t>
            </a:r>
            <a:r>
              <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rPr>
              <a:t>变量名</a:t>
            </a:r>
            <a:r>
              <a:rPr lang="en-US" altLang="zh-CN" sz="28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rPr>
              <a:t>表达式</a:t>
            </a:r>
          </a:p>
          <a:p>
            <a:pPr lvl="0" fontAlgn="base">
              <a:lnSpc>
                <a:spcPct val="150000"/>
              </a:lnSpc>
              <a:spcBef>
                <a:spcPct val="0"/>
              </a:spcBef>
              <a:spcAft>
                <a:spcPct val="0"/>
              </a:spcAft>
              <a:defRPr/>
            </a:pPr>
            <a:r>
              <a:rPr lang="zh-CN" altLang="zh-CN" sz="2800" b="1" dirty="0">
                <a:solidFill>
                  <a:srgbClr val="FFFF00"/>
                </a:solidFill>
                <a:effectLst>
                  <a:outerShdw blurRad="38100" dist="38100" dir="2700000" algn="tl">
                    <a:srgbClr val="000000">
                      <a:alpha val="43137"/>
                    </a:srgbClr>
                  </a:outerShdw>
                </a:effectLst>
                <a:latin typeface="Arial" charset="0"/>
                <a:ea typeface="宋体" pitchFamily="2" charset="-122"/>
              </a:rPr>
              <a:t>功能：</a:t>
            </a:r>
            <a:r>
              <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rPr>
              <a:t>将表达式的值赋给变量。</a:t>
            </a:r>
          </a:p>
          <a:p>
            <a:pPr lvl="0" fontAlgn="base">
              <a:lnSpc>
                <a:spcPct val="150000"/>
              </a:lnSpc>
              <a:spcBef>
                <a:spcPct val="0"/>
              </a:spcBef>
              <a:spcAft>
                <a:spcPct val="0"/>
              </a:spcAft>
              <a:defRPr/>
            </a:pPr>
            <a:r>
              <a:rPr lang="zh-CN" altLang="zh-CN" sz="2800" b="1" dirty="0">
                <a:solidFill>
                  <a:srgbClr val="FF0000"/>
                </a:solidFill>
                <a:effectLst>
                  <a:outerShdw blurRad="38100" dist="38100" dir="2700000" algn="tl">
                    <a:srgbClr val="000000">
                      <a:alpha val="43137"/>
                    </a:srgbClr>
                  </a:outerShdw>
                </a:effectLst>
                <a:latin typeface="Arial" charset="0"/>
                <a:ea typeface="宋体" pitchFamily="2" charset="-122"/>
              </a:rPr>
              <a:t>例如：</a:t>
            </a:r>
            <a:r>
              <a:rPr lang="en-US" altLang="zh-CN" sz="2800" b="1" dirty="0">
                <a:solidFill>
                  <a:prstClr val="black"/>
                </a:solidFill>
                <a:effectLst>
                  <a:outerShdw blurRad="38100" dist="38100" dir="2700000" algn="tl">
                    <a:srgbClr val="000000">
                      <a:alpha val="43137"/>
                    </a:srgbClr>
                  </a:outerShdw>
                </a:effectLst>
                <a:latin typeface="Arial" charset="0"/>
                <a:ea typeface="宋体" pitchFamily="2" charset="-122"/>
              </a:rPr>
              <a:t>a=12</a:t>
            </a:r>
            <a:r>
              <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800" b="1" dirty="0">
                <a:solidFill>
                  <a:prstClr val="black"/>
                </a:solidFill>
                <a:effectLst>
                  <a:outerShdw blurRad="38100" dist="38100" dir="2700000" algn="tl">
                    <a:srgbClr val="000000">
                      <a:alpha val="43137"/>
                    </a:srgbClr>
                  </a:outerShdw>
                </a:effectLst>
                <a:latin typeface="Arial" charset="0"/>
                <a:ea typeface="宋体" pitchFamily="2" charset="-122"/>
              </a:rPr>
              <a:t>b=a+86</a:t>
            </a:r>
            <a:endParaRPr lang="zh-CN" altLang="zh-CN" sz="2800" b="1" dirty="0">
              <a:solidFill>
                <a:prstClr val="black"/>
              </a:solidFill>
              <a:effectLst>
                <a:outerShdw blurRad="38100" dist="38100" dir="2700000" algn="tl">
                  <a:srgbClr val="000000">
                    <a:alpha val="43137"/>
                  </a:srgbClr>
                </a:outerShdw>
              </a:effectLst>
              <a:latin typeface="Arial" charset="0"/>
              <a:ea typeface="宋体" pitchFamily="2" charset="-122"/>
            </a:endParaRPr>
          </a:p>
        </p:txBody>
      </p:sp>
    </p:spTree>
    <p:extLst>
      <p:ext uri="{BB962C8B-B14F-4D97-AF65-F5344CB8AC3E}">
        <p14:creationId xmlns:p14="http://schemas.microsoft.com/office/powerpoint/2010/main" val="41292361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51</a:t>
            </a:fld>
            <a:endParaRPr lang="zh-CN" altLang="en-US"/>
          </a:p>
        </p:txBody>
      </p:sp>
      <p:sp>
        <p:nvSpPr>
          <p:cNvPr id="3" name="矩形 2"/>
          <p:cNvSpPr/>
          <p:nvPr/>
        </p:nvSpPr>
        <p:spPr>
          <a:xfrm>
            <a:off x="539552" y="764704"/>
            <a:ext cx="8064896" cy="4524315"/>
          </a:xfrm>
          <a:prstGeom prst="rect">
            <a:avLst/>
          </a:prstGeom>
        </p:spPr>
        <p:txBody>
          <a:bodyPr wrap="square">
            <a:spAutoFit/>
          </a:bodyPr>
          <a:lstStyle/>
          <a:p>
            <a:pPr lvl="0" fontAlgn="base">
              <a:lnSpc>
                <a:spcPct val="150000"/>
              </a:lnSpc>
              <a:spcBef>
                <a:spcPct val="0"/>
              </a:spcBef>
              <a:spcAft>
                <a:spcPct val="0"/>
              </a:spcAft>
              <a:defRPr/>
            </a:pPr>
            <a:r>
              <a:rPr lang="zh-CN" altLang="zh-CN" sz="2400" b="1" dirty="0">
                <a:solidFill>
                  <a:srgbClr val="FF0000"/>
                </a:solidFill>
                <a:effectLst>
                  <a:outerShdw blurRad="38100" dist="38100" dir="2700000" algn="tl">
                    <a:srgbClr val="000000">
                      <a:alpha val="43137"/>
                    </a:srgbClr>
                  </a:outerShdw>
                </a:effectLst>
                <a:latin typeface="Arial" charset="0"/>
                <a:ea typeface="宋体" pitchFamily="2" charset="-122"/>
              </a:rPr>
              <a:t>说明：</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1</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）赋值号“</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”与数学的等号意义不同。例如，语句</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a=a+1</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的功能是将变量</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的当前值加</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1</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后赋给变量</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2</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）赋值号左边只能是变量名，不能是常量和表达式。</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3</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）赋值语句有计算功能，对表达式先计算后赋值。</a:t>
            </a:r>
          </a:p>
          <a:p>
            <a:pPr lvl="0" fontAlgn="base">
              <a:lnSpc>
                <a:spcPct val="150000"/>
              </a:lnSpc>
              <a:spcBef>
                <a:spcPct val="0"/>
              </a:spcBef>
              <a:spcAft>
                <a:spcPct val="0"/>
              </a:spcAft>
              <a:defRPr/>
            </a:pP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4</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）赋值号两边的数据类型要匹配。例如，表达式</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a%="</a:t>
            </a:r>
            <a:r>
              <a:rPr lang="en-US" altLang="zh-CN" sz="2400" b="1" dirty="0" err="1">
                <a:solidFill>
                  <a:prstClr val="black"/>
                </a:solidFill>
                <a:effectLst>
                  <a:outerShdw blurRad="38100" dist="38100" dir="2700000" algn="tl">
                    <a:srgbClr val="000000">
                      <a:alpha val="43137"/>
                    </a:srgbClr>
                  </a:outerShdw>
                </a:effectLst>
                <a:latin typeface="Arial" charset="0"/>
                <a:ea typeface="宋体" pitchFamily="2" charset="-122"/>
              </a:rPr>
              <a:t>abc</a:t>
            </a:r>
            <a:r>
              <a:rPr lang="en-US" altLang="zh-CN" sz="2400" b="1" dirty="0">
                <a:solidFill>
                  <a:prstClr val="black"/>
                </a:solidFill>
                <a:effectLst>
                  <a:outerShdw blurRad="38100" dist="38100" dir="2700000" algn="tl">
                    <a:srgbClr val="000000">
                      <a:alpha val="43137"/>
                    </a:srgbClr>
                  </a:outerShdw>
                </a:effectLst>
                <a:latin typeface="Arial" charset="0"/>
                <a:ea typeface="宋体" pitchFamily="2" charset="-122"/>
              </a:rPr>
              <a:t>" </a:t>
            </a:r>
            <a:r>
              <a:rPr lang="zh-CN" altLang="zh-CN" sz="2400" b="1" dirty="0">
                <a:solidFill>
                  <a:prstClr val="black"/>
                </a:solidFill>
                <a:effectLst>
                  <a:outerShdw blurRad="38100" dist="38100" dir="2700000" algn="tl">
                    <a:srgbClr val="000000">
                      <a:alpha val="43137"/>
                    </a:srgbClr>
                  </a:outerShdw>
                </a:effectLst>
                <a:latin typeface="Arial" charset="0"/>
                <a:ea typeface="宋体" pitchFamily="2" charset="-122"/>
              </a:rPr>
              <a:t>返回错误提示，因为该操作把字符串赋给整型变量。</a:t>
            </a:r>
          </a:p>
        </p:txBody>
      </p:sp>
    </p:spTree>
    <p:extLst>
      <p:ext uri="{BB962C8B-B14F-4D97-AF65-F5344CB8AC3E}">
        <p14:creationId xmlns:p14="http://schemas.microsoft.com/office/powerpoint/2010/main" val="29018897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52</a:t>
            </a:fld>
            <a:endParaRPr lang="zh-CN" altLang="en-US"/>
          </a:p>
        </p:txBody>
      </p:sp>
      <p:sp>
        <p:nvSpPr>
          <p:cNvPr id="3" name="矩形 2"/>
          <p:cNvSpPr/>
          <p:nvPr/>
        </p:nvSpPr>
        <p:spPr>
          <a:xfrm>
            <a:off x="827584" y="1052736"/>
            <a:ext cx="7632848" cy="4512004"/>
          </a:xfrm>
          <a:prstGeom prst="rect">
            <a:avLst/>
          </a:prstGeom>
        </p:spPr>
        <p:txBody>
          <a:bodyPr wrap="square">
            <a:spAutoFit/>
          </a:bodyPr>
          <a:lstStyle/>
          <a:p>
            <a:pPr lvl="0" fontAlgn="base">
              <a:lnSpc>
                <a:spcPct val="130000"/>
              </a:lnSpc>
              <a:spcBef>
                <a:spcPct val="20000"/>
              </a:spcBef>
              <a:spcAft>
                <a:spcPct val="0"/>
              </a:spcAft>
              <a:defRPr/>
            </a:pPr>
            <a:r>
              <a:rPr lang="en-US" altLang="zh-CN" sz="2800" b="1" dirty="0">
                <a:solidFill>
                  <a:srgbClr val="FF0000"/>
                </a:solidFill>
                <a:effectLst>
                  <a:outerShdw blurRad="38100" dist="38100" dir="2700000" algn="tl">
                    <a:srgbClr val="C0C0C0"/>
                  </a:outerShdw>
                </a:effectLst>
                <a:latin typeface="黑体" pitchFamily="2" charset="-122"/>
                <a:ea typeface="黑体" pitchFamily="2" charset="-122"/>
              </a:rPr>
              <a:t>4</a:t>
            </a:r>
            <a:r>
              <a:rPr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．注释语句</a:t>
            </a:r>
          </a:p>
          <a:p>
            <a:pPr lvl="0" fontAlgn="base">
              <a:lnSpc>
                <a:spcPct val="130000"/>
              </a:lnSpc>
              <a:spcBef>
                <a:spcPct val="20000"/>
              </a:spcBef>
              <a:spcAft>
                <a:spcPct val="0"/>
              </a:spcAft>
              <a:defRPr/>
            </a:pPr>
            <a:r>
              <a:rPr lang="zh-CN" altLang="en-US" sz="2000" b="1" dirty="0">
                <a:solidFill>
                  <a:prstClr val="black"/>
                </a:solidFill>
                <a:effectLst>
                  <a:outerShdw blurRad="38100" dist="38100" dir="2700000" algn="tl">
                    <a:srgbClr val="C0C0C0"/>
                  </a:outerShdw>
                </a:effectLst>
                <a:latin typeface="宋体" pitchFamily="2" charset="-122"/>
                <a:ea typeface="宋体" pitchFamily="2" charset="-122"/>
              </a:rPr>
              <a:t>    </a:t>
            </a:r>
            <a:r>
              <a:rPr lang="zh-CN" altLang="en-US" sz="2200" b="1" dirty="0">
                <a:solidFill>
                  <a:prstClr val="black"/>
                </a:solidFill>
                <a:effectLst>
                  <a:outerShdw blurRad="38100" dist="38100" dir="2700000" algn="tl">
                    <a:srgbClr val="C0C0C0"/>
                  </a:outerShdw>
                </a:effectLst>
                <a:latin typeface="宋体" pitchFamily="2" charset="-122"/>
                <a:ea typeface="宋体" pitchFamily="2" charset="-122"/>
              </a:rPr>
              <a:t>注释语句是非执行语句，用来提高程序的可读性，不被解释和编译。注释语句显示为绿色。</a:t>
            </a:r>
          </a:p>
          <a:p>
            <a:pPr lvl="0" fontAlgn="base">
              <a:lnSpc>
                <a:spcPct val="130000"/>
              </a:lnSpc>
              <a:spcBef>
                <a:spcPct val="20000"/>
              </a:spcBef>
              <a:spcAft>
                <a:spcPct val="0"/>
              </a:spcAft>
              <a:defRPr/>
            </a:pPr>
            <a:r>
              <a:rPr lang="zh-CN" altLang="en-US" sz="2200" b="1" dirty="0">
                <a:solidFill>
                  <a:srgbClr val="FFFF00"/>
                </a:solidFill>
                <a:effectLst>
                  <a:outerShdw blurRad="38100" dist="38100" dir="2700000" algn="tl">
                    <a:srgbClr val="C0C0C0"/>
                  </a:outerShdw>
                </a:effectLst>
                <a:latin typeface="宋体" pitchFamily="2" charset="-122"/>
                <a:ea typeface="宋体" pitchFamily="2" charset="-122"/>
              </a:rPr>
              <a:t>格式</a:t>
            </a:r>
            <a:r>
              <a:rPr lang="en-US" altLang="zh-CN" sz="2200" b="1" dirty="0">
                <a:solidFill>
                  <a:srgbClr val="FFFF00"/>
                </a:solidFill>
                <a:effectLst>
                  <a:outerShdw blurRad="38100" dist="38100" dir="2700000" algn="tl">
                    <a:srgbClr val="C0C0C0"/>
                  </a:outerShdw>
                </a:effectLst>
                <a:latin typeface="宋体" pitchFamily="2" charset="-122"/>
                <a:ea typeface="宋体" pitchFamily="2" charset="-122"/>
              </a:rPr>
              <a:t>1</a:t>
            </a:r>
            <a:r>
              <a:rPr lang="zh-CN" altLang="en-US" sz="2200" b="1" dirty="0">
                <a:solidFill>
                  <a:srgbClr val="FFFF00"/>
                </a:solidFill>
                <a:effectLst>
                  <a:outerShdw blurRad="38100" dist="38100" dir="2700000" algn="tl">
                    <a:srgbClr val="C0C0C0"/>
                  </a:outerShdw>
                </a:effectLst>
                <a:latin typeface="宋体" pitchFamily="2" charset="-122"/>
                <a:ea typeface="宋体" pitchFamily="2" charset="-122"/>
              </a:rPr>
              <a:t>：</a:t>
            </a:r>
            <a:r>
              <a:rPr lang="en-US" altLang="zh-CN" sz="2200" b="1" dirty="0">
                <a:solidFill>
                  <a:srgbClr val="00B050"/>
                </a:solidFill>
                <a:effectLst>
                  <a:outerShdw blurRad="38100" dist="38100" dir="2700000" algn="tl">
                    <a:srgbClr val="C0C0C0"/>
                  </a:outerShdw>
                </a:effectLst>
                <a:latin typeface="宋体" pitchFamily="2" charset="-122"/>
                <a:ea typeface="宋体" pitchFamily="2" charset="-122"/>
              </a:rPr>
              <a:t>rem  </a:t>
            </a:r>
            <a:r>
              <a:rPr lang="zh-CN" altLang="en-US" sz="2200" b="1" dirty="0">
                <a:solidFill>
                  <a:srgbClr val="00B050"/>
                </a:solidFill>
                <a:effectLst>
                  <a:outerShdw blurRad="38100" dist="38100" dir="2700000" algn="tl">
                    <a:srgbClr val="C0C0C0"/>
                  </a:outerShdw>
                </a:effectLst>
                <a:latin typeface="宋体" pitchFamily="2" charset="-122"/>
                <a:ea typeface="宋体" pitchFamily="2" charset="-122"/>
              </a:rPr>
              <a:t>注释内容</a:t>
            </a:r>
          </a:p>
          <a:p>
            <a:pPr marL="900113" lvl="0" indent="-900113" fontAlgn="base">
              <a:lnSpc>
                <a:spcPct val="130000"/>
              </a:lnSpc>
              <a:spcBef>
                <a:spcPct val="20000"/>
              </a:spcBef>
              <a:spcAft>
                <a:spcPct val="0"/>
              </a:spcAft>
              <a:defRPr/>
            </a:pPr>
            <a:r>
              <a:rPr lang="zh-CN" altLang="en-US" sz="2200" b="1" dirty="0">
                <a:solidFill>
                  <a:srgbClr val="FFFF00"/>
                </a:solidFill>
                <a:effectLst>
                  <a:outerShdw blurRad="38100" dist="38100" dir="2700000" algn="tl">
                    <a:srgbClr val="C0C0C0"/>
                  </a:outerShdw>
                </a:effectLst>
                <a:latin typeface="宋体" pitchFamily="2" charset="-122"/>
                <a:ea typeface="宋体" pitchFamily="2" charset="-122"/>
              </a:rPr>
              <a:t>说明：</a:t>
            </a:r>
            <a:r>
              <a:rPr lang="zh-CN" altLang="en-US" sz="2200" b="1" dirty="0">
                <a:solidFill>
                  <a:prstClr val="black"/>
                </a:solidFill>
                <a:effectLst>
                  <a:outerShdw blurRad="38100" dist="38100" dir="2700000" algn="tl">
                    <a:srgbClr val="C0C0C0"/>
                  </a:outerShdw>
                </a:effectLst>
                <a:latin typeface="宋体" pitchFamily="2" charset="-122"/>
                <a:ea typeface="宋体" pitchFamily="2" charset="-122"/>
              </a:rPr>
              <a:t>用</a:t>
            </a:r>
            <a:r>
              <a:rPr lang="en-US" altLang="zh-CN" sz="2200" b="1" dirty="0">
                <a:solidFill>
                  <a:prstClr val="black"/>
                </a:solidFill>
                <a:effectLst>
                  <a:outerShdw blurRad="38100" dist="38100" dir="2700000" algn="tl">
                    <a:srgbClr val="C0C0C0"/>
                  </a:outerShdw>
                </a:effectLst>
                <a:latin typeface="宋体" pitchFamily="2" charset="-122"/>
                <a:ea typeface="宋体" pitchFamily="2" charset="-122"/>
              </a:rPr>
              <a:t>rem</a:t>
            </a:r>
            <a:r>
              <a:rPr lang="zh-CN" altLang="en-US" sz="2200" b="1" dirty="0">
                <a:solidFill>
                  <a:prstClr val="black"/>
                </a:solidFill>
                <a:effectLst>
                  <a:outerShdw blurRad="38100" dist="38100" dir="2700000" algn="tl">
                    <a:srgbClr val="C0C0C0"/>
                  </a:outerShdw>
                </a:effectLst>
                <a:latin typeface="宋体" pitchFamily="2" charset="-122"/>
                <a:ea typeface="宋体" pitchFamily="2" charset="-122"/>
              </a:rPr>
              <a:t>引导的注释语句，如果放在其他语句后面，之间用冒号分隔。</a:t>
            </a:r>
          </a:p>
          <a:p>
            <a:pPr marL="900113" lvl="0" indent="-900113" fontAlgn="base">
              <a:lnSpc>
                <a:spcPct val="130000"/>
              </a:lnSpc>
              <a:spcBef>
                <a:spcPct val="20000"/>
              </a:spcBef>
              <a:spcAft>
                <a:spcPct val="0"/>
              </a:spcAft>
              <a:defRPr/>
            </a:pPr>
            <a:r>
              <a:rPr lang="zh-CN" altLang="en-US" sz="2200" b="1" dirty="0">
                <a:solidFill>
                  <a:srgbClr val="FFFF00"/>
                </a:solidFill>
                <a:effectLst>
                  <a:outerShdw blurRad="38100" dist="38100" dir="2700000" algn="tl">
                    <a:srgbClr val="C0C0C0"/>
                  </a:outerShdw>
                </a:effectLst>
                <a:latin typeface="宋体" pitchFamily="2" charset="-122"/>
                <a:ea typeface="宋体" pitchFamily="2" charset="-122"/>
              </a:rPr>
              <a:t>格式</a:t>
            </a:r>
            <a:r>
              <a:rPr lang="en-US" altLang="zh-CN" sz="2200" b="1" dirty="0">
                <a:solidFill>
                  <a:srgbClr val="FFFF00"/>
                </a:solidFill>
                <a:effectLst>
                  <a:outerShdw blurRad="38100" dist="38100" dir="2700000" algn="tl">
                    <a:srgbClr val="C0C0C0"/>
                  </a:outerShdw>
                </a:effectLst>
                <a:latin typeface="宋体" pitchFamily="2" charset="-122"/>
                <a:ea typeface="宋体" pitchFamily="2" charset="-122"/>
              </a:rPr>
              <a:t>2</a:t>
            </a:r>
            <a:r>
              <a:rPr lang="zh-CN" altLang="en-US" sz="2200" b="1" dirty="0">
                <a:solidFill>
                  <a:srgbClr val="FFFF00"/>
                </a:solidFill>
                <a:effectLst>
                  <a:outerShdw blurRad="38100" dist="38100" dir="2700000" algn="tl">
                    <a:srgbClr val="C0C0C0"/>
                  </a:outerShdw>
                </a:effectLst>
                <a:latin typeface="宋体" pitchFamily="2" charset="-122"/>
                <a:ea typeface="宋体" pitchFamily="2" charset="-122"/>
              </a:rPr>
              <a:t>：</a:t>
            </a:r>
            <a:r>
              <a:rPr lang="zh-CN" altLang="en-US" sz="2200" b="1" dirty="0">
                <a:solidFill>
                  <a:prstClr val="black"/>
                </a:solidFill>
                <a:effectLst>
                  <a:outerShdw blurRad="38100" dist="38100" dir="2700000" algn="tl">
                    <a:srgbClr val="C0C0C0"/>
                  </a:outerShdw>
                </a:effectLst>
                <a:latin typeface="宋体" pitchFamily="2" charset="-122"/>
                <a:ea typeface="宋体" pitchFamily="2" charset="-122"/>
              </a:rPr>
              <a:t>  </a:t>
            </a:r>
            <a:r>
              <a:rPr lang="en-US" altLang="zh-CN" sz="2200" b="1" dirty="0">
                <a:solidFill>
                  <a:srgbClr val="00B050"/>
                </a:solidFill>
                <a:effectLst>
                  <a:outerShdw blurRad="38100" dist="38100" dir="2700000" algn="tl">
                    <a:srgbClr val="C0C0C0"/>
                  </a:outerShdw>
                </a:effectLst>
                <a:latin typeface="宋体" pitchFamily="2" charset="-122"/>
                <a:ea typeface="宋体" pitchFamily="2" charset="-122"/>
              </a:rPr>
              <a:t>'  </a:t>
            </a:r>
            <a:r>
              <a:rPr lang="zh-CN" altLang="en-US" sz="2200" b="1" dirty="0">
                <a:solidFill>
                  <a:srgbClr val="00B050"/>
                </a:solidFill>
                <a:effectLst>
                  <a:outerShdw blurRad="38100" dist="38100" dir="2700000" algn="tl">
                    <a:srgbClr val="C0C0C0"/>
                  </a:outerShdw>
                </a:effectLst>
                <a:latin typeface="宋体" pitchFamily="2" charset="-122"/>
                <a:ea typeface="宋体" pitchFamily="2" charset="-122"/>
              </a:rPr>
              <a:t>注释内容</a:t>
            </a:r>
          </a:p>
          <a:p>
            <a:pPr marL="900113" lvl="0" indent="-900113" fontAlgn="base">
              <a:lnSpc>
                <a:spcPct val="130000"/>
              </a:lnSpc>
              <a:spcBef>
                <a:spcPct val="20000"/>
              </a:spcBef>
              <a:spcAft>
                <a:spcPct val="0"/>
              </a:spcAft>
              <a:defRPr/>
            </a:pPr>
            <a:r>
              <a:rPr lang="zh-CN" altLang="en-US" sz="2200" b="1" dirty="0">
                <a:solidFill>
                  <a:srgbClr val="FFFF00"/>
                </a:solidFill>
                <a:effectLst>
                  <a:outerShdw blurRad="38100" dist="38100" dir="2700000" algn="tl">
                    <a:srgbClr val="C0C0C0"/>
                  </a:outerShdw>
                </a:effectLst>
                <a:latin typeface="宋体" pitchFamily="2" charset="-122"/>
                <a:ea typeface="宋体" pitchFamily="2" charset="-122"/>
              </a:rPr>
              <a:t>说明：</a:t>
            </a:r>
            <a:r>
              <a:rPr lang="zh-CN" altLang="en-US" sz="2200" b="1" dirty="0">
                <a:solidFill>
                  <a:prstClr val="black"/>
                </a:solidFill>
                <a:effectLst>
                  <a:outerShdw blurRad="38100" dist="38100" dir="2700000" algn="tl">
                    <a:srgbClr val="C0C0C0"/>
                  </a:outerShdw>
                </a:effectLst>
                <a:latin typeface="宋体" pitchFamily="2" charset="-122"/>
                <a:ea typeface="宋体" pitchFamily="2" charset="-122"/>
              </a:rPr>
              <a:t>用单引号引导的注释语句，放在其他语句后面时无需使用冒号分隔。</a:t>
            </a:r>
          </a:p>
        </p:txBody>
      </p:sp>
    </p:spTree>
    <p:extLst>
      <p:ext uri="{BB962C8B-B14F-4D97-AF65-F5344CB8AC3E}">
        <p14:creationId xmlns:p14="http://schemas.microsoft.com/office/powerpoint/2010/main" val="4733459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53</a:t>
            </a:fld>
            <a:endParaRPr lang="zh-CN" altLang="en-US"/>
          </a:p>
        </p:txBody>
      </p:sp>
      <p:sp>
        <p:nvSpPr>
          <p:cNvPr id="3" name="矩形 2"/>
          <p:cNvSpPr/>
          <p:nvPr/>
        </p:nvSpPr>
        <p:spPr>
          <a:xfrm>
            <a:off x="755576" y="1268760"/>
            <a:ext cx="8208912" cy="4364272"/>
          </a:xfrm>
          <a:prstGeom prst="rect">
            <a:avLst/>
          </a:prstGeom>
        </p:spPr>
        <p:txBody>
          <a:bodyPr wrap="square">
            <a:spAutoFit/>
          </a:bodyPr>
          <a:lstStyle/>
          <a:p>
            <a:pPr lvl="0" fontAlgn="base">
              <a:lnSpc>
                <a:spcPct val="130000"/>
              </a:lnSpc>
              <a:spcBef>
                <a:spcPct val="20000"/>
              </a:spcBef>
              <a:spcAft>
                <a:spcPct val="0"/>
              </a:spcAft>
              <a:defRPr/>
            </a:pPr>
            <a:r>
              <a:rPr lang="zh-CN" altLang="en-US" sz="2800" b="1" dirty="0">
                <a:solidFill>
                  <a:srgbClr val="FF0000"/>
                </a:solidFill>
                <a:effectLst>
                  <a:outerShdw blurRad="38100" dist="38100" dir="2700000" algn="tl">
                    <a:srgbClr val="C0C0C0"/>
                  </a:outerShdw>
                </a:effectLst>
                <a:latin typeface="黑体" pitchFamily="49" charset="-122"/>
                <a:ea typeface="黑体" pitchFamily="49" charset="-122"/>
              </a:rPr>
              <a:t>例如：</a:t>
            </a:r>
            <a:endParaRPr lang="en-US" altLang="zh-CN" sz="2800" b="1" dirty="0">
              <a:solidFill>
                <a:srgbClr val="FF0000"/>
              </a:solidFill>
              <a:effectLst>
                <a:outerShdw blurRad="38100" dist="38100" dir="2700000" algn="tl">
                  <a:srgbClr val="C0C0C0"/>
                </a:outerShdw>
              </a:effectLst>
              <a:latin typeface="黑体" pitchFamily="49" charset="-122"/>
              <a:ea typeface="黑体" pitchFamily="49" charset="-122"/>
            </a:endParaRPr>
          </a:p>
          <a:p>
            <a:pPr lvl="0" fontAlgn="base">
              <a:lnSpc>
                <a:spcPct val="130000"/>
              </a:lnSpc>
              <a:spcBef>
                <a:spcPct val="20000"/>
              </a:spcBef>
              <a:spcAft>
                <a:spcPct val="0"/>
              </a:spcAft>
              <a:defRPr/>
            </a:pPr>
            <a:r>
              <a:rPr lang="en-US" altLang="zh-CN" sz="2000" b="1" dirty="0">
                <a:solidFill>
                  <a:prstClr val="black"/>
                </a:solidFill>
                <a:effectLst>
                  <a:outerShdw blurRad="38100" dist="38100" dir="2700000" algn="tl">
                    <a:srgbClr val="C0C0C0"/>
                  </a:outerShdw>
                </a:effectLst>
                <a:latin typeface="宋体" pitchFamily="2" charset="-122"/>
                <a:ea typeface="宋体" pitchFamily="2" charset="-122"/>
              </a:rPr>
              <a:t>   </a:t>
            </a:r>
            <a:r>
              <a:rPr lang="en-US" altLang="zh-CN" sz="2000" b="1" dirty="0">
                <a:solidFill>
                  <a:prstClr val="black"/>
                </a:solidFill>
                <a:effectLst>
                  <a:outerShdw blurRad="38100" dist="38100" dir="2700000" algn="tl">
                    <a:srgbClr val="C0C0C0"/>
                  </a:outerShdw>
                </a:effectLst>
                <a:latin typeface="Arial Black" pitchFamily="34" charset="0"/>
                <a:ea typeface="宋体" pitchFamily="2" charset="-122"/>
              </a:rPr>
              <a:t>dim  a1 as integer,a2 as integer </a:t>
            </a:r>
            <a:r>
              <a:rPr lang="en-US" altLang="zh-CN" sz="2000" b="1" dirty="0">
                <a:solidFill>
                  <a:srgbClr val="00B050"/>
                </a:solidFill>
                <a:effectLst>
                  <a:outerShdw blurRad="38100" dist="38100" dir="2700000" algn="tl">
                    <a:srgbClr val="C0C0C0"/>
                  </a:outerShdw>
                </a:effectLst>
                <a:latin typeface="Arial Black" pitchFamily="34" charset="0"/>
                <a:ea typeface="宋体" pitchFamily="2" charset="-122"/>
              </a:rPr>
              <a:t>:  rem  </a:t>
            </a:r>
            <a:r>
              <a:rPr lang="zh-CN" altLang="en-US" sz="2000" b="1" dirty="0">
                <a:solidFill>
                  <a:srgbClr val="00B050"/>
                </a:solidFill>
                <a:effectLst>
                  <a:outerShdw blurRad="38100" dist="38100" dir="2700000" algn="tl">
                    <a:srgbClr val="C0C0C0"/>
                  </a:outerShdw>
                </a:effectLst>
                <a:latin typeface="Arial Black" pitchFamily="34" charset="0"/>
                <a:ea typeface="宋体" pitchFamily="2" charset="-122"/>
              </a:rPr>
              <a:t>定义两个整型变量</a:t>
            </a:r>
          </a:p>
          <a:p>
            <a:pPr lvl="0" fontAlgn="base">
              <a:lnSpc>
                <a:spcPct val="130000"/>
              </a:lnSpc>
              <a:spcBef>
                <a:spcPct val="20000"/>
              </a:spcBef>
              <a:spcAft>
                <a:spcPct val="0"/>
              </a:spcAft>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a1=12            </a:t>
            </a:r>
            <a:r>
              <a:rPr lang="en-US" altLang="zh-CN" sz="2400" b="1" dirty="0">
                <a:solidFill>
                  <a:srgbClr val="00B050"/>
                </a:solidFill>
                <a:effectLst>
                  <a:outerShdw blurRad="38100" dist="38100" dir="2700000" algn="tl">
                    <a:srgbClr val="C0C0C0"/>
                  </a:outerShdw>
                </a:effectLst>
                <a:latin typeface="Arial Black" pitchFamily="34" charset="0"/>
                <a:ea typeface="宋体" pitchFamily="2" charset="-122"/>
              </a:rPr>
              <a:t>'  </a:t>
            </a:r>
            <a:r>
              <a:rPr lang="zh-CN" altLang="en-US" sz="2400" b="1" dirty="0">
                <a:solidFill>
                  <a:srgbClr val="00B050"/>
                </a:solidFill>
                <a:effectLst>
                  <a:outerShdw blurRad="38100" dist="38100" dir="2700000" algn="tl">
                    <a:srgbClr val="C0C0C0"/>
                  </a:outerShdw>
                </a:effectLst>
                <a:latin typeface="Arial Black" pitchFamily="34" charset="0"/>
                <a:ea typeface="宋体" pitchFamily="2" charset="-122"/>
              </a:rPr>
              <a:t>给两个变量赋值</a:t>
            </a:r>
          </a:p>
          <a:p>
            <a:pPr lvl="0" fontAlgn="base">
              <a:lnSpc>
                <a:spcPct val="130000"/>
              </a:lnSpc>
              <a:spcBef>
                <a:spcPct val="20000"/>
              </a:spcBef>
              <a:spcAft>
                <a:spcPct val="0"/>
              </a:spcAft>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a2=34</a:t>
            </a:r>
          </a:p>
          <a:p>
            <a:pPr lvl="0" fontAlgn="base">
              <a:lnSpc>
                <a:spcPct val="130000"/>
              </a:lnSpc>
              <a:spcBef>
                <a:spcPct val="20000"/>
              </a:spcBef>
              <a:spcAft>
                <a:spcPct val="0"/>
              </a:spcAft>
              <a:defRPr/>
            </a:pP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    a1=a1+a2      </a:t>
            </a:r>
            <a:r>
              <a:rPr lang="en-US" altLang="zh-CN" sz="2400" b="1" dirty="0">
                <a:solidFill>
                  <a:srgbClr val="00B050"/>
                </a:solidFill>
                <a:effectLst>
                  <a:outerShdw blurRad="38100" dist="38100" dir="2700000" algn="tl">
                    <a:srgbClr val="C0C0C0"/>
                  </a:outerShdw>
                </a:effectLst>
                <a:latin typeface="Arial Black" pitchFamily="34" charset="0"/>
                <a:ea typeface="宋体" pitchFamily="2" charset="-122"/>
              </a:rPr>
              <a:t>'  </a:t>
            </a:r>
            <a:r>
              <a:rPr lang="zh-CN" altLang="en-US" sz="2400" b="1" dirty="0">
                <a:solidFill>
                  <a:srgbClr val="00B050"/>
                </a:solidFill>
                <a:effectLst>
                  <a:outerShdw blurRad="38100" dist="38100" dir="2700000" algn="tl">
                    <a:srgbClr val="C0C0C0"/>
                  </a:outerShdw>
                </a:effectLst>
                <a:latin typeface="Arial Black" pitchFamily="34" charset="0"/>
                <a:ea typeface="宋体" pitchFamily="2" charset="-122"/>
              </a:rPr>
              <a:t>将两个变量的和赋给变量</a:t>
            </a:r>
            <a:r>
              <a:rPr lang="en-US" altLang="zh-CN" sz="2400" b="1" dirty="0">
                <a:solidFill>
                  <a:srgbClr val="00B050"/>
                </a:solidFill>
                <a:effectLst>
                  <a:outerShdw blurRad="38100" dist="38100" dir="2700000" algn="tl">
                    <a:srgbClr val="C0C0C0"/>
                  </a:outerShdw>
                </a:effectLst>
                <a:latin typeface="Arial Black" pitchFamily="34" charset="0"/>
                <a:ea typeface="宋体" pitchFamily="2" charset="-122"/>
              </a:rPr>
              <a:t>a1</a:t>
            </a:r>
          </a:p>
          <a:p>
            <a:pPr lvl="0" fontAlgn="base">
              <a:lnSpc>
                <a:spcPct val="130000"/>
              </a:lnSpc>
              <a:spcBef>
                <a:spcPct val="20000"/>
              </a:spcBef>
              <a:spcAft>
                <a:spcPct val="0"/>
              </a:spcAft>
              <a:defRPr/>
            </a:pP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400" b="1" dirty="0">
                <a:solidFill>
                  <a:srgbClr val="00B050"/>
                </a:solidFill>
                <a:effectLst>
                  <a:outerShdw blurRad="38100" dist="38100" dir="2700000" algn="tl">
                    <a:srgbClr val="C0C0C0"/>
                  </a:outerShdw>
                </a:effectLst>
                <a:latin typeface="Arial Black" pitchFamily="34" charset="0"/>
                <a:ea typeface="宋体" pitchFamily="2" charset="-122"/>
              </a:rPr>
              <a:t>rem   </a:t>
            </a:r>
            <a:r>
              <a:rPr lang="zh-CN" altLang="en-US" sz="2400" b="1" dirty="0">
                <a:solidFill>
                  <a:srgbClr val="00B050"/>
                </a:solidFill>
                <a:effectLst>
                  <a:outerShdw blurRad="38100" dist="38100" dir="2700000" algn="tl">
                    <a:srgbClr val="C0C0C0"/>
                  </a:outerShdw>
                </a:effectLst>
                <a:latin typeface="Arial Black" pitchFamily="34" charset="0"/>
                <a:ea typeface="宋体" pitchFamily="2" charset="-122"/>
              </a:rPr>
              <a:t>用消息框显示结果</a:t>
            </a:r>
          </a:p>
          <a:p>
            <a:pPr lvl="0" fontAlgn="base">
              <a:lnSpc>
                <a:spcPct val="130000"/>
              </a:lnSpc>
              <a:spcBef>
                <a:spcPct val="20000"/>
              </a:spcBef>
              <a:spcAft>
                <a:spcPct val="0"/>
              </a:spcAft>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400" b="1" dirty="0" err="1">
                <a:solidFill>
                  <a:prstClr val="black"/>
                </a:solidFill>
                <a:effectLst>
                  <a:outerShdw blurRad="38100" dist="38100" dir="2700000" algn="tl">
                    <a:srgbClr val="C0C0C0"/>
                  </a:outerShdw>
                </a:effectLst>
                <a:latin typeface="Arial Black" pitchFamily="34" charset="0"/>
                <a:ea typeface="宋体" pitchFamily="2" charset="-122"/>
              </a:rPr>
              <a:t>msgbox</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  "a1+a2=" &amp; a1 , </a:t>
            </a:r>
            <a:r>
              <a:rPr lang="en-US" altLang="zh-CN" sz="2400" b="1" dirty="0" err="1">
                <a:solidFill>
                  <a:prstClr val="black"/>
                </a:solidFill>
                <a:effectLst>
                  <a:outerShdw blurRad="38100" dist="38100" dir="2700000" algn="tl">
                    <a:srgbClr val="C0C0C0"/>
                  </a:outerShdw>
                </a:effectLst>
                <a:latin typeface="Arial Black" pitchFamily="34" charset="0"/>
                <a:ea typeface="宋体" pitchFamily="2" charset="-122"/>
              </a:rPr>
              <a:t>vbInformation</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 "</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消息框</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a:t>
            </a:r>
          </a:p>
        </p:txBody>
      </p:sp>
    </p:spTree>
    <p:extLst>
      <p:ext uri="{BB962C8B-B14F-4D97-AF65-F5344CB8AC3E}">
        <p14:creationId xmlns:p14="http://schemas.microsoft.com/office/powerpoint/2010/main" val="23371532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54</a:t>
            </a:fld>
            <a:endParaRPr lang="zh-CN" altLang="en-US"/>
          </a:p>
        </p:txBody>
      </p:sp>
      <p:sp>
        <p:nvSpPr>
          <p:cNvPr id="3" name="矩形 2"/>
          <p:cNvSpPr/>
          <p:nvPr/>
        </p:nvSpPr>
        <p:spPr>
          <a:xfrm>
            <a:off x="568364" y="908720"/>
            <a:ext cx="7964076" cy="5358390"/>
          </a:xfrm>
          <a:prstGeom prst="rect">
            <a:avLst/>
          </a:prstGeom>
        </p:spPr>
        <p:txBody>
          <a:bodyPr wrap="square">
            <a:spAutoFit/>
          </a:bodyPr>
          <a:lstStyle/>
          <a:p>
            <a:pPr marL="263525" lvl="0" indent="-263525" fontAlgn="base">
              <a:lnSpc>
                <a:spcPct val="130000"/>
              </a:lnSpc>
              <a:spcBef>
                <a:spcPct val="20000"/>
              </a:spcBef>
              <a:spcAft>
                <a:spcPct val="0"/>
              </a:spcAft>
              <a:defRPr/>
            </a:pPr>
            <a:r>
              <a:rPr lang="en-US" altLang="zh-CN" sz="2800" b="1" dirty="0" smtClean="0">
                <a:solidFill>
                  <a:srgbClr val="FF0000"/>
                </a:solidFill>
                <a:effectLst>
                  <a:outerShdw blurRad="38100" dist="38100" dir="2700000" algn="tl">
                    <a:srgbClr val="C0C0C0"/>
                  </a:outerShdw>
                </a:effectLst>
                <a:latin typeface="黑体" pitchFamily="2" charset="-122"/>
                <a:ea typeface="黑体" pitchFamily="2" charset="-122"/>
              </a:rPr>
              <a:t>5</a:t>
            </a:r>
            <a:r>
              <a:rPr lang="zh-CN" altLang="en-US" sz="2800" b="1" dirty="0" smtClean="0">
                <a:solidFill>
                  <a:srgbClr val="FF0000"/>
                </a:solidFill>
                <a:effectLst>
                  <a:outerShdw blurRad="38100" dist="38100" dir="2700000" algn="tl">
                    <a:srgbClr val="C0C0C0"/>
                  </a:outerShdw>
                </a:effectLst>
                <a:latin typeface="黑体" pitchFamily="2" charset="-122"/>
                <a:ea typeface="黑体" pitchFamily="2" charset="-122"/>
              </a:rPr>
              <a:t>．</a:t>
            </a:r>
            <a:r>
              <a:rPr lang="zh-CN" altLang="en-US" sz="2800" b="1" dirty="0">
                <a:solidFill>
                  <a:srgbClr val="FF0000"/>
                </a:solidFill>
                <a:effectLst>
                  <a:outerShdw blurRad="38100" dist="38100" dir="2700000" algn="tl">
                    <a:srgbClr val="C0C0C0"/>
                  </a:outerShdw>
                </a:effectLst>
                <a:latin typeface="黑体" pitchFamily="2" charset="-122"/>
                <a:ea typeface="黑体" pitchFamily="2" charset="-122"/>
              </a:rPr>
              <a:t>程序的缩进格式</a:t>
            </a:r>
            <a:r>
              <a:rPr lang="zh-CN" altLang="en-US" sz="2800" dirty="0">
                <a:solidFill>
                  <a:prstClr val="black"/>
                </a:solidFill>
                <a:latin typeface="Arial" charset="0"/>
                <a:ea typeface="宋体" pitchFamily="2" charset="-122"/>
              </a:rPr>
              <a:t> </a:t>
            </a:r>
          </a:p>
          <a:p>
            <a:pPr marL="263525" lvl="0" indent="-263525" fontAlgn="base">
              <a:lnSpc>
                <a:spcPct val="125000"/>
              </a:lnSpc>
              <a:spcBef>
                <a:spcPct val="20000"/>
              </a:spcBef>
              <a:spcAft>
                <a:spcPct val="0"/>
              </a:spcAft>
              <a:buClr>
                <a:srgbClr val="FF3300"/>
              </a:buClr>
              <a:buFont typeface="Wingdings" pitchFamily="2" charset="2"/>
              <a:buChar char="l"/>
              <a:defRPr/>
            </a:pPr>
            <a:r>
              <a:rPr lang="zh-CN" altLang="en-US" sz="2200" b="1" dirty="0">
                <a:solidFill>
                  <a:prstClr val="black"/>
                </a:solidFill>
                <a:effectLst>
                  <a:outerShdw blurRad="38100" dist="38100" dir="2700000" algn="tl">
                    <a:srgbClr val="C0C0C0"/>
                  </a:outerShdw>
                </a:effectLst>
                <a:latin typeface="Arial" charset="0"/>
                <a:ea typeface="宋体" pitchFamily="2" charset="-122"/>
              </a:rPr>
              <a:t>用缩进格式书写的程序能清楚的显示程序结构，不仅帮助阅读程序，而且有利于程序维护。 </a:t>
            </a:r>
          </a:p>
          <a:p>
            <a:pPr marL="263525" lvl="0" indent="-263525" fontAlgn="base">
              <a:lnSpc>
                <a:spcPct val="125000"/>
              </a:lnSpc>
              <a:spcBef>
                <a:spcPct val="20000"/>
              </a:spcBef>
              <a:spcAft>
                <a:spcPct val="0"/>
              </a:spcAft>
              <a:defRPr/>
            </a:pPr>
            <a:r>
              <a:rPr lang="zh-CN" altLang="en-US" sz="2200" b="1" dirty="0">
                <a:solidFill>
                  <a:prstClr val="black"/>
                </a:solidFill>
                <a:effectLst>
                  <a:outerShdw blurRad="38100" dist="38100" dir="2700000" algn="tl">
                    <a:srgbClr val="C0C0C0"/>
                  </a:outerShdw>
                </a:effectLst>
                <a:latin typeface="Arial" charset="0"/>
                <a:ea typeface="宋体" pitchFamily="2" charset="-122"/>
              </a:rPr>
              <a:t>例如：</a:t>
            </a:r>
          </a:p>
          <a:p>
            <a:pPr marL="263525" lvl="0" indent="-263525" fontAlgn="base">
              <a:lnSpc>
                <a:spcPct val="125000"/>
              </a:lnSpc>
              <a:spcBef>
                <a:spcPct val="20000"/>
              </a:spcBef>
              <a:spcAft>
                <a:spcPct val="0"/>
              </a:spcAft>
              <a:defRPr/>
            </a:pPr>
            <a:r>
              <a:rPr lang="en-US" altLang="zh-CN" sz="2200" b="1" dirty="0">
                <a:solidFill>
                  <a:srgbClr val="00B050"/>
                </a:solidFill>
                <a:effectLst>
                  <a:outerShdw blurRad="38100" dist="38100" dir="2700000" algn="tl">
                    <a:srgbClr val="C0C0C0"/>
                  </a:outerShdw>
                </a:effectLst>
                <a:latin typeface="Arial" charset="0"/>
                <a:ea typeface="宋体" pitchFamily="2" charset="-122"/>
              </a:rPr>
              <a:t>        </a:t>
            </a:r>
            <a:r>
              <a:rPr lang="en-US" altLang="zh-CN" sz="2200" b="1" dirty="0">
                <a:solidFill>
                  <a:srgbClr val="00B050"/>
                </a:solidFill>
                <a:effectLst>
                  <a:outerShdw blurRad="38100" dist="38100" dir="2700000" algn="tl">
                    <a:srgbClr val="C0C0C0"/>
                  </a:outerShdw>
                </a:effectLst>
                <a:latin typeface="Arial Black" pitchFamily="34" charset="0"/>
                <a:ea typeface="宋体" pitchFamily="2" charset="-122"/>
              </a:rPr>
              <a:t>Rem </a:t>
            </a:r>
            <a:r>
              <a:rPr lang="zh-CN" altLang="en-US" sz="2200" b="1" dirty="0">
                <a:solidFill>
                  <a:srgbClr val="00B050"/>
                </a:solidFill>
                <a:effectLst>
                  <a:outerShdw blurRad="38100" dist="38100" dir="2700000" algn="tl">
                    <a:srgbClr val="C0C0C0"/>
                  </a:outerShdw>
                </a:effectLst>
                <a:latin typeface="Arial Black" pitchFamily="34" charset="0"/>
                <a:ea typeface="宋体" pitchFamily="2" charset="-122"/>
              </a:rPr>
              <a:t>下面的代码定义文本框</a:t>
            </a:r>
            <a:r>
              <a:rPr lang="en-US" altLang="zh-CN" sz="2200" b="1" dirty="0">
                <a:solidFill>
                  <a:srgbClr val="00B050"/>
                </a:solidFill>
                <a:effectLst>
                  <a:outerShdw blurRad="38100" dist="38100" dir="2700000" algn="tl">
                    <a:srgbClr val="C0C0C0"/>
                  </a:outerShdw>
                </a:effectLst>
                <a:latin typeface="Arial Black" pitchFamily="34" charset="0"/>
                <a:ea typeface="宋体" pitchFamily="2" charset="-122"/>
              </a:rPr>
              <a:t>t1</a:t>
            </a:r>
            <a:r>
              <a:rPr lang="zh-CN" altLang="en-US" sz="2200" b="1" dirty="0">
                <a:solidFill>
                  <a:srgbClr val="00B050"/>
                </a:solidFill>
                <a:effectLst>
                  <a:outerShdw blurRad="38100" dist="38100" dir="2700000" algn="tl">
                    <a:srgbClr val="C0C0C0"/>
                  </a:outerShdw>
                </a:effectLst>
                <a:latin typeface="Arial Black" pitchFamily="34" charset="0"/>
                <a:ea typeface="宋体" pitchFamily="2" charset="-122"/>
              </a:rPr>
              <a:t>的前景色和背景色</a:t>
            </a:r>
          </a:p>
          <a:p>
            <a:pPr marL="263525" lvl="0" indent="-263525" fontAlgn="base">
              <a:lnSpc>
                <a:spcPct val="125000"/>
              </a:lnSpc>
              <a:spcBef>
                <a:spcPct val="20000"/>
              </a:spcBef>
              <a:spcAft>
                <a:spcPct val="0"/>
              </a:spcAft>
              <a:defRPr/>
            </a:pP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Private Sub</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 c1_Click()           </a:t>
            </a:r>
            <a:r>
              <a:rPr lang="en-US" altLang="zh-CN" sz="2200" b="1" dirty="0">
                <a:solidFill>
                  <a:srgbClr val="00B050"/>
                </a:solidFill>
                <a:effectLst>
                  <a:outerShdw blurRad="38100" dist="38100" dir="2700000" algn="tl">
                    <a:srgbClr val="C0C0C0"/>
                  </a:outerShdw>
                </a:effectLst>
                <a:latin typeface="Arial Black" pitchFamily="34" charset="0"/>
                <a:ea typeface="宋体" pitchFamily="2" charset="-122"/>
              </a:rPr>
              <a:t>‘c1</a:t>
            </a:r>
            <a:r>
              <a:rPr lang="zh-CN" altLang="en-US" sz="2200" b="1" dirty="0">
                <a:solidFill>
                  <a:srgbClr val="00B050"/>
                </a:solidFill>
                <a:effectLst>
                  <a:outerShdw blurRad="38100" dist="38100" dir="2700000" algn="tl">
                    <a:srgbClr val="C0C0C0"/>
                  </a:outerShdw>
                </a:effectLst>
                <a:latin typeface="Arial Black" pitchFamily="34" charset="0"/>
                <a:ea typeface="宋体" pitchFamily="2" charset="-122"/>
              </a:rPr>
              <a:t>是命令按钮</a:t>
            </a:r>
          </a:p>
          <a:p>
            <a:pPr marL="263525" lvl="0" indent="-263525" fontAlgn="base">
              <a:lnSpc>
                <a:spcPct val="125000"/>
              </a:lnSpc>
              <a:spcBef>
                <a:spcPct val="20000"/>
              </a:spcBef>
              <a:spcAft>
                <a:spcPct val="0"/>
              </a:spcAft>
              <a:defRPr/>
            </a:pP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              t1.BackColor =</a:t>
            </a:r>
            <a:r>
              <a:rPr lang="en-US" altLang="zh-CN" sz="2200" b="1" dirty="0" err="1">
                <a:solidFill>
                  <a:prstClr val="black"/>
                </a:solidFill>
                <a:effectLst>
                  <a:outerShdw blurRad="38100" dist="38100" dir="2700000" algn="tl">
                    <a:srgbClr val="C0C0C0"/>
                  </a:outerShdw>
                </a:effectLst>
                <a:latin typeface="Arial Black" pitchFamily="34" charset="0"/>
                <a:ea typeface="宋体" pitchFamily="2" charset="-122"/>
              </a:rPr>
              <a:t>vbYellow</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200" b="1" dirty="0">
                <a:solidFill>
                  <a:srgbClr val="00B050"/>
                </a:solidFill>
                <a:effectLst>
                  <a:outerShdw blurRad="38100" dist="38100" dir="2700000" algn="tl">
                    <a:srgbClr val="C0C0C0"/>
                  </a:outerShdw>
                </a:effectLst>
                <a:latin typeface="Arial Black" pitchFamily="34" charset="0"/>
                <a:ea typeface="宋体" pitchFamily="2" charset="-122"/>
              </a:rPr>
              <a:t>‘</a:t>
            </a:r>
            <a:r>
              <a:rPr lang="zh-CN" altLang="en-US" sz="2200" b="1" dirty="0">
                <a:solidFill>
                  <a:srgbClr val="00B050"/>
                </a:solidFill>
                <a:effectLst>
                  <a:outerShdw blurRad="38100" dist="38100" dir="2700000" algn="tl">
                    <a:srgbClr val="C0C0C0"/>
                  </a:outerShdw>
                </a:effectLst>
                <a:latin typeface="Arial Black" pitchFamily="34" charset="0"/>
                <a:ea typeface="宋体" pitchFamily="2" charset="-122"/>
              </a:rPr>
              <a:t>定义</a:t>
            </a:r>
            <a:r>
              <a:rPr lang="en-US" altLang="zh-CN" sz="2200" b="1" dirty="0">
                <a:solidFill>
                  <a:srgbClr val="00B050"/>
                </a:solidFill>
                <a:effectLst>
                  <a:outerShdw blurRad="38100" dist="38100" dir="2700000" algn="tl">
                    <a:srgbClr val="C0C0C0"/>
                  </a:outerShdw>
                </a:effectLst>
                <a:latin typeface="Arial Black" pitchFamily="34" charset="0"/>
                <a:ea typeface="宋体" pitchFamily="2" charset="-122"/>
              </a:rPr>
              <a:t>t1</a:t>
            </a:r>
            <a:r>
              <a:rPr lang="zh-CN" altLang="en-US" sz="2200" b="1" dirty="0">
                <a:solidFill>
                  <a:srgbClr val="00B050"/>
                </a:solidFill>
                <a:effectLst>
                  <a:outerShdw blurRad="38100" dist="38100" dir="2700000" algn="tl">
                    <a:srgbClr val="C0C0C0"/>
                  </a:outerShdw>
                </a:effectLst>
                <a:latin typeface="Arial Black" pitchFamily="34" charset="0"/>
                <a:ea typeface="宋体" pitchFamily="2" charset="-122"/>
              </a:rPr>
              <a:t>的背景色为黄色</a:t>
            </a:r>
          </a:p>
          <a:p>
            <a:pPr marL="263525" lvl="0" indent="-263525" fontAlgn="base">
              <a:lnSpc>
                <a:spcPct val="125000"/>
              </a:lnSpc>
              <a:spcBef>
                <a:spcPct val="20000"/>
              </a:spcBef>
              <a:spcAft>
                <a:spcPct val="0"/>
              </a:spcAft>
              <a:defRPr/>
            </a:pP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              t1.ForeColor </a:t>
            </a:r>
            <a:r>
              <a:rPr lang="en-US" altLang="zh-CN" sz="2200" b="1" dirty="0">
                <a:effectLst>
                  <a:outerShdw blurRad="38100" dist="38100" dir="2700000" algn="tl">
                    <a:srgbClr val="C0C0C0"/>
                  </a:outerShdw>
                </a:effectLst>
                <a:latin typeface="Arial Black" pitchFamily="34" charset="0"/>
                <a:ea typeface="宋体" pitchFamily="2" charset="-122"/>
              </a:rPr>
              <a:t>= </a:t>
            </a:r>
            <a:r>
              <a:rPr lang="en-US" altLang="zh-CN" sz="2200" b="1" dirty="0" err="1">
                <a:effectLst>
                  <a:outerShdw blurRad="38100" dist="38100" dir="2700000" algn="tl">
                    <a:srgbClr val="C0C0C0"/>
                  </a:outerShdw>
                </a:effectLst>
                <a:latin typeface="Arial Black" pitchFamily="34" charset="0"/>
                <a:ea typeface="宋体" pitchFamily="2" charset="-122"/>
              </a:rPr>
              <a:t>vbRed</a:t>
            </a:r>
            <a:r>
              <a:rPr lang="en-US" altLang="zh-CN" sz="2200" b="1" dirty="0">
                <a:effectLst>
                  <a:outerShdw blurRad="38100" dist="38100" dir="2700000" algn="tl">
                    <a:srgbClr val="C0C0C0"/>
                  </a:outerShdw>
                </a:effectLst>
                <a:latin typeface="Arial Black" pitchFamily="34" charset="0"/>
                <a:ea typeface="宋体" pitchFamily="2" charset="-122"/>
              </a:rPr>
              <a:t>       </a:t>
            </a:r>
            <a:r>
              <a:rPr lang="en-US" altLang="zh-CN" sz="2200" b="1" dirty="0">
                <a:solidFill>
                  <a:srgbClr val="00B050"/>
                </a:solidFill>
                <a:effectLst>
                  <a:outerShdw blurRad="38100" dist="38100" dir="2700000" algn="tl">
                    <a:srgbClr val="C0C0C0"/>
                  </a:outerShdw>
                </a:effectLst>
                <a:latin typeface="Arial Black" pitchFamily="34" charset="0"/>
                <a:ea typeface="宋体" pitchFamily="2" charset="-122"/>
              </a:rPr>
              <a:t>‘</a:t>
            </a:r>
            <a:r>
              <a:rPr lang="zh-CN" altLang="en-US" sz="2200" b="1" dirty="0">
                <a:solidFill>
                  <a:srgbClr val="00B050"/>
                </a:solidFill>
                <a:effectLst>
                  <a:outerShdw blurRad="38100" dist="38100" dir="2700000" algn="tl">
                    <a:srgbClr val="C0C0C0"/>
                  </a:outerShdw>
                </a:effectLst>
                <a:latin typeface="Arial Black" pitchFamily="34" charset="0"/>
                <a:ea typeface="宋体" pitchFamily="2" charset="-122"/>
              </a:rPr>
              <a:t>定义</a:t>
            </a:r>
            <a:r>
              <a:rPr lang="en-US" altLang="zh-CN" sz="2200" b="1" dirty="0">
                <a:solidFill>
                  <a:srgbClr val="00B050"/>
                </a:solidFill>
                <a:effectLst>
                  <a:outerShdw blurRad="38100" dist="38100" dir="2700000" algn="tl">
                    <a:srgbClr val="C0C0C0"/>
                  </a:outerShdw>
                </a:effectLst>
                <a:latin typeface="Arial Black" pitchFamily="34" charset="0"/>
                <a:ea typeface="宋体" pitchFamily="2" charset="-122"/>
              </a:rPr>
              <a:t>t1</a:t>
            </a:r>
            <a:r>
              <a:rPr lang="zh-CN" altLang="en-US" sz="2200" b="1" dirty="0">
                <a:solidFill>
                  <a:srgbClr val="00B050"/>
                </a:solidFill>
                <a:effectLst>
                  <a:outerShdw blurRad="38100" dist="38100" dir="2700000" algn="tl">
                    <a:srgbClr val="C0C0C0"/>
                  </a:outerShdw>
                </a:effectLst>
                <a:latin typeface="Arial Black" pitchFamily="34" charset="0"/>
                <a:ea typeface="宋体" pitchFamily="2" charset="-122"/>
              </a:rPr>
              <a:t>的前景色为红色</a:t>
            </a:r>
          </a:p>
          <a:p>
            <a:pPr marL="263525" lvl="0" indent="-263525" fontAlgn="base">
              <a:lnSpc>
                <a:spcPct val="125000"/>
              </a:lnSpc>
              <a:spcBef>
                <a:spcPct val="20000"/>
              </a:spcBef>
              <a:spcAft>
                <a:spcPct val="0"/>
              </a:spcAft>
              <a:defRPr/>
            </a:pP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End sub</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 </a:t>
            </a:r>
          </a:p>
        </p:txBody>
      </p:sp>
    </p:spTree>
    <p:extLst>
      <p:ext uri="{BB962C8B-B14F-4D97-AF65-F5344CB8AC3E}">
        <p14:creationId xmlns:p14="http://schemas.microsoft.com/office/powerpoint/2010/main" val="22328349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55</a:t>
            </a:fld>
            <a:endParaRPr lang="zh-CN" altLang="en-US"/>
          </a:p>
        </p:txBody>
      </p:sp>
      <p:sp>
        <p:nvSpPr>
          <p:cNvPr id="3" name="矩形 2"/>
          <p:cNvSpPr/>
          <p:nvPr/>
        </p:nvSpPr>
        <p:spPr>
          <a:xfrm>
            <a:off x="2267744" y="692696"/>
            <a:ext cx="3781805" cy="70788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Arial Black" pitchFamily="34" charset="0"/>
                <a:ea typeface="黑体" pitchFamily="2" charset="-122"/>
                <a:cs typeface="+mj-cs"/>
              </a:rPr>
              <a:t>7.4.1 </a:t>
            </a:r>
            <a:r>
              <a:rPr kumimoji="0" lang="zh-CN" altLang="zh-CN" sz="4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Arial Black" pitchFamily="34" charset="0"/>
                <a:ea typeface="黑体" pitchFamily="2" charset="-122"/>
                <a:cs typeface="+mj-cs"/>
              </a:rPr>
              <a:t>顺序</a:t>
            </a:r>
            <a:r>
              <a:rPr kumimoji="0" lang="zh-CN" altLang="en-US" sz="4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Arial Black" pitchFamily="34" charset="0"/>
                <a:ea typeface="黑体" pitchFamily="2" charset="-122"/>
                <a:cs typeface="+mj-cs"/>
              </a:rPr>
              <a:t>控制</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4" name="矩形 3"/>
          <p:cNvSpPr/>
          <p:nvPr/>
        </p:nvSpPr>
        <p:spPr>
          <a:xfrm>
            <a:off x="838258" y="1582888"/>
            <a:ext cx="7344816" cy="938719"/>
          </a:xfrm>
          <a:prstGeom prst="rect">
            <a:avLst/>
          </a:prstGeom>
        </p:spPr>
        <p:txBody>
          <a:bodyPr wrap="square">
            <a:spAutoFit/>
          </a:bodyPr>
          <a:lstStyle/>
          <a:p>
            <a:pPr marL="274320" lvl="0" indent="-274320">
              <a:lnSpc>
                <a:spcPts val="3300"/>
              </a:lnSpc>
              <a:spcBef>
                <a:spcPct val="20000"/>
              </a:spcBef>
              <a:buClr>
                <a:srgbClr val="FF3300"/>
              </a:buClr>
              <a:buSzPct val="95000"/>
              <a:buFont typeface="Wingdings" pitchFamily="2" charset="2"/>
              <a:buChar char="l"/>
              <a:defRPr/>
            </a:pPr>
            <a:r>
              <a:rPr lang="zh-CN" altLang="zh-CN" sz="2400" b="1" dirty="0">
                <a:solidFill>
                  <a:prstClr val="black"/>
                </a:solidFill>
                <a:effectLst>
                  <a:outerShdw blurRad="38100" dist="38100" dir="2700000" algn="tl">
                    <a:srgbClr val="000000">
                      <a:alpha val="43137"/>
                    </a:srgbClr>
                  </a:outerShdw>
                </a:effectLst>
                <a:latin typeface="Constantia"/>
              </a:rPr>
              <a:t>顺序结构就是按语句出现的先后依次执行。顺序结构的语句主要是赋值语句和输入</a:t>
            </a:r>
            <a:r>
              <a:rPr lang="en-US" altLang="zh-CN" sz="2400" b="1" dirty="0">
                <a:solidFill>
                  <a:prstClr val="black"/>
                </a:solidFill>
                <a:effectLst>
                  <a:outerShdw blurRad="38100" dist="38100" dir="2700000" algn="tl">
                    <a:srgbClr val="000000">
                      <a:alpha val="43137"/>
                    </a:srgbClr>
                  </a:outerShdw>
                </a:effectLst>
                <a:latin typeface="Constantia"/>
              </a:rPr>
              <a:t>/</a:t>
            </a:r>
            <a:r>
              <a:rPr lang="zh-CN" altLang="zh-CN" sz="2400" b="1" dirty="0">
                <a:solidFill>
                  <a:prstClr val="black"/>
                </a:solidFill>
                <a:effectLst>
                  <a:outerShdw blurRad="38100" dist="38100" dir="2700000" algn="tl">
                    <a:srgbClr val="000000">
                      <a:alpha val="43137"/>
                    </a:srgbClr>
                  </a:outerShdw>
                </a:effectLst>
                <a:latin typeface="Constantia"/>
              </a:rPr>
              <a:t>输出语句等。</a:t>
            </a:r>
            <a:endParaRPr lang="en-US" altLang="zh-CN" sz="2400" b="1" dirty="0">
              <a:solidFill>
                <a:prstClr val="black"/>
              </a:solidFill>
              <a:effectLst>
                <a:outerShdw blurRad="38100" dist="38100" dir="2700000" algn="tl">
                  <a:srgbClr val="000000">
                    <a:alpha val="43137"/>
                  </a:srgbClr>
                </a:outerShdw>
              </a:effectLst>
              <a:latin typeface="Constantia"/>
            </a:endParaRPr>
          </a:p>
        </p:txBody>
      </p:sp>
      <p:sp>
        <p:nvSpPr>
          <p:cNvPr id="5" name="矩形 4"/>
          <p:cNvSpPr/>
          <p:nvPr/>
        </p:nvSpPr>
        <p:spPr>
          <a:xfrm>
            <a:off x="1331640" y="2715985"/>
            <a:ext cx="6408712" cy="1759456"/>
          </a:xfrm>
          <a:prstGeom prst="rect">
            <a:avLst/>
          </a:prstGeom>
        </p:spPr>
        <p:txBody>
          <a:bodyPr wrap="square">
            <a:spAutoFit/>
          </a:bodyPr>
          <a:lstStyle/>
          <a:p>
            <a:pPr marL="540385" algn="just">
              <a:lnSpc>
                <a:spcPts val="1300"/>
              </a:lnSpc>
              <a:spcAft>
                <a:spcPts val="0"/>
              </a:spcAft>
              <a:tabLst>
                <a:tab pos="2250440" algn="l"/>
              </a:tabLst>
            </a:pPr>
            <a:r>
              <a:rPr lang="en-US" altLang="zh-CN" sz="2000" b="1" kern="1050" dirty="0">
                <a:latin typeface="Times New Roman"/>
              </a:rPr>
              <a:t>Dat1 =15        	'</a:t>
            </a:r>
            <a:r>
              <a:rPr lang="zh-CN" altLang="zh-CN" sz="2000" b="1" kern="1050" dirty="0">
                <a:latin typeface="Times New Roman"/>
              </a:rPr>
              <a:t>把数值常量</a:t>
            </a:r>
            <a:r>
              <a:rPr lang="en-US" altLang="zh-CN" sz="2000" b="1" kern="1050" dirty="0">
                <a:latin typeface="Times New Roman"/>
              </a:rPr>
              <a:t>15</a:t>
            </a:r>
            <a:r>
              <a:rPr lang="zh-CN" altLang="zh-CN" sz="2000" b="1" kern="1050" dirty="0">
                <a:latin typeface="Times New Roman"/>
              </a:rPr>
              <a:t>赋给变量</a:t>
            </a:r>
            <a:r>
              <a:rPr lang="en-US" altLang="zh-CN" sz="2000" b="1" kern="1050" dirty="0" smtClean="0">
                <a:latin typeface="Times New Roman"/>
              </a:rPr>
              <a:t>Dat1</a:t>
            </a:r>
          </a:p>
          <a:p>
            <a:pPr marL="540385" algn="just">
              <a:lnSpc>
                <a:spcPts val="1300"/>
              </a:lnSpc>
              <a:spcAft>
                <a:spcPts val="0"/>
              </a:spcAft>
              <a:tabLst>
                <a:tab pos="2250440" algn="l"/>
              </a:tabLst>
            </a:pPr>
            <a:endParaRPr lang="zh-CN" altLang="zh-CN" sz="2000" b="1" kern="1050" dirty="0">
              <a:latin typeface="Times New Roman"/>
            </a:endParaRPr>
          </a:p>
          <a:p>
            <a:pPr marL="540385" algn="just">
              <a:lnSpc>
                <a:spcPts val="1300"/>
              </a:lnSpc>
              <a:spcAft>
                <a:spcPts val="0"/>
              </a:spcAft>
              <a:tabLst>
                <a:tab pos="2250440" algn="l"/>
              </a:tabLst>
            </a:pPr>
            <a:r>
              <a:rPr lang="en-US" altLang="zh-CN" sz="2000" b="1" kern="1050" dirty="0">
                <a:latin typeface="Times New Roman"/>
              </a:rPr>
              <a:t>x =x+1          	'</a:t>
            </a:r>
            <a:r>
              <a:rPr lang="zh-CN" altLang="zh-CN" sz="2000" b="1" kern="1050" dirty="0">
                <a:latin typeface="Times New Roman"/>
              </a:rPr>
              <a:t>把变量</a:t>
            </a:r>
            <a:r>
              <a:rPr lang="en-US" altLang="zh-CN" sz="2000" b="1" kern="1050" dirty="0">
                <a:latin typeface="Times New Roman"/>
              </a:rPr>
              <a:t>x</a:t>
            </a:r>
            <a:r>
              <a:rPr lang="zh-CN" altLang="zh-CN" sz="2000" b="1" kern="1050" dirty="0">
                <a:latin typeface="Times New Roman"/>
              </a:rPr>
              <a:t>的值加上</a:t>
            </a:r>
            <a:r>
              <a:rPr lang="en-US" altLang="zh-CN" sz="2000" b="1" kern="1050" dirty="0">
                <a:latin typeface="Times New Roman"/>
              </a:rPr>
              <a:t>1</a:t>
            </a:r>
            <a:r>
              <a:rPr lang="zh-CN" altLang="zh-CN" sz="2000" b="1" kern="1050" dirty="0">
                <a:latin typeface="Times New Roman"/>
              </a:rPr>
              <a:t>后再赋给</a:t>
            </a:r>
            <a:r>
              <a:rPr lang="en-US" altLang="zh-CN" sz="2000" b="1" kern="1050" dirty="0" smtClean="0">
                <a:latin typeface="Times New Roman"/>
              </a:rPr>
              <a:t>x</a:t>
            </a:r>
          </a:p>
          <a:p>
            <a:pPr marL="540385" algn="just">
              <a:lnSpc>
                <a:spcPts val="1300"/>
              </a:lnSpc>
              <a:spcAft>
                <a:spcPts val="0"/>
              </a:spcAft>
              <a:tabLst>
                <a:tab pos="2250440" algn="l"/>
              </a:tabLst>
            </a:pPr>
            <a:endParaRPr lang="en-US" altLang="zh-CN" sz="2000" b="1" kern="1050" dirty="0" smtClean="0">
              <a:latin typeface="Times New Roman"/>
            </a:endParaRPr>
          </a:p>
          <a:p>
            <a:pPr marL="540385" algn="just">
              <a:lnSpc>
                <a:spcPts val="1300"/>
              </a:lnSpc>
              <a:spcAft>
                <a:spcPts val="0"/>
              </a:spcAft>
              <a:tabLst>
                <a:tab pos="2250440" algn="l"/>
              </a:tabLst>
            </a:pPr>
            <a:endParaRPr lang="zh-CN" altLang="zh-CN" sz="2000" b="1" kern="1050" dirty="0">
              <a:latin typeface="Times New Roman"/>
            </a:endParaRPr>
          </a:p>
          <a:p>
            <a:pPr marL="540385" algn="just">
              <a:lnSpc>
                <a:spcPts val="1300"/>
              </a:lnSpc>
              <a:spcAft>
                <a:spcPts val="0"/>
              </a:spcAft>
              <a:tabLst>
                <a:tab pos="2250440" algn="l"/>
              </a:tabLst>
            </a:pPr>
            <a:r>
              <a:rPr lang="en-US" altLang="zh-CN" sz="2000" b="1" kern="1050" dirty="0">
                <a:latin typeface="Times New Roman"/>
              </a:rPr>
              <a:t>S="Welcome"     	'</a:t>
            </a:r>
            <a:r>
              <a:rPr lang="zh-CN" altLang="zh-CN" sz="2000" b="1" kern="1050" dirty="0">
                <a:latin typeface="Times New Roman"/>
              </a:rPr>
              <a:t>把字符串常量赋给字符串</a:t>
            </a:r>
            <a:r>
              <a:rPr lang="zh-CN" altLang="zh-CN" sz="2000" b="1" kern="1050" dirty="0" smtClean="0">
                <a:latin typeface="Times New Roman"/>
              </a:rPr>
              <a:t>变量</a:t>
            </a:r>
            <a:endParaRPr lang="zh-CN" altLang="zh-CN" sz="2000" b="1" kern="1050" dirty="0">
              <a:latin typeface="Times New Roman"/>
            </a:endParaRPr>
          </a:p>
          <a:p>
            <a:pPr marL="540385" algn="just">
              <a:lnSpc>
                <a:spcPts val="1300"/>
              </a:lnSpc>
              <a:spcAft>
                <a:spcPts val="0"/>
              </a:spcAft>
              <a:tabLst>
                <a:tab pos="2250440" algn="l"/>
              </a:tabLst>
            </a:pPr>
            <a:endParaRPr lang="en-US" altLang="zh-CN" sz="2000" b="1" kern="1050" dirty="0" smtClean="0">
              <a:latin typeface="Times New Roman"/>
            </a:endParaRPr>
          </a:p>
          <a:p>
            <a:pPr marL="540385" algn="just">
              <a:lnSpc>
                <a:spcPts val="1300"/>
              </a:lnSpc>
              <a:spcAft>
                <a:spcPts val="0"/>
              </a:spcAft>
              <a:tabLst>
                <a:tab pos="2250440" algn="l"/>
              </a:tabLst>
            </a:pPr>
            <a:r>
              <a:rPr lang="en-US" altLang="zh-CN" sz="2000" b="1" kern="1050" dirty="0" smtClean="0">
                <a:latin typeface="Times New Roman"/>
              </a:rPr>
              <a:t>Form1.Caption=“</a:t>
            </a:r>
            <a:r>
              <a:rPr lang="zh-CN" altLang="en-US" sz="2000" b="1" kern="1050" dirty="0" smtClean="0">
                <a:latin typeface="Times New Roman"/>
              </a:rPr>
              <a:t>罗斯文</a:t>
            </a:r>
            <a:r>
              <a:rPr lang="zh-CN" altLang="zh-CN" sz="2000" b="1" kern="1050" dirty="0" smtClean="0">
                <a:latin typeface="Times New Roman"/>
              </a:rPr>
              <a:t>系统</a:t>
            </a:r>
            <a:r>
              <a:rPr lang="en-US" altLang="zh-CN" sz="2000" b="1" kern="1050" dirty="0">
                <a:latin typeface="Times New Roman"/>
              </a:rPr>
              <a:t>"   	'</a:t>
            </a:r>
            <a:r>
              <a:rPr lang="zh-CN" altLang="zh-CN" sz="2000" b="1" kern="1050" dirty="0">
                <a:latin typeface="Times New Roman"/>
              </a:rPr>
              <a:t>对窗体的</a:t>
            </a:r>
            <a:r>
              <a:rPr lang="zh-CN" altLang="zh-CN" sz="2000" b="1" kern="1050" dirty="0" smtClean="0">
                <a:latin typeface="Times New Roman"/>
              </a:rPr>
              <a:t>标题</a:t>
            </a:r>
            <a:endParaRPr lang="en-US" altLang="zh-CN" sz="2000" b="1" kern="1050" dirty="0" smtClean="0">
              <a:latin typeface="Times New Roman"/>
            </a:endParaRPr>
          </a:p>
          <a:p>
            <a:pPr marL="540385" algn="just">
              <a:lnSpc>
                <a:spcPts val="1300"/>
              </a:lnSpc>
              <a:spcAft>
                <a:spcPts val="0"/>
              </a:spcAft>
              <a:tabLst>
                <a:tab pos="2250440" algn="l"/>
              </a:tabLst>
            </a:pPr>
            <a:endParaRPr lang="en-US" altLang="zh-CN" sz="2000" b="1" kern="1050" dirty="0" smtClean="0">
              <a:latin typeface="Times New Roman"/>
            </a:endParaRPr>
          </a:p>
          <a:p>
            <a:pPr marL="540385" algn="just">
              <a:lnSpc>
                <a:spcPts val="1300"/>
              </a:lnSpc>
              <a:spcAft>
                <a:spcPts val="0"/>
              </a:spcAft>
              <a:tabLst>
                <a:tab pos="2250440" algn="l"/>
              </a:tabLst>
            </a:pPr>
            <a:r>
              <a:rPr lang="zh-CN" altLang="zh-CN" sz="2000" b="1" kern="1050" dirty="0" smtClean="0">
                <a:latin typeface="Times New Roman"/>
              </a:rPr>
              <a:t>属性</a:t>
            </a:r>
            <a:r>
              <a:rPr lang="zh-CN" altLang="zh-CN" sz="2000" b="1" kern="1050" dirty="0">
                <a:latin typeface="Times New Roman"/>
              </a:rPr>
              <a:t>赋值。</a:t>
            </a:r>
          </a:p>
        </p:txBody>
      </p:sp>
    </p:spTree>
    <p:extLst>
      <p:ext uri="{BB962C8B-B14F-4D97-AF65-F5344CB8AC3E}">
        <p14:creationId xmlns:p14="http://schemas.microsoft.com/office/powerpoint/2010/main" val="41352096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56</a:t>
            </a:fld>
            <a:endParaRPr lang="zh-CN" altLang="en-US"/>
          </a:p>
        </p:txBody>
      </p:sp>
      <p:sp>
        <p:nvSpPr>
          <p:cNvPr id="3" name="矩形 2"/>
          <p:cNvSpPr/>
          <p:nvPr/>
        </p:nvSpPr>
        <p:spPr>
          <a:xfrm>
            <a:off x="2267744" y="692696"/>
            <a:ext cx="3320140" cy="64633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600" b="1" kern="0" dirty="0">
                <a:solidFill>
                  <a:srgbClr val="FF0000"/>
                </a:solidFill>
                <a:latin typeface="Arial"/>
                <a:ea typeface="黑体"/>
                <a:cs typeface="+mj-cs"/>
              </a:rPr>
              <a:t>7</a:t>
            </a:r>
            <a:r>
              <a:rPr kumimoji="0" lang="en-US" altLang="zh-CN" sz="3600" b="1" i="0" u="none" strike="noStrike" kern="0" cap="none" spc="0" normalizeH="0" baseline="0" noProof="0" dirty="0" smtClean="0">
                <a:ln>
                  <a:noFill/>
                </a:ln>
                <a:solidFill>
                  <a:srgbClr val="FF0000"/>
                </a:solidFill>
                <a:effectLst/>
                <a:uLnTx/>
                <a:uFillTx/>
                <a:latin typeface="Arial"/>
                <a:ea typeface="黑体"/>
                <a:cs typeface="+mj-cs"/>
              </a:rPr>
              <a:t>.4.2 </a:t>
            </a:r>
            <a:r>
              <a:rPr kumimoji="0" lang="zh-CN" altLang="en-US" sz="3600" b="1" i="0" u="none" strike="noStrike" kern="0" cap="none" spc="0" normalizeH="0" baseline="0" noProof="0" dirty="0" smtClean="0">
                <a:ln>
                  <a:noFill/>
                </a:ln>
                <a:solidFill>
                  <a:srgbClr val="FF0000"/>
                </a:solidFill>
                <a:effectLst/>
                <a:uLnTx/>
                <a:uFillTx/>
                <a:latin typeface="Arial"/>
                <a:ea typeface="黑体"/>
                <a:cs typeface="+mj-cs"/>
              </a:rPr>
              <a:t>条件语句 </a:t>
            </a:r>
            <a:endParaRPr kumimoji="0" lang="zh-CN" altLang="en-US" sz="1800" b="0" i="0" u="none" strike="noStrike" kern="0" cap="none" spc="0" normalizeH="0" baseline="0" noProof="0" dirty="0" smtClean="0">
              <a:ln>
                <a:noFill/>
              </a:ln>
              <a:solidFill>
                <a:srgbClr val="FF0000"/>
              </a:solidFill>
              <a:effectLst/>
              <a:uLnTx/>
              <a:uFillTx/>
            </a:endParaRPr>
          </a:p>
        </p:txBody>
      </p:sp>
      <p:sp>
        <p:nvSpPr>
          <p:cNvPr id="4" name="矩形 3"/>
          <p:cNvSpPr/>
          <p:nvPr/>
        </p:nvSpPr>
        <p:spPr>
          <a:xfrm>
            <a:off x="885445" y="1916832"/>
            <a:ext cx="7488832" cy="3551742"/>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en-US" altLang="zh-CN" sz="2800" b="1" kern="0" dirty="0">
                <a:solidFill>
                  <a:srgbClr val="000000"/>
                </a:solidFill>
                <a:latin typeface="Arial"/>
                <a:ea typeface="黑体"/>
              </a:rPr>
              <a:t>1. </a:t>
            </a:r>
            <a:r>
              <a:rPr lang="zh-CN" altLang="en-US" sz="2400" b="1" kern="0" dirty="0">
                <a:solidFill>
                  <a:srgbClr val="000000"/>
                </a:solidFill>
                <a:latin typeface="Arial"/>
                <a:ea typeface="黑体"/>
              </a:rPr>
              <a:t>简单条件结构</a:t>
            </a:r>
          </a:p>
          <a:p>
            <a:pPr marL="342900" lvl="0" indent="-342900" fontAlgn="base">
              <a:spcBef>
                <a:spcPct val="20000"/>
              </a:spcBef>
              <a:spcAft>
                <a:spcPct val="0"/>
              </a:spcAft>
              <a:buClr>
                <a:srgbClr val="008000"/>
              </a:buClr>
              <a:buSzPct val="110000"/>
              <a:buFont typeface="Wingdings" pitchFamily="2" charset="2"/>
              <a:buChar char="v"/>
            </a:pPr>
            <a:r>
              <a:rPr lang="zh-CN" altLang="en-US" sz="2400" b="1" kern="0" dirty="0">
                <a:solidFill>
                  <a:srgbClr val="0070C0"/>
                </a:solidFill>
                <a:latin typeface="Arial"/>
                <a:ea typeface="黑体"/>
              </a:rPr>
              <a:t>格式</a:t>
            </a:r>
            <a:r>
              <a:rPr lang="en-US" altLang="zh-CN" sz="2400" b="1" kern="0" dirty="0">
                <a:solidFill>
                  <a:srgbClr val="0070C0"/>
                </a:solidFill>
                <a:latin typeface="Arial"/>
                <a:ea typeface="黑体"/>
              </a:rPr>
              <a:t>1</a:t>
            </a:r>
            <a:r>
              <a:rPr lang="zh-CN" altLang="en-US" sz="2400" b="1" kern="0" dirty="0">
                <a:solidFill>
                  <a:srgbClr val="000000"/>
                </a:solidFill>
                <a:latin typeface="Arial"/>
                <a:ea typeface="黑体"/>
              </a:rPr>
              <a:t>：</a:t>
            </a:r>
            <a:r>
              <a:rPr lang="en-US" altLang="zh-CN" sz="2400" b="1" kern="0" dirty="0">
                <a:solidFill>
                  <a:srgbClr val="000000"/>
                </a:solidFill>
                <a:latin typeface="Arial"/>
                <a:ea typeface="黑体"/>
              </a:rPr>
              <a:t>If &lt;</a:t>
            </a:r>
            <a:r>
              <a:rPr lang="zh-CN" altLang="en-US" sz="2400" b="1" kern="0" dirty="0">
                <a:solidFill>
                  <a:srgbClr val="000000"/>
                </a:solidFill>
                <a:latin typeface="Arial"/>
                <a:ea typeface="黑体"/>
              </a:rPr>
              <a:t>条件</a:t>
            </a:r>
            <a:r>
              <a:rPr lang="en-US" altLang="zh-CN" sz="2400" b="1" kern="0" dirty="0">
                <a:solidFill>
                  <a:srgbClr val="000000"/>
                </a:solidFill>
                <a:latin typeface="Arial"/>
                <a:ea typeface="黑体"/>
              </a:rPr>
              <a:t>&gt; Then&lt;</a:t>
            </a:r>
            <a:r>
              <a:rPr lang="zh-CN" altLang="en-US" sz="2400" b="1" kern="0" dirty="0">
                <a:solidFill>
                  <a:srgbClr val="000000"/>
                </a:solidFill>
                <a:latin typeface="Arial"/>
                <a:ea typeface="黑体"/>
              </a:rPr>
              <a:t>语句</a:t>
            </a:r>
            <a:r>
              <a:rPr lang="en-US" altLang="zh-CN" sz="2400" b="1" kern="0" dirty="0">
                <a:solidFill>
                  <a:srgbClr val="000000"/>
                </a:solidFill>
                <a:latin typeface="Arial"/>
                <a:ea typeface="黑体"/>
              </a:rPr>
              <a:t>&gt;</a:t>
            </a:r>
          </a:p>
          <a:p>
            <a:pPr marL="342900" lvl="0" indent="-342900" eaLnBrk="0" fontAlgn="base" hangingPunct="0">
              <a:spcBef>
                <a:spcPct val="20000"/>
              </a:spcBef>
              <a:spcAft>
                <a:spcPct val="0"/>
              </a:spcAft>
              <a:buClr>
                <a:srgbClr val="008000"/>
              </a:buClr>
              <a:buSzPct val="110000"/>
            </a:pPr>
            <a:r>
              <a:rPr lang="zh-CN" altLang="en-US" sz="2400" b="1" kern="0" dirty="0">
                <a:solidFill>
                  <a:srgbClr val="0070C0"/>
                </a:solidFill>
                <a:latin typeface="Arial"/>
                <a:ea typeface="黑体"/>
              </a:rPr>
              <a:t>格式</a:t>
            </a:r>
            <a:r>
              <a:rPr lang="en-US" altLang="zh-CN" sz="2400" b="1" kern="0" dirty="0">
                <a:solidFill>
                  <a:srgbClr val="0070C0"/>
                </a:solidFill>
                <a:latin typeface="Arial"/>
                <a:ea typeface="黑体"/>
              </a:rPr>
              <a:t>2</a:t>
            </a:r>
            <a:r>
              <a:rPr lang="zh-CN" altLang="en-US" sz="2400" b="1" kern="0" dirty="0">
                <a:solidFill>
                  <a:srgbClr val="000000"/>
                </a:solidFill>
                <a:latin typeface="Arial"/>
                <a:ea typeface="黑体"/>
              </a:rPr>
              <a:t>：</a:t>
            </a:r>
            <a:r>
              <a:rPr lang="en-US" altLang="zh-CN" sz="2400" b="1" kern="0" dirty="0">
                <a:solidFill>
                  <a:srgbClr val="000000"/>
                </a:solidFill>
                <a:latin typeface="Arial"/>
                <a:ea typeface="黑体"/>
              </a:rPr>
              <a:t> If &lt;</a:t>
            </a:r>
            <a:r>
              <a:rPr lang="zh-CN" altLang="en-US" sz="2400" b="1" kern="0" dirty="0">
                <a:solidFill>
                  <a:srgbClr val="000000"/>
                </a:solidFill>
                <a:latin typeface="Arial"/>
                <a:ea typeface="黑体"/>
              </a:rPr>
              <a:t>条件</a:t>
            </a:r>
            <a:r>
              <a:rPr lang="en-US" altLang="zh-CN" sz="2400" b="1" kern="0" dirty="0">
                <a:solidFill>
                  <a:srgbClr val="000000"/>
                </a:solidFill>
                <a:latin typeface="Arial"/>
                <a:ea typeface="黑体"/>
              </a:rPr>
              <a:t>&gt; Then</a:t>
            </a:r>
            <a:endParaRPr lang="zh-CN" altLang="zh-CN" sz="24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          &lt;</a:t>
            </a:r>
            <a:r>
              <a:rPr lang="zh-CN" altLang="en-US" sz="2400" b="1" kern="0" dirty="0">
                <a:solidFill>
                  <a:srgbClr val="000000"/>
                </a:solidFill>
                <a:latin typeface="Arial"/>
                <a:ea typeface="黑体"/>
              </a:rPr>
              <a:t>语句序列</a:t>
            </a:r>
            <a:r>
              <a:rPr lang="en-US" altLang="zh-CN" sz="2400" b="1" kern="0" dirty="0">
                <a:solidFill>
                  <a:srgbClr val="000000"/>
                </a:solidFill>
                <a:latin typeface="Arial"/>
                <a:ea typeface="黑体"/>
              </a:rPr>
              <a:t>&gt;</a:t>
            </a:r>
            <a:endParaRPr lang="zh-CN" altLang="zh-CN" sz="24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          End If</a:t>
            </a:r>
            <a:endParaRPr lang="zh-CN" altLang="zh-CN" sz="2400" b="1" kern="0" dirty="0">
              <a:solidFill>
                <a:srgbClr val="000000"/>
              </a:solidFill>
              <a:latin typeface="Arial"/>
              <a:ea typeface="黑体"/>
            </a:endParaRPr>
          </a:p>
          <a:p>
            <a:pPr marL="342900" lvl="0" indent="-342900" fontAlgn="base">
              <a:spcBef>
                <a:spcPct val="20000"/>
              </a:spcBef>
              <a:spcAft>
                <a:spcPct val="0"/>
              </a:spcAft>
              <a:buClr>
                <a:srgbClr val="008000"/>
              </a:buClr>
              <a:buSzPct val="110000"/>
              <a:buFont typeface="Wingdings" pitchFamily="2" charset="2"/>
              <a:buChar char="&amp;"/>
            </a:pPr>
            <a:r>
              <a:rPr lang="zh-CN" altLang="en-US" sz="2400" b="1" kern="0" dirty="0">
                <a:solidFill>
                  <a:srgbClr val="000000"/>
                </a:solidFill>
                <a:latin typeface="Arial"/>
                <a:ea typeface="黑体"/>
              </a:rPr>
              <a:t>解释：</a:t>
            </a:r>
          </a:p>
          <a:p>
            <a:pPr marL="342900" lvl="0" indent="-342900" fontAlgn="base">
              <a:spcBef>
                <a:spcPct val="20000"/>
              </a:spcBef>
              <a:spcAft>
                <a:spcPct val="0"/>
              </a:spcAft>
              <a:buClr>
                <a:srgbClr val="008000"/>
              </a:buClr>
              <a:buSzPct val="110000"/>
            </a:pPr>
            <a:r>
              <a:rPr lang="zh-CN" altLang="en-US" sz="2400" b="1" kern="0" dirty="0">
                <a:solidFill>
                  <a:srgbClr val="000000"/>
                </a:solidFill>
                <a:latin typeface="Arial"/>
                <a:ea typeface="黑体"/>
              </a:rPr>
              <a:t>如果</a:t>
            </a:r>
            <a:r>
              <a:rPr lang="en-US" altLang="zh-CN" sz="2400" b="1" kern="0" dirty="0">
                <a:solidFill>
                  <a:srgbClr val="000000"/>
                </a:solidFill>
                <a:latin typeface="Arial"/>
                <a:ea typeface="黑体"/>
              </a:rPr>
              <a:t>&lt;</a:t>
            </a:r>
            <a:r>
              <a:rPr lang="zh-CN" altLang="en-US" sz="2400" b="1" kern="0" dirty="0">
                <a:solidFill>
                  <a:srgbClr val="000000"/>
                </a:solidFill>
                <a:latin typeface="Arial"/>
                <a:ea typeface="黑体"/>
              </a:rPr>
              <a:t>条件</a:t>
            </a:r>
            <a:r>
              <a:rPr lang="en-US" altLang="zh-CN" sz="2400" b="1" kern="0" dirty="0">
                <a:solidFill>
                  <a:srgbClr val="000000"/>
                </a:solidFill>
                <a:latin typeface="Arial"/>
                <a:ea typeface="黑体"/>
              </a:rPr>
              <a:t>&gt;</a:t>
            </a:r>
            <a:r>
              <a:rPr lang="zh-CN" altLang="en-US" sz="2400" b="1" kern="0" dirty="0">
                <a:solidFill>
                  <a:srgbClr val="000000"/>
                </a:solidFill>
                <a:latin typeface="Arial"/>
                <a:ea typeface="黑体"/>
              </a:rPr>
              <a:t>成立，</a:t>
            </a:r>
            <a:r>
              <a:rPr lang="zh-CN" altLang="en-US" sz="2400" b="1" kern="0" dirty="0">
                <a:solidFill>
                  <a:srgbClr val="0070C0"/>
                </a:solidFill>
                <a:latin typeface="Arial"/>
                <a:ea typeface="黑体"/>
              </a:rPr>
              <a:t>格式</a:t>
            </a:r>
            <a:r>
              <a:rPr lang="en-US" altLang="zh-CN" sz="2400" b="1" kern="0" dirty="0">
                <a:solidFill>
                  <a:srgbClr val="0070C0"/>
                </a:solidFill>
                <a:latin typeface="Arial"/>
                <a:ea typeface="黑体"/>
              </a:rPr>
              <a:t>1</a:t>
            </a:r>
            <a:r>
              <a:rPr lang="zh-CN" altLang="en-US" sz="2400" b="1" kern="0" dirty="0">
                <a:solidFill>
                  <a:srgbClr val="0070C0"/>
                </a:solidFill>
                <a:latin typeface="Arial"/>
                <a:ea typeface="黑体"/>
              </a:rPr>
              <a:t>只执行一条语句</a:t>
            </a:r>
            <a:r>
              <a:rPr lang="en-US" altLang="zh-CN" sz="2400" b="1" kern="0" dirty="0">
                <a:solidFill>
                  <a:srgbClr val="000000"/>
                </a:solidFill>
                <a:latin typeface="Arial"/>
                <a:ea typeface="黑体"/>
              </a:rPr>
              <a:t>.</a:t>
            </a:r>
            <a:r>
              <a:rPr lang="zh-CN" altLang="en-US" sz="2400" b="1" kern="0" dirty="0">
                <a:solidFill>
                  <a:srgbClr val="000000"/>
                </a:solidFill>
                <a:latin typeface="Arial"/>
                <a:ea typeface="黑体"/>
              </a:rPr>
              <a:t>格式</a:t>
            </a:r>
            <a:r>
              <a:rPr lang="en-US" altLang="zh-CN" sz="2400" b="1" kern="0" dirty="0">
                <a:solidFill>
                  <a:srgbClr val="000000"/>
                </a:solidFill>
                <a:latin typeface="Arial"/>
                <a:ea typeface="黑体"/>
              </a:rPr>
              <a:t>2</a:t>
            </a:r>
            <a:r>
              <a:rPr lang="zh-CN" altLang="en-US" sz="2400" b="1" kern="0" dirty="0">
                <a:solidFill>
                  <a:srgbClr val="000000"/>
                </a:solidFill>
                <a:latin typeface="Arial"/>
                <a:ea typeface="黑体"/>
              </a:rPr>
              <a:t>则执行语句序列。</a:t>
            </a:r>
            <a:endParaRPr lang="en-US" altLang="zh-CN" sz="2400" b="1" kern="0" dirty="0">
              <a:solidFill>
                <a:srgbClr val="000000"/>
              </a:solidFill>
              <a:latin typeface="Arial"/>
              <a:ea typeface="黑体"/>
            </a:endParaRPr>
          </a:p>
        </p:txBody>
      </p:sp>
    </p:spTree>
    <p:extLst>
      <p:ext uri="{BB962C8B-B14F-4D97-AF65-F5344CB8AC3E}">
        <p14:creationId xmlns:p14="http://schemas.microsoft.com/office/powerpoint/2010/main" val="25232113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57</a:t>
            </a:fld>
            <a:endParaRPr lang="zh-CN" altLang="en-US"/>
          </a:p>
        </p:txBody>
      </p:sp>
      <p:sp>
        <p:nvSpPr>
          <p:cNvPr id="3" name="矩形 2"/>
          <p:cNvSpPr/>
          <p:nvPr/>
        </p:nvSpPr>
        <p:spPr>
          <a:xfrm>
            <a:off x="951313" y="1340768"/>
            <a:ext cx="7344816" cy="3933384"/>
          </a:xfrm>
          <a:prstGeom prst="rect">
            <a:avLst/>
          </a:prstGeom>
        </p:spPr>
        <p:txBody>
          <a:bodyPr wrap="square">
            <a:spAutoFit/>
          </a:bodyPr>
          <a:lstStyle/>
          <a:p>
            <a:pPr marL="342900" lvl="0" indent="-342900" eaLnBrk="0" fontAlgn="base" hangingPunct="0">
              <a:spcBef>
                <a:spcPct val="20000"/>
              </a:spcBef>
              <a:spcAft>
                <a:spcPct val="0"/>
              </a:spcAft>
              <a:buClr>
                <a:srgbClr val="008000"/>
              </a:buClr>
              <a:buSzPct val="110000"/>
            </a:pPr>
            <a:r>
              <a:rPr lang="en-US" altLang="zh-CN" sz="2400" b="1" kern="0" dirty="0">
                <a:solidFill>
                  <a:srgbClr val="0070C0"/>
                </a:solidFill>
                <a:latin typeface="Arial"/>
                <a:ea typeface="黑体"/>
              </a:rPr>
              <a:t>2.  If</a:t>
            </a:r>
            <a:r>
              <a:rPr lang="zh-CN" altLang="en-US" sz="2400" b="1" kern="0" dirty="0">
                <a:solidFill>
                  <a:srgbClr val="0070C0"/>
                </a:solidFill>
                <a:latin typeface="Arial"/>
                <a:ea typeface="黑体"/>
              </a:rPr>
              <a:t>．．．</a:t>
            </a:r>
            <a:r>
              <a:rPr lang="en-US" altLang="zh-CN" sz="2400" b="1" kern="0" dirty="0">
                <a:solidFill>
                  <a:srgbClr val="0070C0"/>
                </a:solidFill>
                <a:latin typeface="Arial"/>
                <a:ea typeface="黑体"/>
              </a:rPr>
              <a:t>Then</a:t>
            </a:r>
            <a:r>
              <a:rPr lang="zh-CN" altLang="en-US" sz="2400" b="1" kern="0" dirty="0">
                <a:solidFill>
                  <a:srgbClr val="0070C0"/>
                </a:solidFill>
                <a:latin typeface="Arial"/>
                <a:ea typeface="黑体"/>
              </a:rPr>
              <a:t>．．．</a:t>
            </a:r>
            <a:r>
              <a:rPr lang="en-US" altLang="zh-CN" sz="2400" b="1" kern="0" dirty="0">
                <a:solidFill>
                  <a:srgbClr val="0070C0"/>
                </a:solidFill>
                <a:latin typeface="Arial"/>
                <a:ea typeface="黑体"/>
              </a:rPr>
              <a:t>Else</a:t>
            </a:r>
            <a:r>
              <a:rPr lang="zh-CN" altLang="en-US" sz="2400" b="1" kern="0" dirty="0">
                <a:solidFill>
                  <a:srgbClr val="0070C0"/>
                </a:solidFill>
                <a:latin typeface="Arial"/>
                <a:ea typeface="黑体"/>
              </a:rPr>
              <a:t>．．． 结构</a:t>
            </a:r>
          </a:p>
          <a:p>
            <a:pPr marL="342900" lvl="0" indent="-342900" eaLnBrk="0" fontAlgn="base" hangingPunct="0">
              <a:spcBef>
                <a:spcPct val="20000"/>
              </a:spcBef>
              <a:spcAft>
                <a:spcPct val="0"/>
              </a:spcAft>
              <a:buClr>
                <a:srgbClr val="008000"/>
              </a:buClr>
              <a:buSzPct val="110000"/>
            </a:pPr>
            <a:r>
              <a:rPr lang="zh-CN" altLang="en-US" sz="2400" b="1" kern="0" dirty="0">
                <a:solidFill>
                  <a:srgbClr val="000000"/>
                </a:solidFill>
                <a:latin typeface="Arial"/>
                <a:ea typeface="黑体"/>
              </a:rPr>
              <a:t>格式：</a:t>
            </a:r>
            <a:r>
              <a:rPr lang="en-US" altLang="zh-CN" sz="2400" b="1" kern="0" dirty="0">
                <a:solidFill>
                  <a:srgbClr val="000000"/>
                </a:solidFill>
                <a:latin typeface="Arial"/>
                <a:ea typeface="黑体"/>
              </a:rPr>
              <a:t> If &lt;</a:t>
            </a:r>
            <a:r>
              <a:rPr lang="zh-CN" altLang="en-US" sz="2400" b="1" kern="0" dirty="0">
                <a:solidFill>
                  <a:srgbClr val="000000"/>
                </a:solidFill>
                <a:latin typeface="Arial"/>
                <a:ea typeface="黑体"/>
              </a:rPr>
              <a:t>条件</a:t>
            </a:r>
            <a:r>
              <a:rPr lang="en-US" altLang="zh-CN" sz="2400" b="1" kern="0" dirty="0">
                <a:solidFill>
                  <a:srgbClr val="000000"/>
                </a:solidFill>
                <a:latin typeface="Arial"/>
                <a:ea typeface="黑体"/>
              </a:rPr>
              <a:t>&gt;  Then</a:t>
            </a:r>
            <a:endParaRPr lang="zh-CN" altLang="zh-CN" sz="24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&lt;</a:t>
            </a:r>
            <a:r>
              <a:rPr lang="zh-CN" altLang="en-US" sz="2400" b="1" kern="0" dirty="0">
                <a:solidFill>
                  <a:srgbClr val="000000"/>
                </a:solidFill>
                <a:latin typeface="Arial"/>
                <a:ea typeface="黑体"/>
              </a:rPr>
              <a:t>语句序列</a:t>
            </a:r>
            <a:r>
              <a:rPr lang="en-US" altLang="zh-CN" sz="2400" b="1" kern="0" dirty="0">
                <a:solidFill>
                  <a:srgbClr val="000000"/>
                </a:solidFill>
                <a:latin typeface="Arial"/>
                <a:ea typeface="黑体"/>
              </a:rPr>
              <a:t>1&gt;</a:t>
            </a:r>
            <a:endParaRPr lang="zh-CN" altLang="zh-CN" sz="24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Else</a:t>
            </a:r>
            <a:endParaRPr lang="zh-CN" altLang="zh-CN" sz="24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&lt;</a:t>
            </a:r>
            <a:r>
              <a:rPr lang="zh-CN" altLang="en-US" sz="2400" b="1" kern="0" dirty="0">
                <a:solidFill>
                  <a:srgbClr val="000000"/>
                </a:solidFill>
                <a:latin typeface="Arial"/>
                <a:ea typeface="黑体"/>
              </a:rPr>
              <a:t>语句序列</a:t>
            </a:r>
            <a:r>
              <a:rPr lang="en-US" altLang="zh-CN" sz="2400" b="1" kern="0" dirty="0">
                <a:solidFill>
                  <a:srgbClr val="000000"/>
                </a:solidFill>
                <a:latin typeface="Arial"/>
                <a:ea typeface="黑体"/>
              </a:rPr>
              <a:t>2&gt;</a:t>
            </a:r>
            <a:endParaRPr lang="zh-CN" altLang="zh-CN" sz="24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End If</a:t>
            </a:r>
          </a:p>
          <a:p>
            <a:pPr marL="342900" lvl="0" indent="-342900" eaLnBrk="0" fontAlgn="base" hangingPunct="0">
              <a:spcBef>
                <a:spcPct val="20000"/>
              </a:spcBef>
              <a:spcAft>
                <a:spcPct val="0"/>
              </a:spcAft>
              <a:buClr>
                <a:srgbClr val="008000"/>
              </a:buClr>
              <a:buSzPct val="110000"/>
            </a:pPr>
            <a:endParaRPr lang="zh-CN" altLang="zh-CN" sz="24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    </a:t>
            </a:r>
            <a:r>
              <a:rPr lang="zh-CN" altLang="en-US" sz="2400" b="1" kern="0" dirty="0">
                <a:solidFill>
                  <a:srgbClr val="000000"/>
                </a:solidFill>
                <a:latin typeface="Arial"/>
                <a:ea typeface="黑体"/>
              </a:rPr>
              <a:t>功能：条件成立，执行</a:t>
            </a:r>
            <a:r>
              <a:rPr lang="en-US" altLang="zh-CN" sz="2400" b="1" kern="0" dirty="0">
                <a:solidFill>
                  <a:srgbClr val="000000"/>
                </a:solidFill>
                <a:latin typeface="Arial"/>
                <a:ea typeface="黑体"/>
              </a:rPr>
              <a:t>&lt;</a:t>
            </a:r>
            <a:r>
              <a:rPr lang="zh-CN" altLang="en-US" sz="2400" b="1" kern="0" dirty="0">
                <a:solidFill>
                  <a:srgbClr val="000000"/>
                </a:solidFill>
                <a:latin typeface="Arial"/>
                <a:ea typeface="黑体"/>
              </a:rPr>
              <a:t>语句序列</a:t>
            </a:r>
            <a:r>
              <a:rPr lang="en-US" altLang="zh-CN" sz="2400" b="1" kern="0" dirty="0">
                <a:solidFill>
                  <a:srgbClr val="000000"/>
                </a:solidFill>
                <a:latin typeface="Arial"/>
                <a:ea typeface="黑体"/>
              </a:rPr>
              <a:t>1&gt;</a:t>
            </a:r>
            <a:r>
              <a:rPr lang="zh-CN" altLang="en-US" sz="2400" b="1" kern="0" dirty="0">
                <a:solidFill>
                  <a:srgbClr val="000000"/>
                </a:solidFill>
                <a:latin typeface="Arial"/>
                <a:ea typeface="黑体"/>
              </a:rPr>
              <a:t>，条件不成立，执行</a:t>
            </a:r>
            <a:r>
              <a:rPr lang="en-US" altLang="zh-CN" sz="2400" b="1" kern="0" dirty="0">
                <a:solidFill>
                  <a:srgbClr val="000000"/>
                </a:solidFill>
                <a:latin typeface="Arial"/>
                <a:ea typeface="黑体"/>
              </a:rPr>
              <a:t>&lt;</a:t>
            </a:r>
            <a:r>
              <a:rPr lang="zh-CN" altLang="en-US" sz="2400" b="1" kern="0" dirty="0">
                <a:solidFill>
                  <a:srgbClr val="000000"/>
                </a:solidFill>
                <a:latin typeface="Arial"/>
                <a:ea typeface="黑体"/>
              </a:rPr>
              <a:t>语句序列</a:t>
            </a:r>
            <a:r>
              <a:rPr lang="en-US" altLang="zh-CN" sz="2400" b="1" kern="0" dirty="0">
                <a:solidFill>
                  <a:srgbClr val="000000"/>
                </a:solidFill>
                <a:latin typeface="Arial"/>
                <a:ea typeface="黑体"/>
              </a:rPr>
              <a:t>2&gt;</a:t>
            </a:r>
            <a:endParaRPr lang="zh-CN" altLang="zh-CN" sz="2400" b="1" kern="0" dirty="0">
              <a:solidFill>
                <a:srgbClr val="000000"/>
              </a:solidFill>
              <a:latin typeface="Arial"/>
              <a:ea typeface="黑体"/>
            </a:endParaRPr>
          </a:p>
        </p:txBody>
      </p:sp>
    </p:spTree>
    <p:extLst>
      <p:ext uri="{BB962C8B-B14F-4D97-AF65-F5344CB8AC3E}">
        <p14:creationId xmlns:p14="http://schemas.microsoft.com/office/powerpoint/2010/main" val="40590412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58</a:t>
            </a:fld>
            <a:endParaRPr lang="zh-CN" altLang="en-US" dirty="0"/>
          </a:p>
        </p:txBody>
      </p:sp>
      <p:sp>
        <p:nvSpPr>
          <p:cNvPr id="3" name="矩形 2"/>
          <p:cNvSpPr/>
          <p:nvPr/>
        </p:nvSpPr>
        <p:spPr>
          <a:xfrm>
            <a:off x="755576" y="798665"/>
            <a:ext cx="3024336" cy="4893647"/>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en-US" altLang="zh-CN" sz="2400" b="1" kern="0" dirty="0">
                <a:solidFill>
                  <a:srgbClr val="FF0000"/>
                </a:solidFill>
                <a:latin typeface="Arial"/>
                <a:ea typeface="黑体"/>
              </a:rPr>
              <a:t>3</a:t>
            </a:r>
            <a:r>
              <a:rPr lang="en-US" altLang="zh-CN" sz="2400" b="1" kern="0" dirty="0" smtClean="0">
                <a:solidFill>
                  <a:srgbClr val="FF0000"/>
                </a:solidFill>
                <a:latin typeface="Arial"/>
                <a:ea typeface="黑体"/>
              </a:rPr>
              <a:t>. If</a:t>
            </a:r>
            <a:r>
              <a:rPr lang="zh-CN" altLang="en-US" sz="2400" b="1" kern="0" dirty="0" smtClean="0">
                <a:solidFill>
                  <a:srgbClr val="FF0000"/>
                </a:solidFill>
                <a:latin typeface="Arial"/>
                <a:ea typeface="黑体"/>
              </a:rPr>
              <a:t>语句的嵌套</a:t>
            </a:r>
            <a:r>
              <a:rPr lang="en-US" altLang="zh-CN" sz="2400" b="1" kern="0" dirty="0" smtClean="0">
                <a:solidFill>
                  <a:srgbClr val="FF0000"/>
                </a:solidFill>
                <a:latin typeface="Arial"/>
                <a:ea typeface="黑体"/>
              </a:rPr>
              <a:t>(</a:t>
            </a:r>
            <a:r>
              <a:rPr lang="zh-CN" altLang="en-US" sz="2400" b="1" kern="0" dirty="0" smtClean="0">
                <a:solidFill>
                  <a:srgbClr val="FF0000"/>
                </a:solidFill>
                <a:latin typeface="Arial"/>
                <a:ea typeface="黑体"/>
              </a:rPr>
              <a:t>或多分支）</a:t>
            </a:r>
            <a:endParaRPr lang="zh-CN" altLang="en-US" sz="2400" b="1" kern="0" dirty="0">
              <a:solidFill>
                <a:srgbClr val="FF0000"/>
              </a:solidFill>
              <a:latin typeface="Arial"/>
              <a:ea typeface="黑体"/>
            </a:endParaRPr>
          </a:p>
          <a:p>
            <a:pPr marL="342900" lvl="0" indent="-342900" fontAlgn="base">
              <a:spcBef>
                <a:spcPct val="20000"/>
              </a:spcBef>
              <a:spcAft>
                <a:spcPct val="0"/>
              </a:spcAft>
              <a:buClr>
                <a:srgbClr val="008000"/>
              </a:buClr>
              <a:buSzPct val="110000"/>
            </a:pPr>
            <a:r>
              <a:rPr lang="zh-CN" altLang="en-US" sz="2000" b="1" kern="0" dirty="0">
                <a:solidFill>
                  <a:srgbClr val="000000"/>
                </a:solidFill>
                <a:latin typeface="Times New Roman" pitchFamily="18" charset="0"/>
                <a:ea typeface="黑体"/>
              </a:rPr>
              <a:t>格式：</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If &lt;</a:t>
            </a:r>
            <a:r>
              <a:rPr lang="zh-CN" altLang="en-US" sz="2000" b="1" kern="0" dirty="0">
                <a:solidFill>
                  <a:srgbClr val="000000"/>
                </a:solidFill>
                <a:latin typeface="Times New Roman" pitchFamily="18" charset="0"/>
                <a:ea typeface="黑体"/>
              </a:rPr>
              <a:t>条件</a:t>
            </a:r>
            <a:r>
              <a:rPr lang="en-US" altLang="zh-CN" sz="2000" b="1" kern="0" dirty="0">
                <a:solidFill>
                  <a:srgbClr val="000000"/>
                </a:solidFill>
                <a:latin typeface="Times New Roman" pitchFamily="18" charset="0"/>
                <a:ea typeface="黑体"/>
              </a:rPr>
              <a:t>1&gt; Then</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   &lt;</a:t>
            </a:r>
            <a:r>
              <a:rPr lang="zh-CN" altLang="en-US" sz="2000" b="1" kern="0" dirty="0">
                <a:solidFill>
                  <a:srgbClr val="000000"/>
                </a:solidFill>
                <a:latin typeface="Times New Roman" pitchFamily="18" charset="0"/>
                <a:ea typeface="黑体"/>
              </a:rPr>
              <a:t>语句块</a:t>
            </a:r>
            <a:r>
              <a:rPr lang="en-US" altLang="zh-CN" sz="2000" b="1" kern="0" dirty="0">
                <a:solidFill>
                  <a:srgbClr val="000000"/>
                </a:solidFill>
                <a:latin typeface="Times New Roman" pitchFamily="18" charset="0"/>
                <a:ea typeface="黑体"/>
              </a:rPr>
              <a:t>1&gt;</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a:t>
            </a:r>
            <a:r>
              <a:rPr lang="en-US" altLang="zh-CN" sz="2000" b="1" kern="0" dirty="0" err="1">
                <a:solidFill>
                  <a:srgbClr val="000000"/>
                </a:solidFill>
                <a:latin typeface="Times New Roman" pitchFamily="18" charset="0"/>
                <a:ea typeface="黑体"/>
              </a:rPr>
              <a:t>ElseIf</a:t>
            </a:r>
            <a:r>
              <a:rPr lang="en-US" altLang="zh-CN" sz="2000" b="1" kern="0" dirty="0">
                <a:solidFill>
                  <a:srgbClr val="000000"/>
                </a:solidFill>
                <a:latin typeface="Times New Roman" pitchFamily="18" charset="0"/>
                <a:ea typeface="黑体"/>
              </a:rPr>
              <a:t> &lt;</a:t>
            </a:r>
            <a:r>
              <a:rPr lang="zh-CN" altLang="en-US" sz="2000" b="1" kern="0" dirty="0">
                <a:solidFill>
                  <a:srgbClr val="000000"/>
                </a:solidFill>
                <a:latin typeface="Times New Roman" pitchFamily="18" charset="0"/>
                <a:ea typeface="黑体"/>
              </a:rPr>
              <a:t>条件</a:t>
            </a:r>
            <a:r>
              <a:rPr lang="en-US" altLang="zh-CN" sz="2000" b="1" kern="0" dirty="0">
                <a:solidFill>
                  <a:srgbClr val="000000"/>
                </a:solidFill>
                <a:latin typeface="Times New Roman" pitchFamily="18" charset="0"/>
                <a:ea typeface="黑体"/>
              </a:rPr>
              <a:t>2&gt; Then</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   &lt;</a:t>
            </a:r>
            <a:r>
              <a:rPr lang="zh-CN" altLang="en-US" sz="2000" b="1" kern="0" dirty="0">
                <a:solidFill>
                  <a:srgbClr val="000000"/>
                </a:solidFill>
                <a:latin typeface="Times New Roman" pitchFamily="18" charset="0"/>
                <a:ea typeface="黑体"/>
              </a:rPr>
              <a:t>语句块</a:t>
            </a:r>
            <a:r>
              <a:rPr lang="en-US" altLang="zh-CN" sz="2000" b="1" kern="0" dirty="0">
                <a:solidFill>
                  <a:srgbClr val="000000"/>
                </a:solidFill>
                <a:latin typeface="Times New Roman" pitchFamily="18" charset="0"/>
                <a:ea typeface="黑体"/>
              </a:rPr>
              <a:t>2&gt;]</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a:t>
            </a:r>
            <a:r>
              <a:rPr lang="en-US" altLang="zh-CN" sz="2000" b="1" kern="0" dirty="0" err="1">
                <a:solidFill>
                  <a:srgbClr val="000000"/>
                </a:solidFill>
                <a:latin typeface="Times New Roman" pitchFamily="18" charset="0"/>
                <a:ea typeface="黑体"/>
              </a:rPr>
              <a:t>ElseIf</a:t>
            </a:r>
            <a:r>
              <a:rPr lang="en-US" altLang="zh-CN" sz="2000" b="1" kern="0" dirty="0">
                <a:solidFill>
                  <a:srgbClr val="000000"/>
                </a:solidFill>
                <a:latin typeface="Times New Roman" pitchFamily="18" charset="0"/>
                <a:ea typeface="黑体"/>
              </a:rPr>
              <a:t> &lt;</a:t>
            </a:r>
            <a:r>
              <a:rPr lang="zh-CN" altLang="en-US" sz="2000" b="1" kern="0" dirty="0">
                <a:solidFill>
                  <a:srgbClr val="000000"/>
                </a:solidFill>
                <a:latin typeface="Times New Roman" pitchFamily="18" charset="0"/>
                <a:ea typeface="黑体"/>
              </a:rPr>
              <a:t>条件</a:t>
            </a:r>
            <a:r>
              <a:rPr lang="en-US" altLang="zh-CN" sz="2000" b="1" kern="0" dirty="0">
                <a:solidFill>
                  <a:srgbClr val="000000"/>
                </a:solidFill>
                <a:latin typeface="Times New Roman" pitchFamily="18" charset="0"/>
                <a:ea typeface="黑体"/>
              </a:rPr>
              <a:t>3&gt; Then</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   &lt;</a:t>
            </a:r>
            <a:r>
              <a:rPr lang="zh-CN" altLang="en-US" sz="2000" b="1" kern="0" dirty="0">
                <a:solidFill>
                  <a:srgbClr val="000000"/>
                </a:solidFill>
                <a:latin typeface="Times New Roman" pitchFamily="18" charset="0"/>
                <a:ea typeface="黑体"/>
              </a:rPr>
              <a:t>语句块</a:t>
            </a:r>
            <a:r>
              <a:rPr lang="en-US" altLang="zh-CN" sz="2000" b="1" kern="0" dirty="0">
                <a:solidFill>
                  <a:srgbClr val="000000"/>
                </a:solidFill>
                <a:latin typeface="Times New Roman" pitchFamily="18" charset="0"/>
                <a:ea typeface="黑体"/>
              </a:rPr>
              <a:t>3&gt;]</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[Else</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   &lt;</a:t>
            </a:r>
            <a:r>
              <a:rPr lang="zh-CN" altLang="en-US" sz="2000" b="1" kern="0" dirty="0">
                <a:solidFill>
                  <a:srgbClr val="000000"/>
                </a:solidFill>
                <a:latin typeface="Times New Roman" pitchFamily="18" charset="0"/>
                <a:ea typeface="黑体"/>
              </a:rPr>
              <a:t>语句块</a:t>
            </a:r>
            <a:r>
              <a:rPr lang="en-US" altLang="zh-CN" sz="2000" b="1" kern="0" dirty="0">
                <a:solidFill>
                  <a:srgbClr val="000000"/>
                </a:solidFill>
                <a:latin typeface="Times New Roman" pitchFamily="18" charset="0"/>
                <a:ea typeface="黑体"/>
              </a:rPr>
              <a:t>n&gt;]</a:t>
            </a:r>
          </a:p>
          <a:p>
            <a:pPr marL="342900" lvl="0" indent="-342900" fontAlgn="base">
              <a:spcBef>
                <a:spcPct val="20000"/>
              </a:spcBef>
              <a:spcAft>
                <a:spcPct val="0"/>
              </a:spcAft>
              <a:buClr>
                <a:srgbClr val="008000"/>
              </a:buClr>
              <a:buSzPct val="110000"/>
            </a:pPr>
            <a:r>
              <a:rPr lang="en-US" altLang="zh-CN" sz="2000" b="1" kern="0" dirty="0">
                <a:solidFill>
                  <a:srgbClr val="000000"/>
                </a:solidFill>
                <a:latin typeface="Times New Roman" pitchFamily="18" charset="0"/>
                <a:ea typeface="黑体"/>
              </a:rPr>
              <a:t>End If</a:t>
            </a:r>
          </a:p>
        </p:txBody>
      </p:sp>
      <p:sp>
        <p:nvSpPr>
          <p:cNvPr id="4" name="矩形 3"/>
          <p:cNvSpPr/>
          <p:nvPr/>
        </p:nvSpPr>
        <p:spPr>
          <a:xfrm>
            <a:off x="3995936" y="1166842"/>
            <a:ext cx="4572000" cy="4524315"/>
          </a:xfrm>
          <a:prstGeom prst="rect">
            <a:avLst/>
          </a:prstGeom>
        </p:spPr>
        <p:txBody>
          <a:bodyPr>
            <a:spAutoFit/>
          </a:bodyPr>
          <a:lstStyle/>
          <a:p>
            <a:pPr marL="342900" lvl="0" indent="-342900" fontAlgn="base">
              <a:spcBef>
                <a:spcPct val="20000"/>
              </a:spcBef>
              <a:spcAft>
                <a:spcPct val="0"/>
              </a:spcAft>
              <a:buClr>
                <a:srgbClr val="008000"/>
              </a:buClr>
              <a:buSzPct val="110000"/>
            </a:pPr>
            <a:r>
              <a:rPr lang="zh-CN" altLang="en-US" sz="2400" b="1" kern="0" dirty="0">
                <a:solidFill>
                  <a:srgbClr val="0070C0"/>
                </a:solidFill>
                <a:latin typeface="Arial"/>
                <a:ea typeface="黑体"/>
              </a:rPr>
              <a:t>比如：判断考试成绩（</a:t>
            </a:r>
            <a:r>
              <a:rPr lang="en-US" altLang="zh-CN" sz="2400" b="1" kern="0" dirty="0">
                <a:solidFill>
                  <a:srgbClr val="0070C0"/>
                </a:solidFill>
                <a:latin typeface="Arial"/>
                <a:ea typeface="黑体"/>
              </a:rPr>
              <a:t>score</a:t>
            </a:r>
            <a:r>
              <a:rPr lang="zh-CN" altLang="en-US" sz="2400" b="1" kern="0" dirty="0">
                <a:solidFill>
                  <a:srgbClr val="0070C0"/>
                </a:solidFill>
                <a:latin typeface="Arial"/>
                <a:ea typeface="黑体"/>
              </a:rPr>
              <a:t>）</a:t>
            </a:r>
          </a:p>
          <a:p>
            <a:pPr marL="342900" lvl="0" indent="-342900" fontAlgn="base">
              <a:spcBef>
                <a:spcPct val="20000"/>
              </a:spcBef>
              <a:spcAft>
                <a:spcPct val="0"/>
              </a:spcAft>
              <a:buClr>
                <a:srgbClr val="008000"/>
              </a:buClr>
              <a:buSzPct val="110000"/>
            </a:pPr>
            <a:r>
              <a:rPr lang="zh-CN" altLang="en-US" sz="2400" b="1" kern="0" dirty="0">
                <a:solidFill>
                  <a:srgbClr val="0070C0"/>
                </a:solidFill>
                <a:latin typeface="Arial"/>
                <a:ea typeface="黑体"/>
              </a:rPr>
              <a:t>如果</a:t>
            </a:r>
            <a:r>
              <a:rPr lang="en-US" altLang="zh-CN" sz="2400" b="1" kern="0" dirty="0">
                <a:solidFill>
                  <a:srgbClr val="0070C0"/>
                </a:solidFill>
                <a:latin typeface="Arial"/>
                <a:ea typeface="黑体"/>
              </a:rPr>
              <a:t>0&lt;score&lt;60,</a:t>
            </a:r>
            <a:r>
              <a:rPr lang="zh-CN" altLang="en-US" sz="2400" b="1" kern="0" dirty="0">
                <a:solidFill>
                  <a:srgbClr val="0070C0"/>
                </a:solidFill>
                <a:latin typeface="Arial"/>
                <a:ea typeface="黑体"/>
              </a:rPr>
              <a:t>则显示</a:t>
            </a:r>
            <a:br>
              <a:rPr lang="zh-CN" altLang="en-US" sz="2400" b="1" kern="0" dirty="0">
                <a:solidFill>
                  <a:srgbClr val="0070C0"/>
                </a:solidFill>
                <a:latin typeface="Arial"/>
                <a:ea typeface="黑体"/>
              </a:rPr>
            </a:br>
            <a:r>
              <a:rPr lang="zh-CN" altLang="en-US" sz="2400" b="1" kern="0" dirty="0">
                <a:solidFill>
                  <a:srgbClr val="0070C0"/>
                </a:solidFill>
                <a:latin typeface="Arial"/>
                <a:ea typeface="黑体"/>
              </a:rPr>
              <a:t>“不及格”</a:t>
            </a:r>
          </a:p>
          <a:p>
            <a:pPr marL="342900" lvl="0" indent="-342900" fontAlgn="base">
              <a:spcBef>
                <a:spcPct val="20000"/>
              </a:spcBef>
              <a:spcAft>
                <a:spcPct val="0"/>
              </a:spcAft>
              <a:buClr>
                <a:srgbClr val="008000"/>
              </a:buClr>
              <a:buSzPct val="110000"/>
            </a:pPr>
            <a:r>
              <a:rPr lang="zh-CN" altLang="en-US" sz="2400" b="1" kern="0" dirty="0">
                <a:solidFill>
                  <a:srgbClr val="0070C0"/>
                </a:solidFill>
                <a:latin typeface="Arial"/>
                <a:ea typeface="黑体"/>
              </a:rPr>
              <a:t>如果</a:t>
            </a:r>
            <a:r>
              <a:rPr lang="en-US" altLang="zh-CN" sz="2400" b="1" kern="0" dirty="0">
                <a:solidFill>
                  <a:srgbClr val="0070C0"/>
                </a:solidFill>
                <a:latin typeface="Arial"/>
                <a:ea typeface="黑体"/>
              </a:rPr>
              <a:t>60&lt;=score&lt;70,</a:t>
            </a:r>
            <a:r>
              <a:rPr lang="zh-CN" altLang="en-US" sz="2400" b="1" kern="0" dirty="0">
                <a:solidFill>
                  <a:srgbClr val="0070C0"/>
                </a:solidFill>
                <a:latin typeface="Arial"/>
                <a:ea typeface="黑体"/>
              </a:rPr>
              <a:t>则显示“及格”</a:t>
            </a:r>
          </a:p>
          <a:p>
            <a:pPr marL="342900" lvl="0" indent="-342900" fontAlgn="base">
              <a:spcBef>
                <a:spcPct val="20000"/>
              </a:spcBef>
              <a:spcAft>
                <a:spcPct val="0"/>
              </a:spcAft>
              <a:buClr>
                <a:srgbClr val="008000"/>
              </a:buClr>
              <a:buSzPct val="110000"/>
            </a:pPr>
            <a:r>
              <a:rPr lang="zh-CN" altLang="en-US" sz="2400" b="1" kern="0" dirty="0">
                <a:solidFill>
                  <a:srgbClr val="0070C0"/>
                </a:solidFill>
                <a:latin typeface="Arial"/>
                <a:ea typeface="黑体"/>
              </a:rPr>
              <a:t>如果</a:t>
            </a:r>
            <a:r>
              <a:rPr lang="en-US" altLang="zh-CN" sz="2400" b="1" kern="0" dirty="0">
                <a:solidFill>
                  <a:srgbClr val="0070C0"/>
                </a:solidFill>
                <a:latin typeface="Arial"/>
                <a:ea typeface="黑体"/>
              </a:rPr>
              <a:t>70&lt;=score&lt;80,</a:t>
            </a:r>
            <a:r>
              <a:rPr lang="zh-CN" altLang="en-US" sz="2400" b="1" kern="0" dirty="0">
                <a:solidFill>
                  <a:srgbClr val="0070C0"/>
                </a:solidFill>
                <a:latin typeface="Arial"/>
                <a:ea typeface="黑体"/>
              </a:rPr>
              <a:t>则显示“中等”</a:t>
            </a:r>
          </a:p>
          <a:p>
            <a:pPr marL="342900" lvl="0" indent="-342900" fontAlgn="base">
              <a:spcBef>
                <a:spcPct val="20000"/>
              </a:spcBef>
              <a:spcAft>
                <a:spcPct val="0"/>
              </a:spcAft>
              <a:buClr>
                <a:srgbClr val="008000"/>
              </a:buClr>
              <a:buSzPct val="110000"/>
            </a:pPr>
            <a:r>
              <a:rPr lang="zh-CN" altLang="en-US" sz="2400" b="1" kern="0" dirty="0">
                <a:solidFill>
                  <a:srgbClr val="0070C0"/>
                </a:solidFill>
                <a:latin typeface="Arial"/>
                <a:ea typeface="黑体"/>
              </a:rPr>
              <a:t>如果</a:t>
            </a:r>
            <a:r>
              <a:rPr lang="en-US" altLang="zh-CN" sz="2400" b="1" kern="0" dirty="0">
                <a:solidFill>
                  <a:srgbClr val="0070C0"/>
                </a:solidFill>
                <a:latin typeface="Arial"/>
                <a:ea typeface="黑体"/>
              </a:rPr>
              <a:t>80&lt;=score&lt;90,</a:t>
            </a:r>
            <a:r>
              <a:rPr lang="zh-CN" altLang="en-US" sz="2400" b="1" kern="0" dirty="0">
                <a:solidFill>
                  <a:srgbClr val="0070C0"/>
                </a:solidFill>
                <a:latin typeface="Arial"/>
                <a:ea typeface="黑体"/>
              </a:rPr>
              <a:t>则显示“良好”</a:t>
            </a:r>
          </a:p>
          <a:p>
            <a:pPr marL="342900" lvl="0" indent="-342900" fontAlgn="base">
              <a:spcBef>
                <a:spcPct val="20000"/>
              </a:spcBef>
              <a:spcAft>
                <a:spcPct val="0"/>
              </a:spcAft>
              <a:buClr>
                <a:srgbClr val="008000"/>
              </a:buClr>
              <a:buSzPct val="110000"/>
            </a:pPr>
            <a:r>
              <a:rPr lang="zh-CN" altLang="en-US" sz="2400" b="1" kern="0" dirty="0">
                <a:solidFill>
                  <a:srgbClr val="0070C0"/>
                </a:solidFill>
                <a:latin typeface="Arial"/>
                <a:ea typeface="黑体"/>
              </a:rPr>
              <a:t>如果</a:t>
            </a:r>
            <a:r>
              <a:rPr lang="en-US" altLang="zh-CN" sz="2400" b="1" kern="0" dirty="0">
                <a:solidFill>
                  <a:srgbClr val="0070C0"/>
                </a:solidFill>
                <a:latin typeface="Arial"/>
                <a:ea typeface="黑体"/>
              </a:rPr>
              <a:t>90&lt;=score&lt;=100,</a:t>
            </a:r>
            <a:r>
              <a:rPr lang="zh-CN" altLang="en-US" sz="2400" b="1" kern="0" dirty="0">
                <a:solidFill>
                  <a:srgbClr val="0070C0"/>
                </a:solidFill>
                <a:latin typeface="Arial"/>
                <a:ea typeface="黑体"/>
              </a:rPr>
              <a:t>则显示“优秀”</a:t>
            </a:r>
          </a:p>
        </p:txBody>
      </p:sp>
      <p:cxnSp>
        <p:nvCxnSpPr>
          <p:cNvPr id="8" name="直接连接符 7"/>
          <p:cNvCxnSpPr/>
          <p:nvPr/>
        </p:nvCxnSpPr>
        <p:spPr>
          <a:xfrm>
            <a:off x="3851920" y="319948"/>
            <a:ext cx="0" cy="54006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21211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59</a:t>
            </a:fld>
            <a:endParaRPr lang="zh-CN" altLang="en-US"/>
          </a:p>
        </p:txBody>
      </p:sp>
      <p:sp>
        <p:nvSpPr>
          <p:cNvPr id="3" name="矩形 2"/>
          <p:cNvSpPr/>
          <p:nvPr/>
        </p:nvSpPr>
        <p:spPr>
          <a:xfrm>
            <a:off x="1331640" y="1874729"/>
            <a:ext cx="6480720" cy="3711785"/>
          </a:xfrm>
          <a:prstGeom prst="rect">
            <a:avLst/>
          </a:prstGeom>
        </p:spPr>
        <p:txBody>
          <a:bodyPr wrap="square">
            <a:spAutoFit/>
          </a:bodyPr>
          <a:lstStyle/>
          <a:p>
            <a:pPr marL="342900" indent="-342900" eaLnBrk="0" fontAlgn="base" hangingPunct="0">
              <a:spcBef>
                <a:spcPct val="20000"/>
              </a:spcBef>
              <a:spcAft>
                <a:spcPct val="0"/>
              </a:spcAft>
              <a:buClr>
                <a:srgbClr val="008000"/>
              </a:buClr>
              <a:buSzPct val="110000"/>
            </a:pPr>
            <a:r>
              <a:rPr lang="en-US" altLang="zh-CN" sz="2800" b="1" kern="0" dirty="0">
                <a:solidFill>
                  <a:srgbClr val="000000"/>
                </a:solidFill>
                <a:latin typeface="Arial"/>
                <a:ea typeface="黑体"/>
              </a:rPr>
              <a:t>. If</a:t>
            </a:r>
            <a:r>
              <a:rPr lang="zh-CN" altLang="en-US" sz="2800" b="1" kern="0" dirty="0" smtClean="0">
                <a:solidFill>
                  <a:srgbClr val="000000"/>
                </a:solidFill>
                <a:latin typeface="Arial"/>
                <a:ea typeface="黑体"/>
              </a:rPr>
              <a:t>语句嵌套的</a:t>
            </a:r>
            <a:r>
              <a:rPr lang="zh-CN" altLang="en-US" sz="2800" b="1" kern="0" dirty="0">
                <a:solidFill>
                  <a:srgbClr val="000000"/>
                </a:solidFill>
                <a:latin typeface="Arial"/>
                <a:ea typeface="黑体"/>
              </a:rPr>
              <a:t>功能是</a:t>
            </a:r>
            <a:r>
              <a:rPr lang="zh-CN" altLang="en-US" sz="2800" b="1" kern="0" dirty="0" smtClean="0">
                <a:solidFill>
                  <a:srgbClr val="000000"/>
                </a:solidFill>
                <a:latin typeface="Arial"/>
                <a:ea typeface="黑体"/>
              </a:rPr>
              <a:t>：</a:t>
            </a:r>
            <a:endParaRPr lang="en-US" altLang="zh-CN" sz="2800" b="1" kern="0" dirty="0" smtClean="0">
              <a:solidFill>
                <a:srgbClr val="000000"/>
              </a:solidFill>
              <a:latin typeface="Arial"/>
              <a:ea typeface="黑体"/>
            </a:endParaRPr>
          </a:p>
          <a:p>
            <a:pPr marL="342900" indent="-342900" eaLnBrk="0" fontAlgn="base" hangingPunct="0">
              <a:spcBef>
                <a:spcPct val="20000"/>
              </a:spcBef>
              <a:spcAft>
                <a:spcPct val="0"/>
              </a:spcAft>
              <a:buClr>
                <a:srgbClr val="008000"/>
              </a:buClr>
              <a:buSzPct val="110000"/>
            </a:pPr>
            <a:r>
              <a:rPr lang="zh-CN" altLang="en-US" sz="2800" b="1" kern="0" dirty="0" smtClean="0">
                <a:solidFill>
                  <a:srgbClr val="000000"/>
                </a:solidFill>
                <a:latin typeface="Arial"/>
                <a:ea typeface="黑体"/>
              </a:rPr>
              <a:t> 若</a:t>
            </a:r>
            <a:r>
              <a:rPr lang="zh-CN" altLang="en-US" sz="2800" b="1" kern="0" dirty="0">
                <a:solidFill>
                  <a:srgbClr val="000000"/>
                </a:solidFill>
                <a:latin typeface="Arial"/>
                <a:ea typeface="黑体"/>
              </a:rPr>
              <a:t>“条件</a:t>
            </a:r>
            <a:r>
              <a:rPr lang="en-US" altLang="zh-CN" sz="2800" b="1" kern="0" dirty="0">
                <a:solidFill>
                  <a:srgbClr val="000000"/>
                </a:solidFill>
                <a:latin typeface="Arial"/>
                <a:ea typeface="黑体"/>
              </a:rPr>
              <a:t>1</a:t>
            </a:r>
            <a:r>
              <a:rPr lang="zh-CN" altLang="en-US" sz="2800" b="1" kern="0" dirty="0">
                <a:solidFill>
                  <a:srgbClr val="000000"/>
                </a:solidFill>
                <a:latin typeface="Arial"/>
                <a:ea typeface="黑体"/>
              </a:rPr>
              <a:t>”为真，执行“语句块</a:t>
            </a:r>
            <a:r>
              <a:rPr lang="en-US" altLang="zh-CN" sz="2800" b="1" kern="0" dirty="0">
                <a:solidFill>
                  <a:srgbClr val="000000"/>
                </a:solidFill>
                <a:latin typeface="Arial"/>
                <a:ea typeface="黑体"/>
              </a:rPr>
              <a:t>1</a:t>
            </a:r>
            <a:r>
              <a:rPr lang="zh-CN" altLang="en-US" sz="2800" b="1" kern="0" dirty="0">
                <a:solidFill>
                  <a:srgbClr val="000000"/>
                </a:solidFill>
                <a:latin typeface="Arial"/>
                <a:ea typeface="黑体"/>
              </a:rPr>
              <a:t>”；否则若“条件</a:t>
            </a:r>
            <a:r>
              <a:rPr lang="en-US" altLang="zh-CN" sz="2800" b="1" kern="0" dirty="0">
                <a:solidFill>
                  <a:srgbClr val="000000"/>
                </a:solidFill>
                <a:latin typeface="Arial"/>
                <a:ea typeface="黑体"/>
              </a:rPr>
              <a:t>2</a:t>
            </a:r>
            <a:r>
              <a:rPr lang="zh-CN" altLang="en-US" sz="2800" b="1" kern="0" dirty="0">
                <a:solidFill>
                  <a:srgbClr val="000000"/>
                </a:solidFill>
                <a:latin typeface="Arial"/>
                <a:ea typeface="黑体"/>
              </a:rPr>
              <a:t>”为真，则执行“语句块</a:t>
            </a:r>
            <a:r>
              <a:rPr lang="en-US" altLang="zh-CN" sz="2800" b="1" kern="0" dirty="0">
                <a:solidFill>
                  <a:srgbClr val="000000"/>
                </a:solidFill>
                <a:latin typeface="Arial"/>
                <a:ea typeface="黑体"/>
              </a:rPr>
              <a:t>2</a:t>
            </a:r>
            <a:r>
              <a:rPr lang="zh-CN" altLang="en-US" sz="2800" b="1" kern="0" dirty="0" smtClean="0">
                <a:solidFill>
                  <a:srgbClr val="000000"/>
                </a:solidFill>
                <a:latin typeface="Arial"/>
                <a:ea typeface="黑体"/>
              </a:rPr>
              <a:t>”</a:t>
            </a:r>
            <a:r>
              <a:rPr lang="en-US" altLang="zh-CN" sz="2800" b="1" kern="0" dirty="0" smtClean="0">
                <a:solidFill>
                  <a:srgbClr val="000000"/>
                </a:solidFill>
                <a:latin typeface="Arial"/>
                <a:ea typeface="黑体"/>
              </a:rPr>
              <a:t>······</a:t>
            </a:r>
            <a:r>
              <a:rPr lang="zh-CN" altLang="en-US" sz="2800" b="1" kern="0" dirty="0" smtClean="0">
                <a:solidFill>
                  <a:srgbClr val="000000"/>
                </a:solidFill>
                <a:latin typeface="Arial"/>
                <a:ea typeface="黑体"/>
              </a:rPr>
              <a:t>若有多个条件同时成立，则只执行与第一个成立的条件相对应</a:t>
            </a:r>
            <a:r>
              <a:rPr lang="zh-CN" altLang="en-US" sz="2800" b="1" kern="0" smtClean="0">
                <a:solidFill>
                  <a:srgbClr val="000000"/>
                </a:solidFill>
                <a:latin typeface="Arial"/>
                <a:ea typeface="黑体"/>
              </a:rPr>
              <a:t>的语句块。</a:t>
            </a:r>
            <a:endParaRPr lang="en-US" altLang="zh-CN" sz="2800" b="1" kern="0" dirty="0" smtClean="0">
              <a:solidFill>
                <a:srgbClr val="000000"/>
              </a:solidFill>
              <a:latin typeface="Arial"/>
              <a:ea typeface="黑体"/>
            </a:endParaRPr>
          </a:p>
          <a:p>
            <a:pPr marL="342900" indent="-342900" eaLnBrk="0" fontAlgn="base" hangingPunct="0">
              <a:spcBef>
                <a:spcPct val="20000"/>
              </a:spcBef>
              <a:spcAft>
                <a:spcPct val="0"/>
              </a:spcAft>
              <a:buClr>
                <a:srgbClr val="008000"/>
              </a:buClr>
              <a:buSzPct val="110000"/>
            </a:pPr>
            <a:r>
              <a:rPr lang="en-US" altLang="zh-CN" sz="2800" b="1" kern="0" dirty="0" smtClean="0">
                <a:solidFill>
                  <a:srgbClr val="000000"/>
                </a:solidFill>
                <a:latin typeface="Arial"/>
                <a:ea typeface="黑体"/>
              </a:rPr>
              <a:t>……</a:t>
            </a:r>
            <a:r>
              <a:rPr lang="zh-CN" altLang="en-US" sz="2800" b="1" kern="0" dirty="0">
                <a:solidFill>
                  <a:srgbClr val="000000"/>
                </a:solidFill>
                <a:latin typeface="Arial"/>
                <a:ea typeface="黑体"/>
              </a:rPr>
              <a:t>若上述条件均不成立，执行“语句块</a:t>
            </a:r>
            <a:r>
              <a:rPr lang="en-US" altLang="zh-CN" sz="2800" b="1" kern="0" dirty="0">
                <a:solidFill>
                  <a:srgbClr val="000000"/>
                </a:solidFill>
                <a:latin typeface="Arial"/>
                <a:ea typeface="黑体"/>
              </a:rPr>
              <a:t>n</a:t>
            </a:r>
            <a:r>
              <a:rPr lang="zh-CN" altLang="en-US" sz="2800" b="1" kern="0" dirty="0">
                <a:solidFill>
                  <a:srgbClr val="000000"/>
                </a:solidFill>
                <a:latin typeface="Arial"/>
                <a:ea typeface="黑体"/>
              </a:rPr>
              <a:t>”。</a:t>
            </a:r>
          </a:p>
        </p:txBody>
      </p:sp>
    </p:spTree>
    <p:extLst>
      <p:ext uri="{BB962C8B-B14F-4D97-AF65-F5344CB8AC3E}">
        <p14:creationId xmlns:p14="http://schemas.microsoft.com/office/powerpoint/2010/main" val="39043315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755650" y="981075"/>
            <a:ext cx="7931150" cy="5145088"/>
          </a:xfrm>
        </p:spPr>
        <p:txBody>
          <a:bodyPr/>
          <a:lstStyle/>
          <a:p>
            <a:pPr eaLnBrk="1" hangingPunct="1"/>
            <a:r>
              <a:rPr lang="zh-CN" altLang="en-US" dirty="0" smtClean="0"/>
              <a:t>定义格式如下：</a:t>
            </a:r>
          </a:p>
          <a:p>
            <a:pPr eaLnBrk="1" hangingPunct="1"/>
            <a:r>
              <a:rPr lang="en-US" altLang="zh-CN" dirty="0" smtClean="0"/>
              <a:t>Sub  </a:t>
            </a:r>
            <a:r>
              <a:rPr lang="zh-CN" altLang="en-US" dirty="0" smtClean="0"/>
              <a:t>子过程名</a:t>
            </a:r>
          </a:p>
          <a:p>
            <a:pPr eaLnBrk="1" hangingPunct="1"/>
            <a:r>
              <a:rPr lang="zh-CN" altLang="en-US" dirty="0" smtClean="0"/>
              <a:t>［程序代码］</a:t>
            </a:r>
          </a:p>
          <a:p>
            <a:pPr eaLnBrk="1" hangingPunct="1"/>
            <a:r>
              <a:rPr lang="en-US" altLang="zh-CN" dirty="0" smtClean="0"/>
              <a:t>End Sub</a:t>
            </a:r>
          </a:p>
          <a:p>
            <a:pPr eaLnBrk="1" hangingPunct="1"/>
            <a:endParaRPr lang="en-US" altLang="zh-CN" dirty="0" smtClean="0"/>
          </a:p>
          <a:p>
            <a:pPr eaLnBrk="1" hangingPunct="1"/>
            <a:endParaRPr lang="en-US" altLang="zh-CN" dirty="0" smtClean="0"/>
          </a:p>
          <a:p>
            <a:pPr eaLnBrk="1" hangingPunct="1"/>
            <a:endParaRPr lang="en-US" altLang="zh-CN" dirty="0" smtClean="0"/>
          </a:p>
        </p:txBody>
      </p:sp>
      <p:sp>
        <p:nvSpPr>
          <p:cNvPr id="22532" name="AutoShape 4"/>
          <p:cNvSpPr>
            <a:spLocks/>
          </p:cNvSpPr>
          <p:nvPr/>
        </p:nvSpPr>
        <p:spPr bwMode="auto">
          <a:xfrm>
            <a:off x="4140200" y="1628775"/>
            <a:ext cx="4537075" cy="546100"/>
          </a:xfrm>
          <a:prstGeom prst="accentBorderCallout1">
            <a:avLst>
              <a:gd name="adj1" fmla="val 20931"/>
              <a:gd name="adj2" fmla="val -1681"/>
              <a:gd name="adj3" fmla="val 35755"/>
              <a:gd name="adj4" fmla="val -10356"/>
            </a:avLst>
          </a:prstGeom>
          <a:solidFill>
            <a:schemeClr val="accent1"/>
          </a:solidFill>
          <a:ln w="28575">
            <a:solidFill>
              <a:schemeClr val="hlink"/>
            </a:solidFill>
            <a:miter lim="800000"/>
            <a:headEnd/>
            <a:tailEnd/>
          </a:ln>
        </p:spPr>
        <p:txBody>
          <a:bodyPr/>
          <a:lstStyle/>
          <a:p>
            <a:pPr algn="ctr"/>
            <a:r>
              <a:rPr lang="zh-CN" altLang="en-US" sz="2800">
                <a:ea typeface="黑体" pitchFamily="49" charset="-122"/>
              </a:rPr>
              <a:t>其命名与变量命名规则相同</a:t>
            </a:r>
          </a:p>
        </p:txBody>
      </p:sp>
      <p:sp>
        <p:nvSpPr>
          <p:cNvPr id="22534" name="AutoShape 6"/>
          <p:cNvSpPr>
            <a:spLocks/>
          </p:cNvSpPr>
          <p:nvPr/>
        </p:nvSpPr>
        <p:spPr bwMode="auto">
          <a:xfrm>
            <a:off x="3924300" y="549275"/>
            <a:ext cx="4537075" cy="649288"/>
          </a:xfrm>
          <a:prstGeom prst="accentBorderCallout2">
            <a:avLst>
              <a:gd name="adj1" fmla="val 17602"/>
              <a:gd name="adj2" fmla="val -1681"/>
              <a:gd name="adj3" fmla="val 17602"/>
              <a:gd name="adj4" fmla="val -11023"/>
              <a:gd name="adj5" fmla="val 191685"/>
              <a:gd name="adj6" fmla="val -44750"/>
            </a:avLst>
          </a:prstGeom>
          <a:solidFill>
            <a:schemeClr val="accent1"/>
          </a:solidFill>
          <a:ln w="28575" algn="ctr">
            <a:solidFill>
              <a:schemeClr val="hlink"/>
            </a:solidFill>
            <a:miter lim="800000"/>
            <a:headEnd/>
            <a:tailEnd/>
          </a:ln>
        </p:spPr>
        <p:txBody>
          <a:bodyPr/>
          <a:lstStyle/>
          <a:p>
            <a:pPr algn="ctr"/>
            <a:r>
              <a:rPr lang="zh-CN" altLang="en-US" sz="2800">
                <a:ea typeface="黑体" pitchFamily="49" charset="-122"/>
              </a:rPr>
              <a:t>子过程开始</a:t>
            </a:r>
          </a:p>
        </p:txBody>
      </p:sp>
      <p:sp>
        <p:nvSpPr>
          <p:cNvPr id="22535" name="AutoShape 7"/>
          <p:cNvSpPr>
            <a:spLocks/>
          </p:cNvSpPr>
          <p:nvPr/>
        </p:nvSpPr>
        <p:spPr bwMode="auto">
          <a:xfrm>
            <a:off x="3779838" y="4146550"/>
            <a:ext cx="4537075" cy="649288"/>
          </a:xfrm>
          <a:prstGeom prst="accentBorderCallout2">
            <a:avLst>
              <a:gd name="adj1" fmla="val 17602"/>
              <a:gd name="adj2" fmla="val -1681"/>
              <a:gd name="adj3" fmla="val 17602"/>
              <a:gd name="adj4" fmla="val -8014"/>
              <a:gd name="adj5" fmla="val -152079"/>
              <a:gd name="adj6" fmla="val -30792"/>
            </a:avLst>
          </a:prstGeom>
          <a:solidFill>
            <a:schemeClr val="accent1"/>
          </a:solidFill>
          <a:ln w="28575" algn="ctr">
            <a:solidFill>
              <a:schemeClr val="hlink"/>
            </a:solidFill>
            <a:miter lim="800000"/>
            <a:headEnd/>
            <a:tailEnd/>
          </a:ln>
        </p:spPr>
        <p:txBody>
          <a:bodyPr/>
          <a:lstStyle/>
          <a:p>
            <a:pPr algn="ctr"/>
            <a:r>
              <a:rPr lang="zh-CN" altLang="en-US" sz="2800">
                <a:ea typeface="黑体" pitchFamily="49" charset="-122"/>
              </a:rPr>
              <a:t>子过程结束</a:t>
            </a:r>
          </a:p>
        </p:txBody>
      </p:sp>
      <p:sp>
        <p:nvSpPr>
          <p:cNvPr id="22537" name="AutoShape 9"/>
          <p:cNvSpPr>
            <a:spLocks/>
          </p:cNvSpPr>
          <p:nvPr/>
        </p:nvSpPr>
        <p:spPr bwMode="auto">
          <a:xfrm>
            <a:off x="3795713" y="2562225"/>
            <a:ext cx="4537075" cy="1439863"/>
          </a:xfrm>
          <a:prstGeom prst="accentBorderCallout1">
            <a:avLst>
              <a:gd name="adj1" fmla="val 7940"/>
              <a:gd name="adj2" fmla="val -1681"/>
              <a:gd name="adj3" fmla="val -4519"/>
              <a:gd name="adj4" fmla="val -16759"/>
            </a:avLst>
          </a:prstGeom>
          <a:solidFill>
            <a:schemeClr val="accent1"/>
          </a:solidFill>
          <a:ln w="28575" algn="ctr">
            <a:solidFill>
              <a:schemeClr val="hlink"/>
            </a:solidFill>
            <a:miter lim="800000"/>
            <a:headEnd/>
            <a:tailEnd/>
          </a:ln>
        </p:spPr>
        <p:txBody>
          <a:bodyPr/>
          <a:lstStyle/>
          <a:p>
            <a:pPr algn="ctr"/>
            <a:r>
              <a:rPr lang="zh-CN" altLang="en-US" sz="2800">
                <a:ea typeface="黑体" pitchFamily="49" charset="-122"/>
              </a:rPr>
              <a:t>完成某个功能的子过程体 </a:t>
            </a:r>
          </a:p>
          <a:p>
            <a:pPr algn="ctr"/>
            <a:r>
              <a:rPr lang="zh-CN" altLang="en-US" sz="2400">
                <a:latin typeface="黑体" pitchFamily="49" charset="-122"/>
                <a:ea typeface="黑体" pitchFamily="49" charset="-122"/>
              </a:rPr>
              <a:t>内部不能再定义其他过程 ，但可用</a:t>
            </a:r>
            <a:r>
              <a:rPr lang="en-US" altLang="zh-CN" sz="2400">
                <a:latin typeface="黑体" pitchFamily="49" charset="-122"/>
                <a:ea typeface="黑体" pitchFamily="49" charset="-122"/>
              </a:rPr>
              <a:t>Call</a:t>
            </a:r>
            <a:r>
              <a:rPr lang="zh-CN" altLang="en-US" sz="2400">
                <a:latin typeface="黑体" pitchFamily="49" charset="-122"/>
                <a:ea typeface="黑体" pitchFamily="49" charset="-122"/>
              </a:rPr>
              <a:t>命令调用其他过程</a:t>
            </a:r>
          </a:p>
        </p:txBody>
      </p:sp>
      <p:sp>
        <p:nvSpPr>
          <p:cNvPr id="22538" name="AutoShape 10"/>
          <p:cNvSpPr>
            <a:spLocks noChangeArrowheads="1"/>
          </p:cNvSpPr>
          <p:nvPr/>
        </p:nvSpPr>
        <p:spPr bwMode="auto">
          <a:xfrm>
            <a:off x="1403350" y="4797425"/>
            <a:ext cx="6408738" cy="1223963"/>
          </a:xfrm>
          <a:prstGeom prst="horizontalScroll">
            <a:avLst>
              <a:gd name="adj" fmla="val 12500"/>
            </a:avLst>
          </a:prstGeom>
          <a:solidFill>
            <a:schemeClr val="accent1"/>
          </a:solidFill>
          <a:ln w="9525">
            <a:solidFill>
              <a:schemeClr val="hlink"/>
            </a:solidFill>
            <a:round/>
            <a:headEnd/>
            <a:tailEnd/>
          </a:ln>
        </p:spPr>
        <p:txBody>
          <a:bodyPr wrap="none" anchor="ctr"/>
          <a:lstStyle/>
          <a:p>
            <a:pPr algn="ctr">
              <a:spcBef>
                <a:spcPct val="20000"/>
              </a:spcBef>
              <a:buClr>
                <a:schemeClr val="accent2"/>
              </a:buClr>
              <a:buFont typeface="Wingdings" pitchFamily="2" charset="2"/>
              <a:buBlip>
                <a:blip r:embed="rId3"/>
              </a:buBlip>
            </a:pPr>
            <a:r>
              <a:rPr lang="en-US" altLang="zh-CN" sz="2800" b="1">
                <a:ea typeface="黑体" pitchFamily="49" charset="-122"/>
              </a:rPr>
              <a:t>“</a:t>
            </a:r>
            <a:r>
              <a:rPr lang="en-US" altLang="zh-CN" sz="2800" b="1">
                <a:latin typeface="黑体" pitchFamily="49" charset="-122"/>
                <a:ea typeface="黑体" pitchFamily="49" charset="-122"/>
              </a:rPr>
              <a:t>Sub</a:t>
            </a:r>
            <a:r>
              <a:rPr lang="zh-CN" altLang="en-US" sz="2800" b="1">
                <a:latin typeface="黑体" pitchFamily="49" charset="-122"/>
                <a:ea typeface="黑体" pitchFamily="49" charset="-122"/>
              </a:rPr>
              <a:t>子过程名</a:t>
            </a:r>
            <a:r>
              <a:rPr lang="zh-CN" altLang="en-US" sz="2800" b="1">
                <a:ea typeface="黑体" pitchFamily="49" charset="-122"/>
              </a:rPr>
              <a:t>”</a:t>
            </a:r>
            <a:r>
              <a:rPr lang="zh-CN" altLang="en-US" sz="2800" b="1">
                <a:latin typeface="黑体" pitchFamily="49" charset="-122"/>
                <a:ea typeface="黑体" pitchFamily="49" charset="-122"/>
              </a:rPr>
              <a:t>和</a:t>
            </a:r>
            <a:r>
              <a:rPr lang="zh-CN" altLang="en-US" sz="2800" b="1">
                <a:ea typeface="黑体" pitchFamily="49" charset="-122"/>
              </a:rPr>
              <a:t>“</a:t>
            </a:r>
            <a:r>
              <a:rPr lang="en-US" altLang="zh-CN" sz="2800" b="1">
                <a:latin typeface="黑体" pitchFamily="49" charset="-122"/>
                <a:ea typeface="黑体" pitchFamily="49" charset="-122"/>
              </a:rPr>
              <a:t>End Sub</a:t>
            </a:r>
            <a:r>
              <a:rPr lang="en-US" altLang="zh-CN" sz="2800" b="1">
                <a:ea typeface="黑体" pitchFamily="49" charset="-122"/>
              </a:rPr>
              <a:t>”</a:t>
            </a:r>
            <a:r>
              <a:rPr lang="en-US" altLang="zh-CN" sz="2800" b="1">
                <a:latin typeface="黑体" pitchFamily="49" charset="-122"/>
                <a:ea typeface="黑体" pitchFamily="49" charset="-122"/>
              </a:rPr>
              <a:t> </a:t>
            </a:r>
            <a:r>
              <a:rPr lang="zh-CN" altLang="en-US" sz="2800" b="1">
                <a:latin typeface="黑体" pitchFamily="49" charset="-122"/>
                <a:ea typeface="黑体" pitchFamily="49" charset="-122"/>
              </a:rPr>
              <a:t>必不可少</a:t>
            </a:r>
          </a:p>
          <a:p>
            <a:pPr algn="ctr"/>
            <a:endParaRPr lang="en-US" altLang="zh-CN" sz="2800">
              <a:latin typeface="黑体" pitchFamily="49" charset="-122"/>
              <a:ea typeface="黑体" pitchFamily="49" charset="-122"/>
            </a:endParaRPr>
          </a:p>
        </p:txBody>
      </p:sp>
    </p:spTree>
    <p:extLst>
      <p:ext uri="{BB962C8B-B14F-4D97-AF65-F5344CB8AC3E}">
        <p14:creationId xmlns:p14="http://schemas.microsoft.com/office/powerpoint/2010/main" val="1505659202"/>
      </p:ext>
    </p:extLst>
  </p:cSld>
  <p:clrMapOvr>
    <a:masterClrMapping/>
  </p:clrMapOvr>
  <mc:AlternateContent xmlns:mc="http://schemas.openxmlformats.org/markup-compatibility/2006" xmlns:p14="http://schemas.microsoft.com/office/powerpoint/2010/main">
    <mc:Choice Requires="p14">
      <p:transition spd="slow" p14:dur="2000">
        <p14:prism isContent="1"/>
        <p:sndAc>
          <p:stSnd>
            <p:snd r:embed="rId2" name="camera.wav"/>
          </p:stSnd>
        </p:sndAc>
      </p:transition>
    </mc:Choice>
    <mc:Fallback xmlns="">
      <p:transition spd="slow">
        <p:fade/>
        <p:sndAc>
          <p:stSnd>
            <p:snd r:embed="rId4" name="camera.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left)">
                                      <p:cBhvr>
                                        <p:cTn id="7" dur="500"/>
                                        <p:tgtEl>
                                          <p:spTgt spid="2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wipe(left)">
                                      <p:cBhvr>
                                        <p:cTn id="12" dur="5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7"/>
                                        </p:tgtEl>
                                        <p:attrNameLst>
                                          <p:attrName>style.visibility</p:attrName>
                                        </p:attrNameLst>
                                      </p:cBhvr>
                                      <p:to>
                                        <p:strVal val="visible"/>
                                      </p:to>
                                    </p:set>
                                    <p:animEffect transition="in" filter="wipe(left)">
                                      <p:cBhvr>
                                        <p:cTn id="17" dur="500"/>
                                        <p:tgtEl>
                                          <p:spTgt spid="225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wipe(left)">
                                      <p:cBhvr>
                                        <p:cTn id="22" dur="500"/>
                                        <p:tgtEl>
                                          <p:spTgt spid="22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8"/>
                                        </p:tgtEl>
                                        <p:attrNameLst>
                                          <p:attrName>style.visibility</p:attrName>
                                        </p:attrNameLst>
                                      </p:cBhvr>
                                      <p:to>
                                        <p:strVal val="visible"/>
                                      </p:to>
                                    </p:set>
                                    <p:animEffect transition="in" filter="wipe(left)">
                                      <p:cBhvr>
                                        <p:cTn id="27" dur="500"/>
                                        <p:tgtEl>
                                          <p:spTgt spid="22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4" grpId="0" animBg="1"/>
      <p:bldP spid="22535" grpId="0" animBg="1"/>
      <p:bldP spid="22537" grpId="0" animBg="1"/>
      <p:bldP spid="225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60</a:t>
            </a:fld>
            <a:endParaRPr lang="zh-CN" altLang="en-US"/>
          </a:p>
        </p:txBody>
      </p:sp>
      <p:sp>
        <p:nvSpPr>
          <p:cNvPr id="3" name="矩形 2"/>
          <p:cNvSpPr/>
          <p:nvPr/>
        </p:nvSpPr>
        <p:spPr>
          <a:xfrm>
            <a:off x="971600" y="836712"/>
            <a:ext cx="6696744" cy="4425827"/>
          </a:xfrm>
          <a:prstGeom prst="rect">
            <a:avLst/>
          </a:prstGeom>
        </p:spPr>
        <p:txBody>
          <a:bodyPr wrap="square">
            <a:spAutoFit/>
          </a:bodyPr>
          <a:lstStyle/>
          <a:p>
            <a:pPr lvl="0">
              <a:spcBef>
                <a:spcPct val="20000"/>
              </a:spcBef>
              <a:buClr>
                <a:srgbClr val="0BD0D9"/>
              </a:buClr>
              <a:buSzPct val="95000"/>
              <a:defRPr/>
            </a:pPr>
            <a:r>
              <a:rPr lang="zh-CN" altLang="en-US" sz="2200" b="1" dirty="0">
                <a:solidFill>
                  <a:prstClr val="black"/>
                </a:solidFill>
                <a:effectLst>
                  <a:outerShdw blurRad="38100" dist="38100" dir="2700000" algn="tl">
                    <a:srgbClr val="C0C0C0"/>
                  </a:outerShdw>
                </a:effectLst>
                <a:latin typeface="Arial Black" pitchFamily="34" charset="0"/>
              </a:rPr>
              <a:t>嵌套</a:t>
            </a:r>
            <a:r>
              <a:rPr lang="zh-CN" altLang="en-US" sz="2200" b="1" dirty="0" smtClean="0">
                <a:solidFill>
                  <a:prstClr val="black"/>
                </a:solidFill>
                <a:effectLst>
                  <a:outerShdw blurRad="38100" dist="38100" dir="2700000" algn="tl">
                    <a:srgbClr val="C0C0C0"/>
                  </a:outerShdw>
                </a:effectLst>
                <a:latin typeface="Arial Black" pitchFamily="34" charset="0"/>
              </a:rPr>
              <a:t>结构另一 种形式：</a:t>
            </a:r>
            <a:endParaRPr lang="zh-CN" altLang="en-US" sz="2200" b="1" dirty="0">
              <a:solidFill>
                <a:prstClr val="black"/>
              </a:solidFill>
              <a:effectLst>
                <a:outerShdw blurRad="38100" dist="38100" dir="2700000" algn="tl">
                  <a:srgbClr val="C0C0C0"/>
                </a:outerShdw>
              </a:effectLst>
              <a:latin typeface="Arial Black" pitchFamily="34" charset="0"/>
            </a:endParaRP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0000FF"/>
                </a:solidFill>
                <a:effectLst>
                  <a:outerShdw blurRad="38100" dist="38100" dir="2700000" algn="tl">
                    <a:srgbClr val="C0C0C0"/>
                  </a:outerShdw>
                </a:effectLst>
                <a:latin typeface="Arial Black" pitchFamily="34" charset="0"/>
              </a:rPr>
              <a:t>if</a:t>
            </a:r>
            <a:r>
              <a:rPr lang="en-US" altLang="zh-CN" sz="2200" b="1" dirty="0">
                <a:solidFill>
                  <a:prstClr val="black"/>
                </a:solidFill>
                <a:effectLst>
                  <a:outerShdw blurRad="38100" dist="38100" dir="2700000" algn="tl">
                    <a:srgbClr val="C0C0C0"/>
                  </a:outerShdw>
                </a:effectLst>
                <a:latin typeface="Arial Black" pitchFamily="34" charset="0"/>
              </a:rPr>
              <a:t>   </a:t>
            </a:r>
            <a:r>
              <a:rPr lang="zh-CN" altLang="en-US" sz="2200" b="1" dirty="0">
                <a:solidFill>
                  <a:prstClr val="black"/>
                </a:solidFill>
                <a:effectLst>
                  <a:outerShdw blurRad="38100" dist="38100" dir="2700000" algn="tl">
                    <a:srgbClr val="C0C0C0"/>
                  </a:outerShdw>
                </a:effectLst>
                <a:latin typeface="Arial Black" pitchFamily="34" charset="0"/>
              </a:rPr>
              <a:t>条件</a:t>
            </a:r>
            <a:r>
              <a:rPr lang="en-US" altLang="zh-CN" sz="2200" b="1" dirty="0">
                <a:solidFill>
                  <a:prstClr val="black"/>
                </a:solidFill>
                <a:effectLst>
                  <a:outerShdw blurRad="38100" dist="38100" dir="2700000" algn="tl">
                    <a:srgbClr val="C0C0C0"/>
                  </a:outerShdw>
                </a:effectLst>
                <a:latin typeface="Arial Black" pitchFamily="34" charset="0"/>
              </a:rPr>
              <a:t>1  </a:t>
            </a:r>
            <a:r>
              <a:rPr lang="en-US" altLang="zh-CN" sz="2200" b="1" dirty="0">
                <a:solidFill>
                  <a:srgbClr val="0000FF"/>
                </a:solidFill>
                <a:effectLst>
                  <a:outerShdw blurRad="38100" dist="38100" dir="2700000" algn="tl">
                    <a:srgbClr val="C0C0C0"/>
                  </a:outerShdw>
                </a:effectLst>
                <a:latin typeface="Arial Black" pitchFamily="34" charset="0"/>
              </a:rPr>
              <a:t>then</a:t>
            </a:r>
            <a:r>
              <a:rPr lang="en-US" altLang="zh-CN" sz="2200" b="1" dirty="0">
                <a:solidFill>
                  <a:prstClr val="black"/>
                </a:solidFill>
                <a:effectLst>
                  <a:outerShdw blurRad="38100" dist="38100" dir="2700000" algn="tl">
                    <a:srgbClr val="C0C0C0"/>
                  </a:outerShdw>
                </a:effectLst>
                <a:latin typeface="Arial Black" pitchFamily="34" charset="0"/>
              </a:rPr>
              <a:t> </a:t>
            </a: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zh-CN" altLang="en-US" sz="2200" b="1" dirty="0">
                <a:solidFill>
                  <a:prstClr val="black"/>
                </a:solidFill>
                <a:effectLst>
                  <a:outerShdw blurRad="38100" dist="38100" dir="2700000" algn="tl">
                    <a:srgbClr val="C0C0C0"/>
                  </a:outerShdw>
                </a:effectLst>
                <a:latin typeface="Arial Black" pitchFamily="34" charset="0"/>
              </a:rPr>
              <a:t>语句序列</a:t>
            </a:r>
            <a:r>
              <a:rPr lang="en-US" altLang="zh-CN" sz="2200" b="1" dirty="0">
                <a:solidFill>
                  <a:prstClr val="black"/>
                </a:solidFill>
                <a:effectLst>
                  <a:outerShdw blurRad="38100" dist="38100" dir="2700000" algn="tl">
                    <a:srgbClr val="C0C0C0"/>
                  </a:outerShdw>
                </a:effectLst>
                <a:latin typeface="Arial Black" pitchFamily="34" charset="0"/>
              </a:rPr>
              <a:t>1</a:t>
            </a: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0000FF"/>
                </a:solidFill>
                <a:effectLst>
                  <a:outerShdw blurRad="38100" dist="38100" dir="2700000" algn="tl">
                    <a:srgbClr val="C0C0C0"/>
                  </a:outerShdw>
                </a:effectLst>
                <a:latin typeface="Arial Black" pitchFamily="34" charset="0"/>
              </a:rPr>
              <a:t>else</a:t>
            </a: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FF00FF"/>
                </a:solidFill>
                <a:effectLst>
                  <a:outerShdw blurRad="38100" dist="38100" dir="2700000" algn="tl">
                    <a:srgbClr val="C0C0C0"/>
                  </a:outerShdw>
                </a:effectLst>
                <a:latin typeface="Arial Black" pitchFamily="34" charset="0"/>
              </a:rPr>
              <a:t>if</a:t>
            </a:r>
            <a:r>
              <a:rPr lang="en-US" altLang="zh-CN" sz="2200" b="1" dirty="0">
                <a:solidFill>
                  <a:prstClr val="black"/>
                </a:solidFill>
                <a:effectLst>
                  <a:outerShdw blurRad="38100" dist="38100" dir="2700000" algn="tl">
                    <a:srgbClr val="C0C0C0"/>
                  </a:outerShdw>
                </a:effectLst>
                <a:latin typeface="Arial Black" pitchFamily="34" charset="0"/>
              </a:rPr>
              <a:t>   </a:t>
            </a:r>
            <a:r>
              <a:rPr lang="zh-CN" altLang="en-US" sz="2200" b="1" dirty="0">
                <a:solidFill>
                  <a:prstClr val="black"/>
                </a:solidFill>
                <a:effectLst>
                  <a:outerShdw blurRad="38100" dist="38100" dir="2700000" algn="tl">
                    <a:srgbClr val="C0C0C0"/>
                  </a:outerShdw>
                </a:effectLst>
                <a:latin typeface="Arial Black" pitchFamily="34" charset="0"/>
              </a:rPr>
              <a:t>条件</a:t>
            </a:r>
            <a:r>
              <a:rPr lang="en-US" altLang="zh-CN" sz="2200" b="1" dirty="0">
                <a:solidFill>
                  <a:prstClr val="black"/>
                </a:solidFill>
                <a:effectLst>
                  <a:outerShdw blurRad="38100" dist="38100" dir="2700000" algn="tl">
                    <a:srgbClr val="C0C0C0"/>
                  </a:outerShdw>
                </a:effectLst>
                <a:latin typeface="Arial Black" pitchFamily="34" charset="0"/>
              </a:rPr>
              <a:t>2  </a:t>
            </a:r>
            <a:r>
              <a:rPr lang="en-US" altLang="zh-CN" sz="2200" b="1" dirty="0">
                <a:solidFill>
                  <a:srgbClr val="FF00FF"/>
                </a:solidFill>
                <a:effectLst>
                  <a:outerShdw blurRad="38100" dist="38100" dir="2700000" algn="tl">
                    <a:srgbClr val="C0C0C0"/>
                  </a:outerShdw>
                </a:effectLst>
                <a:latin typeface="Arial Black" pitchFamily="34" charset="0"/>
              </a:rPr>
              <a:t>then</a:t>
            </a: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00B050"/>
                </a:solidFill>
                <a:effectLst>
                  <a:outerShdw blurRad="38100" dist="38100" dir="2700000" algn="tl">
                    <a:srgbClr val="C0C0C0"/>
                  </a:outerShdw>
                </a:effectLst>
                <a:latin typeface="Arial Black" pitchFamily="34" charset="0"/>
              </a:rPr>
              <a:t>' </a:t>
            </a:r>
            <a:r>
              <a:rPr lang="zh-CN" altLang="en-US" sz="2200" b="1" dirty="0">
                <a:solidFill>
                  <a:srgbClr val="00B050"/>
                </a:solidFill>
                <a:effectLst>
                  <a:outerShdw blurRad="38100" dist="38100" dir="2700000" algn="tl">
                    <a:srgbClr val="C0C0C0"/>
                  </a:outerShdw>
                </a:effectLst>
                <a:latin typeface="Arial Black" pitchFamily="34" charset="0"/>
              </a:rPr>
              <a:t>必须另起一行</a:t>
            </a:r>
          </a:p>
          <a:p>
            <a:pPr lvl="0">
              <a:spcBef>
                <a:spcPct val="20000"/>
              </a:spcBef>
              <a:buClr>
                <a:srgbClr val="0BD0D9"/>
              </a:buClr>
              <a:buSzPct val="95000"/>
              <a:defRPr/>
            </a:pPr>
            <a:r>
              <a:rPr lang="zh-CN" altLang="en-US" sz="2200" b="1" dirty="0">
                <a:solidFill>
                  <a:prstClr val="black"/>
                </a:solidFill>
                <a:effectLst>
                  <a:outerShdw blurRad="38100" dist="38100" dir="2700000" algn="tl">
                    <a:srgbClr val="C0C0C0"/>
                  </a:outerShdw>
                </a:effectLst>
                <a:latin typeface="Arial Black" pitchFamily="34" charset="0"/>
              </a:rPr>
              <a:t>                   语句序列</a:t>
            </a:r>
            <a:r>
              <a:rPr lang="en-US" altLang="zh-CN" sz="2200" b="1" dirty="0">
                <a:solidFill>
                  <a:prstClr val="black"/>
                </a:solidFill>
                <a:effectLst>
                  <a:outerShdw blurRad="38100" dist="38100" dir="2700000" algn="tl">
                    <a:srgbClr val="C0C0C0"/>
                  </a:outerShdw>
                </a:effectLst>
                <a:latin typeface="Arial Black" pitchFamily="34" charset="0"/>
              </a:rPr>
              <a:t>2</a:t>
            </a: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FF00FF"/>
                </a:solidFill>
                <a:effectLst>
                  <a:outerShdw blurRad="38100" dist="38100" dir="2700000" algn="tl">
                    <a:srgbClr val="C0C0C0"/>
                  </a:outerShdw>
                </a:effectLst>
                <a:latin typeface="Arial Black" pitchFamily="34" charset="0"/>
              </a:rPr>
              <a:t>else</a:t>
            </a: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zh-CN" altLang="en-US" sz="2200" b="1" dirty="0">
                <a:solidFill>
                  <a:prstClr val="black"/>
                </a:solidFill>
                <a:effectLst>
                  <a:outerShdw blurRad="38100" dist="38100" dir="2700000" algn="tl">
                    <a:srgbClr val="C0C0C0"/>
                  </a:outerShdw>
                </a:effectLst>
                <a:latin typeface="Arial Black" pitchFamily="34" charset="0"/>
              </a:rPr>
              <a:t>语句序列</a:t>
            </a:r>
            <a:r>
              <a:rPr lang="en-US" altLang="zh-CN" sz="2200" b="1" dirty="0">
                <a:solidFill>
                  <a:prstClr val="black"/>
                </a:solidFill>
                <a:effectLst>
                  <a:outerShdw blurRad="38100" dist="38100" dir="2700000" algn="tl">
                    <a:srgbClr val="C0C0C0"/>
                  </a:outerShdw>
                </a:effectLst>
                <a:latin typeface="Arial Black" pitchFamily="34" charset="0"/>
              </a:rPr>
              <a:t>3</a:t>
            </a: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FF00FF"/>
                </a:solidFill>
                <a:effectLst>
                  <a:outerShdw blurRad="38100" dist="38100" dir="2700000" algn="tl">
                    <a:srgbClr val="C0C0C0"/>
                  </a:outerShdw>
                </a:effectLst>
                <a:latin typeface="Arial Black" pitchFamily="34" charset="0"/>
              </a:rPr>
              <a:t>end  if</a:t>
            </a: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00B050"/>
                </a:solidFill>
                <a:effectLst>
                  <a:outerShdw blurRad="38100" dist="38100" dir="2700000" algn="tl">
                    <a:srgbClr val="C0C0C0"/>
                  </a:outerShdw>
                </a:effectLst>
                <a:latin typeface="Arial Black" pitchFamily="34" charset="0"/>
              </a:rPr>
              <a:t>' if</a:t>
            </a:r>
            <a:r>
              <a:rPr lang="zh-CN" altLang="en-US" sz="2200" b="1" dirty="0">
                <a:solidFill>
                  <a:srgbClr val="00B050"/>
                </a:solidFill>
                <a:effectLst>
                  <a:outerShdw blurRad="38100" dist="38100" dir="2700000" algn="tl">
                    <a:srgbClr val="C0C0C0"/>
                  </a:outerShdw>
                </a:effectLst>
                <a:latin typeface="Arial Black" pitchFamily="34" charset="0"/>
              </a:rPr>
              <a:t>要与</a:t>
            </a:r>
            <a:r>
              <a:rPr lang="en-US" altLang="zh-CN" sz="2200" b="1" dirty="0">
                <a:solidFill>
                  <a:srgbClr val="00B050"/>
                </a:solidFill>
                <a:effectLst>
                  <a:outerShdw blurRad="38100" dist="38100" dir="2700000" algn="tl">
                    <a:srgbClr val="C0C0C0"/>
                  </a:outerShdw>
                </a:effectLst>
                <a:latin typeface="Arial Black" pitchFamily="34" charset="0"/>
              </a:rPr>
              <a:t>end if</a:t>
            </a:r>
            <a:r>
              <a:rPr lang="zh-CN" altLang="en-US" sz="2200" b="1" dirty="0">
                <a:solidFill>
                  <a:srgbClr val="00B050"/>
                </a:solidFill>
                <a:effectLst>
                  <a:outerShdw blurRad="38100" dist="38100" dir="2700000" algn="tl">
                    <a:srgbClr val="C0C0C0"/>
                  </a:outerShdw>
                </a:effectLst>
                <a:latin typeface="Arial Black" pitchFamily="34" charset="0"/>
              </a:rPr>
              <a:t>成对出现</a:t>
            </a:r>
          </a:p>
          <a:p>
            <a:pPr lvl="0">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0000FF"/>
                </a:solidFill>
                <a:effectLst>
                  <a:outerShdw blurRad="38100" dist="38100" dir="2700000" algn="tl">
                    <a:srgbClr val="C0C0C0"/>
                  </a:outerShdw>
                </a:effectLst>
                <a:latin typeface="Arial Black" pitchFamily="34" charset="0"/>
              </a:rPr>
              <a:t>end  if</a:t>
            </a:r>
            <a:r>
              <a:rPr lang="en-US" altLang="zh-CN" sz="2200" b="1" dirty="0">
                <a:solidFill>
                  <a:prstClr val="black"/>
                </a:solidFill>
                <a:effectLst>
                  <a:outerShdw blurRad="38100" dist="38100" dir="2700000" algn="tl">
                    <a:srgbClr val="C0C0C0"/>
                  </a:outerShdw>
                </a:effectLst>
                <a:latin typeface="Arial Black" pitchFamily="34" charset="0"/>
              </a:rPr>
              <a:t> </a:t>
            </a:r>
            <a:endParaRPr lang="zh-CN" altLang="en-US" sz="2200" b="1" dirty="0">
              <a:solidFill>
                <a:prstClr val="black"/>
              </a:solidFill>
              <a:effectLst>
                <a:outerShdw blurRad="38100" dist="38100" dir="2700000" algn="tl">
                  <a:srgbClr val="C0C0C0"/>
                </a:outerShdw>
              </a:effectLst>
              <a:latin typeface="Arial Black" pitchFamily="34" charset="0"/>
            </a:endParaRPr>
          </a:p>
        </p:txBody>
      </p:sp>
      <p:sp>
        <p:nvSpPr>
          <p:cNvPr id="4" name="TextBox 3"/>
          <p:cNvSpPr txBox="1"/>
          <p:nvPr/>
        </p:nvSpPr>
        <p:spPr>
          <a:xfrm>
            <a:off x="1465453" y="5363924"/>
            <a:ext cx="3762568" cy="369332"/>
          </a:xfrm>
          <a:prstGeom prst="rect">
            <a:avLst/>
          </a:prstGeom>
          <a:noFill/>
        </p:spPr>
        <p:txBody>
          <a:bodyPr wrap="none" rtlCol="0">
            <a:spAutoFit/>
          </a:bodyPr>
          <a:lstStyle/>
          <a:p>
            <a:r>
              <a:rPr lang="zh-CN" altLang="en-US" b="1" dirty="0" smtClean="0"/>
              <a:t>注意：</a:t>
            </a:r>
            <a:r>
              <a:rPr lang="en-US" altLang="zh-CN" b="1" dirty="0" smtClean="0"/>
              <a:t>if…else…end if </a:t>
            </a:r>
            <a:r>
              <a:rPr lang="zh-CN" altLang="en-US" b="1" dirty="0"/>
              <a:t> </a:t>
            </a:r>
            <a:r>
              <a:rPr lang="zh-CN" altLang="en-US" b="1" dirty="0" smtClean="0"/>
              <a:t>层次匹配关系</a:t>
            </a:r>
            <a:endParaRPr lang="zh-CN" altLang="en-US" b="1" dirty="0"/>
          </a:p>
        </p:txBody>
      </p:sp>
    </p:spTree>
    <p:extLst>
      <p:ext uri="{BB962C8B-B14F-4D97-AF65-F5344CB8AC3E}">
        <p14:creationId xmlns:p14="http://schemas.microsoft.com/office/powerpoint/2010/main" val="32484735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61</a:t>
            </a:fld>
            <a:endParaRPr lang="zh-CN" altLang="en-US"/>
          </a:p>
        </p:txBody>
      </p:sp>
      <p:sp>
        <p:nvSpPr>
          <p:cNvPr id="3" name="矩形 2"/>
          <p:cNvSpPr/>
          <p:nvPr/>
        </p:nvSpPr>
        <p:spPr>
          <a:xfrm>
            <a:off x="755576" y="625156"/>
            <a:ext cx="4176464" cy="5607689"/>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en-US" altLang="zh-CN" sz="2800" b="1" kern="0" dirty="0" smtClean="0">
                <a:solidFill>
                  <a:srgbClr val="FF0000"/>
                </a:solidFill>
                <a:latin typeface="Times New Roman" pitchFamily="18" charset="0"/>
                <a:ea typeface="黑体"/>
              </a:rPr>
              <a:t>4. Select…Case</a:t>
            </a:r>
            <a:r>
              <a:rPr lang="zh-CN" altLang="en-US" sz="2800" b="1" kern="0" dirty="0" smtClean="0">
                <a:solidFill>
                  <a:srgbClr val="FF0000"/>
                </a:solidFill>
                <a:latin typeface="Times New Roman" pitchFamily="18" charset="0"/>
                <a:ea typeface="黑体"/>
              </a:rPr>
              <a:t>语句</a:t>
            </a:r>
            <a:endParaRPr lang="zh-CN" altLang="en-US" sz="2800" b="1" kern="0" dirty="0">
              <a:solidFill>
                <a:srgbClr val="FF0000"/>
              </a:solidFill>
              <a:latin typeface="Times New Roman" pitchFamily="18" charset="0"/>
              <a:ea typeface="黑体"/>
            </a:endParaRPr>
          </a:p>
          <a:p>
            <a:pPr marL="342900" lvl="0" indent="-342900" fontAlgn="base">
              <a:spcBef>
                <a:spcPct val="20000"/>
              </a:spcBef>
              <a:spcAft>
                <a:spcPct val="0"/>
              </a:spcAft>
              <a:buClr>
                <a:srgbClr val="008000"/>
              </a:buClr>
              <a:buSzPct val="110000"/>
            </a:pPr>
            <a:r>
              <a:rPr lang="zh-CN" altLang="en-US" sz="2800" b="1" kern="0" dirty="0">
                <a:solidFill>
                  <a:srgbClr val="000000"/>
                </a:solidFill>
                <a:latin typeface="Times New Roman" pitchFamily="18" charset="0"/>
                <a:ea typeface="黑体"/>
              </a:rPr>
              <a:t>格式：</a:t>
            </a:r>
            <a:br>
              <a:rPr lang="zh-CN" altLang="en-US" sz="2800" b="1" kern="0" dirty="0">
                <a:solidFill>
                  <a:srgbClr val="000000"/>
                </a:solidFill>
                <a:latin typeface="Times New Roman" pitchFamily="18" charset="0"/>
                <a:ea typeface="黑体"/>
              </a:rPr>
            </a:br>
            <a:r>
              <a:rPr lang="en-US" altLang="zh-CN" sz="2800" b="1" kern="0" dirty="0">
                <a:solidFill>
                  <a:srgbClr val="000000"/>
                </a:solidFill>
                <a:latin typeface="Times New Roman" pitchFamily="18" charset="0"/>
                <a:ea typeface="黑体"/>
              </a:rPr>
              <a:t>Select Case &lt;</a:t>
            </a:r>
            <a:r>
              <a:rPr lang="zh-CN" altLang="en-US" sz="2800" b="1" kern="0" dirty="0">
                <a:solidFill>
                  <a:srgbClr val="000000"/>
                </a:solidFill>
                <a:latin typeface="Times New Roman" pitchFamily="18" charset="0"/>
                <a:ea typeface="黑体"/>
              </a:rPr>
              <a:t>测试条件</a:t>
            </a:r>
            <a:r>
              <a:rPr lang="en-US" altLang="zh-CN" sz="2800" b="1" kern="0" dirty="0">
                <a:solidFill>
                  <a:srgbClr val="000000"/>
                </a:solidFill>
                <a:latin typeface="Times New Roman" pitchFamily="18" charset="0"/>
                <a:ea typeface="黑体"/>
              </a:rPr>
              <a:t>&gt;</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    Case&lt;</a:t>
            </a:r>
            <a:r>
              <a:rPr lang="zh-CN" altLang="en-US" sz="2800" b="1" kern="0" dirty="0">
                <a:solidFill>
                  <a:srgbClr val="000000"/>
                </a:solidFill>
                <a:latin typeface="Times New Roman" pitchFamily="18" charset="0"/>
                <a:ea typeface="黑体"/>
              </a:rPr>
              <a:t>表达式列表</a:t>
            </a:r>
            <a:r>
              <a:rPr lang="en-US" altLang="zh-CN" sz="2800" b="1" kern="0" dirty="0">
                <a:solidFill>
                  <a:srgbClr val="000000"/>
                </a:solidFill>
                <a:latin typeface="Times New Roman" pitchFamily="18" charset="0"/>
                <a:ea typeface="黑体"/>
              </a:rPr>
              <a:t>1&gt;</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         [&lt;</a:t>
            </a:r>
            <a:r>
              <a:rPr lang="zh-CN" altLang="en-US" sz="2800" b="1" kern="0" dirty="0">
                <a:solidFill>
                  <a:srgbClr val="000000"/>
                </a:solidFill>
                <a:latin typeface="Times New Roman" pitchFamily="18" charset="0"/>
                <a:ea typeface="黑体"/>
              </a:rPr>
              <a:t>语句块</a:t>
            </a:r>
            <a:r>
              <a:rPr lang="en-US" altLang="zh-CN" sz="2800" b="1" kern="0" dirty="0">
                <a:solidFill>
                  <a:srgbClr val="000000"/>
                </a:solidFill>
                <a:latin typeface="Times New Roman" pitchFamily="18" charset="0"/>
                <a:ea typeface="黑体"/>
              </a:rPr>
              <a:t>1&gt;]</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 [Case&lt;</a:t>
            </a:r>
            <a:r>
              <a:rPr lang="zh-CN" altLang="en-US" sz="2800" b="1" kern="0" dirty="0">
                <a:solidFill>
                  <a:srgbClr val="000000"/>
                </a:solidFill>
                <a:latin typeface="Times New Roman" pitchFamily="18" charset="0"/>
                <a:ea typeface="黑体"/>
              </a:rPr>
              <a:t>表达式列表</a:t>
            </a:r>
            <a:r>
              <a:rPr lang="en-US" altLang="zh-CN" sz="2800" b="1" kern="0" dirty="0">
                <a:solidFill>
                  <a:srgbClr val="000000"/>
                </a:solidFill>
                <a:latin typeface="Times New Roman" pitchFamily="18" charset="0"/>
                <a:ea typeface="黑体"/>
              </a:rPr>
              <a:t>2&gt;</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         [&lt;</a:t>
            </a:r>
            <a:r>
              <a:rPr lang="zh-CN" altLang="en-US" sz="2800" b="1" kern="0" dirty="0">
                <a:solidFill>
                  <a:srgbClr val="000000"/>
                </a:solidFill>
                <a:latin typeface="Times New Roman" pitchFamily="18" charset="0"/>
                <a:ea typeface="黑体"/>
              </a:rPr>
              <a:t>语句块</a:t>
            </a:r>
            <a:r>
              <a:rPr lang="en-US" altLang="zh-CN" sz="2800" b="1" kern="0" dirty="0">
                <a:solidFill>
                  <a:srgbClr val="000000"/>
                </a:solidFill>
                <a:latin typeface="Times New Roman" pitchFamily="18" charset="0"/>
                <a:ea typeface="黑体"/>
              </a:rPr>
              <a:t>1&gt;]]</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 [Case Else</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         [&lt;</a:t>
            </a:r>
            <a:r>
              <a:rPr lang="zh-CN" altLang="en-US" sz="2800" b="1" kern="0" dirty="0">
                <a:solidFill>
                  <a:srgbClr val="000000"/>
                </a:solidFill>
                <a:latin typeface="Times New Roman" pitchFamily="18" charset="0"/>
                <a:ea typeface="黑体"/>
              </a:rPr>
              <a:t>语句块</a:t>
            </a:r>
            <a:r>
              <a:rPr lang="en-US" altLang="zh-CN" sz="2800" b="1" kern="0" dirty="0">
                <a:solidFill>
                  <a:srgbClr val="000000"/>
                </a:solidFill>
                <a:latin typeface="Times New Roman" pitchFamily="18" charset="0"/>
                <a:ea typeface="黑体"/>
              </a:rPr>
              <a:t>n&gt;]]</a:t>
            </a:r>
          </a:p>
          <a:p>
            <a:pPr marL="342900" lvl="0" indent="-342900" fontAlgn="base">
              <a:spcBef>
                <a:spcPct val="20000"/>
              </a:spcBef>
              <a:spcAft>
                <a:spcPct val="0"/>
              </a:spcAft>
              <a:buClr>
                <a:srgbClr val="008000"/>
              </a:buClr>
              <a:buSzPct val="110000"/>
            </a:pPr>
            <a:r>
              <a:rPr lang="en-US" altLang="zh-CN" sz="2800" b="1" kern="0" dirty="0">
                <a:solidFill>
                  <a:srgbClr val="000000"/>
                </a:solidFill>
                <a:latin typeface="Times New Roman" pitchFamily="18" charset="0"/>
                <a:ea typeface="黑体"/>
              </a:rPr>
              <a:t>End Select</a:t>
            </a:r>
          </a:p>
        </p:txBody>
      </p:sp>
      <p:sp>
        <p:nvSpPr>
          <p:cNvPr id="4" name="AutoShape 7"/>
          <p:cNvSpPr>
            <a:spLocks/>
          </p:cNvSpPr>
          <p:nvPr/>
        </p:nvSpPr>
        <p:spPr bwMode="auto">
          <a:xfrm>
            <a:off x="5867400" y="577850"/>
            <a:ext cx="2952750" cy="1266825"/>
          </a:xfrm>
          <a:prstGeom prst="accentBorderCallout2">
            <a:avLst>
              <a:gd name="adj1" fmla="val 9023"/>
              <a:gd name="adj2" fmla="val -2579"/>
              <a:gd name="adj3" fmla="val 9023"/>
              <a:gd name="adj4" fmla="val -21130"/>
              <a:gd name="adj5" fmla="val 74685"/>
              <a:gd name="adj6" fmla="val -40375"/>
            </a:avLst>
          </a:prstGeom>
          <a:solidFill>
            <a:srgbClr val="CC3300"/>
          </a:solidFill>
          <a:ln w="9525">
            <a:solidFill>
              <a:srgbClr val="FFFF9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ea typeface="黑体" pitchFamily="2" charset="-122"/>
              </a:rPr>
              <a:t>通常是变量或常量，可以是数值或字符串表达式</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dirty="0" smtClean="0">
              <a:ln>
                <a:noFill/>
              </a:ln>
              <a:solidFill>
                <a:sysClr val="windowText" lastClr="000000"/>
              </a:solidFill>
              <a:effectLst/>
              <a:uLnTx/>
              <a:uFillTx/>
              <a:ea typeface="黑体" pitchFamily="2" charset="-122"/>
            </a:endParaRPr>
          </a:p>
        </p:txBody>
      </p:sp>
      <p:sp>
        <p:nvSpPr>
          <p:cNvPr id="5" name="AutoShape 8"/>
          <p:cNvSpPr>
            <a:spLocks/>
          </p:cNvSpPr>
          <p:nvPr/>
        </p:nvSpPr>
        <p:spPr bwMode="auto">
          <a:xfrm>
            <a:off x="5833269" y="2780928"/>
            <a:ext cx="3021012" cy="1050925"/>
          </a:xfrm>
          <a:prstGeom prst="accentBorderCallout2">
            <a:avLst>
              <a:gd name="adj1" fmla="val 10875"/>
              <a:gd name="adj2" fmla="val -2523"/>
              <a:gd name="adj3" fmla="val 10875"/>
              <a:gd name="adj4" fmla="val -25907"/>
              <a:gd name="adj5" fmla="val -30213"/>
              <a:gd name="adj6" fmla="val -50185"/>
            </a:avLst>
          </a:prstGeom>
          <a:solidFill>
            <a:srgbClr val="CC3300"/>
          </a:solidFill>
          <a:ln w="9525">
            <a:solidFill>
              <a:srgbClr val="FFFF9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smtClean="0">
                <a:ln>
                  <a:noFill/>
                </a:ln>
                <a:solidFill>
                  <a:sysClr val="windowText" lastClr="000000"/>
                </a:solidFill>
                <a:effectLst/>
                <a:uLnTx/>
                <a:uFillTx/>
                <a:ea typeface="黑体" pitchFamily="2" charset="-122"/>
              </a:rPr>
              <a:t>可称为“测试表达式”的值域</a:t>
            </a:r>
          </a:p>
        </p:txBody>
      </p:sp>
    </p:spTree>
    <p:extLst>
      <p:ext uri="{BB962C8B-B14F-4D97-AF65-F5344CB8AC3E}">
        <p14:creationId xmlns:p14="http://schemas.microsoft.com/office/powerpoint/2010/main" val="7146780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62</a:t>
            </a:fld>
            <a:endParaRPr lang="zh-CN" altLang="en-US"/>
          </a:p>
        </p:txBody>
      </p:sp>
      <p:sp>
        <p:nvSpPr>
          <p:cNvPr id="3" name="矩形 2"/>
          <p:cNvSpPr/>
          <p:nvPr/>
        </p:nvSpPr>
        <p:spPr>
          <a:xfrm>
            <a:off x="539552" y="980728"/>
            <a:ext cx="7992888" cy="5401479"/>
          </a:xfrm>
          <a:prstGeom prst="rect">
            <a:avLst/>
          </a:prstGeom>
        </p:spPr>
        <p:txBody>
          <a:bodyPr wrap="square">
            <a:spAutoFit/>
          </a:bodyPr>
          <a:lstStyle/>
          <a:p>
            <a:pPr lvl="0" fontAlgn="base">
              <a:lnSpc>
                <a:spcPct val="115000"/>
              </a:lnSpc>
              <a:spcBef>
                <a:spcPct val="0"/>
              </a:spcBef>
              <a:spcAft>
                <a:spcPct val="0"/>
              </a:spcAft>
              <a:defRPr/>
            </a:pPr>
            <a:r>
              <a:rPr lang="zh-CN" altLang="en-US" sz="2000" b="1" dirty="0" smtClean="0">
                <a:solidFill>
                  <a:srgbClr val="0000FF"/>
                </a:solidFill>
                <a:effectLst>
                  <a:outerShdw blurRad="38100" dist="38100" dir="2700000" algn="tl">
                    <a:srgbClr val="C0C0C0"/>
                  </a:outerShdw>
                </a:effectLst>
                <a:latin typeface="宋体" pitchFamily="2" charset="-122"/>
                <a:ea typeface="宋体" pitchFamily="2" charset="-122"/>
              </a:rPr>
              <a:t>功能</a:t>
            </a:r>
            <a:r>
              <a:rPr lang="zh-CN" altLang="en-US" sz="2000" b="1" dirty="0">
                <a:solidFill>
                  <a:srgbClr val="0000FF"/>
                </a:solidFill>
                <a:effectLst>
                  <a:outerShdw blurRad="38100" dist="38100" dir="2700000" algn="tl">
                    <a:srgbClr val="C0C0C0"/>
                  </a:outerShdw>
                </a:effectLst>
                <a:latin typeface="宋体" pitchFamily="2" charset="-122"/>
                <a:ea typeface="宋体" pitchFamily="2" charset="-122"/>
              </a:rPr>
              <a:t>：</a:t>
            </a:r>
            <a:r>
              <a:rPr lang="zh-CN" altLang="en-US" sz="2000" b="1" dirty="0">
                <a:solidFill>
                  <a:prstClr val="black"/>
                </a:solidFill>
                <a:effectLst>
                  <a:outerShdw blurRad="38100" dist="38100" dir="2700000" algn="tl">
                    <a:srgbClr val="C0C0C0"/>
                  </a:outerShdw>
                </a:effectLst>
                <a:latin typeface="宋体" pitchFamily="2" charset="-122"/>
                <a:ea typeface="宋体" pitchFamily="2" charset="-122"/>
              </a:rPr>
              <a:t>首先计算表达式的值，然后将表达式值与每个</a:t>
            </a:r>
            <a:r>
              <a:rPr lang="en-US" altLang="zh-CN" sz="2000" b="1" dirty="0">
                <a:solidFill>
                  <a:prstClr val="black"/>
                </a:solidFill>
                <a:effectLst>
                  <a:outerShdw blurRad="38100" dist="38100" dir="2700000" algn="tl">
                    <a:srgbClr val="C0C0C0"/>
                  </a:outerShdw>
                </a:effectLst>
                <a:latin typeface="宋体" pitchFamily="2" charset="-122"/>
                <a:ea typeface="宋体" pitchFamily="2" charset="-122"/>
              </a:rPr>
              <a:t>case</a:t>
            </a:r>
            <a:r>
              <a:rPr lang="zh-CN" altLang="en-US" sz="2000" b="1" dirty="0">
                <a:solidFill>
                  <a:prstClr val="black"/>
                </a:solidFill>
                <a:effectLst>
                  <a:outerShdw blurRad="38100" dist="38100" dir="2700000" algn="tl">
                    <a:srgbClr val="C0C0C0"/>
                  </a:outerShdw>
                </a:effectLst>
                <a:latin typeface="宋体" pitchFamily="2" charset="-122"/>
                <a:ea typeface="宋体" pitchFamily="2" charset="-122"/>
              </a:rPr>
              <a:t>的值比较，如果找到匹配的值，执行该</a:t>
            </a:r>
            <a:r>
              <a:rPr lang="en-US" altLang="zh-CN" sz="2000" b="1" dirty="0">
                <a:solidFill>
                  <a:prstClr val="black"/>
                </a:solidFill>
                <a:effectLst>
                  <a:outerShdw blurRad="38100" dist="38100" dir="2700000" algn="tl">
                    <a:srgbClr val="C0C0C0"/>
                  </a:outerShdw>
                </a:effectLst>
                <a:latin typeface="宋体" pitchFamily="2" charset="-122"/>
                <a:ea typeface="宋体" pitchFamily="2" charset="-122"/>
              </a:rPr>
              <a:t>case</a:t>
            </a:r>
            <a:r>
              <a:rPr lang="zh-CN" altLang="en-US" sz="2000" b="1" dirty="0">
                <a:solidFill>
                  <a:prstClr val="black"/>
                </a:solidFill>
                <a:effectLst>
                  <a:outerShdw blurRad="38100" dist="38100" dir="2700000" algn="tl">
                    <a:srgbClr val="C0C0C0"/>
                  </a:outerShdw>
                </a:effectLst>
                <a:latin typeface="宋体" pitchFamily="2" charset="-122"/>
                <a:ea typeface="宋体" pitchFamily="2" charset="-122"/>
              </a:rPr>
              <a:t>后的语句块，如果没有相匹配的值，执行</a:t>
            </a:r>
            <a:r>
              <a:rPr lang="en-US" altLang="zh-CN" sz="2000" b="1" dirty="0">
                <a:solidFill>
                  <a:prstClr val="black"/>
                </a:solidFill>
                <a:effectLst>
                  <a:outerShdw blurRad="38100" dist="38100" dir="2700000" algn="tl">
                    <a:srgbClr val="C0C0C0"/>
                  </a:outerShdw>
                </a:effectLst>
                <a:latin typeface="宋体" pitchFamily="2" charset="-122"/>
                <a:ea typeface="宋体" pitchFamily="2" charset="-122"/>
              </a:rPr>
              <a:t>case else</a:t>
            </a:r>
            <a:r>
              <a:rPr lang="zh-CN" altLang="en-US" sz="2000" b="1" dirty="0">
                <a:solidFill>
                  <a:prstClr val="black"/>
                </a:solidFill>
                <a:effectLst>
                  <a:outerShdw blurRad="38100" dist="38100" dir="2700000" algn="tl">
                    <a:srgbClr val="C0C0C0"/>
                  </a:outerShdw>
                </a:effectLst>
                <a:latin typeface="宋体" pitchFamily="2" charset="-122"/>
                <a:ea typeface="宋体" pitchFamily="2" charset="-122"/>
              </a:rPr>
              <a:t>后面的语句。</a:t>
            </a:r>
          </a:p>
          <a:p>
            <a:pPr lvl="0" fontAlgn="base">
              <a:lnSpc>
                <a:spcPct val="115000"/>
              </a:lnSpc>
              <a:spcBef>
                <a:spcPct val="0"/>
              </a:spcBef>
              <a:spcAft>
                <a:spcPct val="0"/>
              </a:spcAft>
              <a:defRPr/>
            </a:pPr>
            <a:r>
              <a:rPr lang="zh-CN" altLang="en-US" sz="2000" b="1" dirty="0" smtClean="0">
                <a:solidFill>
                  <a:srgbClr val="0000FF"/>
                </a:solidFill>
                <a:effectLst>
                  <a:outerShdw blurRad="38100" dist="38100" dir="2700000" algn="tl">
                    <a:srgbClr val="C0C0C0"/>
                  </a:outerShdw>
                </a:effectLst>
                <a:latin typeface="Arial" charset="0"/>
                <a:ea typeface="宋体" pitchFamily="2" charset="-122"/>
              </a:rPr>
              <a:t>说明</a:t>
            </a:r>
            <a:endParaRPr lang="zh-CN" altLang="en-US" sz="2000" b="1" dirty="0">
              <a:solidFill>
                <a:srgbClr val="0000FF"/>
              </a:solidFill>
              <a:effectLst>
                <a:outerShdw blurRad="38100" dist="38100" dir="2700000" algn="tl">
                  <a:srgbClr val="C0C0C0"/>
                </a:outerShdw>
              </a:effectLst>
              <a:latin typeface="Arial" charset="0"/>
              <a:ea typeface="宋体" pitchFamily="2" charset="-122"/>
            </a:endParaRP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en-US" altLang="zh-CN" sz="2000" b="1" dirty="0">
                <a:solidFill>
                  <a:prstClr val="black"/>
                </a:solidFill>
                <a:effectLst>
                  <a:outerShdw blurRad="38100" dist="38100" dir="2700000" algn="tl">
                    <a:srgbClr val="C0C0C0"/>
                  </a:outerShdw>
                </a:effectLst>
                <a:latin typeface="Arial" charset="0"/>
                <a:ea typeface="宋体" pitchFamily="2" charset="-122"/>
              </a:rPr>
              <a:t>1</a:t>
            </a:r>
            <a:r>
              <a:rPr lang="zh-CN" altLang="en-US" sz="2000" b="1" dirty="0">
                <a:solidFill>
                  <a:prstClr val="black"/>
                </a:solidFill>
                <a:effectLst>
                  <a:outerShdw blurRad="38100" dist="38100" dir="2700000" algn="tl">
                    <a:srgbClr val="C0C0C0"/>
                  </a:outerShdw>
                </a:effectLst>
                <a:latin typeface="Arial" charset="0"/>
                <a:ea typeface="宋体" pitchFamily="2" charset="-122"/>
              </a:rPr>
              <a:t>）多个分支中只能选择执行一个，执行了第一个符合条件的分支以后，即使有其他分支符合条件也不再执行。</a:t>
            </a: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en-US" altLang="zh-CN" sz="2000" b="1" dirty="0">
                <a:solidFill>
                  <a:prstClr val="black"/>
                </a:solidFill>
                <a:effectLst>
                  <a:outerShdw blurRad="38100" dist="38100" dir="2700000" algn="tl">
                    <a:srgbClr val="C0C0C0"/>
                  </a:outerShdw>
                </a:effectLst>
                <a:latin typeface="Arial" charset="0"/>
                <a:ea typeface="宋体" pitchFamily="2" charset="-122"/>
              </a:rPr>
              <a:t>2</a:t>
            </a: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en-US" altLang="zh-CN" sz="2000" b="1" dirty="0">
                <a:solidFill>
                  <a:srgbClr val="0000FF"/>
                </a:solidFill>
                <a:effectLst>
                  <a:outerShdw blurRad="38100" dist="38100" dir="2700000" algn="tl">
                    <a:srgbClr val="C0C0C0"/>
                  </a:outerShdw>
                </a:effectLst>
                <a:latin typeface="Arial" charset="0"/>
                <a:ea typeface="宋体" pitchFamily="2" charset="-122"/>
              </a:rPr>
              <a:t>select case</a:t>
            </a:r>
            <a:r>
              <a:rPr lang="zh-CN" altLang="en-US" sz="2000" b="1" dirty="0">
                <a:solidFill>
                  <a:prstClr val="black"/>
                </a:solidFill>
                <a:effectLst>
                  <a:outerShdw blurRad="38100" dist="38100" dir="2700000" algn="tl">
                    <a:srgbClr val="C0C0C0"/>
                  </a:outerShdw>
                </a:effectLst>
                <a:latin typeface="Arial" charset="0"/>
                <a:ea typeface="宋体" pitchFamily="2" charset="-122"/>
              </a:rPr>
              <a:t>后面的表达式通常</a:t>
            </a:r>
            <a:r>
              <a:rPr lang="zh-CN" altLang="en-US" sz="2000" b="1" dirty="0" smtClean="0">
                <a:solidFill>
                  <a:prstClr val="black"/>
                </a:solidFill>
                <a:effectLst>
                  <a:outerShdw blurRad="38100" dist="38100" dir="2700000" algn="tl">
                    <a:srgbClr val="C0C0C0"/>
                  </a:outerShdw>
                </a:effectLst>
                <a:latin typeface="Arial" charset="0"/>
                <a:ea typeface="宋体" pitchFamily="2" charset="-122"/>
              </a:rPr>
              <a:t>是</a:t>
            </a:r>
            <a:r>
              <a:rPr lang="zh-CN" altLang="en-US" sz="2000" b="1" dirty="0">
                <a:solidFill>
                  <a:prstClr val="black"/>
                </a:solidFill>
                <a:effectLst>
                  <a:outerShdw blurRad="38100" dist="38100" dir="2700000" algn="tl">
                    <a:srgbClr val="C0C0C0"/>
                  </a:outerShdw>
                </a:effectLst>
                <a:latin typeface="Arial" charset="0"/>
                <a:ea typeface="宋体" pitchFamily="2" charset="-122"/>
              </a:rPr>
              <a:t>字符串、数值、变量</a:t>
            </a:r>
            <a:r>
              <a:rPr lang="zh-CN" altLang="en-US" sz="2000" b="1" dirty="0" smtClean="0">
                <a:solidFill>
                  <a:prstClr val="black"/>
                </a:solidFill>
                <a:effectLst>
                  <a:outerShdw blurRad="38100" dist="38100" dir="2700000" algn="tl">
                    <a:srgbClr val="C0C0C0"/>
                  </a:outerShdw>
                </a:effectLst>
                <a:latin typeface="Arial" charset="0"/>
                <a:ea typeface="宋体" pitchFamily="2" charset="-122"/>
              </a:rPr>
              <a:t>或者表达式。</a:t>
            </a:r>
            <a:endParaRPr lang="zh-CN" altLang="en-US" sz="2000" b="1" dirty="0">
              <a:solidFill>
                <a:prstClr val="black"/>
              </a:solidFill>
              <a:effectLst>
                <a:outerShdw blurRad="38100" dist="38100" dir="2700000" algn="tl">
                  <a:srgbClr val="C0C0C0"/>
                </a:outerShdw>
              </a:effectLst>
              <a:latin typeface="Arial" charset="0"/>
              <a:ea typeface="宋体" pitchFamily="2" charset="-122"/>
            </a:endParaRP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en-US" altLang="zh-CN" sz="2000" b="1" dirty="0">
                <a:solidFill>
                  <a:prstClr val="black"/>
                </a:solidFill>
                <a:effectLst>
                  <a:outerShdw blurRad="38100" dist="38100" dir="2700000" algn="tl">
                    <a:srgbClr val="C0C0C0"/>
                  </a:outerShdw>
                </a:effectLst>
                <a:latin typeface="Arial" charset="0"/>
                <a:ea typeface="宋体" pitchFamily="2" charset="-122"/>
              </a:rPr>
              <a:t>3</a:t>
            </a: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en-US" altLang="zh-CN" sz="2000" b="1" dirty="0">
                <a:solidFill>
                  <a:srgbClr val="0000FF"/>
                </a:solidFill>
                <a:effectLst>
                  <a:outerShdw blurRad="38100" dist="38100" dir="2700000" algn="tl">
                    <a:srgbClr val="C0C0C0"/>
                  </a:outerShdw>
                </a:effectLst>
                <a:latin typeface="Arial" charset="0"/>
                <a:ea typeface="宋体" pitchFamily="2" charset="-122"/>
              </a:rPr>
              <a:t>select case</a:t>
            </a:r>
            <a:r>
              <a:rPr lang="zh-CN" altLang="en-US" sz="2000" b="1" dirty="0">
                <a:solidFill>
                  <a:prstClr val="black"/>
                </a:solidFill>
                <a:effectLst>
                  <a:outerShdw blurRad="38100" dist="38100" dir="2700000" algn="tl">
                    <a:srgbClr val="C0C0C0"/>
                  </a:outerShdw>
                </a:effectLst>
                <a:latin typeface="Arial" charset="0"/>
                <a:ea typeface="宋体" pitchFamily="2" charset="-122"/>
              </a:rPr>
              <a:t>与</a:t>
            </a:r>
            <a:r>
              <a:rPr lang="en-US" altLang="zh-CN" sz="2000" b="1" dirty="0">
                <a:solidFill>
                  <a:srgbClr val="0000FF"/>
                </a:solidFill>
                <a:effectLst>
                  <a:outerShdw blurRad="38100" dist="38100" dir="2700000" algn="tl">
                    <a:srgbClr val="C0C0C0"/>
                  </a:outerShdw>
                </a:effectLst>
                <a:latin typeface="Arial" charset="0"/>
                <a:ea typeface="宋体" pitchFamily="2" charset="-122"/>
              </a:rPr>
              <a:t>end select</a:t>
            </a:r>
            <a:r>
              <a:rPr lang="zh-CN" altLang="en-US" sz="2000" b="1" dirty="0">
                <a:solidFill>
                  <a:prstClr val="black"/>
                </a:solidFill>
                <a:effectLst>
                  <a:outerShdw blurRad="38100" dist="38100" dir="2700000" algn="tl">
                    <a:srgbClr val="C0C0C0"/>
                  </a:outerShdw>
                </a:effectLst>
                <a:latin typeface="Arial" charset="0"/>
                <a:ea typeface="宋体" pitchFamily="2" charset="-122"/>
              </a:rPr>
              <a:t>要成对出现，</a:t>
            </a:r>
            <a:r>
              <a:rPr lang="en-US" altLang="zh-CN" sz="2000" b="1" dirty="0">
                <a:solidFill>
                  <a:srgbClr val="0000FF"/>
                </a:solidFill>
                <a:effectLst>
                  <a:outerShdw blurRad="38100" dist="38100" dir="2700000" algn="tl">
                    <a:srgbClr val="C0C0C0"/>
                  </a:outerShdw>
                </a:effectLst>
                <a:latin typeface="Arial" charset="0"/>
                <a:ea typeface="宋体" pitchFamily="2" charset="-122"/>
              </a:rPr>
              <a:t>end select</a:t>
            </a:r>
            <a:r>
              <a:rPr lang="zh-CN" altLang="en-US" sz="2000" b="1" dirty="0">
                <a:solidFill>
                  <a:prstClr val="black"/>
                </a:solidFill>
                <a:effectLst>
                  <a:outerShdw blurRad="38100" dist="38100" dir="2700000" algn="tl">
                    <a:srgbClr val="C0C0C0"/>
                  </a:outerShdw>
                </a:effectLst>
                <a:latin typeface="Arial" charset="0"/>
                <a:ea typeface="宋体" pitchFamily="2" charset="-122"/>
              </a:rPr>
              <a:t>之间有空格。</a:t>
            </a: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en-US" altLang="zh-CN" sz="2000" b="1" dirty="0">
                <a:solidFill>
                  <a:prstClr val="black"/>
                </a:solidFill>
                <a:effectLst>
                  <a:outerShdw blurRad="38100" dist="38100" dir="2700000" algn="tl">
                    <a:srgbClr val="C0C0C0"/>
                  </a:outerShdw>
                </a:effectLst>
                <a:latin typeface="Arial" charset="0"/>
                <a:ea typeface="宋体" pitchFamily="2" charset="-122"/>
              </a:rPr>
              <a:t>4</a:t>
            </a: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en-US" altLang="zh-CN" sz="2000" b="1" dirty="0">
                <a:solidFill>
                  <a:srgbClr val="0000FF"/>
                </a:solidFill>
                <a:effectLst>
                  <a:outerShdw blurRad="38100" dist="38100" dir="2700000" algn="tl">
                    <a:srgbClr val="C0C0C0"/>
                  </a:outerShdw>
                </a:effectLst>
                <a:latin typeface="Arial" charset="0"/>
                <a:ea typeface="宋体" pitchFamily="2" charset="-122"/>
              </a:rPr>
              <a:t>case</a:t>
            </a:r>
            <a:r>
              <a:rPr lang="zh-CN" altLang="en-US" sz="2000" b="1" dirty="0">
                <a:solidFill>
                  <a:prstClr val="black"/>
                </a:solidFill>
                <a:effectLst>
                  <a:outerShdw blurRad="38100" dist="38100" dir="2700000" algn="tl">
                    <a:srgbClr val="C0C0C0"/>
                  </a:outerShdw>
                </a:effectLst>
                <a:latin typeface="Arial" charset="0"/>
                <a:ea typeface="宋体" pitchFamily="2" charset="-122"/>
              </a:rPr>
              <a:t>后面的值有</a:t>
            </a:r>
            <a:r>
              <a:rPr lang="en-US" altLang="zh-CN" sz="2000" b="1" dirty="0">
                <a:solidFill>
                  <a:prstClr val="black"/>
                </a:solidFill>
                <a:effectLst>
                  <a:outerShdw blurRad="38100" dist="38100" dir="2700000" algn="tl">
                    <a:srgbClr val="C0C0C0"/>
                  </a:outerShdw>
                </a:effectLst>
                <a:latin typeface="Arial" charset="0"/>
                <a:ea typeface="宋体" pitchFamily="2" charset="-122"/>
              </a:rPr>
              <a:t>4</a:t>
            </a:r>
            <a:r>
              <a:rPr lang="zh-CN" altLang="en-US" sz="2000" b="1" dirty="0">
                <a:solidFill>
                  <a:prstClr val="black"/>
                </a:solidFill>
                <a:effectLst>
                  <a:outerShdw blurRad="38100" dist="38100" dir="2700000" algn="tl">
                    <a:srgbClr val="C0C0C0"/>
                  </a:outerShdw>
                </a:effectLst>
                <a:latin typeface="Arial" charset="0"/>
                <a:ea typeface="宋体" pitchFamily="2" charset="-122"/>
              </a:rPr>
              <a:t>种写法：</a:t>
            </a: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srgbClr val="F49100"/>
                </a:solidFill>
                <a:effectLst>
                  <a:outerShdw blurRad="38100" dist="38100" dir="2700000" algn="tl">
                    <a:srgbClr val="C0C0C0"/>
                  </a:outerShdw>
                </a:effectLst>
                <a:latin typeface="Arial" charset="0"/>
                <a:ea typeface="宋体" pitchFamily="2" charset="-122"/>
              </a:rPr>
              <a:t>1.</a:t>
            </a:r>
            <a:r>
              <a:rPr lang="en-US" altLang="zh-CN" sz="2000" b="1" dirty="0">
                <a:solidFill>
                  <a:prstClr val="black"/>
                </a:solidFill>
                <a:effectLst>
                  <a:outerShdw blurRad="38100" dist="38100" dir="2700000" algn="tl">
                    <a:srgbClr val="C0C0C0"/>
                  </a:outerShdw>
                </a:effectLst>
                <a:latin typeface="Arial" charset="0"/>
                <a:ea typeface="宋体" pitchFamily="2" charset="-122"/>
              </a:rPr>
              <a:t> </a:t>
            </a:r>
            <a:r>
              <a:rPr lang="zh-CN" altLang="en-US" sz="2000" b="1" dirty="0">
                <a:solidFill>
                  <a:srgbClr val="0000FF"/>
                </a:solidFill>
                <a:effectLst>
                  <a:outerShdw blurRad="38100" dist="38100" dir="2700000" algn="tl">
                    <a:srgbClr val="C0C0C0"/>
                  </a:outerShdw>
                </a:effectLst>
                <a:latin typeface="Arial" charset="0"/>
                <a:ea typeface="宋体" pitchFamily="2" charset="-122"/>
              </a:rPr>
              <a:t>单一</a:t>
            </a:r>
            <a:r>
              <a:rPr lang="zh-CN" altLang="en-US" sz="2000" b="1" dirty="0" smtClean="0">
                <a:solidFill>
                  <a:srgbClr val="0000FF"/>
                </a:solidFill>
                <a:effectLst>
                  <a:outerShdw blurRad="38100" dist="38100" dir="2700000" algn="tl">
                    <a:srgbClr val="C0C0C0"/>
                  </a:outerShdw>
                </a:effectLst>
                <a:latin typeface="Arial" charset="0"/>
                <a:ea typeface="宋体" pitchFamily="2" charset="-122"/>
              </a:rPr>
              <a:t>数值，</a:t>
            </a:r>
            <a:r>
              <a:rPr lang="zh-CN" altLang="en-US" sz="2000" b="1" dirty="0" smtClean="0">
                <a:solidFill>
                  <a:prstClr val="black"/>
                </a:solidFill>
                <a:effectLst>
                  <a:outerShdw blurRad="38100" dist="38100" dir="2700000" algn="tl">
                    <a:srgbClr val="C0C0C0"/>
                  </a:outerShdw>
                </a:effectLst>
                <a:latin typeface="Arial" charset="0"/>
                <a:ea typeface="宋体" pitchFamily="2" charset="-122"/>
              </a:rPr>
              <a:t>例：</a:t>
            </a:r>
            <a:r>
              <a:rPr lang="en-US" altLang="zh-CN" sz="2000" b="1" dirty="0" smtClean="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prstClr val="black"/>
                </a:solidFill>
                <a:effectLst>
                  <a:outerShdw blurRad="38100" dist="38100" dir="2700000" algn="tl">
                    <a:srgbClr val="C0C0C0"/>
                  </a:outerShdw>
                </a:effectLst>
                <a:latin typeface="Arial" charset="0"/>
                <a:ea typeface="宋体" pitchFamily="2" charset="-122"/>
              </a:rPr>
              <a:t>Case 1</a:t>
            </a:r>
            <a:endParaRPr lang="zh-CN" altLang="en-US" sz="2000" b="1" dirty="0">
              <a:solidFill>
                <a:prstClr val="black"/>
              </a:solidFill>
              <a:effectLst>
                <a:outerShdw blurRad="38100" dist="38100" dir="2700000" algn="tl">
                  <a:srgbClr val="C0C0C0"/>
                </a:outerShdw>
              </a:effectLst>
              <a:latin typeface="Arial" charset="0"/>
              <a:ea typeface="宋体" pitchFamily="2" charset="-122"/>
            </a:endParaRP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srgbClr val="F49100"/>
                </a:solidFill>
                <a:effectLst>
                  <a:outerShdw blurRad="38100" dist="38100" dir="2700000" algn="tl">
                    <a:srgbClr val="C0C0C0"/>
                  </a:outerShdw>
                </a:effectLst>
                <a:latin typeface="Arial" charset="0"/>
                <a:ea typeface="宋体" pitchFamily="2" charset="-122"/>
              </a:rPr>
              <a:t>2.</a:t>
            </a:r>
            <a:r>
              <a:rPr lang="en-US" altLang="zh-CN" sz="2000" b="1" dirty="0">
                <a:solidFill>
                  <a:prstClr val="black"/>
                </a:solidFill>
                <a:effectLst>
                  <a:outerShdw blurRad="38100" dist="38100" dir="2700000" algn="tl">
                    <a:srgbClr val="C0C0C0"/>
                  </a:outerShdw>
                </a:effectLst>
                <a:latin typeface="Arial" charset="0"/>
                <a:ea typeface="宋体" pitchFamily="2" charset="-122"/>
              </a:rPr>
              <a:t> </a:t>
            </a:r>
            <a:r>
              <a:rPr lang="zh-CN" altLang="en-US" sz="2000" b="1" dirty="0">
                <a:solidFill>
                  <a:srgbClr val="0000FF"/>
                </a:solidFill>
                <a:effectLst>
                  <a:outerShdw blurRad="38100" dist="38100" dir="2700000" algn="tl">
                    <a:srgbClr val="C0C0C0"/>
                  </a:outerShdw>
                </a:effectLst>
                <a:latin typeface="Arial" charset="0"/>
                <a:ea typeface="宋体" pitchFamily="2" charset="-122"/>
              </a:rPr>
              <a:t>一行并列数值</a:t>
            </a: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zh-CN" altLang="en-US" sz="2000" b="1" dirty="0">
                <a:solidFill>
                  <a:srgbClr val="0000FF"/>
                </a:solidFill>
                <a:effectLst>
                  <a:outerShdw blurRad="38100" dist="38100" dir="2700000" algn="tl">
                    <a:srgbClr val="C0C0C0"/>
                  </a:outerShdw>
                </a:effectLst>
                <a:latin typeface="Arial" charset="0"/>
                <a:ea typeface="宋体" pitchFamily="2" charset="-122"/>
              </a:rPr>
              <a:t>之间用逗号分隔</a:t>
            </a:r>
            <a:r>
              <a:rPr lang="zh-CN" altLang="en-US" sz="2000" b="1" dirty="0" smtClean="0">
                <a:solidFill>
                  <a:prstClr val="black"/>
                </a:solidFill>
                <a:effectLst>
                  <a:outerShdw blurRad="38100" dist="38100" dir="2700000" algn="tl">
                    <a:srgbClr val="C0C0C0"/>
                  </a:outerShdw>
                </a:effectLst>
                <a:latin typeface="Arial" charset="0"/>
                <a:ea typeface="宋体" pitchFamily="2" charset="-122"/>
              </a:rPr>
              <a:t>。例 </a:t>
            </a:r>
            <a:r>
              <a:rPr lang="en-US" altLang="zh-CN" sz="2000" b="1" dirty="0" smtClean="0">
                <a:solidFill>
                  <a:prstClr val="black"/>
                </a:solidFill>
                <a:effectLst>
                  <a:outerShdw blurRad="38100" dist="38100" dir="2700000" algn="tl">
                    <a:srgbClr val="C0C0C0"/>
                  </a:outerShdw>
                </a:effectLst>
                <a:latin typeface="Arial" charset="0"/>
                <a:ea typeface="宋体" pitchFamily="2" charset="-122"/>
              </a:rPr>
              <a:t>:</a:t>
            </a:r>
            <a:r>
              <a:rPr lang="zh-CN" altLang="en-US" sz="2000" b="1" dirty="0" smtClean="0">
                <a:solidFill>
                  <a:prstClr val="black"/>
                </a:solidFill>
                <a:effectLst>
                  <a:outerShdw blurRad="38100" dist="38100" dir="2700000" algn="tl">
                    <a:srgbClr val="C0C0C0"/>
                  </a:outerShdw>
                </a:effectLst>
                <a:latin typeface="Arial" charset="0"/>
                <a:ea typeface="宋体" pitchFamily="2" charset="-122"/>
              </a:rPr>
              <a:t> </a:t>
            </a:r>
            <a:r>
              <a:rPr lang="en-US" altLang="zh-CN" sz="2000" b="1" dirty="0" smtClean="0">
                <a:solidFill>
                  <a:prstClr val="black"/>
                </a:solidFill>
                <a:effectLst>
                  <a:outerShdw blurRad="38100" dist="38100" dir="2700000" algn="tl">
                    <a:srgbClr val="C0C0C0"/>
                  </a:outerShdw>
                </a:effectLst>
                <a:latin typeface="Arial" charset="0"/>
                <a:ea typeface="宋体" pitchFamily="2" charset="-122"/>
              </a:rPr>
              <a:t>Case 1，2，3</a:t>
            </a:r>
            <a:endParaRPr lang="zh-CN" altLang="en-US" sz="2000" b="1" dirty="0">
              <a:solidFill>
                <a:prstClr val="black"/>
              </a:solidFill>
              <a:effectLst>
                <a:outerShdw blurRad="38100" dist="38100" dir="2700000" algn="tl">
                  <a:srgbClr val="C0C0C0"/>
                </a:outerShdw>
              </a:effectLst>
              <a:latin typeface="Arial" charset="0"/>
              <a:ea typeface="宋体" pitchFamily="2" charset="-122"/>
            </a:endParaRP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srgbClr val="F49100"/>
                </a:solidFill>
                <a:effectLst>
                  <a:outerShdw blurRad="38100" dist="38100" dir="2700000" algn="tl">
                    <a:srgbClr val="C0C0C0"/>
                  </a:outerShdw>
                </a:effectLst>
                <a:latin typeface="Arial" charset="0"/>
                <a:ea typeface="宋体" pitchFamily="2" charset="-122"/>
              </a:rPr>
              <a:t>3.</a:t>
            </a:r>
            <a:r>
              <a:rPr lang="en-US" altLang="zh-CN" sz="2000" b="1" dirty="0">
                <a:solidFill>
                  <a:prstClr val="black"/>
                </a:solidFill>
                <a:effectLst>
                  <a:outerShdw blurRad="38100" dist="38100" dir="2700000" algn="tl">
                    <a:srgbClr val="C0C0C0"/>
                  </a:outerShdw>
                </a:effectLst>
                <a:latin typeface="Arial" charset="0"/>
                <a:ea typeface="宋体" pitchFamily="2" charset="-122"/>
              </a:rPr>
              <a:t> </a:t>
            </a:r>
            <a:r>
              <a:rPr lang="zh-CN" altLang="en-US" sz="2000" b="1" dirty="0">
                <a:solidFill>
                  <a:srgbClr val="0000FF"/>
                </a:solidFill>
                <a:effectLst>
                  <a:outerShdw blurRad="38100" dist="38100" dir="2700000" algn="tl">
                    <a:srgbClr val="C0C0C0"/>
                  </a:outerShdw>
                </a:effectLst>
                <a:latin typeface="Arial" charset="0"/>
                <a:ea typeface="宋体" pitchFamily="2" charset="-122"/>
              </a:rPr>
              <a:t>数值</a:t>
            </a:r>
            <a:r>
              <a:rPr lang="en-US" altLang="zh-CN" sz="2000" b="1" dirty="0">
                <a:solidFill>
                  <a:srgbClr val="0000FF"/>
                </a:solidFill>
                <a:effectLst>
                  <a:outerShdw blurRad="38100" dist="38100" dir="2700000" algn="tl">
                    <a:srgbClr val="C0C0C0"/>
                  </a:outerShdw>
                </a:effectLst>
                <a:latin typeface="Arial" charset="0"/>
                <a:ea typeface="宋体" pitchFamily="2" charset="-122"/>
              </a:rPr>
              <a:t>1  to  </a:t>
            </a:r>
            <a:r>
              <a:rPr lang="zh-CN" altLang="en-US" sz="2000" b="1" dirty="0">
                <a:solidFill>
                  <a:srgbClr val="0000FF"/>
                </a:solidFill>
                <a:effectLst>
                  <a:outerShdw blurRad="38100" dist="38100" dir="2700000" algn="tl">
                    <a:srgbClr val="C0C0C0"/>
                  </a:outerShdw>
                </a:effectLst>
                <a:latin typeface="Arial" charset="0"/>
                <a:ea typeface="宋体" pitchFamily="2" charset="-122"/>
              </a:rPr>
              <a:t>数值</a:t>
            </a:r>
            <a:r>
              <a:rPr lang="en-US" altLang="zh-CN" sz="2000" b="1" dirty="0">
                <a:solidFill>
                  <a:srgbClr val="0000FF"/>
                </a:solidFill>
                <a:effectLst>
                  <a:outerShdw blurRad="38100" dist="38100" dir="2700000" algn="tl">
                    <a:srgbClr val="C0C0C0"/>
                  </a:outerShdw>
                </a:effectLst>
                <a:latin typeface="Arial" charset="0"/>
                <a:ea typeface="宋体" pitchFamily="2" charset="-122"/>
              </a:rPr>
              <a:t>2</a:t>
            </a:r>
            <a:r>
              <a:rPr lang="zh-CN" altLang="en-US" sz="2000" b="1" dirty="0">
                <a:solidFill>
                  <a:prstClr val="black"/>
                </a:solidFill>
                <a:effectLst>
                  <a:outerShdw blurRad="38100" dist="38100" dir="2700000" algn="tl">
                    <a:srgbClr val="C0C0C0"/>
                  </a:outerShdw>
                </a:effectLst>
                <a:latin typeface="Arial" charset="0"/>
                <a:ea typeface="宋体" pitchFamily="2" charset="-122"/>
              </a:rPr>
              <a:t>，</a:t>
            </a:r>
            <a:r>
              <a:rPr lang="zh-CN" altLang="en-US" sz="2000" b="1" dirty="0">
                <a:solidFill>
                  <a:srgbClr val="0000FF"/>
                </a:solidFill>
                <a:effectLst>
                  <a:outerShdw blurRad="38100" dist="38100" dir="2700000" algn="tl">
                    <a:srgbClr val="C0C0C0"/>
                  </a:outerShdw>
                </a:effectLst>
                <a:latin typeface="Arial" charset="0"/>
                <a:ea typeface="宋体" pitchFamily="2" charset="-122"/>
              </a:rPr>
              <a:t>前一个值必须比后一个值小</a:t>
            </a:r>
            <a:r>
              <a:rPr lang="zh-CN" altLang="en-US" sz="2000" b="1" dirty="0" smtClean="0">
                <a:solidFill>
                  <a:srgbClr val="0000FF"/>
                </a:solidFill>
                <a:effectLst>
                  <a:outerShdw blurRad="38100" dist="38100" dir="2700000" algn="tl">
                    <a:srgbClr val="C0C0C0"/>
                  </a:outerShdw>
                </a:effectLst>
                <a:latin typeface="Arial" charset="0"/>
                <a:ea typeface="宋体" pitchFamily="2" charset="-122"/>
              </a:rPr>
              <a:t>。</a:t>
            </a:r>
            <a:r>
              <a:rPr lang="zh-CN" altLang="en-US" sz="2000" b="1" dirty="0">
                <a:solidFill>
                  <a:prstClr val="black"/>
                </a:solidFill>
                <a:effectLst>
                  <a:outerShdw blurRad="38100" dist="38100" dir="2700000" algn="tl">
                    <a:srgbClr val="C0C0C0"/>
                  </a:outerShdw>
                </a:effectLst>
                <a:latin typeface="Arial" charset="0"/>
                <a:ea typeface="宋体" pitchFamily="2" charset="-122"/>
              </a:rPr>
              <a:t>例 </a:t>
            </a:r>
            <a:r>
              <a:rPr lang="en-US" altLang="zh-CN" sz="2000" b="1" dirty="0">
                <a:solidFill>
                  <a:prstClr val="black"/>
                </a:solidFill>
                <a:effectLst>
                  <a:outerShdw blurRad="38100" dist="38100" dir="2700000" algn="tl">
                    <a:srgbClr val="C0C0C0"/>
                  </a:outerShdw>
                </a:effectLst>
                <a:latin typeface="Arial" charset="0"/>
                <a:ea typeface="宋体" pitchFamily="2" charset="-122"/>
              </a:rPr>
              <a:t>:</a:t>
            </a:r>
            <a:r>
              <a:rPr lang="zh-CN" altLang="en-US"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kern="0" dirty="0" smtClean="0">
                <a:solidFill>
                  <a:srgbClr val="000000"/>
                </a:solidFill>
                <a:latin typeface="Arial"/>
                <a:ea typeface="黑体"/>
              </a:rPr>
              <a:t> </a:t>
            </a:r>
            <a:r>
              <a:rPr lang="en-US" altLang="zh-CN" sz="2000" b="1" kern="0" dirty="0">
                <a:solidFill>
                  <a:srgbClr val="000000"/>
                </a:solidFill>
                <a:latin typeface="Arial"/>
                <a:ea typeface="黑体"/>
              </a:rPr>
              <a:t>Case 1 to 4 </a:t>
            </a:r>
            <a:endParaRPr lang="zh-CN" altLang="en-US" sz="2000" b="1" dirty="0">
              <a:solidFill>
                <a:srgbClr val="0000FF"/>
              </a:solidFill>
              <a:effectLst>
                <a:outerShdw blurRad="38100" dist="38100" dir="2700000" algn="tl">
                  <a:srgbClr val="C0C0C0"/>
                </a:outerShdw>
              </a:effectLst>
              <a:latin typeface="Arial" charset="0"/>
              <a:ea typeface="宋体" pitchFamily="2" charset="-122"/>
            </a:endParaRPr>
          </a:p>
          <a:p>
            <a:pPr lvl="0" fontAlgn="base">
              <a:lnSpc>
                <a:spcPct val="115000"/>
              </a:lnSpc>
              <a:spcBef>
                <a:spcPct val="0"/>
              </a:spcBef>
              <a:spcAft>
                <a:spcPct val="0"/>
              </a:spcAft>
              <a:defRPr/>
            </a:pPr>
            <a:r>
              <a:rPr lang="zh-CN" altLang="en-US"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prstClr val="black"/>
                </a:solidFill>
                <a:effectLst>
                  <a:outerShdw blurRad="38100" dist="38100" dir="2700000" algn="tl">
                    <a:srgbClr val="C0C0C0"/>
                  </a:outerShdw>
                </a:effectLst>
                <a:latin typeface="Arial" charset="0"/>
                <a:ea typeface="宋体" pitchFamily="2" charset="-122"/>
              </a:rPr>
              <a:t>     </a:t>
            </a:r>
            <a:r>
              <a:rPr lang="en-US" altLang="zh-CN" sz="2000" b="1" dirty="0">
                <a:solidFill>
                  <a:srgbClr val="F49100"/>
                </a:solidFill>
                <a:effectLst>
                  <a:outerShdw blurRad="38100" dist="38100" dir="2700000" algn="tl">
                    <a:srgbClr val="C0C0C0"/>
                  </a:outerShdw>
                </a:effectLst>
                <a:latin typeface="Arial" charset="0"/>
                <a:ea typeface="宋体" pitchFamily="2" charset="-122"/>
              </a:rPr>
              <a:t>4.</a:t>
            </a:r>
            <a:r>
              <a:rPr lang="en-US" altLang="zh-CN" sz="2000" b="1" dirty="0">
                <a:solidFill>
                  <a:prstClr val="black"/>
                </a:solidFill>
                <a:effectLst>
                  <a:outerShdw blurRad="38100" dist="38100" dir="2700000" algn="tl">
                    <a:srgbClr val="C0C0C0"/>
                  </a:outerShdw>
                </a:effectLst>
                <a:latin typeface="Arial" charset="0"/>
                <a:ea typeface="宋体" pitchFamily="2" charset="-122"/>
              </a:rPr>
              <a:t> </a:t>
            </a:r>
            <a:r>
              <a:rPr lang="zh-CN" altLang="en-US" sz="2000" b="1" dirty="0">
                <a:solidFill>
                  <a:srgbClr val="0000FF"/>
                </a:solidFill>
                <a:effectLst>
                  <a:outerShdw blurRad="38100" dist="38100" dir="2700000" algn="tl">
                    <a:srgbClr val="C0C0C0"/>
                  </a:outerShdw>
                </a:effectLst>
                <a:latin typeface="Arial" charset="0"/>
                <a:ea typeface="宋体" pitchFamily="2" charset="-122"/>
              </a:rPr>
              <a:t>用</a:t>
            </a:r>
            <a:r>
              <a:rPr lang="en-US" altLang="zh-CN" sz="2000" b="1" dirty="0">
                <a:solidFill>
                  <a:srgbClr val="0000FF"/>
                </a:solidFill>
                <a:effectLst>
                  <a:outerShdw blurRad="38100" dist="38100" dir="2700000" algn="tl">
                    <a:srgbClr val="C0C0C0"/>
                  </a:outerShdw>
                </a:effectLst>
                <a:latin typeface="Arial" charset="0"/>
                <a:ea typeface="宋体" pitchFamily="2" charset="-122"/>
              </a:rPr>
              <a:t>is</a:t>
            </a:r>
            <a:r>
              <a:rPr lang="zh-CN" altLang="en-US" sz="2000" b="1" dirty="0">
                <a:solidFill>
                  <a:srgbClr val="0000FF"/>
                </a:solidFill>
                <a:effectLst>
                  <a:outerShdw blurRad="38100" dist="38100" dir="2700000" algn="tl">
                    <a:srgbClr val="C0C0C0"/>
                  </a:outerShdw>
                </a:effectLst>
                <a:latin typeface="Arial" charset="0"/>
                <a:ea typeface="宋体" pitchFamily="2" charset="-122"/>
              </a:rPr>
              <a:t>开头的简单条件式</a:t>
            </a:r>
            <a:r>
              <a:rPr lang="zh-CN" altLang="en-US" sz="2000" b="1" dirty="0">
                <a:solidFill>
                  <a:prstClr val="black"/>
                </a:solidFill>
                <a:effectLst>
                  <a:outerShdw blurRad="38100" dist="38100" dir="2700000" algn="tl">
                    <a:srgbClr val="C0C0C0"/>
                  </a:outerShdw>
                </a:effectLst>
                <a:latin typeface="Arial" charset="0"/>
                <a:ea typeface="宋体" pitchFamily="2" charset="-122"/>
              </a:rPr>
              <a:t>，如 </a:t>
            </a:r>
            <a:r>
              <a:rPr lang="en-US" altLang="zh-CN" sz="2000" b="1" dirty="0" smtClean="0">
                <a:solidFill>
                  <a:prstClr val="black"/>
                </a:solidFill>
                <a:effectLst>
                  <a:outerShdw blurRad="38100" dist="38100" dir="2700000" algn="tl">
                    <a:srgbClr val="C0C0C0"/>
                  </a:outerShdw>
                </a:effectLst>
                <a:latin typeface="Arial" charset="0"/>
                <a:ea typeface="宋体" pitchFamily="2" charset="-122"/>
              </a:rPr>
              <a:t>Case is&gt;10</a:t>
            </a:r>
            <a:r>
              <a:rPr lang="zh-CN" altLang="en-US" sz="2000" b="1" dirty="0">
                <a:solidFill>
                  <a:prstClr val="black"/>
                </a:solidFill>
                <a:effectLst>
                  <a:outerShdw blurRad="38100" dist="38100" dir="2700000" algn="tl">
                    <a:srgbClr val="C0C0C0"/>
                  </a:outerShdw>
                </a:effectLst>
                <a:latin typeface="Arial" charset="0"/>
                <a:ea typeface="宋体" pitchFamily="2" charset="-122"/>
              </a:rPr>
              <a:t>。不允许复杂条件式。</a:t>
            </a:r>
            <a:endParaRPr lang="zh-CN" altLang="en-US" sz="2000" b="1" dirty="0">
              <a:solidFill>
                <a:prstClr val="black"/>
              </a:solidFill>
              <a:effectLst>
                <a:outerShdw blurRad="38100" dist="38100" dir="2700000" algn="tl">
                  <a:srgbClr val="C0C0C0"/>
                </a:outerShdw>
              </a:effectLst>
              <a:latin typeface="宋体" pitchFamily="2" charset="-122"/>
              <a:ea typeface="宋体" pitchFamily="2" charset="-122"/>
            </a:endParaRPr>
          </a:p>
        </p:txBody>
      </p:sp>
    </p:spTree>
    <p:extLst>
      <p:ext uri="{BB962C8B-B14F-4D97-AF65-F5344CB8AC3E}">
        <p14:creationId xmlns:p14="http://schemas.microsoft.com/office/powerpoint/2010/main" val="13893304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63</a:t>
            </a:fld>
            <a:endParaRPr lang="zh-CN" altLang="en-US"/>
          </a:p>
        </p:txBody>
      </p:sp>
      <p:sp>
        <p:nvSpPr>
          <p:cNvPr id="3" name="矩形 2"/>
          <p:cNvSpPr/>
          <p:nvPr/>
        </p:nvSpPr>
        <p:spPr>
          <a:xfrm>
            <a:off x="467544" y="836712"/>
            <a:ext cx="8208912" cy="4425827"/>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en-US" altLang="zh-CN" sz="3200" b="1" kern="0" dirty="0">
                <a:solidFill>
                  <a:srgbClr val="000000"/>
                </a:solidFill>
                <a:latin typeface="Arial"/>
                <a:ea typeface="黑体"/>
              </a:rPr>
              <a:t>4. </a:t>
            </a:r>
            <a:r>
              <a:rPr lang="en-US" altLang="zh-CN" sz="3200" b="1" kern="0" dirty="0" err="1">
                <a:solidFill>
                  <a:srgbClr val="000000"/>
                </a:solidFill>
                <a:latin typeface="Arial"/>
                <a:ea typeface="黑体"/>
              </a:rPr>
              <a:t>IIf</a:t>
            </a:r>
            <a:r>
              <a:rPr lang="zh-CN" altLang="en-US" sz="3200" b="1" kern="0" dirty="0">
                <a:solidFill>
                  <a:srgbClr val="000000"/>
                </a:solidFill>
                <a:latin typeface="Arial"/>
                <a:ea typeface="黑体"/>
              </a:rPr>
              <a:t>函数</a:t>
            </a:r>
          </a:p>
          <a:p>
            <a:pPr marL="342900" lvl="0" indent="-342900" fontAlgn="base">
              <a:spcBef>
                <a:spcPct val="20000"/>
              </a:spcBef>
              <a:spcAft>
                <a:spcPct val="0"/>
              </a:spcAft>
              <a:buClr>
                <a:srgbClr val="008000"/>
              </a:buClr>
              <a:buSzPct val="80000"/>
              <a:buFont typeface="Wingdings" pitchFamily="2" charset="2"/>
              <a:buChar char="v"/>
            </a:pPr>
            <a:r>
              <a:rPr lang="en-US" altLang="zh-CN" sz="2400" b="1" kern="0" dirty="0" err="1">
                <a:solidFill>
                  <a:srgbClr val="000000"/>
                </a:solidFill>
                <a:latin typeface="Arial"/>
                <a:ea typeface="黑体"/>
              </a:rPr>
              <a:t>IIf</a:t>
            </a:r>
            <a:r>
              <a:rPr lang="en-US" altLang="zh-CN" sz="2400" b="1" kern="0" dirty="0">
                <a:solidFill>
                  <a:srgbClr val="000000"/>
                </a:solidFill>
                <a:latin typeface="Arial"/>
                <a:ea typeface="黑体"/>
              </a:rPr>
              <a:t>( </a:t>
            </a:r>
            <a:r>
              <a:rPr lang="zh-CN" altLang="en-US" sz="2400" b="1" kern="0" dirty="0">
                <a:solidFill>
                  <a:srgbClr val="000000"/>
                </a:solidFill>
                <a:latin typeface="Arial"/>
                <a:ea typeface="黑体"/>
              </a:rPr>
              <a:t>条件</a:t>
            </a:r>
            <a:r>
              <a:rPr lang="en-US" altLang="zh-CN" sz="2400" b="1" kern="0" dirty="0">
                <a:solidFill>
                  <a:srgbClr val="000000"/>
                </a:solidFill>
                <a:latin typeface="Arial"/>
                <a:ea typeface="黑体"/>
              </a:rPr>
              <a:t>,</a:t>
            </a:r>
            <a:r>
              <a:rPr lang="zh-CN" altLang="en-US" sz="2400" b="1" kern="0" dirty="0">
                <a:solidFill>
                  <a:srgbClr val="000000"/>
                </a:solidFill>
                <a:latin typeface="Arial"/>
                <a:ea typeface="黑体"/>
              </a:rPr>
              <a:t>表达式</a:t>
            </a:r>
            <a:r>
              <a:rPr lang="en-US" altLang="zh-CN" sz="2400" b="1" kern="0" dirty="0">
                <a:solidFill>
                  <a:srgbClr val="000000"/>
                </a:solidFill>
                <a:latin typeface="Arial"/>
                <a:ea typeface="黑体"/>
              </a:rPr>
              <a:t>1</a:t>
            </a:r>
            <a:r>
              <a:rPr lang="zh-CN" altLang="en-US" sz="2400" b="1" kern="0" dirty="0">
                <a:solidFill>
                  <a:srgbClr val="000000"/>
                </a:solidFill>
                <a:latin typeface="Arial"/>
                <a:ea typeface="黑体"/>
              </a:rPr>
              <a:t> </a:t>
            </a:r>
            <a:r>
              <a:rPr lang="en-US" altLang="zh-CN" sz="2400" b="1" kern="0" dirty="0">
                <a:solidFill>
                  <a:srgbClr val="000000"/>
                </a:solidFill>
                <a:latin typeface="Arial"/>
                <a:ea typeface="黑体"/>
              </a:rPr>
              <a:t>,</a:t>
            </a:r>
            <a:r>
              <a:rPr lang="zh-CN" altLang="en-US" sz="2400" b="1" kern="0" dirty="0">
                <a:solidFill>
                  <a:srgbClr val="000000"/>
                </a:solidFill>
                <a:latin typeface="Arial"/>
                <a:ea typeface="黑体"/>
              </a:rPr>
              <a:t>表达式</a:t>
            </a:r>
            <a:r>
              <a:rPr lang="en-US" altLang="zh-CN" sz="2400" b="1" kern="0" dirty="0">
                <a:solidFill>
                  <a:srgbClr val="000000"/>
                </a:solidFill>
                <a:latin typeface="Arial"/>
                <a:ea typeface="黑体"/>
              </a:rPr>
              <a:t>2</a:t>
            </a:r>
            <a:r>
              <a:rPr lang="en-US" altLang="zh-CN" sz="2400" b="1" kern="0" dirty="0" smtClean="0">
                <a:solidFill>
                  <a:srgbClr val="000000"/>
                </a:solidFill>
                <a:latin typeface="Arial"/>
                <a:ea typeface="黑体"/>
              </a:rPr>
              <a:t>)</a:t>
            </a:r>
          </a:p>
          <a:p>
            <a:pPr marL="342900" lvl="0" indent="-342900" fontAlgn="base">
              <a:spcBef>
                <a:spcPct val="20000"/>
              </a:spcBef>
              <a:spcAft>
                <a:spcPct val="0"/>
              </a:spcAft>
              <a:buClr>
                <a:srgbClr val="008000"/>
              </a:buClr>
              <a:buSzPct val="80000"/>
              <a:buFont typeface="Wingdings" pitchFamily="2" charset="2"/>
              <a:buChar char="v"/>
            </a:pPr>
            <a:endParaRPr lang="en-US" altLang="zh-CN" sz="2400" b="1" kern="0" dirty="0">
              <a:solidFill>
                <a:srgbClr val="000000"/>
              </a:solidFill>
              <a:latin typeface="Arial"/>
              <a:ea typeface="黑体"/>
            </a:endParaRPr>
          </a:p>
          <a:p>
            <a:pPr marL="342900" lvl="0" indent="-342900" fontAlgn="base">
              <a:spcBef>
                <a:spcPct val="20000"/>
              </a:spcBef>
              <a:spcAft>
                <a:spcPct val="0"/>
              </a:spcAft>
              <a:buClr>
                <a:srgbClr val="008000"/>
              </a:buClr>
              <a:buSzPct val="110000"/>
              <a:buFont typeface="Wingdings" pitchFamily="2" charset="2"/>
              <a:buChar char="&amp;"/>
            </a:pPr>
            <a:r>
              <a:rPr lang="zh-CN" altLang="en-US" sz="2400" b="1" kern="0" dirty="0">
                <a:solidFill>
                  <a:srgbClr val="000000"/>
                </a:solidFill>
                <a:latin typeface="Arial"/>
                <a:ea typeface="黑体"/>
              </a:rPr>
              <a:t>当条件为真时，返回表达式</a:t>
            </a:r>
            <a:r>
              <a:rPr lang="en-US" altLang="zh-CN" sz="2400" b="1" kern="0" dirty="0">
                <a:solidFill>
                  <a:srgbClr val="000000"/>
                </a:solidFill>
                <a:latin typeface="Arial"/>
                <a:ea typeface="黑体"/>
              </a:rPr>
              <a:t>1</a:t>
            </a:r>
            <a:r>
              <a:rPr lang="zh-CN" altLang="en-US" sz="2400" b="1" kern="0" dirty="0">
                <a:solidFill>
                  <a:srgbClr val="000000"/>
                </a:solidFill>
                <a:latin typeface="Arial"/>
                <a:ea typeface="黑体"/>
              </a:rPr>
              <a:t>的值；当条件为假时，返回表达式</a:t>
            </a:r>
            <a:r>
              <a:rPr lang="en-US" altLang="zh-CN" sz="2400" b="1" kern="0" dirty="0">
                <a:solidFill>
                  <a:srgbClr val="000000"/>
                </a:solidFill>
                <a:latin typeface="Arial"/>
                <a:ea typeface="黑体"/>
              </a:rPr>
              <a:t>2</a:t>
            </a:r>
            <a:r>
              <a:rPr lang="zh-CN" altLang="en-US" sz="2400" b="1" kern="0" dirty="0">
                <a:solidFill>
                  <a:srgbClr val="000000"/>
                </a:solidFill>
                <a:latin typeface="Arial"/>
                <a:ea typeface="黑体"/>
              </a:rPr>
              <a:t>的值。</a:t>
            </a:r>
          </a:p>
          <a:p>
            <a:pPr marL="342900" lvl="0" indent="-342900" fontAlgn="base">
              <a:spcBef>
                <a:spcPct val="20000"/>
              </a:spcBef>
              <a:spcAft>
                <a:spcPct val="0"/>
              </a:spcAft>
              <a:buClr>
                <a:srgbClr val="008000"/>
              </a:buClr>
              <a:buSzPct val="110000"/>
            </a:pPr>
            <a:r>
              <a:rPr lang="zh-CN" altLang="en-US" sz="2400" b="1" kern="0" dirty="0">
                <a:solidFill>
                  <a:srgbClr val="000000"/>
                </a:solidFill>
                <a:latin typeface="Arial"/>
                <a:ea typeface="黑体"/>
              </a:rPr>
              <a:t>   条件是逻辑表达式或关系表达式</a:t>
            </a:r>
            <a:r>
              <a:rPr lang="zh-CN" altLang="en-US" sz="2400" b="1" kern="0" dirty="0" smtClean="0">
                <a:solidFill>
                  <a:srgbClr val="000000"/>
                </a:solidFill>
                <a:latin typeface="Arial"/>
                <a:ea typeface="黑体"/>
              </a:rPr>
              <a:t>。</a:t>
            </a:r>
            <a:endParaRPr lang="en-US" altLang="zh-CN" sz="2400" b="1" kern="0" dirty="0" smtClean="0">
              <a:solidFill>
                <a:srgbClr val="000000"/>
              </a:solidFill>
              <a:latin typeface="Arial"/>
              <a:ea typeface="黑体"/>
            </a:endParaRPr>
          </a:p>
          <a:p>
            <a:pPr marL="342900" lvl="0" indent="-342900" fontAlgn="base">
              <a:spcBef>
                <a:spcPct val="20000"/>
              </a:spcBef>
              <a:spcAft>
                <a:spcPct val="0"/>
              </a:spcAft>
              <a:buClr>
                <a:srgbClr val="008000"/>
              </a:buClr>
              <a:buSzPct val="110000"/>
            </a:pPr>
            <a:endParaRPr lang="zh-CN" altLang="en-US" sz="2400" b="1" kern="0" dirty="0">
              <a:solidFill>
                <a:srgbClr val="000000"/>
              </a:solidFill>
              <a:latin typeface="Arial"/>
              <a:ea typeface="黑体"/>
            </a:endParaRPr>
          </a:p>
          <a:p>
            <a:pPr marL="342900" lvl="0" indent="-342900" fontAlgn="base">
              <a:spcBef>
                <a:spcPct val="20000"/>
              </a:spcBef>
              <a:spcAft>
                <a:spcPct val="0"/>
              </a:spcAft>
              <a:buClr>
                <a:srgbClr val="008000"/>
              </a:buClr>
              <a:buSzPct val="110000"/>
            </a:pPr>
            <a:r>
              <a:rPr lang="zh-CN" altLang="en-US" sz="2400" b="1" kern="0" dirty="0">
                <a:solidFill>
                  <a:srgbClr val="000000"/>
                </a:solidFill>
                <a:latin typeface="Arial"/>
                <a:ea typeface="黑体"/>
              </a:rPr>
              <a:t>例如：求</a:t>
            </a:r>
            <a:r>
              <a:rPr lang="en-US" altLang="zh-CN" sz="2400" b="1" kern="0" dirty="0" err="1">
                <a:solidFill>
                  <a:srgbClr val="000000"/>
                </a:solidFill>
                <a:latin typeface="Arial"/>
                <a:ea typeface="黑体"/>
              </a:rPr>
              <a:t>a,b,c</a:t>
            </a:r>
            <a:r>
              <a:rPr lang="zh-CN" altLang="en-US" sz="2400" b="1" kern="0" dirty="0">
                <a:solidFill>
                  <a:srgbClr val="000000"/>
                </a:solidFill>
                <a:latin typeface="Arial"/>
                <a:ea typeface="黑体"/>
              </a:rPr>
              <a:t>三个数中的最大值，其代码为：</a:t>
            </a:r>
            <a:r>
              <a:rPr lang="en-US" altLang="zh-CN" sz="2400" b="1" kern="0" dirty="0">
                <a:solidFill>
                  <a:srgbClr val="000000"/>
                </a:solidFill>
                <a:latin typeface="Arial"/>
                <a:ea typeface="黑体"/>
              </a:rPr>
              <a:t>max1 = </a:t>
            </a:r>
            <a:r>
              <a:rPr lang="en-US" altLang="zh-CN" sz="2400" b="1" kern="0" dirty="0" err="1">
                <a:solidFill>
                  <a:srgbClr val="000000"/>
                </a:solidFill>
                <a:latin typeface="Arial"/>
                <a:ea typeface="黑体"/>
              </a:rPr>
              <a:t>IIf</a:t>
            </a:r>
            <a:r>
              <a:rPr lang="en-US" altLang="zh-CN" sz="2400" b="1" kern="0" dirty="0">
                <a:solidFill>
                  <a:srgbClr val="000000"/>
                </a:solidFill>
                <a:latin typeface="Arial"/>
                <a:ea typeface="黑体"/>
              </a:rPr>
              <a:t>(a &gt; b, </a:t>
            </a:r>
            <a:r>
              <a:rPr lang="en-US" altLang="zh-CN" sz="2400" b="1" kern="0" dirty="0" err="1">
                <a:solidFill>
                  <a:srgbClr val="000000"/>
                </a:solidFill>
                <a:latin typeface="Arial"/>
                <a:ea typeface="黑体"/>
              </a:rPr>
              <a:t>IIf</a:t>
            </a:r>
            <a:r>
              <a:rPr lang="en-US" altLang="zh-CN" sz="2400" b="1" kern="0" dirty="0">
                <a:solidFill>
                  <a:srgbClr val="000000"/>
                </a:solidFill>
                <a:latin typeface="Arial"/>
                <a:ea typeface="黑体"/>
              </a:rPr>
              <a:t>(a &gt; c, a, c), </a:t>
            </a:r>
            <a:r>
              <a:rPr lang="en-US" altLang="zh-CN" sz="2400" b="1" kern="0" dirty="0" err="1">
                <a:solidFill>
                  <a:srgbClr val="000000"/>
                </a:solidFill>
                <a:latin typeface="Arial"/>
                <a:ea typeface="黑体"/>
              </a:rPr>
              <a:t>IIf</a:t>
            </a:r>
            <a:r>
              <a:rPr lang="en-US" altLang="zh-CN" sz="2400" b="1" kern="0" dirty="0">
                <a:solidFill>
                  <a:srgbClr val="000000"/>
                </a:solidFill>
                <a:latin typeface="Arial"/>
                <a:ea typeface="黑体"/>
              </a:rPr>
              <a:t>(b &gt; c, b, c))</a:t>
            </a:r>
            <a:endParaRPr lang="zh-CN" altLang="zh-CN" sz="2400" b="1" kern="0" dirty="0">
              <a:solidFill>
                <a:srgbClr val="000000"/>
              </a:solidFill>
              <a:latin typeface="Arial"/>
              <a:ea typeface="黑体"/>
            </a:endParaRPr>
          </a:p>
          <a:p>
            <a:pPr marL="342900" lvl="0" indent="-342900" fontAlgn="base">
              <a:spcBef>
                <a:spcPct val="20000"/>
              </a:spcBef>
              <a:spcAft>
                <a:spcPct val="0"/>
              </a:spcAft>
              <a:buClr>
                <a:srgbClr val="008000"/>
              </a:buClr>
              <a:buSzPct val="110000"/>
            </a:pPr>
            <a:r>
              <a:rPr lang="en-US" altLang="zh-CN" sz="2400" b="1" kern="0" dirty="0">
                <a:solidFill>
                  <a:srgbClr val="000000"/>
                </a:solidFill>
                <a:latin typeface="Arial"/>
                <a:ea typeface="黑体"/>
              </a:rPr>
              <a:t>Max1</a:t>
            </a:r>
            <a:r>
              <a:rPr lang="zh-CN" altLang="en-US" sz="2400" b="1" kern="0" dirty="0">
                <a:solidFill>
                  <a:srgbClr val="000000"/>
                </a:solidFill>
                <a:latin typeface="Arial"/>
                <a:ea typeface="黑体"/>
              </a:rPr>
              <a:t>为</a:t>
            </a:r>
            <a:r>
              <a:rPr lang="en-US" altLang="zh-CN" sz="2400" b="1" kern="0" dirty="0" err="1">
                <a:solidFill>
                  <a:srgbClr val="000000"/>
                </a:solidFill>
                <a:latin typeface="Arial"/>
                <a:ea typeface="黑体"/>
              </a:rPr>
              <a:t>a,b,c</a:t>
            </a:r>
            <a:r>
              <a:rPr lang="zh-CN" altLang="en-US" sz="2400" b="1" kern="0" dirty="0">
                <a:solidFill>
                  <a:srgbClr val="000000"/>
                </a:solidFill>
                <a:latin typeface="Arial"/>
                <a:ea typeface="黑体"/>
              </a:rPr>
              <a:t>中的最大值。</a:t>
            </a:r>
            <a:endParaRPr lang="en-US" altLang="zh-CN" sz="2400" b="1" kern="0" dirty="0">
              <a:solidFill>
                <a:srgbClr val="000000"/>
              </a:solidFill>
              <a:latin typeface="Arial"/>
              <a:ea typeface="黑体"/>
            </a:endParaRPr>
          </a:p>
        </p:txBody>
      </p:sp>
    </p:spTree>
    <p:extLst>
      <p:ext uri="{BB962C8B-B14F-4D97-AF65-F5344CB8AC3E}">
        <p14:creationId xmlns:p14="http://schemas.microsoft.com/office/powerpoint/2010/main" val="27683817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64</a:t>
            </a:fld>
            <a:endParaRPr lang="zh-CN" altLang="en-US"/>
          </a:p>
        </p:txBody>
      </p:sp>
      <p:sp>
        <p:nvSpPr>
          <p:cNvPr id="3" name="矩形 2"/>
          <p:cNvSpPr/>
          <p:nvPr/>
        </p:nvSpPr>
        <p:spPr>
          <a:xfrm>
            <a:off x="971600" y="2276872"/>
            <a:ext cx="7128792" cy="3219343"/>
          </a:xfrm>
          <a:prstGeom prst="rect">
            <a:avLst/>
          </a:prstGeom>
        </p:spPr>
        <p:txBody>
          <a:bodyPr wrap="square">
            <a:spAutoFit/>
          </a:bodyPr>
          <a:lstStyle/>
          <a:p>
            <a:pPr lvl="0" fontAlgn="base">
              <a:lnSpc>
                <a:spcPct val="140000"/>
              </a:lnSpc>
              <a:spcBef>
                <a:spcPct val="50000"/>
              </a:spcBef>
              <a:spcAft>
                <a:spcPct val="0"/>
              </a:spcAft>
              <a:defRPr/>
            </a:pPr>
            <a:r>
              <a:rPr lang="zh-CN" altLang="en-US" sz="2800" b="1" dirty="0">
                <a:solidFill>
                  <a:prstClr val="black"/>
                </a:solidFill>
                <a:effectLst>
                  <a:outerShdw blurRad="38100" dist="38100" dir="2700000" algn="tl">
                    <a:srgbClr val="C0C0C0"/>
                  </a:outerShdw>
                </a:effectLst>
                <a:latin typeface="宋体" pitchFamily="2" charset="-122"/>
                <a:ea typeface="宋体" pitchFamily="2" charset="-122"/>
              </a:rPr>
              <a:t>当某一程序段需要反复执行，用循环结构实现。循环结构对应两类循环语句：</a:t>
            </a:r>
          </a:p>
          <a:p>
            <a:pPr lvl="1" fontAlgn="base">
              <a:lnSpc>
                <a:spcPct val="140000"/>
              </a:lnSpc>
              <a:spcBef>
                <a:spcPct val="50000"/>
              </a:spcBef>
              <a:spcAft>
                <a:spcPct val="0"/>
              </a:spcAft>
              <a:buClr>
                <a:srgbClr val="FF3300"/>
              </a:buClr>
              <a:buFont typeface="Wingdings" pitchFamily="2" charset="2"/>
              <a:buChar char="l"/>
              <a:defRPr/>
            </a:pPr>
            <a:r>
              <a:rPr lang="zh-CN" altLang="en-US" sz="2400" b="1" dirty="0">
                <a:solidFill>
                  <a:srgbClr val="0000FF"/>
                </a:solidFill>
                <a:effectLst>
                  <a:outerShdw blurRad="38100" dist="38100" dir="2700000" algn="tl">
                    <a:srgbClr val="C0C0C0"/>
                  </a:outerShdw>
                </a:effectLst>
                <a:latin typeface="宋体" pitchFamily="2" charset="-122"/>
                <a:ea typeface="宋体" pitchFamily="2" charset="-122"/>
              </a:rPr>
              <a:t>先判断后执行的循环语句（当型循环</a:t>
            </a:r>
            <a:r>
              <a:rPr lang="zh-CN" altLang="en-US" sz="2400" b="1" dirty="0" smtClean="0">
                <a:solidFill>
                  <a:srgbClr val="0000FF"/>
                </a:solidFill>
                <a:effectLst>
                  <a:outerShdw blurRad="38100" dist="38100" dir="2700000" algn="tl">
                    <a:srgbClr val="C0C0C0"/>
                  </a:outerShdw>
                </a:effectLst>
                <a:latin typeface="宋体" pitchFamily="2" charset="-122"/>
                <a:ea typeface="宋体" pitchFamily="2" charset="-122"/>
              </a:rPr>
              <a:t>结构和步长型循环结构）</a:t>
            </a:r>
            <a:endParaRPr lang="zh-CN" altLang="en-US" sz="2400" b="1" dirty="0">
              <a:solidFill>
                <a:srgbClr val="0000FF"/>
              </a:solidFill>
              <a:effectLst>
                <a:outerShdw blurRad="38100" dist="38100" dir="2700000" algn="tl">
                  <a:srgbClr val="C0C0C0"/>
                </a:outerShdw>
              </a:effectLst>
              <a:latin typeface="宋体" pitchFamily="2" charset="-122"/>
              <a:ea typeface="宋体" pitchFamily="2" charset="-122"/>
            </a:endParaRPr>
          </a:p>
          <a:p>
            <a:pPr lvl="1" fontAlgn="base">
              <a:lnSpc>
                <a:spcPct val="140000"/>
              </a:lnSpc>
              <a:spcBef>
                <a:spcPct val="50000"/>
              </a:spcBef>
              <a:spcAft>
                <a:spcPct val="0"/>
              </a:spcAft>
              <a:buClr>
                <a:srgbClr val="FF3300"/>
              </a:buClr>
              <a:buFont typeface="Wingdings" pitchFamily="2" charset="2"/>
              <a:buChar char="l"/>
              <a:defRPr/>
            </a:pPr>
            <a:r>
              <a:rPr lang="zh-CN" altLang="en-US" sz="2400" b="1" dirty="0">
                <a:solidFill>
                  <a:srgbClr val="0000FF"/>
                </a:solidFill>
                <a:effectLst>
                  <a:outerShdw blurRad="38100" dist="38100" dir="2700000" algn="tl">
                    <a:srgbClr val="C0C0C0"/>
                  </a:outerShdw>
                </a:effectLst>
                <a:latin typeface="宋体" pitchFamily="2" charset="-122"/>
                <a:ea typeface="宋体" pitchFamily="2" charset="-122"/>
              </a:rPr>
              <a:t>先执行后判断的循环语句（直到型循环结构）</a:t>
            </a:r>
            <a:endParaRPr lang="en-US" altLang="zh-CN" sz="2400" b="1" dirty="0">
              <a:solidFill>
                <a:srgbClr val="0000FF"/>
              </a:solidFill>
              <a:effectLst>
                <a:outerShdw blurRad="38100" dist="38100" dir="2700000" algn="tl">
                  <a:srgbClr val="C0C0C0"/>
                </a:outerShdw>
              </a:effectLst>
              <a:latin typeface="宋体" pitchFamily="2" charset="-122"/>
              <a:ea typeface="宋体" pitchFamily="2" charset="-122"/>
            </a:endParaRPr>
          </a:p>
        </p:txBody>
      </p:sp>
      <p:sp>
        <p:nvSpPr>
          <p:cNvPr id="4" name="矩形 3"/>
          <p:cNvSpPr/>
          <p:nvPr/>
        </p:nvSpPr>
        <p:spPr>
          <a:xfrm>
            <a:off x="2267744" y="908720"/>
            <a:ext cx="2856872" cy="58477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200" b="1" kern="0" dirty="0">
                <a:solidFill>
                  <a:srgbClr val="FF0000"/>
                </a:solidFill>
                <a:latin typeface="Arial"/>
                <a:ea typeface="黑体"/>
                <a:cs typeface="+mj-cs"/>
              </a:rPr>
              <a:t>7</a:t>
            </a:r>
            <a:r>
              <a:rPr kumimoji="0" lang="en-US" altLang="zh-CN" sz="3200" b="1" i="0" u="none" strike="noStrike" kern="0" cap="none" spc="0" normalizeH="0" baseline="0" noProof="0" dirty="0" smtClean="0">
                <a:ln>
                  <a:noFill/>
                </a:ln>
                <a:solidFill>
                  <a:srgbClr val="FF0000"/>
                </a:solidFill>
                <a:effectLst/>
                <a:uLnTx/>
                <a:uFillTx/>
                <a:latin typeface="Arial"/>
                <a:ea typeface="黑体"/>
                <a:cs typeface="+mj-cs"/>
              </a:rPr>
              <a:t>.4.3 </a:t>
            </a:r>
            <a:r>
              <a:rPr kumimoji="0" lang="zh-CN" altLang="en-US" sz="3200" b="1" i="0" u="none" strike="noStrike" kern="0" cap="none" spc="0" normalizeH="0" baseline="0" noProof="0" dirty="0" smtClean="0">
                <a:ln>
                  <a:noFill/>
                </a:ln>
                <a:solidFill>
                  <a:srgbClr val="FF0000"/>
                </a:solidFill>
                <a:effectLst/>
                <a:uLnTx/>
                <a:uFillTx/>
                <a:latin typeface="Arial"/>
                <a:ea typeface="黑体"/>
                <a:cs typeface="+mj-cs"/>
              </a:rPr>
              <a:t>循环结构</a:t>
            </a:r>
            <a:endParaRPr kumimoji="0" lang="zh-CN" altLang="en-US" sz="3200" b="0" i="0" u="none" strike="noStrike" kern="0" cap="none" spc="0" normalizeH="0" baseline="0" noProof="0" dirty="0" smtClean="0">
              <a:ln>
                <a:noFill/>
              </a:ln>
              <a:solidFill>
                <a:srgbClr val="FF0000"/>
              </a:solidFill>
              <a:effectLst/>
              <a:uLnTx/>
              <a:uFillTx/>
            </a:endParaRPr>
          </a:p>
        </p:txBody>
      </p:sp>
    </p:spTree>
    <p:extLst>
      <p:ext uri="{BB962C8B-B14F-4D97-AF65-F5344CB8AC3E}">
        <p14:creationId xmlns:p14="http://schemas.microsoft.com/office/powerpoint/2010/main" val="22431368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65</a:t>
            </a:fld>
            <a:endParaRPr lang="zh-CN" altLang="en-US"/>
          </a:p>
        </p:txBody>
      </p:sp>
      <p:sp>
        <p:nvSpPr>
          <p:cNvPr id="3" name="矩形 2"/>
          <p:cNvSpPr/>
          <p:nvPr/>
        </p:nvSpPr>
        <p:spPr>
          <a:xfrm>
            <a:off x="467544" y="1185309"/>
            <a:ext cx="7416824" cy="4345805"/>
          </a:xfrm>
          <a:prstGeom prst="rect">
            <a:avLst/>
          </a:prstGeom>
        </p:spPr>
        <p:txBody>
          <a:bodyPr wrap="square">
            <a:spAutoFit/>
          </a:bodyPr>
          <a:lstStyle/>
          <a:p>
            <a:pPr marL="514350" lvl="0" indent="-514350" fontAlgn="base">
              <a:lnSpc>
                <a:spcPct val="80000"/>
              </a:lnSpc>
              <a:spcBef>
                <a:spcPct val="20000"/>
              </a:spcBef>
              <a:spcAft>
                <a:spcPct val="0"/>
              </a:spcAft>
              <a:buClr>
                <a:srgbClr val="008000"/>
              </a:buClr>
              <a:buSzPct val="110000"/>
              <a:buAutoNum type="arabicPeriod"/>
            </a:pPr>
            <a:r>
              <a:rPr lang="en-US" altLang="zh-CN" sz="2800" b="1" kern="0" dirty="0" smtClean="0">
                <a:solidFill>
                  <a:srgbClr val="000000"/>
                </a:solidFill>
                <a:latin typeface="Arial"/>
                <a:ea typeface="黑体"/>
              </a:rPr>
              <a:t>for </a:t>
            </a:r>
            <a:r>
              <a:rPr lang="en-US" altLang="zh-CN" sz="2800" b="1" kern="0" dirty="0">
                <a:solidFill>
                  <a:srgbClr val="000000"/>
                </a:solidFill>
                <a:latin typeface="Arial"/>
                <a:ea typeface="黑体"/>
              </a:rPr>
              <a:t>…next</a:t>
            </a:r>
            <a:r>
              <a:rPr lang="zh-CN" altLang="en-US" sz="2800" b="1" kern="0" dirty="0">
                <a:solidFill>
                  <a:srgbClr val="000000"/>
                </a:solidFill>
                <a:latin typeface="Arial"/>
                <a:ea typeface="黑体"/>
              </a:rPr>
              <a:t>格式</a:t>
            </a:r>
            <a:r>
              <a:rPr lang="zh-CN" altLang="en-US" sz="2800" b="1" kern="0" dirty="0" smtClean="0">
                <a:solidFill>
                  <a:srgbClr val="000000"/>
                </a:solidFill>
                <a:latin typeface="Arial"/>
                <a:ea typeface="黑体"/>
              </a:rPr>
              <a:t>：</a:t>
            </a:r>
            <a:endParaRPr lang="en-US" altLang="zh-CN" sz="2800" b="1" kern="0" dirty="0" smtClean="0">
              <a:solidFill>
                <a:srgbClr val="000000"/>
              </a:solidFill>
              <a:latin typeface="Arial"/>
              <a:ea typeface="黑体"/>
            </a:endParaRPr>
          </a:p>
          <a:p>
            <a:pPr marL="342900" lvl="0" indent="-342900" fontAlgn="base">
              <a:lnSpc>
                <a:spcPct val="80000"/>
              </a:lnSpc>
              <a:spcBef>
                <a:spcPct val="20000"/>
              </a:spcBef>
              <a:spcAft>
                <a:spcPct val="0"/>
              </a:spcAft>
              <a:buClr>
                <a:srgbClr val="008000"/>
              </a:buClr>
              <a:buSzPct val="110000"/>
            </a:pPr>
            <a:r>
              <a:rPr lang="zh-CN" altLang="en-US" sz="2800" b="1" kern="0" dirty="0" smtClean="0">
                <a:solidFill>
                  <a:srgbClr val="000000"/>
                </a:solidFill>
                <a:latin typeface="Arial"/>
                <a:ea typeface="黑体"/>
              </a:rPr>
              <a:t> </a:t>
            </a:r>
            <a:r>
              <a:rPr lang="en-US" altLang="zh-CN" sz="2000" b="1" kern="0" dirty="0">
                <a:solidFill>
                  <a:srgbClr val="0070C0"/>
                </a:solidFill>
                <a:latin typeface="Arial"/>
                <a:ea typeface="黑体"/>
              </a:rPr>
              <a:t>For &lt;</a:t>
            </a:r>
            <a:r>
              <a:rPr lang="zh-CN" altLang="en-US" sz="2000" b="1" kern="0" dirty="0">
                <a:solidFill>
                  <a:srgbClr val="0070C0"/>
                </a:solidFill>
                <a:latin typeface="Arial"/>
                <a:ea typeface="黑体"/>
              </a:rPr>
              <a:t>循环变量</a:t>
            </a:r>
            <a:r>
              <a:rPr lang="en-US" altLang="zh-CN" sz="2000" b="1" kern="0" dirty="0">
                <a:solidFill>
                  <a:srgbClr val="0070C0"/>
                </a:solidFill>
                <a:latin typeface="Arial"/>
                <a:ea typeface="黑体"/>
              </a:rPr>
              <a:t>&gt;=&lt;</a:t>
            </a:r>
            <a:r>
              <a:rPr lang="zh-CN" altLang="en-US" sz="2000" b="1" kern="0" dirty="0">
                <a:solidFill>
                  <a:srgbClr val="0070C0"/>
                </a:solidFill>
                <a:latin typeface="Arial"/>
                <a:ea typeface="黑体"/>
              </a:rPr>
              <a:t>初值</a:t>
            </a:r>
            <a:r>
              <a:rPr lang="en-US" altLang="zh-CN" sz="2000" b="1" kern="0" dirty="0">
                <a:solidFill>
                  <a:srgbClr val="0070C0"/>
                </a:solidFill>
                <a:latin typeface="Arial"/>
                <a:ea typeface="黑体"/>
              </a:rPr>
              <a:t>&gt;to &lt;</a:t>
            </a:r>
            <a:r>
              <a:rPr lang="zh-CN" altLang="en-US" sz="2000" b="1" kern="0" dirty="0">
                <a:solidFill>
                  <a:srgbClr val="0070C0"/>
                </a:solidFill>
                <a:latin typeface="Arial"/>
                <a:ea typeface="黑体"/>
              </a:rPr>
              <a:t>终值</a:t>
            </a:r>
            <a:r>
              <a:rPr lang="en-US" altLang="zh-CN" sz="2000" b="1" kern="0" dirty="0">
                <a:solidFill>
                  <a:srgbClr val="0070C0"/>
                </a:solidFill>
                <a:latin typeface="Arial"/>
                <a:ea typeface="黑体"/>
              </a:rPr>
              <a:t>&gt; [step &lt;</a:t>
            </a:r>
            <a:r>
              <a:rPr lang="zh-CN" altLang="en-US" sz="2000" b="1" kern="0" dirty="0">
                <a:solidFill>
                  <a:srgbClr val="0070C0"/>
                </a:solidFill>
                <a:latin typeface="Arial"/>
                <a:ea typeface="黑体"/>
              </a:rPr>
              <a:t>步长</a:t>
            </a:r>
            <a:r>
              <a:rPr lang="en-US" altLang="zh-CN" sz="2000" b="1" kern="0" dirty="0">
                <a:solidFill>
                  <a:srgbClr val="0070C0"/>
                </a:solidFill>
                <a:latin typeface="Arial"/>
                <a:ea typeface="黑体"/>
              </a:rPr>
              <a:t>&gt;]</a:t>
            </a:r>
          </a:p>
          <a:p>
            <a:pPr marL="342900" lvl="0" indent="-342900" fontAlgn="base">
              <a:lnSpc>
                <a:spcPct val="80000"/>
              </a:lnSpc>
              <a:spcBef>
                <a:spcPct val="20000"/>
              </a:spcBef>
              <a:spcAft>
                <a:spcPct val="0"/>
              </a:spcAft>
              <a:buClr>
                <a:srgbClr val="008000"/>
              </a:buClr>
              <a:buSzPct val="110000"/>
            </a:pPr>
            <a:r>
              <a:rPr lang="en-US" altLang="zh-CN" sz="2000" b="1" kern="0" dirty="0">
                <a:solidFill>
                  <a:srgbClr val="0070C0"/>
                </a:solidFill>
                <a:latin typeface="Arial"/>
                <a:ea typeface="黑体"/>
              </a:rPr>
              <a:t>   [&lt;</a:t>
            </a:r>
            <a:r>
              <a:rPr lang="zh-CN" altLang="en-US" sz="2000" b="1" kern="0" dirty="0">
                <a:solidFill>
                  <a:srgbClr val="0070C0"/>
                </a:solidFill>
                <a:latin typeface="Arial"/>
                <a:ea typeface="黑体"/>
              </a:rPr>
              <a:t>循环体</a:t>
            </a:r>
            <a:r>
              <a:rPr lang="en-US" altLang="zh-CN" sz="2000" b="1" kern="0" dirty="0">
                <a:solidFill>
                  <a:srgbClr val="0070C0"/>
                </a:solidFill>
                <a:latin typeface="Arial"/>
                <a:ea typeface="黑体"/>
              </a:rPr>
              <a:t>&gt;]</a:t>
            </a:r>
          </a:p>
          <a:p>
            <a:pPr marL="342900" lvl="0" indent="-342900" fontAlgn="base">
              <a:lnSpc>
                <a:spcPct val="80000"/>
              </a:lnSpc>
              <a:spcBef>
                <a:spcPct val="20000"/>
              </a:spcBef>
              <a:spcAft>
                <a:spcPct val="0"/>
              </a:spcAft>
              <a:buClr>
                <a:srgbClr val="008000"/>
              </a:buClr>
              <a:buSzPct val="110000"/>
            </a:pPr>
            <a:r>
              <a:rPr lang="en-US" altLang="zh-CN" sz="2000" b="1" kern="0" dirty="0">
                <a:solidFill>
                  <a:srgbClr val="0070C0"/>
                </a:solidFill>
                <a:latin typeface="Arial"/>
                <a:ea typeface="黑体"/>
              </a:rPr>
              <a:t> [Exit For]</a:t>
            </a:r>
          </a:p>
          <a:p>
            <a:pPr marL="342900" lvl="0" indent="-342900" fontAlgn="base">
              <a:lnSpc>
                <a:spcPct val="80000"/>
              </a:lnSpc>
              <a:spcBef>
                <a:spcPct val="20000"/>
              </a:spcBef>
              <a:spcAft>
                <a:spcPct val="0"/>
              </a:spcAft>
              <a:buClr>
                <a:srgbClr val="008000"/>
              </a:buClr>
              <a:buSzPct val="110000"/>
            </a:pPr>
            <a:r>
              <a:rPr lang="en-US" altLang="zh-CN" sz="2000" b="1" kern="0" dirty="0">
                <a:solidFill>
                  <a:srgbClr val="0070C0"/>
                </a:solidFill>
                <a:latin typeface="Arial"/>
                <a:ea typeface="黑体"/>
              </a:rPr>
              <a:t>Next [&lt;</a:t>
            </a:r>
            <a:r>
              <a:rPr lang="zh-CN" altLang="en-US" sz="2000" b="1" kern="0" dirty="0">
                <a:solidFill>
                  <a:srgbClr val="0070C0"/>
                </a:solidFill>
                <a:latin typeface="Arial"/>
                <a:ea typeface="黑体"/>
              </a:rPr>
              <a:t>循环变量</a:t>
            </a:r>
            <a:r>
              <a:rPr lang="en-US" altLang="zh-CN" sz="2000" b="1" kern="0" dirty="0" smtClean="0">
                <a:solidFill>
                  <a:srgbClr val="0070C0"/>
                </a:solidFill>
                <a:latin typeface="Arial"/>
                <a:ea typeface="黑体"/>
              </a:rPr>
              <a:t>&gt;]</a:t>
            </a:r>
          </a:p>
          <a:p>
            <a:pPr marL="342900" lvl="0" indent="-342900" fontAlgn="base">
              <a:lnSpc>
                <a:spcPct val="80000"/>
              </a:lnSpc>
              <a:spcBef>
                <a:spcPct val="20000"/>
              </a:spcBef>
              <a:spcAft>
                <a:spcPct val="0"/>
              </a:spcAft>
              <a:buClr>
                <a:srgbClr val="008000"/>
              </a:buClr>
              <a:buSzPct val="110000"/>
            </a:pPr>
            <a:endParaRPr lang="en-US" altLang="zh-CN" sz="2400" b="1" kern="0" dirty="0">
              <a:solidFill>
                <a:srgbClr val="0070C0"/>
              </a:solidFill>
              <a:latin typeface="Arial"/>
              <a:ea typeface="黑体"/>
            </a:endParaRPr>
          </a:p>
          <a:p>
            <a:pPr marL="342900" lvl="0" indent="-342900" fontAlgn="base">
              <a:lnSpc>
                <a:spcPct val="80000"/>
              </a:lnSpc>
              <a:spcBef>
                <a:spcPct val="20000"/>
              </a:spcBef>
              <a:spcAft>
                <a:spcPct val="0"/>
              </a:spcAft>
              <a:buClr>
                <a:srgbClr val="008000"/>
              </a:buClr>
              <a:buSzPct val="110000"/>
              <a:buFont typeface="Wingdings" pitchFamily="2" charset="2"/>
              <a:buChar char="&amp;"/>
            </a:pPr>
            <a:r>
              <a:rPr lang="zh-CN" altLang="en-US" sz="2000" b="1" kern="0" dirty="0" smtClean="0">
                <a:solidFill>
                  <a:srgbClr val="000000"/>
                </a:solidFill>
                <a:latin typeface="Arial"/>
                <a:ea typeface="黑体"/>
              </a:rPr>
              <a:t>循环变量必须为数值类型</a:t>
            </a:r>
            <a:r>
              <a:rPr lang="en-US" altLang="zh-CN" sz="2000" b="1" kern="0" dirty="0" smtClean="0">
                <a:solidFill>
                  <a:srgbClr val="000000"/>
                </a:solidFill>
                <a:latin typeface="Arial"/>
                <a:ea typeface="黑体"/>
              </a:rPr>
              <a:t>.</a:t>
            </a:r>
            <a:endParaRPr lang="zh-CN" altLang="en-US" sz="2000" b="1" kern="0" dirty="0" smtClean="0">
              <a:solidFill>
                <a:srgbClr val="000000"/>
              </a:solidFill>
              <a:latin typeface="Arial"/>
              <a:ea typeface="黑体"/>
            </a:endParaRPr>
          </a:p>
          <a:p>
            <a:pPr marL="342900" lvl="0" indent="-342900" fontAlgn="base">
              <a:lnSpc>
                <a:spcPct val="80000"/>
              </a:lnSpc>
              <a:spcBef>
                <a:spcPct val="20000"/>
              </a:spcBef>
              <a:spcAft>
                <a:spcPct val="0"/>
              </a:spcAft>
              <a:buClr>
                <a:srgbClr val="008000"/>
              </a:buClr>
              <a:buSzPct val="110000"/>
              <a:buFont typeface="Wingdings" pitchFamily="2" charset="2"/>
              <a:buChar char="&amp;"/>
            </a:pPr>
            <a:r>
              <a:rPr lang="zh-CN" altLang="en-US" sz="2000" b="1" kern="0" dirty="0" smtClean="0">
                <a:solidFill>
                  <a:srgbClr val="000000"/>
                </a:solidFill>
                <a:latin typeface="Arial"/>
                <a:ea typeface="黑体"/>
              </a:rPr>
              <a:t>循环次数</a:t>
            </a:r>
            <a:r>
              <a:rPr lang="en-US" altLang="zh-CN" sz="2000" b="1" kern="0" dirty="0" smtClean="0">
                <a:solidFill>
                  <a:srgbClr val="000000"/>
                </a:solidFill>
                <a:latin typeface="Arial"/>
                <a:ea typeface="黑体"/>
              </a:rPr>
              <a:t>= </a:t>
            </a:r>
            <a:r>
              <a:rPr lang="en-US" altLang="zh-CN" sz="2000" b="1" kern="0" dirty="0" err="1" smtClean="0">
                <a:solidFill>
                  <a:srgbClr val="000000"/>
                </a:solidFill>
                <a:latin typeface="Arial"/>
                <a:ea typeface="黑体"/>
              </a:rPr>
              <a:t>Int</a:t>
            </a:r>
            <a:r>
              <a:rPr lang="en-US" altLang="zh-CN" sz="2000" b="1" kern="0" dirty="0" smtClean="0">
                <a:solidFill>
                  <a:srgbClr val="000000"/>
                </a:solidFill>
                <a:latin typeface="Arial"/>
                <a:ea typeface="黑体"/>
              </a:rPr>
              <a:t>((</a:t>
            </a:r>
            <a:r>
              <a:rPr lang="zh-CN" altLang="en-US" sz="2000" b="1" kern="0" dirty="0" smtClean="0">
                <a:solidFill>
                  <a:srgbClr val="000000"/>
                </a:solidFill>
                <a:latin typeface="Arial"/>
                <a:ea typeface="黑体"/>
              </a:rPr>
              <a:t>终值</a:t>
            </a:r>
            <a:r>
              <a:rPr lang="en-US" altLang="zh-CN" sz="2000" b="1" kern="0" dirty="0" smtClean="0">
                <a:solidFill>
                  <a:srgbClr val="000000"/>
                </a:solidFill>
                <a:latin typeface="Arial"/>
                <a:ea typeface="黑体"/>
              </a:rPr>
              <a:t>-</a:t>
            </a:r>
            <a:r>
              <a:rPr lang="zh-CN" altLang="en-US" sz="2000" b="1" kern="0" dirty="0" smtClean="0">
                <a:solidFill>
                  <a:srgbClr val="000000"/>
                </a:solidFill>
                <a:latin typeface="Arial"/>
                <a:ea typeface="黑体"/>
              </a:rPr>
              <a:t>初值</a:t>
            </a:r>
            <a:r>
              <a:rPr lang="en-US" altLang="zh-CN" sz="2000" b="1" kern="0" dirty="0" smtClean="0">
                <a:solidFill>
                  <a:srgbClr val="000000"/>
                </a:solidFill>
                <a:latin typeface="Arial"/>
                <a:ea typeface="黑体"/>
              </a:rPr>
              <a:t>)/</a:t>
            </a:r>
            <a:r>
              <a:rPr lang="zh-CN" altLang="en-US" sz="2000" b="1" kern="0" dirty="0" smtClean="0">
                <a:solidFill>
                  <a:srgbClr val="000000"/>
                </a:solidFill>
                <a:latin typeface="Arial"/>
                <a:ea typeface="黑体"/>
              </a:rPr>
              <a:t>步长</a:t>
            </a:r>
            <a:r>
              <a:rPr lang="en-US" altLang="zh-CN" sz="2000" b="1" kern="0" dirty="0" smtClean="0">
                <a:solidFill>
                  <a:srgbClr val="000000"/>
                </a:solidFill>
                <a:latin typeface="Arial"/>
                <a:ea typeface="黑体"/>
              </a:rPr>
              <a:t>)+1.</a:t>
            </a:r>
          </a:p>
          <a:p>
            <a:pPr>
              <a:lnSpc>
                <a:spcPct val="120000"/>
              </a:lnSpc>
              <a:spcBef>
                <a:spcPct val="15000"/>
              </a:spcBef>
              <a:defRPr/>
            </a:pPr>
            <a:r>
              <a:rPr lang="zh-CN" altLang="en-US" sz="2000" b="1" dirty="0" smtClean="0">
                <a:solidFill>
                  <a:srgbClr val="FF3300"/>
                </a:solidFill>
                <a:effectLst>
                  <a:outerShdw blurRad="38100" dist="38100" dir="2700000" algn="tl">
                    <a:srgbClr val="C0C0C0"/>
                  </a:outerShdw>
                </a:effectLst>
                <a:latin typeface="Arial Black" pitchFamily="34" charset="0"/>
              </a:rPr>
              <a:t>功能</a:t>
            </a:r>
            <a:endParaRPr lang="zh-CN" altLang="en-US" sz="2000" b="1" dirty="0">
              <a:solidFill>
                <a:srgbClr val="FF3300"/>
              </a:solidFill>
              <a:effectLst>
                <a:outerShdw blurRad="38100" dist="38100" dir="2700000" algn="tl">
                  <a:srgbClr val="C0C0C0"/>
                </a:outerShdw>
              </a:effectLst>
              <a:latin typeface="Arial Black" pitchFamily="34" charset="0"/>
            </a:endParaRPr>
          </a:p>
          <a:p>
            <a:pPr>
              <a:lnSpc>
                <a:spcPct val="120000"/>
              </a:lnSpc>
              <a:spcBef>
                <a:spcPct val="15000"/>
              </a:spcBef>
              <a:defRPr/>
            </a:pPr>
            <a:r>
              <a:rPr lang="zh-CN" altLang="en-US" sz="2000" b="1" dirty="0" smtClean="0">
                <a:effectLst>
                  <a:outerShdw blurRad="38100" dist="38100" dir="2700000" algn="tl">
                    <a:srgbClr val="C0C0C0"/>
                  </a:outerShdw>
                </a:effectLst>
                <a:latin typeface="Arial Black" pitchFamily="34" charset="0"/>
              </a:rPr>
              <a:t>首先把初值赋给循环变量，并将循环变量的当前值与终值比较，若比较结果为真，执行语句序列，增加一个步长，再进行比较，如此做下去，直到比较结果为假，结束循环</a:t>
            </a:r>
            <a:endParaRPr lang="en-US" altLang="zh-CN" sz="2000" b="1" kern="0" dirty="0">
              <a:solidFill>
                <a:srgbClr val="000000"/>
              </a:solidFill>
              <a:latin typeface="Arial"/>
              <a:ea typeface="黑体"/>
            </a:endParaRPr>
          </a:p>
        </p:txBody>
      </p:sp>
    </p:spTree>
    <p:extLst>
      <p:ext uri="{BB962C8B-B14F-4D97-AF65-F5344CB8AC3E}">
        <p14:creationId xmlns:p14="http://schemas.microsoft.com/office/powerpoint/2010/main" val="299882655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66</a:t>
            </a:fld>
            <a:endParaRPr lang="zh-CN" altLang="en-US"/>
          </a:p>
        </p:txBody>
      </p:sp>
      <p:sp>
        <p:nvSpPr>
          <p:cNvPr id="3" name="矩形 2"/>
          <p:cNvSpPr/>
          <p:nvPr/>
        </p:nvSpPr>
        <p:spPr>
          <a:xfrm>
            <a:off x="899592" y="1556792"/>
            <a:ext cx="7920880" cy="3884140"/>
          </a:xfrm>
          <a:prstGeom prst="rect">
            <a:avLst/>
          </a:prstGeom>
        </p:spPr>
        <p:txBody>
          <a:bodyPr wrap="square">
            <a:spAutoFit/>
          </a:bodyPr>
          <a:lstStyle/>
          <a:p>
            <a:pPr lvl="0" fontAlgn="base">
              <a:lnSpc>
                <a:spcPct val="140000"/>
              </a:lnSpc>
              <a:spcBef>
                <a:spcPct val="0"/>
              </a:spcBef>
              <a:spcAft>
                <a:spcPct val="0"/>
              </a:spcAft>
              <a:buClr>
                <a:srgbClr val="FF3300"/>
              </a:buClr>
              <a:buFont typeface="Wingdings" pitchFamily="2" charset="2"/>
              <a:buChar char="l"/>
              <a:defRPr/>
            </a:pPr>
            <a:r>
              <a:rPr lang="zh-CN" altLang="en-US" sz="2200" b="1" dirty="0" smtClean="0">
                <a:solidFill>
                  <a:prstClr val="black"/>
                </a:solidFill>
                <a:effectLst>
                  <a:outerShdw blurRad="38100" dist="38100" dir="2700000" algn="tl">
                    <a:srgbClr val="C0C0C0"/>
                  </a:outerShdw>
                </a:effectLst>
                <a:latin typeface="Arial Black" pitchFamily="34" charset="0"/>
                <a:ea typeface="宋体" pitchFamily="2" charset="-122"/>
              </a:rPr>
              <a:t>说明：</a:t>
            </a:r>
            <a:endParaRPr lang="en-US" altLang="zh-CN" sz="2200" b="1" dirty="0" smtClean="0">
              <a:solidFill>
                <a:prstClr val="black"/>
              </a:solidFill>
              <a:effectLst>
                <a:outerShdw blurRad="38100" dist="38100" dir="2700000" algn="tl">
                  <a:srgbClr val="C0C0C0"/>
                </a:outerShdw>
              </a:effectLst>
              <a:latin typeface="Arial Black" pitchFamily="34" charset="0"/>
              <a:ea typeface="宋体" pitchFamily="2" charset="-122"/>
            </a:endParaRPr>
          </a:p>
          <a:p>
            <a:pPr lvl="0" fontAlgn="base">
              <a:lnSpc>
                <a:spcPct val="140000"/>
              </a:lnSpc>
              <a:spcBef>
                <a:spcPct val="0"/>
              </a:spcBef>
              <a:spcAft>
                <a:spcPct val="0"/>
              </a:spcAft>
              <a:buClr>
                <a:srgbClr val="FF3300"/>
              </a:buClr>
              <a:buFont typeface="Wingdings" pitchFamily="2" charset="2"/>
              <a:buChar char="l"/>
              <a:defRPr/>
            </a:pPr>
            <a:r>
              <a:rPr lang="zh-CN" altLang="en-US" sz="2200" b="1" dirty="0" smtClean="0">
                <a:solidFill>
                  <a:prstClr val="black"/>
                </a:solidFill>
                <a:effectLst>
                  <a:outerShdw blurRad="38100" dist="38100" dir="2700000" algn="tl">
                    <a:srgbClr val="C0C0C0"/>
                  </a:outerShdw>
                </a:effectLst>
                <a:latin typeface="Arial Black" pitchFamily="34" charset="0"/>
                <a:ea typeface="宋体" pitchFamily="2" charset="-122"/>
              </a:rPr>
              <a:t>步长</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大于</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0</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时判断循环变量的当前值是否大于终值，步长小于  </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0</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判断循环变量的当前值是否小于终值。步长为</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0</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时导致循环  无法结束，所以步长不要设置为</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0</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p>
          <a:p>
            <a:pPr lvl="0" fontAlgn="base">
              <a:lnSpc>
                <a:spcPct val="140000"/>
              </a:lnSpc>
              <a:spcBef>
                <a:spcPct val="0"/>
              </a:spcBef>
              <a:spcAft>
                <a:spcPct val="0"/>
              </a:spcAft>
              <a:buClr>
                <a:srgbClr val="FF3300"/>
              </a:buClr>
              <a:buFont typeface="Wingdings" pitchFamily="2" charset="2"/>
              <a:buChar char="l"/>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步长可以是整数或小数，步长为</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1</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时可以省略。</a:t>
            </a:r>
          </a:p>
          <a:p>
            <a:pPr lvl="0" fontAlgn="base">
              <a:lnSpc>
                <a:spcPct val="140000"/>
              </a:lnSpc>
              <a:spcBef>
                <a:spcPct val="0"/>
              </a:spcBef>
              <a:spcAft>
                <a:spcPct val="0"/>
              </a:spcAft>
              <a:buClr>
                <a:srgbClr val="FF3300"/>
              </a:buClr>
              <a:buFont typeface="Wingdings" pitchFamily="2" charset="2"/>
              <a:buChar char="l"/>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除第一次循环以外，其他循环增加一个步长后与终值比较。</a:t>
            </a:r>
          </a:p>
          <a:p>
            <a:pPr lvl="0" fontAlgn="base">
              <a:lnSpc>
                <a:spcPct val="140000"/>
              </a:lnSpc>
              <a:spcBef>
                <a:spcPct val="0"/>
              </a:spcBef>
              <a:spcAft>
                <a:spcPct val="0"/>
              </a:spcAft>
              <a:buClr>
                <a:srgbClr val="FF3300"/>
              </a:buClr>
              <a:buFont typeface="Wingdings" pitchFamily="2" charset="2"/>
              <a:buChar char="l"/>
              <a:defRPr/>
            </a:pP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for</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循环可以嵌套。</a:t>
            </a:r>
          </a:p>
          <a:p>
            <a:pPr lvl="0" fontAlgn="base">
              <a:lnSpc>
                <a:spcPct val="140000"/>
              </a:lnSpc>
              <a:spcBef>
                <a:spcPct val="0"/>
              </a:spcBef>
              <a:spcAft>
                <a:spcPct val="0"/>
              </a:spcAft>
              <a:buClr>
                <a:srgbClr val="FF3300"/>
              </a:buClr>
              <a:buFont typeface="Wingdings" pitchFamily="2" charset="2"/>
              <a:buChar char="l"/>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在</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for</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循环中可以用</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exit  for</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语句强行中止循环。</a:t>
            </a:r>
          </a:p>
        </p:txBody>
      </p:sp>
    </p:spTree>
    <p:extLst>
      <p:ext uri="{BB962C8B-B14F-4D97-AF65-F5344CB8AC3E}">
        <p14:creationId xmlns:p14="http://schemas.microsoft.com/office/powerpoint/2010/main" val="38917154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67</a:t>
            </a:fld>
            <a:endParaRPr lang="zh-CN" altLang="en-US"/>
          </a:p>
        </p:txBody>
      </p:sp>
      <p:sp>
        <p:nvSpPr>
          <p:cNvPr id="3" name="矩形 2"/>
          <p:cNvSpPr/>
          <p:nvPr/>
        </p:nvSpPr>
        <p:spPr>
          <a:xfrm>
            <a:off x="611560" y="1196752"/>
            <a:ext cx="7488832" cy="4869025"/>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en-US" altLang="zh-CN" sz="2000" b="1" kern="0" dirty="0">
                <a:solidFill>
                  <a:srgbClr val="000000"/>
                </a:solidFill>
                <a:latin typeface="Arial"/>
                <a:ea typeface="黑体"/>
              </a:rPr>
              <a:t>2. While… Wend </a:t>
            </a:r>
            <a:r>
              <a:rPr lang="zh-CN" altLang="en-US" sz="2000" b="1" kern="0" dirty="0">
                <a:solidFill>
                  <a:srgbClr val="000000"/>
                </a:solidFill>
                <a:latin typeface="Arial"/>
                <a:ea typeface="黑体"/>
              </a:rPr>
              <a:t>格式</a:t>
            </a:r>
          </a:p>
          <a:p>
            <a:pPr marL="342900" lvl="0" indent="-342900" fontAlgn="base">
              <a:spcBef>
                <a:spcPct val="20000"/>
              </a:spcBef>
              <a:spcAft>
                <a:spcPct val="0"/>
              </a:spcAft>
              <a:buClr>
                <a:srgbClr val="008000"/>
              </a:buClr>
              <a:buSzPct val="110000"/>
            </a:pPr>
            <a:r>
              <a:rPr lang="en-US" altLang="zh-CN" sz="2000" b="1" kern="0" dirty="0">
                <a:solidFill>
                  <a:srgbClr val="0070C0"/>
                </a:solidFill>
                <a:latin typeface="Arial"/>
                <a:ea typeface="黑体"/>
              </a:rPr>
              <a:t>While </a:t>
            </a:r>
            <a:r>
              <a:rPr lang="zh-CN" altLang="en-US" sz="2000" b="1" kern="0" dirty="0">
                <a:solidFill>
                  <a:srgbClr val="0070C0"/>
                </a:solidFill>
                <a:latin typeface="Arial"/>
                <a:ea typeface="黑体"/>
              </a:rPr>
              <a:t>条件</a:t>
            </a:r>
          </a:p>
          <a:p>
            <a:pPr marL="342900" lvl="0" indent="-342900" fontAlgn="base">
              <a:spcBef>
                <a:spcPct val="20000"/>
              </a:spcBef>
              <a:spcAft>
                <a:spcPct val="0"/>
              </a:spcAft>
              <a:buClr>
                <a:srgbClr val="008000"/>
              </a:buClr>
              <a:buSzPct val="110000"/>
            </a:pPr>
            <a:r>
              <a:rPr lang="zh-CN" altLang="en-US" sz="2000" b="1" kern="0" dirty="0">
                <a:solidFill>
                  <a:srgbClr val="0070C0"/>
                </a:solidFill>
                <a:latin typeface="Arial"/>
                <a:ea typeface="黑体"/>
              </a:rPr>
              <a:t>    </a:t>
            </a:r>
            <a:r>
              <a:rPr lang="en-US" altLang="zh-CN" sz="2000" b="1" kern="0" dirty="0">
                <a:solidFill>
                  <a:srgbClr val="0070C0"/>
                </a:solidFill>
                <a:latin typeface="Arial"/>
                <a:ea typeface="黑体"/>
              </a:rPr>
              <a:t>[</a:t>
            </a:r>
            <a:r>
              <a:rPr lang="zh-CN" altLang="en-US" sz="2000" b="1" kern="0" dirty="0">
                <a:solidFill>
                  <a:srgbClr val="0070C0"/>
                </a:solidFill>
                <a:latin typeface="Arial"/>
                <a:ea typeface="黑体"/>
              </a:rPr>
              <a:t>循环体</a:t>
            </a:r>
            <a:r>
              <a:rPr lang="en-US" altLang="zh-CN" sz="2000" b="1" kern="0" dirty="0">
                <a:solidFill>
                  <a:srgbClr val="0070C0"/>
                </a:solidFill>
                <a:latin typeface="Arial"/>
                <a:ea typeface="黑体"/>
              </a:rPr>
              <a:t>]</a:t>
            </a:r>
          </a:p>
          <a:p>
            <a:pPr marL="342900" lvl="0" indent="-342900" fontAlgn="base">
              <a:spcBef>
                <a:spcPct val="20000"/>
              </a:spcBef>
              <a:spcAft>
                <a:spcPct val="0"/>
              </a:spcAft>
              <a:buClr>
                <a:srgbClr val="008000"/>
              </a:buClr>
              <a:buSzPct val="110000"/>
            </a:pPr>
            <a:r>
              <a:rPr lang="en-US" altLang="zh-CN" sz="2000" b="1" kern="0" dirty="0">
                <a:solidFill>
                  <a:srgbClr val="0070C0"/>
                </a:solidFill>
                <a:latin typeface="Arial"/>
                <a:ea typeface="黑体"/>
              </a:rPr>
              <a:t>Wend</a:t>
            </a:r>
          </a:p>
          <a:p>
            <a:pPr marL="342900" lvl="0" indent="-342900" fontAlgn="base">
              <a:spcBef>
                <a:spcPct val="20000"/>
              </a:spcBef>
              <a:spcAft>
                <a:spcPct val="0"/>
              </a:spcAft>
              <a:buClr>
                <a:srgbClr val="008000"/>
              </a:buClr>
              <a:buSzPct val="110000"/>
            </a:pPr>
            <a:r>
              <a:rPr lang="zh-CN" altLang="en-US" sz="2000" b="1" kern="0" dirty="0">
                <a:solidFill>
                  <a:srgbClr val="000000"/>
                </a:solidFill>
                <a:latin typeface="Arial"/>
                <a:ea typeface="黑体"/>
              </a:rPr>
              <a:t>说明</a:t>
            </a:r>
            <a:r>
              <a:rPr lang="en-US" altLang="zh-CN" sz="2000" b="1" kern="0" dirty="0">
                <a:solidFill>
                  <a:srgbClr val="000000"/>
                </a:solidFill>
                <a:latin typeface="Arial"/>
                <a:ea typeface="黑体"/>
              </a:rPr>
              <a:t>:</a:t>
            </a:r>
            <a:r>
              <a:rPr lang="zh-CN" altLang="en-US" sz="2000" b="1" kern="0" dirty="0">
                <a:solidFill>
                  <a:srgbClr val="000000"/>
                </a:solidFill>
                <a:latin typeface="Arial"/>
                <a:ea typeface="黑体"/>
              </a:rPr>
              <a:t>如果条件为真</a:t>
            </a:r>
            <a:r>
              <a:rPr lang="en-US" altLang="zh-CN" sz="2000" b="1" kern="0" dirty="0">
                <a:solidFill>
                  <a:srgbClr val="000000"/>
                </a:solidFill>
                <a:latin typeface="Arial"/>
                <a:ea typeface="黑体"/>
              </a:rPr>
              <a:t>,</a:t>
            </a:r>
            <a:r>
              <a:rPr lang="zh-CN" altLang="en-US" sz="2000" b="1" kern="0" dirty="0">
                <a:solidFill>
                  <a:srgbClr val="000000"/>
                </a:solidFill>
                <a:latin typeface="Arial"/>
                <a:ea typeface="黑体"/>
              </a:rPr>
              <a:t>则执行循环体</a:t>
            </a:r>
            <a:r>
              <a:rPr lang="en-US" altLang="zh-CN" sz="2000" b="1" kern="0" dirty="0">
                <a:solidFill>
                  <a:srgbClr val="000000"/>
                </a:solidFill>
                <a:latin typeface="Arial"/>
                <a:ea typeface="黑体"/>
              </a:rPr>
              <a:t>.</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1</a:t>
            </a: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While</a:t>
            </a:r>
            <a:r>
              <a:rPr lang="zh-CN" altLang="en-US" sz="2000" b="1" kern="0" dirty="0">
                <a:solidFill>
                  <a:srgbClr val="000000"/>
                </a:solidFill>
                <a:latin typeface="Arial"/>
                <a:ea typeface="黑体"/>
              </a:rPr>
              <a:t>循环语句先对“条件”进行测试，然后才决定是否执行循环。</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2</a:t>
            </a:r>
            <a:r>
              <a:rPr lang="zh-CN" altLang="en-US" sz="2000" b="1" kern="0" dirty="0">
                <a:solidFill>
                  <a:srgbClr val="000000"/>
                </a:solidFill>
                <a:latin typeface="Arial"/>
                <a:ea typeface="黑体"/>
              </a:rPr>
              <a:t>）如果“条件”总是成立，则不停地执行循环体，构成死循环。因此在循环体中应包含有对“条件”的修改操作，使循环能正常结束。</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3</a:t>
            </a:r>
            <a:r>
              <a:rPr lang="zh-CN" altLang="en-US" sz="2000" b="1" kern="0" dirty="0">
                <a:solidFill>
                  <a:srgbClr val="000000"/>
                </a:solidFill>
                <a:latin typeface="Arial"/>
                <a:ea typeface="黑体"/>
              </a:rPr>
              <a:t>）在循环语句之前，要对循环变量赋初值。</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4</a:t>
            </a:r>
            <a:r>
              <a:rPr lang="zh-CN" altLang="en-US" sz="2000" b="1" kern="0" dirty="0" smtClean="0">
                <a:solidFill>
                  <a:srgbClr val="000000"/>
                </a:solidFill>
                <a:latin typeface="Arial"/>
                <a:ea typeface="黑体"/>
              </a:rPr>
              <a:t>） </a:t>
            </a:r>
            <a:r>
              <a:rPr lang="zh-CN" altLang="en-US" sz="2000" b="1" kern="0" dirty="0">
                <a:solidFill>
                  <a:srgbClr val="000000"/>
                </a:solidFill>
                <a:latin typeface="Arial"/>
                <a:ea typeface="黑体"/>
              </a:rPr>
              <a:t>对循环次数末知的情况下，使用该循环语句。</a:t>
            </a:r>
          </a:p>
          <a:p>
            <a:pPr marL="342900" lvl="0" indent="-342900" fontAlgn="base">
              <a:spcBef>
                <a:spcPct val="20000"/>
              </a:spcBef>
              <a:spcAft>
                <a:spcPct val="0"/>
              </a:spcAft>
              <a:buClr>
                <a:srgbClr val="008000"/>
              </a:buClr>
              <a:buSzPct val="110000"/>
            </a:pPr>
            <a:endParaRPr lang="en-US" altLang="zh-CN" sz="3200" b="1" kern="0" dirty="0">
              <a:solidFill>
                <a:srgbClr val="000000"/>
              </a:solidFill>
              <a:latin typeface="Arial"/>
              <a:ea typeface="黑体"/>
            </a:endParaRPr>
          </a:p>
        </p:txBody>
      </p:sp>
    </p:spTree>
    <p:extLst>
      <p:ext uri="{BB962C8B-B14F-4D97-AF65-F5344CB8AC3E}">
        <p14:creationId xmlns:p14="http://schemas.microsoft.com/office/powerpoint/2010/main" val="1499161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68</a:t>
            </a:fld>
            <a:endParaRPr lang="zh-CN" altLang="en-US"/>
          </a:p>
        </p:txBody>
      </p:sp>
      <p:sp>
        <p:nvSpPr>
          <p:cNvPr id="3" name="矩形 2"/>
          <p:cNvSpPr/>
          <p:nvPr/>
        </p:nvSpPr>
        <p:spPr>
          <a:xfrm>
            <a:off x="453940" y="692696"/>
            <a:ext cx="8352928" cy="5484578"/>
          </a:xfrm>
          <a:prstGeom prst="rect">
            <a:avLst/>
          </a:prstGeom>
        </p:spPr>
        <p:txBody>
          <a:bodyPr wrap="square">
            <a:spAutoFit/>
          </a:bodyPr>
          <a:lstStyle/>
          <a:p>
            <a:pPr marL="342900" lvl="0" indent="-342900" fontAlgn="base">
              <a:lnSpc>
                <a:spcPct val="80000"/>
              </a:lnSpc>
              <a:spcBef>
                <a:spcPct val="20000"/>
              </a:spcBef>
              <a:spcAft>
                <a:spcPct val="0"/>
              </a:spcAft>
              <a:buClr>
                <a:srgbClr val="008000"/>
              </a:buClr>
              <a:buSzPct val="110000"/>
            </a:pPr>
            <a:r>
              <a:rPr lang="en-US" altLang="zh-CN" sz="2800" b="1" kern="0" dirty="0">
                <a:solidFill>
                  <a:srgbClr val="000000"/>
                </a:solidFill>
                <a:latin typeface="Arial"/>
                <a:ea typeface="黑体"/>
              </a:rPr>
              <a:t>3.Do… Loop</a:t>
            </a:r>
            <a:r>
              <a:rPr lang="zh-CN" altLang="en-US" sz="2800" b="1" kern="0" dirty="0">
                <a:solidFill>
                  <a:srgbClr val="000000"/>
                </a:solidFill>
                <a:latin typeface="Arial"/>
                <a:ea typeface="黑体"/>
              </a:rPr>
              <a:t>格式</a:t>
            </a:r>
            <a:endParaRPr lang="en-US" altLang="zh-CN" sz="28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格式</a:t>
            </a:r>
            <a:r>
              <a:rPr lang="en-US" altLang="zh-CN" sz="2000" b="1" kern="0" dirty="0">
                <a:solidFill>
                  <a:srgbClr val="000000"/>
                </a:solidFill>
                <a:latin typeface="Arial"/>
                <a:ea typeface="黑体"/>
              </a:rPr>
              <a:t>1</a:t>
            </a:r>
            <a:r>
              <a:rPr lang="zh-CN" altLang="en-US" sz="2000" b="1" kern="0" dirty="0">
                <a:solidFill>
                  <a:srgbClr val="000000"/>
                </a:solidFill>
                <a:latin typeface="Arial"/>
                <a:ea typeface="黑体"/>
              </a:rPr>
              <a:t>：</a:t>
            </a:r>
            <a:r>
              <a:rPr lang="en-US" altLang="zh-CN" sz="2000" b="1" kern="0" dirty="0">
                <a:solidFill>
                  <a:srgbClr val="0070C0"/>
                </a:solidFill>
                <a:latin typeface="Arial"/>
                <a:ea typeface="黑体"/>
              </a:rPr>
              <a:t>Do [While</a:t>
            </a:r>
            <a:r>
              <a:rPr lang="zh-CN" altLang="en-US" sz="2000" b="1" kern="0" dirty="0">
                <a:solidFill>
                  <a:srgbClr val="0070C0"/>
                </a:solidFill>
                <a:latin typeface="Arial"/>
                <a:ea typeface="黑体"/>
              </a:rPr>
              <a:t>｜</a:t>
            </a:r>
            <a:r>
              <a:rPr lang="en-US" altLang="zh-CN" sz="2000" b="1" kern="0" dirty="0">
                <a:solidFill>
                  <a:srgbClr val="0070C0"/>
                </a:solidFill>
                <a:latin typeface="Arial"/>
                <a:ea typeface="黑体"/>
              </a:rPr>
              <a:t>Until&lt;</a:t>
            </a:r>
            <a:r>
              <a:rPr lang="zh-CN" altLang="en-US" sz="2000" b="1" kern="0" dirty="0">
                <a:solidFill>
                  <a:srgbClr val="0070C0"/>
                </a:solidFill>
                <a:latin typeface="Arial"/>
                <a:ea typeface="黑体"/>
              </a:rPr>
              <a:t>条件</a:t>
            </a:r>
            <a:r>
              <a:rPr lang="en-US" altLang="zh-CN" sz="2000" b="1" kern="0" dirty="0">
                <a:solidFill>
                  <a:srgbClr val="0070C0"/>
                </a:solidFill>
                <a:latin typeface="Arial"/>
                <a:ea typeface="黑体"/>
              </a:rPr>
              <a:t>&gt;]</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a:solidFill>
                  <a:srgbClr val="0070C0"/>
                </a:solidFill>
                <a:latin typeface="Arial"/>
                <a:ea typeface="黑体"/>
              </a:rPr>
              <a:t>[&lt;</a:t>
            </a:r>
            <a:r>
              <a:rPr lang="zh-CN" altLang="en-US" sz="2000" b="1" kern="0" dirty="0">
                <a:solidFill>
                  <a:srgbClr val="0070C0"/>
                </a:solidFill>
                <a:latin typeface="Arial"/>
                <a:ea typeface="黑体"/>
              </a:rPr>
              <a:t>循环体</a:t>
            </a:r>
            <a:r>
              <a:rPr lang="en-US" altLang="zh-CN" sz="2000" b="1" kern="0" dirty="0">
                <a:solidFill>
                  <a:srgbClr val="0070C0"/>
                </a:solidFill>
                <a:latin typeface="Arial"/>
                <a:ea typeface="黑体"/>
              </a:rPr>
              <a:t>&gt;]</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a:solidFill>
                  <a:srgbClr val="0070C0"/>
                </a:solidFill>
                <a:latin typeface="Arial"/>
                <a:ea typeface="黑体"/>
              </a:rPr>
              <a:t>[Exit Do]</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smtClean="0">
                <a:solidFill>
                  <a:srgbClr val="0070C0"/>
                </a:solidFill>
                <a:latin typeface="Arial"/>
                <a:ea typeface="黑体"/>
              </a:rPr>
              <a:t>Loop</a:t>
            </a:r>
          </a:p>
          <a:p>
            <a:pPr marL="342900" lvl="0" indent="-342900" eaLnBrk="0" fontAlgn="base" hangingPunct="0">
              <a:spcBef>
                <a:spcPct val="20000"/>
              </a:spcBef>
              <a:spcAft>
                <a:spcPct val="0"/>
              </a:spcAft>
              <a:buClr>
                <a:srgbClr val="008000"/>
              </a:buClr>
              <a:buSzPct val="110000"/>
            </a:pPr>
            <a:endParaRPr lang="zh-CN" altLang="zh-CN" sz="20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格式</a:t>
            </a:r>
            <a:r>
              <a:rPr lang="en-US" altLang="zh-CN" sz="2000" b="1" kern="0" dirty="0">
                <a:solidFill>
                  <a:srgbClr val="000000"/>
                </a:solidFill>
                <a:latin typeface="Arial"/>
                <a:ea typeface="黑体"/>
              </a:rPr>
              <a:t>2</a:t>
            </a:r>
            <a:r>
              <a:rPr lang="zh-CN" altLang="en-US" sz="2000" b="1" kern="0" dirty="0">
                <a:solidFill>
                  <a:srgbClr val="000000"/>
                </a:solidFill>
                <a:latin typeface="Arial"/>
                <a:ea typeface="黑体"/>
              </a:rPr>
              <a:t>：</a:t>
            </a:r>
            <a:r>
              <a:rPr lang="en-US" altLang="zh-CN" sz="2000" b="1" kern="0" dirty="0">
                <a:solidFill>
                  <a:srgbClr val="0070C0"/>
                </a:solidFill>
                <a:latin typeface="Arial"/>
                <a:ea typeface="黑体"/>
              </a:rPr>
              <a:t>Do</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a:solidFill>
                  <a:srgbClr val="0070C0"/>
                </a:solidFill>
                <a:latin typeface="Arial"/>
                <a:ea typeface="黑体"/>
              </a:rPr>
              <a:t>[&lt;</a:t>
            </a:r>
            <a:r>
              <a:rPr lang="zh-CN" altLang="en-US" sz="2000" b="1" kern="0" dirty="0">
                <a:solidFill>
                  <a:srgbClr val="0070C0"/>
                </a:solidFill>
                <a:latin typeface="Arial"/>
                <a:ea typeface="黑体"/>
              </a:rPr>
              <a:t>循环体</a:t>
            </a:r>
            <a:r>
              <a:rPr lang="en-US" altLang="zh-CN" sz="2000" b="1" kern="0" dirty="0">
                <a:solidFill>
                  <a:srgbClr val="0070C0"/>
                </a:solidFill>
                <a:latin typeface="Arial"/>
                <a:ea typeface="黑体"/>
              </a:rPr>
              <a:t>&gt;]</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a:solidFill>
                  <a:srgbClr val="0070C0"/>
                </a:solidFill>
                <a:latin typeface="Arial"/>
                <a:ea typeface="黑体"/>
              </a:rPr>
              <a:t>[Exit Do]</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a:solidFill>
                  <a:srgbClr val="0070C0"/>
                </a:solidFill>
                <a:latin typeface="Arial"/>
                <a:ea typeface="黑体"/>
              </a:rPr>
              <a:t>Loop [While</a:t>
            </a:r>
            <a:r>
              <a:rPr lang="zh-CN" altLang="en-US" sz="2000" b="1" kern="0" dirty="0">
                <a:solidFill>
                  <a:srgbClr val="0070C0"/>
                </a:solidFill>
                <a:latin typeface="Arial"/>
                <a:ea typeface="黑体"/>
              </a:rPr>
              <a:t>｜</a:t>
            </a:r>
            <a:r>
              <a:rPr lang="en-US" altLang="zh-CN" sz="2000" b="1" kern="0" dirty="0">
                <a:solidFill>
                  <a:srgbClr val="0070C0"/>
                </a:solidFill>
                <a:latin typeface="Arial"/>
                <a:ea typeface="黑体"/>
              </a:rPr>
              <a:t>Until&lt;</a:t>
            </a:r>
            <a:r>
              <a:rPr lang="zh-CN" altLang="en-US" sz="2000" b="1" kern="0" dirty="0">
                <a:solidFill>
                  <a:srgbClr val="0070C0"/>
                </a:solidFill>
                <a:latin typeface="Arial"/>
                <a:ea typeface="黑体"/>
              </a:rPr>
              <a:t>条件</a:t>
            </a:r>
            <a:r>
              <a:rPr lang="en-US" altLang="zh-CN" sz="2000" b="1" kern="0" dirty="0">
                <a:solidFill>
                  <a:srgbClr val="0070C0"/>
                </a:solidFill>
                <a:latin typeface="Arial"/>
                <a:ea typeface="黑体"/>
              </a:rPr>
              <a:t>&gt;]</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功能：当循环“条件”为真（</a:t>
            </a:r>
            <a:r>
              <a:rPr lang="en-US" altLang="zh-CN" sz="2000" b="1" kern="0" dirty="0">
                <a:solidFill>
                  <a:srgbClr val="000000"/>
                </a:solidFill>
                <a:latin typeface="Arial"/>
                <a:ea typeface="黑体"/>
              </a:rPr>
              <a:t>While</a:t>
            </a:r>
            <a:r>
              <a:rPr lang="zh-CN" altLang="en-US" sz="2000" b="1" kern="0" dirty="0">
                <a:solidFill>
                  <a:srgbClr val="000000"/>
                </a:solidFill>
                <a:latin typeface="Arial"/>
                <a:ea typeface="黑体"/>
              </a:rPr>
              <a:t>条件）或直到指定的循环结束“条件”为真之前（</a:t>
            </a:r>
            <a:r>
              <a:rPr lang="en-US" altLang="zh-CN" sz="2000" b="1" kern="0" dirty="0">
                <a:solidFill>
                  <a:srgbClr val="000000"/>
                </a:solidFill>
                <a:latin typeface="Arial"/>
                <a:ea typeface="黑体"/>
              </a:rPr>
              <a:t>Until&lt;</a:t>
            </a:r>
            <a:r>
              <a:rPr lang="zh-CN" altLang="en-US" sz="2000" b="1" kern="0" dirty="0">
                <a:solidFill>
                  <a:srgbClr val="000000"/>
                </a:solidFill>
                <a:latin typeface="Arial"/>
                <a:ea typeface="黑体"/>
              </a:rPr>
              <a:t>条件</a:t>
            </a:r>
            <a:r>
              <a:rPr lang="en-US" altLang="zh-CN" sz="2000" b="1" kern="0" dirty="0">
                <a:solidFill>
                  <a:srgbClr val="000000"/>
                </a:solidFill>
                <a:latin typeface="Arial"/>
                <a:ea typeface="黑体"/>
              </a:rPr>
              <a:t>&gt;</a:t>
            </a:r>
            <a:r>
              <a:rPr lang="zh-CN" altLang="en-US" sz="2000" b="1" kern="0" dirty="0">
                <a:solidFill>
                  <a:srgbClr val="000000"/>
                </a:solidFill>
                <a:latin typeface="Arial"/>
                <a:ea typeface="黑体"/>
              </a:rPr>
              <a:t>）重复执行循环体。</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说明：</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1</a:t>
            </a: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While</a:t>
            </a:r>
            <a:r>
              <a:rPr lang="zh-CN" altLang="en-US" sz="2000" b="1" kern="0" dirty="0">
                <a:solidFill>
                  <a:srgbClr val="000000"/>
                </a:solidFill>
                <a:latin typeface="Arial"/>
                <a:ea typeface="黑体"/>
              </a:rPr>
              <a:t>是当条件为</a:t>
            </a:r>
            <a:r>
              <a:rPr lang="en-US" altLang="zh-CN" sz="2000" b="1" kern="0" dirty="0">
                <a:solidFill>
                  <a:srgbClr val="000000"/>
                </a:solidFill>
                <a:latin typeface="Arial"/>
                <a:ea typeface="黑体"/>
              </a:rPr>
              <a:t>True</a:t>
            </a:r>
            <a:r>
              <a:rPr lang="zh-CN" altLang="en-US" sz="2000" b="1" kern="0" dirty="0">
                <a:solidFill>
                  <a:srgbClr val="000000"/>
                </a:solidFill>
                <a:latin typeface="Arial"/>
                <a:ea typeface="黑体"/>
              </a:rPr>
              <a:t>时执行循环，而</a:t>
            </a:r>
            <a:r>
              <a:rPr lang="en-US" altLang="zh-CN" sz="2000" b="1" kern="0" dirty="0">
                <a:solidFill>
                  <a:srgbClr val="000000"/>
                </a:solidFill>
                <a:latin typeface="Arial"/>
                <a:ea typeface="黑体"/>
              </a:rPr>
              <a:t>Until</a:t>
            </a:r>
            <a:r>
              <a:rPr lang="zh-CN" altLang="en-US" sz="2000" b="1" kern="0" dirty="0">
                <a:solidFill>
                  <a:srgbClr val="000000"/>
                </a:solidFill>
                <a:latin typeface="Arial"/>
                <a:ea typeface="黑体"/>
              </a:rPr>
              <a:t>则是在条件为</a:t>
            </a:r>
            <a:r>
              <a:rPr lang="en-US" altLang="zh-CN" sz="2000" b="1" kern="0" dirty="0" err="1">
                <a:solidFill>
                  <a:srgbClr val="000000"/>
                </a:solidFill>
                <a:latin typeface="Arial"/>
                <a:ea typeface="黑体"/>
              </a:rPr>
              <a:t>Flase</a:t>
            </a:r>
            <a:r>
              <a:rPr lang="zh-CN" altLang="en-US" sz="2000" b="1" kern="0" dirty="0">
                <a:solidFill>
                  <a:srgbClr val="000000"/>
                </a:solidFill>
                <a:latin typeface="Arial"/>
                <a:ea typeface="黑体"/>
              </a:rPr>
              <a:t>时执行循环</a:t>
            </a:r>
            <a:r>
              <a:rPr lang="zh-CN" altLang="en-US" sz="2000" b="1" kern="0" dirty="0" smtClean="0">
                <a:solidFill>
                  <a:srgbClr val="000000"/>
                </a:solidFill>
                <a:latin typeface="Arial"/>
                <a:ea typeface="黑体"/>
              </a:rPr>
              <a:t>。</a:t>
            </a:r>
            <a:endParaRPr lang="zh-CN" altLang="en-US" sz="2000" b="1" kern="0" dirty="0">
              <a:solidFill>
                <a:srgbClr val="000000"/>
              </a:solidFill>
              <a:latin typeface="Arial"/>
              <a:ea typeface="黑体"/>
            </a:endParaRPr>
          </a:p>
        </p:txBody>
      </p:sp>
    </p:spTree>
    <p:extLst>
      <p:ext uri="{BB962C8B-B14F-4D97-AF65-F5344CB8AC3E}">
        <p14:creationId xmlns:p14="http://schemas.microsoft.com/office/powerpoint/2010/main" val="23556022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69</a:t>
            </a:fld>
            <a:endParaRPr lang="zh-CN" altLang="en-US"/>
          </a:p>
        </p:txBody>
      </p:sp>
      <p:sp>
        <p:nvSpPr>
          <p:cNvPr id="3" name="矩形 2"/>
          <p:cNvSpPr/>
          <p:nvPr/>
        </p:nvSpPr>
        <p:spPr>
          <a:xfrm>
            <a:off x="1115616" y="1228398"/>
            <a:ext cx="6984776" cy="4278094"/>
          </a:xfrm>
          <a:prstGeom prst="rect">
            <a:avLst/>
          </a:prstGeom>
        </p:spPr>
        <p:txBody>
          <a:bodyPr wrap="square">
            <a:spAutoFit/>
          </a:bodyPr>
          <a:lstStyle/>
          <a:p>
            <a:pPr marL="34290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2</a:t>
            </a:r>
            <a:r>
              <a:rPr lang="zh-CN" altLang="en-US" sz="2000" b="1" kern="0" dirty="0">
                <a:solidFill>
                  <a:srgbClr val="000000"/>
                </a:solidFill>
                <a:latin typeface="Arial"/>
                <a:ea typeface="黑体"/>
              </a:rPr>
              <a:t>）当只有</a:t>
            </a:r>
            <a:r>
              <a:rPr lang="en-US" altLang="zh-CN" sz="2000" b="1" kern="0" dirty="0">
                <a:solidFill>
                  <a:srgbClr val="000000"/>
                </a:solidFill>
                <a:latin typeface="Arial"/>
                <a:ea typeface="黑体"/>
              </a:rPr>
              <a:t>Do</a:t>
            </a:r>
            <a:r>
              <a:rPr lang="zh-CN" altLang="en-US" sz="2000" b="1" kern="0" dirty="0">
                <a:solidFill>
                  <a:srgbClr val="000000"/>
                </a:solidFill>
                <a:latin typeface="Arial"/>
                <a:ea typeface="黑体"/>
              </a:rPr>
              <a:t>和</a:t>
            </a:r>
            <a:r>
              <a:rPr lang="en-US" altLang="zh-CN" sz="2000" b="1" kern="0" dirty="0">
                <a:solidFill>
                  <a:srgbClr val="000000"/>
                </a:solidFill>
                <a:latin typeface="Arial"/>
                <a:ea typeface="黑体"/>
              </a:rPr>
              <a:t>Loop </a:t>
            </a:r>
            <a:r>
              <a:rPr lang="zh-CN" altLang="en-US" sz="2000" b="1" kern="0" dirty="0">
                <a:solidFill>
                  <a:srgbClr val="000000"/>
                </a:solidFill>
                <a:latin typeface="Arial"/>
                <a:ea typeface="黑体"/>
              </a:rPr>
              <a:t>两个关键字时，其格式简化为：</a:t>
            </a:r>
          </a:p>
          <a:p>
            <a:pPr marL="342900" lvl="0" indent="-342900" eaLnBrk="0" fontAlgn="base" hangingPunct="0">
              <a:spcBef>
                <a:spcPct val="20000"/>
              </a:spcBef>
              <a:spcAft>
                <a:spcPct val="0"/>
              </a:spcAft>
              <a:buClr>
                <a:srgbClr val="008000"/>
              </a:buClr>
              <a:buSzPct val="110000"/>
            </a:pPr>
            <a:endParaRPr lang="en-US" altLang="zh-CN" sz="2000" b="1" kern="0" dirty="0" smtClean="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smtClean="0">
                <a:solidFill>
                  <a:srgbClr val="0070C0"/>
                </a:solidFill>
                <a:latin typeface="Arial"/>
                <a:ea typeface="黑体"/>
              </a:rPr>
              <a:t>Do</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a:solidFill>
                  <a:srgbClr val="0070C0"/>
                </a:solidFill>
                <a:latin typeface="Arial"/>
                <a:ea typeface="黑体"/>
              </a:rPr>
              <a:t>[&lt;</a:t>
            </a:r>
            <a:r>
              <a:rPr lang="zh-CN" altLang="en-US" sz="2000" b="1" kern="0" dirty="0">
                <a:solidFill>
                  <a:srgbClr val="0070C0"/>
                </a:solidFill>
                <a:latin typeface="Arial"/>
                <a:ea typeface="黑体"/>
              </a:rPr>
              <a:t>循环体</a:t>
            </a:r>
            <a:r>
              <a:rPr lang="en-US" altLang="zh-CN" sz="2000" b="1" kern="0" dirty="0">
                <a:solidFill>
                  <a:srgbClr val="0070C0"/>
                </a:solidFill>
                <a:latin typeface="Arial"/>
                <a:ea typeface="黑体"/>
              </a:rPr>
              <a:t>&gt;]</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2000" b="1" kern="0" dirty="0">
                <a:solidFill>
                  <a:srgbClr val="0070C0"/>
                </a:solidFill>
                <a:latin typeface="Arial"/>
                <a:ea typeface="黑体"/>
              </a:rPr>
              <a:t>Loop </a:t>
            </a:r>
            <a:endParaRPr lang="zh-CN" altLang="zh-CN" sz="2000" b="1" kern="0" dirty="0">
              <a:solidFill>
                <a:srgbClr val="0070C0"/>
              </a:solidFill>
              <a:latin typeface="Arial"/>
              <a:ea typeface="黑体"/>
            </a:endParaRP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此时，为使循环能正常结束，循环体中应有</a:t>
            </a:r>
            <a:r>
              <a:rPr lang="en-US" altLang="zh-CN" sz="2000" b="1" kern="0" dirty="0">
                <a:solidFill>
                  <a:srgbClr val="000000"/>
                </a:solidFill>
                <a:latin typeface="Arial"/>
                <a:ea typeface="黑体"/>
              </a:rPr>
              <a:t>Exit Do</a:t>
            </a:r>
            <a:r>
              <a:rPr lang="zh-CN" altLang="en-US" sz="2000" b="1" kern="0" dirty="0">
                <a:solidFill>
                  <a:srgbClr val="000000"/>
                </a:solidFill>
                <a:latin typeface="Arial"/>
                <a:ea typeface="黑体"/>
              </a:rPr>
              <a:t>语句</a:t>
            </a:r>
            <a:r>
              <a:rPr lang="zh-CN" altLang="en-US" sz="2000" b="1" kern="0" dirty="0" smtClean="0">
                <a:solidFill>
                  <a:srgbClr val="000000"/>
                </a:solidFill>
                <a:latin typeface="Arial"/>
                <a:ea typeface="黑体"/>
              </a:rPr>
              <a:t>。</a:t>
            </a:r>
            <a:endParaRPr lang="en-US" altLang="zh-CN" sz="2000" b="1" kern="0" dirty="0" smtClean="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endParaRPr lang="zh-CN" altLang="en-US" sz="20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3</a:t>
            </a:r>
            <a:r>
              <a:rPr lang="zh-CN" altLang="en-US" sz="2000" b="1" kern="0" dirty="0">
                <a:solidFill>
                  <a:srgbClr val="000000"/>
                </a:solidFill>
                <a:latin typeface="Arial"/>
                <a:ea typeface="黑体"/>
              </a:rPr>
              <a:t>）在格式</a:t>
            </a:r>
            <a:r>
              <a:rPr lang="en-US" altLang="zh-CN" sz="2000" b="1" kern="0" dirty="0">
                <a:solidFill>
                  <a:srgbClr val="000000"/>
                </a:solidFill>
                <a:latin typeface="Arial"/>
                <a:ea typeface="黑体"/>
              </a:rPr>
              <a:t>1</a:t>
            </a:r>
            <a:r>
              <a:rPr lang="zh-CN" altLang="en-US" sz="2000" b="1" kern="0" dirty="0">
                <a:solidFill>
                  <a:srgbClr val="000000"/>
                </a:solidFill>
                <a:latin typeface="Arial"/>
                <a:ea typeface="黑体"/>
              </a:rPr>
              <a:t>中，</a:t>
            </a:r>
            <a:r>
              <a:rPr lang="en-US" altLang="zh-CN" sz="2000" b="1" kern="0" dirty="0">
                <a:solidFill>
                  <a:srgbClr val="000000"/>
                </a:solidFill>
                <a:latin typeface="Arial"/>
                <a:ea typeface="黑体"/>
              </a:rPr>
              <a:t>While</a:t>
            </a:r>
            <a:r>
              <a:rPr lang="zh-CN" altLang="en-US" sz="2000" b="1" kern="0" dirty="0">
                <a:solidFill>
                  <a:srgbClr val="000000"/>
                </a:solidFill>
                <a:latin typeface="Arial"/>
                <a:ea typeface="黑体"/>
              </a:rPr>
              <a:t>和</a:t>
            </a:r>
            <a:r>
              <a:rPr lang="en-US" altLang="zh-CN" sz="2000" b="1" kern="0" dirty="0">
                <a:solidFill>
                  <a:srgbClr val="000000"/>
                </a:solidFill>
                <a:latin typeface="Arial"/>
                <a:ea typeface="黑体"/>
              </a:rPr>
              <a:t>Until</a:t>
            </a:r>
            <a:r>
              <a:rPr lang="zh-CN" altLang="en-US" sz="2000" b="1" kern="0" dirty="0">
                <a:solidFill>
                  <a:srgbClr val="000000"/>
                </a:solidFill>
                <a:latin typeface="Arial"/>
                <a:ea typeface="黑体"/>
              </a:rPr>
              <a:t>放在循环的开头是先判断条件，再决定是否执行循环体。</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4</a:t>
            </a:r>
            <a:r>
              <a:rPr lang="zh-CN" altLang="en-US" sz="2000" b="1" kern="0" dirty="0">
                <a:solidFill>
                  <a:srgbClr val="000000"/>
                </a:solidFill>
                <a:latin typeface="Arial"/>
                <a:ea typeface="黑体"/>
              </a:rPr>
              <a:t>）在格式</a:t>
            </a:r>
            <a:r>
              <a:rPr lang="en-US" altLang="zh-CN" sz="2000" b="1" kern="0" dirty="0">
                <a:solidFill>
                  <a:srgbClr val="000000"/>
                </a:solidFill>
                <a:latin typeface="Arial"/>
                <a:ea typeface="黑体"/>
              </a:rPr>
              <a:t>2</a:t>
            </a:r>
            <a:r>
              <a:rPr lang="zh-CN" altLang="en-US" sz="2000" b="1" kern="0" dirty="0">
                <a:solidFill>
                  <a:srgbClr val="000000"/>
                </a:solidFill>
                <a:latin typeface="Arial"/>
                <a:ea typeface="黑体"/>
              </a:rPr>
              <a:t>中，</a:t>
            </a:r>
            <a:r>
              <a:rPr lang="en-US" altLang="zh-CN" sz="2000" b="1" kern="0" dirty="0">
                <a:solidFill>
                  <a:srgbClr val="000000"/>
                </a:solidFill>
                <a:latin typeface="Arial"/>
                <a:ea typeface="黑体"/>
              </a:rPr>
              <a:t>While</a:t>
            </a:r>
            <a:r>
              <a:rPr lang="zh-CN" altLang="en-US" sz="2000" b="1" kern="0" dirty="0">
                <a:solidFill>
                  <a:srgbClr val="000000"/>
                </a:solidFill>
                <a:latin typeface="Arial"/>
                <a:ea typeface="黑体"/>
              </a:rPr>
              <a:t>和</a:t>
            </a:r>
            <a:r>
              <a:rPr lang="en-US" altLang="zh-CN" sz="2000" b="1" kern="0" dirty="0">
                <a:solidFill>
                  <a:srgbClr val="000000"/>
                </a:solidFill>
                <a:latin typeface="Arial"/>
                <a:ea typeface="黑体"/>
              </a:rPr>
              <a:t>Until</a:t>
            </a:r>
            <a:r>
              <a:rPr lang="zh-CN" altLang="en-US" sz="2000" b="1" kern="0" dirty="0">
                <a:solidFill>
                  <a:srgbClr val="000000"/>
                </a:solidFill>
                <a:latin typeface="Arial"/>
                <a:ea typeface="黑体"/>
              </a:rPr>
              <a:t>放在循环的末尾，是先执行循环体，再判断条件，以决定是重复循环还是终止循环。当条件不成立的情况下，格式</a:t>
            </a:r>
            <a:r>
              <a:rPr lang="en-US" altLang="zh-CN" sz="2000" b="1" kern="0" dirty="0">
                <a:solidFill>
                  <a:srgbClr val="000000"/>
                </a:solidFill>
                <a:latin typeface="Arial"/>
                <a:ea typeface="黑体"/>
              </a:rPr>
              <a:t> 2 </a:t>
            </a:r>
            <a:r>
              <a:rPr lang="zh-CN" altLang="en-US" sz="2000" b="1" kern="0" dirty="0">
                <a:solidFill>
                  <a:srgbClr val="000000"/>
                </a:solidFill>
                <a:latin typeface="Arial"/>
                <a:ea typeface="黑体"/>
              </a:rPr>
              <a:t>比格式</a:t>
            </a:r>
            <a:r>
              <a:rPr lang="en-US" altLang="zh-CN" sz="2000" b="1" kern="0" dirty="0">
                <a:solidFill>
                  <a:srgbClr val="000000"/>
                </a:solidFill>
                <a:latin typeface="Arial"/>
                <a:ea typeface="黑体"/>
              </a:rPr>
              <a:t> 1 </a:t>
            </a:r>
            <a:r>
              <a:rPr lang="zh-CN" altLang="en-US" sz="2000" b="1" kern="0" dirty="0">
                <a:solidFill>
                  <a:srgbClr val="000000"/>
                </a:solidFill>
                <a:latin typeface="Arial"/>
                <a:ea typeface="黑体"/>
              </a:rPr>
              <a:t>多执行一次。</a:t>
            </a:r>
          </a:p>
        </p:txBody>
      </p:sp>
      <p:sp>
        <p:nvSpPr>
          <p:cNvPr id="4" name="动作按钮: 第一张 3">
            <a:hlinkClick r:id="" action="ppaction://hlinkshowjump?jump=firstslide" highlightClick="1"/>
          </p:cNvPr>
          <p:cNvSpPr/>
          <p:nvPr/>
        </p:nvSpPr>
        <p:spPr>
          <a:xfrm>
            <a:off x="7020272" y="6309320"/>
            <a:ext cx="720080" cy="43204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94673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931863"/>
            <a:ext cx="8229600" cy="5289550"/>
          </a:xfrm>
        </p:spPr>
        <p:txBody>
          <a:bodyPr/>
          <a:lstStyle/>
          <a:p>
            <a:pPr eaLnBrk="1" hangingPunct="1"/>
            <a:r>
              <a:rPr lang="zh-CN" altLang="en-US" smtClean="0"/>
              <a:t>定义格式如下：</a:t>
            </a:r>
          </a:p>
          <a:p>
            <a:pPr eaLnBrk="1" hangingPunct="1"/>
            <a:r>
              <a:rPr lang="en-US" altLang="zh-CN" smtClean="0"/>
              <a:t>Function </a:t>
            </a:r>
            <a:r>
              <a:rPr lang="zh-CN" altLang="en-US" smtClean="0"/>
              <a:t>函数过程名 </a:t>
            </a:r>
            <a:r>
              <a:rPr lang="en-US" altLang="zh-CN" smtClean="0"/>
              <a:t>As </a:t>
            </a:r>
            <a:r>
              <a:rPr lang="zh-CN" altLang="en-US" smtClean="0"/>
              <a:t>返回值类型</a:t>
            </a:r>
          </a:p>
          <a:p>
            <a:pPr eaLnBrk="1" hangingPunct="1"/>
            <a:r>
              <a:rPr lang="zh-CN" altLang="en-US" smtClean="0"/>
              <a:t>［程序代码］</a:t>
            </a:r>
          </a:p>
          <a:p>
            <a:pPr eaLnBrk="1" hangingPunct="1"/>
            <a:r>
              <a:rPr lang="en-US" altLang="zh-CN" smtClean="0"/>
              <a:t>End Function </a:t>
            </a:r>
          </a:p>
        </p:txBody>
      </p:sp>
      <p:sp>
        <p:nvSpPr>
          <p:cNvPr id="23556" name="AutoShape 4"/>
          <p:cNvSpPr>
            <a:spLocks/>
          </p:cNvSpPr>
          <p:nvPr/>
        </p:nvSpPr>
        <p:spPr bwMode="auto">
          <a:xfrm>
            <a:off x="5072063" y="285750"/>
            <a:ext cx="4752975" cy="649288"/>
          </a:xfrm>
          <a:prstGeom prst="accentBorderCallout2">
            <a:avLst>
              <a:gd name="adj1" fmla="val 17602"/>
              <a:gd name="adj2" fmla="val -1602"/>
              <a:gd name="adj3" fmla="val 17602"/>
              <a:gd name="adj4" fmla="val -7282"/>
              <a:gd name="adj5" fmla="val 195366"/>
              <a:gd name="adj6" fmla="val -48870"/>
            </a:avLst>
          </a:prstGeom>
          <a:solidFill>
            <a:schemeClr val="accent1"/>
          </a:solidFill>
          <a:ln w="28575" algn="ctr">
            <a:solidFill>
              <a:schemeClr val="hlink"/>
            </a:solidFill>
            <a:miter lim="800000"/>
            <a:headEnd/>
            <a:tailEnd/>
          </a:ln>
        </p:spPr>
        <p:txBody>
          <a:bodyPr/>
          <a:lstStyle/>
          <a:p>
            <a:pPr algn="ctr"/>
            <a:r>
              <a:rPr lang="zh-CN" altLang="en-US" sz="2800">
                <a:ea typeface="黑体" pitchFamily="49" charset="-122"/>
              </a:rPr>
              <a:t>函数开始</a:t>
            </a:r>
          </a:p>
        </p:txBody>
      </p:sp>
      <p:sp>
        <p:nvSpPr>
          <p:cNvPr id="23557" name="AutoShape 5"/>
          <p:cNvSpPr>
            <a:spLocks/>
          </p:cNvSpPr>
          <p:nvPr/>
        </p:nvSpPr>
        <p:spPr bwMode="auto">
          <a:xfrm>
            <a:off x="2643188" y="4286250"/>
            <a:ext cx="4737100" cy="649288"/>
          </a:xfrm>
          <a:prstGeom prst="accentBorderCallout2">
            <a:avLst>
              <a:gd name="adj1" fmla="val 17602"/>
              <a:gd name="adj2" fmla="val -1606"/>
              <a:gd name="adj3" fmla="val 17602"/>
              <a:gd name="adj4" fmla="val -6065"/>
              <a:gd name="adj5" fmla="val -156370"/>
              <a:gd name="adj6" fmla="val -24639"/>
            </a:avLst>
          </a:prstGeom>
          <a:solidFill>
            <a:schemeClr val="accent1"/>
          </a:solidFill>
          <a:ln w="28575" algn="ctr">
            <a:solidFill>
              <a:schemeClr val="hlink"/>
            </a:solidFill>
            <a:miter lim="800000"/>
            <a:headEnd/>
            <a:tailEnd/>
          </a:ln>
        </p:spPr>
        <p:txBody>
          <a:bodyPr/>
          <a:lstStyle/>
          <a:p>
            <a:pPr algn="ctr"/>
            <a:r>
              <a:rPr lang="zh-CN" altLang="en-US" sz="2800">
                <a:ea typeface="黑体" pitchFamily="49" charset="-122"/>
              </a:rPr>
              <a:t>函数结束</a:t>
            </a:r>
          </a:p>
        </p:txBody>
      </p:sp>
      <p:sp>
        <p:nvSpPr>
          <p:cNvPr id="23558" name="AutoShape 6"/>
          <p:cNvSpPr>
            <a:spLocks/>
          </p:cNvSpPr>
          <p:nvPr/>
        </p:nvSpPr>
        <p:spPr bwMode="auto">
          <a:xfrm>
            <a:off x="4391025" y="2071688"/>
            <a:ext cx="4752975" cy="1944687"/>
          </a:xfrm>
          <a:prstGeom prst="accentBorderCallout1">
            <a:avLst>
              <a:gd name="adj1" fmla="val 5880"/>
              <a:gd name="adj2" fmla="val -1602"/>
              <a:gd name="adj3" fmla="val 22954"/>
              <a:gd name="adj4" fmla="val -29421"/>
            </a:avLst>
          </a:prstGeom>
          <a:solidFill>
            <a:schemeClr val="accent1"/>
          </a:solidFill>
          <a:ln w="28575" algn="ctr">
            <a:solidFill>
              <a:schemeClr val="hlink"/>
            </a:solidFill>
            <a:miter lim="800000"/>
            <a:headEnd/>
            <a:tailEnd/>
          </a:ln>
        </p:spPr>
        <p:txBody>
          <a:bodyPr/>
          <a:lstStyle/>
          <a:p>
            <a:pPr algn="ctr"/>
            <a:r>
              <a:rPr lang="zh-CN" altLang="en-US" sz="2800">
                <a:ea typeface="黑体" pitchFamily="49" charset="-122"/>
              </a:rPr>
              <a:t>函数体内不允许定义其他的函数过程和子过程，可直接引用函数过程名，并由接在函数过程名后的括号所辨别 </a:t>
            </a:r>
          </a:p>
        </p:txBody>
      </p:sp>
    </p:spTree>
    <p:extLst>
      <p:ext uri="{BB962C8B-B14F-4D97-AF65-F5344CB8AC3E}">
        <p14:creationId xmlns:p14="http://schemas.microsoft.com/office/powerpoint/2010/main" val="875256524"/>
      </p:ext>
    </p:extLst>
  </p:cSld>
  <p:clrMapOvr>
    <a:masterClrMapping/>
  </p:clrMapOvr>
  <mc:AlternateContent xmlns:mc="http://schemas.openxmlformats.org/markup-compatibility/2006" xmlns:p14="http://schemas.microsoft.com/office/powerpoint/2010/main">
    <mc:Choice Requires="p14">
      <p:transition spd="slow" p14:dur="2000">
        <p14:prism isContent="1"/>
        <p:sndAc>
          <p:stSnd>
            <p:snd r:embed="rId2" name="camera.wav"/>
          </p:stSnd>
        </p:sndAc>
      </p:transition>
    </mc:Choice>
    <mc:Fallback xmlns="">
      <p:transition spd="slow">
        <p:fade/>
        <p:sndAc>
          <p:stSnd>
            <p:snd r:embed="rId3" name="camera.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up)">
                                      <p:cBhvr>
                                        <p:cTn id="7" dur="500"/>
                                        <p:tgtEl>
                                          <p:spTgt spid="23555">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Effect transition="in" filter="wipe(up)">
                                      <p:cBhvr>
                                        <p:cTn id="11" dur="500"/>
                                        <p:tgtEl>
                                          <p:spTgt spid="23555">
                                            <p:txEl>
                                              <p:pRg st="1" end="1"/>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wipe(up)">
                                      <p:cBhvr>
                                        <p:cTn id="15" dur="500"/>
                                        <p:tgtEl>
                                          <p:spTgt spid="23555">
                                            <p:txEl>
                                              <p:pRg st="2" end="2"/>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animEffect transition="in" filter="wipe(up)">
                                      <p:cBhvr>
                                        <p:cTn id="19" dur="500"/>
                                        <p:tgtEl>
                                          <p:spTgt spid="2355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556"/>
                                        </p:tgtEl>
                                        <p:attrNameLst>
                                          <p:attrName>style.visibility</p:attrName>
                                        </p:attrNameLst>
                                      </p:cBhvr>
                                      <p:to>
                                        <p:strVal val="visible"/>
                                      </p:to>
                                    </p:set>
                                    <p:animEffect transition="in" filter="wipe(left)">
                                      <p:cBhvr>
                                        <p:cTn id="24" dur="500"/>
                                        <p:tgtEl>
                                          <p:spTgt spid="235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558"/>
                                        </p:tgtEl>
                                        <p:attrNameLst>
                                          <p:attrName>style.visibility</p:attrName>
                                        </p:attrNameLst>
                                      </p:cBhvr>
                                      <p:to>
                                        <p:strVal val="visible"/>
                                      </p:to>
                                    </p:set>
                                    <p:animEffect transition="in" filter="wipe(left)">
                                      <p:cBhvr>
                                        <p:cTn id="29" dur="500"/>
                                        <p:tgtEl>
                                          <p:spTgt spid="235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557"/>
                                        </p:tgtEl>
                                        <p:attrNameLst>
                                          <p:attrName>style.visibility</p:attrName>
                                        </p:attrNameLst>
                                      </p:cBhvr>
                                      <p:to>
                                        <p:strVal val="visible"/>
                                      </p:to>
                                    </p:set>
                                    <p:animEffect transition="in" filter="wipe(left)">
                                      <p:cBhvr>
                                        <p:cTn id="34"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P spid="2355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70</a:t>
            </a:fld>
            <a:endParaRPr lang="zh-CN" altLang="en-US"/>
          </a:p>
        </p:txBody>
      </p:sp>
      <p:sp>
        <p:nvSpPr>
          <p:cNvPr id="3" name="矩形 2"/>
          <p:cNvSpPr/>
          <p:nvPr/>
        </p:nvSpPr>
        <p:spPr>
          <a:xfrm>
            <a:off x="1475656" y="764704"/>
            <a:ext cx="5814392"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Arial Black" pitchFamily="34" charset="0"/>
                <a:ea typeface="黑体" pitchFamily="2" charset="-122"/>
              </a:rPr>
              <a:t>7.5</a:t>
            </a:r>
            <a:r>
              <a:rPr kumimoji="0" lang="en-US" altLang="zh-CN" sz="2800" b="1" i="0" u="none" strike="noStrike" kern="0" cap="none" spc="0" normalizeH="0" noProof="0" dirty="0" smtClean="0">
                <a:ln>
                  <a:noFill/>
                </a:ln>
                <a:solidFill>
                  <a:srgbClr val="FF0000"/>
                </a:solidFill>
                <a:effectLst>
                  <a:outerShdw blurRad="38100" dist="38100" dir="2700000" algn="tl">
                    <a:srgbClr val="C0C0C0"/>
                  </a:outerShdw>
                </a:effectLst>
                <a:uLnTx/>
                <a:uFillTx/>
                <a:latin typeface="Arial Black" pitchFamily="34" charset="0"/>
                <a:ea typeface="黑体" pitchFamily="2" charset="-122"/>
              </a:rPr>
              <a:t> </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latin typeface="Arial Black" pitchFamily="34" charset="0"/>
                <a:ea typeface="黑体" pitchFamily="2" charset="-122"/>
              </a:rPr>
              <a:t>过程调用和参数传递</a:t>
            </a:r>
            <a:r>
              <a:rPr kumimoji="0" lang="zh-CN" altLang="en-US" sz="2800" b="0" i="0" u="none" strike="noStrike" kern="0" cap="none" spc="0" normalizeH="0" baseline="0" noProof="0" dirty="0" smtClean="0">
                <a:ln>
                  <a:noFill/>
                </a:ln>
                <a:solidFill>
                  <a:srgbClr val="FF0000"/>
                </a:solidFill>
                <a:effectLst/>
                <a:uLnTx/>
                <a:uFillTx/>
                <a:latin typeface="Arial" charset="0"/>
                <a:ea typeface="宋体" pitchFamily="2" charset="-122"/>
              </a:rPr>
              <a:t> </a:t>
            </a:r>
            <a:endParaRPr kumimoji="0" lang="zh-CN" altLang="en-US" sz="2800" b="0" i="0" u="none" strike="noStrike" kern="0" cap="none" spc="0" normalizeH="0" baseline="0" noProof="0" dirty="0" smtClean="0">
              <a:ln>
                <a:noFill/>
              </a:ln>
              <a:solidFill>
                <a:srgbClr val="FF0000"/>
              </a:solidFill>
              <a:effectLst/>
              <a:uLnTx/>
              <a:uFillTx/>
            </a:endParaRPr>
          </a:p>
        </p:txBody>
      </p:sp>
      <p:sp>
        <p:nvSpPr>
          <p:cNvPr id="4" name="矩形 3"/>
          <p:cNvSpPr/>
          <p:nvPr/>
        </p:nvSpPr>
        <p:spPr>
          <a:xfrm>
            <a:off x="683568" y="1484784"/>
            <a:ext cx="7920880" cy="3276282"/>
          </a:xfrm>
          <a:prstGeom prst="rect">
            <a:avLst/>
          </a:prstGeom>
        </p:spPr>
        <p:txBody>
          <a:bodyPr wrap="square">
            <a:spAutoFit/>
          </a:bodyPr>
          <a:lstStyle/>
          <a:p>
            <a:pPr marL="352425" lvl="0" indent="-352425">
              <a:lnSpc>
                <a:spcPct val="120000"/>
              </a:lnSpc>
              <a:spcBef>
                <a:spcPct val="20000"/>
              </a:spcBef>
              <a:buClr>
                <a:srgbClr val="FF3300"/>
              </a:buClr>
              <a:buSzPct val="95000"/>
              <a:buFont typeface="Wingdings" pitchFamily="2" charset="2"/>
              <a:buChar char="l"/>
              <a:defRPr/>
            </a:pPr>
            <a:r>
              <a:rPr lang="zh-CN" altLang="en-US" sz="2400" b="1" dirty="0">
                <a:solidFill>
                  <a:prstClr val="black"/>
                </a:solidFill>
                <a:effectLst>
                  <a:outerShdw blurRad="38100" dist="38100" dir="2700000" algn="tl">
                    <a:srgbClr val="C0C0C0"/>
                  </a:outerShdw>
                </a:effectLst>
                <a:latin typeface="Constantia"/>
              </a:rPr>
              <a:t>程序模块化是程序设计的基本原则之一；</a:t>
            </a:r>
          </a:p>
          <a:p>
            <a:pPr marL="352425" lvl="0" indent="-352425">
              <a:lnSpc>
                <a:spcPct val="120000"/>
              </a:lnSpc>
              <a:spcBef>
                <a:spcPct val="20000"/>
              </a:spcBef>
              <a:buClr>
                <a:srgbClr val="FF3300"/>
              </a:buClr>
              <a:buSzPct val="95000"/>
              <a:buFont typeface="Wingdings" pitchFamily="2" charset="2"/>
              <a:buChar char="l"/>
              <a:defRPr/>
            </a:pPr>
            <a:r>
              <a:rPr lang="zh-CN" altLang="en-US" sz="2400" b="1" dirty="0">
                <a:solidFill>
                  <a:prstClr val="black"/>
                </a:solidFill>
                <a:effectLst>
                  <a:outerShdw blurRad="38100" dist="38100" dir="2700000" algn="tl">
                    <a:srgbClr val="C0C0C0"/>
                  </a:outerShdw>
                </a:effectLst>
                <a:latin typeface="Constantia"/>
              </a:rPr>
              <a:t>过程建立和过程调用是实现程序模块化的重要环节。</a:t>
            </a:r>
            <a:r>
              <a:rPr lang="zh-CN" altLang="en-US" sz="2800" b="1" dirty="0">
                <a:solidFill>
                  <a:prstClr val="black"/>
                </a:solidFill>
                <a:effectLst>
                  <a:outerShdw blurRad="38100" dist="38100" dir="2700000" algn="tl">
                    <a:srgbClr val="C0C0C0"/>
                  </a:outerShdw>
                </a:effectLst>
                <a:latin typeface="Constantia"/>
              </a:rPr>
              <a:t> </a:t>
            </a:r>
          </a:p>
          <a:p>
            <a:pPr marL="352425" lvl="0" indent="-352425">
              <a:lnSpc>
                <a:spcPct val="120000"/>
              </a:lnSpc>
              <a:spcBef>
                <a:spcPct val="20000"/>
              </a:spcBef>
              <a:buClr>
                <a:srgbClr val="FF3300"/>
              </a:buClr>
              <a:buSzPct val="95000"/>
              <a:defRPr/>
            </a:pPr>
            <a:r>
              <a:rPr lang="en-US" altLang="zh-CN" sz="2600" b="1" dirty="0" smtClean="0">
                <a:solidFill>
                  <a:srgbClr val="FFFF00"/>
                </a:solidFill>
                <a:effectLst>
                  <a:outerShdw blurRad="38100" dist="38100" dir="2700000" algn="tl">
                    <a:srgbClr val="C0C0C0"/>
                  </a:outerShdw>
                </a:effectLst>
                <a:latin typeface="Arial Black" pitchFamily="34" charset="0"/>
              </a:rPr>
              <a:t>·  </a:t>
            </a:r>
            <a:r>
              <a:rPr lang="zh-CN" altLang="en-US" sz="2600" b="1" dirty="0">
                <a:solidFill>
                  <a:srgbClr val="FFFF00"/>
                </a:solidFill>
                <a:effectLst>
                  <a:outerShdw blurRad="38100" dist="38100" dir="2700000" algn="tl">
                    <a:srgbClr val="C0C0C0"/>
                  </a:outerShdw>
                </a:effectLst>
                <a:latin typeface="Arial Black" pitchFamily="34" charset="0"/>
              </a:rPr>
              <a:t>认识过程</a:t>
            </a:r>
          </a:p>
          <a:p>
            <a:pPr marL="352425" lvl="0" indent="-352425">
              <a:lnSpc>
                <a:spcPct val="125000"/>
              </a:lnSpc>
              <a:spcBef>
                <a:spcPct val="20000"/>
              </a:spcBef>
              <a:buClr>
                <a:srgbClr val="FF3300"/>
              </a:buClr>
              <a:buSzPct val="95000"/>
              <a:buFont typeface="Wingdings" pitchFamily="2" charset="2"/>
              <a:buChar char="l"/>
              <a:defRPr/>
            </a:pPr>
            <a:r>
              <a:rPr lang="zh-CN" altLang="en-US" sz="2400" b="1" dirty="0" smtClean="0">
                <a:solidFill>
                  <a:prstClr val="black"/>
                </a:solidFill>
                <a:effectLst>
                  <a:outerShdw blurRad="38100" dist="38100" dir="2700000" algn="tl">
                    <a:srgbClr val="C0C0C0"/>
                  </a:outerShdw>
                </a:effectLst>
                <a:latin typeface="Constantia"/>
              </a:rPr>
              <a:t>过程</a:t>
            </a:r>
            <a:r>
              <a:rPr lang="zh-CN" altLang="en-US" sz="2400" b="1" dirty="0">
                <a:solidFill>
                  <a:prstClr val="black"/>
                </a:solidFill>
                <a:effectLst>
                  <a:outerShdw blurRad="38100" dist="38100" dir="2700000" algn="tl">
                    <a:srgbClr val="C0C0C0"/>
                  </a:outerShdw>
                </a:effectLst>
                <a:latin typeface="Constantia"/>
              </a:rPr>
              <a:t>是一段独立的程序代码，用来执行特定任务，这段代码能被反复调用。</a:t>
            </a:r>
          </a:p>
          <a:p>
            <a:pPr marL="352425" lvl="0" indent="-352425">
              <a:lnSpc>
                <a:spcPct val="125000"/>
              </a:lnSpc>
              <a:spcBef>
                <a:spcPct val="20000"/>
              </a:spcBef>
              <a:buClr>
                <a:srgbClr val="FF3300"/>
              </a:buClr>
              <a:buSzPct val="95000"/>
              <a:buFont typeface="Wingdings" pitchFamily="2" charset="2"/>
              <a:buChar char="l"/>
              <a:defRPr/>
            </a:pPr>
            <a:r>
              <a:rPr lang="zh-CN" altLang="en-US" sz="2400" b="1" dirty="0">
                <a:solidFill>
                  <a:prstClr val="black"/>
                </a:solidFill>
                <a:effectLst>
                  <a:outerShdw blurRad="38100" dist="38100" dir="2700000" algn="tl">
                    <a:srgbClr val="C0C0C0"/>
                  </a:outerShdw>
                </a:effectLst>
                <a:latin typeface="Constantia"/>
              </a:rPr>
              <a:t>过程是模块的组成单元。</a:t>
            </a:r>
            <a:r>
              <a:rPr lang="zh-CN" altLang="en-US" sz="2600" dirty="0">
                <a:solidFill>
                  <a:prstClr val="black"/>
                </a:solidFill>
                <a:latin typeface="Constantia"/>
              </a:rPr>
              <a:t> </a:t>
            </a:r>
          </a:p>
        </p:txBody>
      </p:sp>
    </p:spTree>
    <p:extLst>
      <p:ext uri="{BB962C8B-B14F-4D97-AF65-F5344CB8AC3E}">
        <p14:creationId xmlns:p14="http://schemas.microsoft.com/office/powerpoint/2010/main" val="28250085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71</a:t>
            </a:fld>
            <a:endParaRPr lang="zh-CN" altLang="en-US"/>
          </a:p>
        </p:txBody>
      </p:sp>
      <p:sp>
        <p:nvSpPr>
          <p:cNvPr id="3" name="矩形 2"/>
          <p:cNvSpPr/>
          <p:nvPr/>
        </p:nvSpPr>
        <p:spPr>
          <a:xfrm>
            <a:off x="611560" y="1052736"/>
            <a:ext cx="7920880" cy="4413516"/>
          </a:xfrm>
          <a:prstGeom prst="rect">
            <a:avLst/>
          </a:prstGeom>
        </p:spPr>
        <p:txBody>
          <a:bodyPr wrap="square">
            <a:spAutoFit/>
          </a:bodyPr>
          <a:lstStyle/>
          <a:p>
            <a:pPr lvl="0" fontAlgn="base">
              <a:lnSpc>
                <a:spcPct val="120000"/>
              </a:lnSpc>
              <a:spcBef>
                <a:spcPct val="30000"/>
              </a:spcBef>
              <a:spcAft>
                <a:spcPct val="0"/>
              </a:spcAft>
              <a:buClr>
                <a:srgbClr val="FF3300"/>
              </a:buClr>
              <a:buFont typeface="Wingdings" pitchFamily="2" charset="2"/>
              <a:buChar char="l"/>
              <a:defRPr/>
            </a:pPr>
            <a:r>
              <a:rPr lang="en-US" altLang="zh-CN" sz="2400" b="1" dirty="0">
                <a:solidFill>
                  <a:prstClr val="black"/>
                </a:solidFill>
                <a:effectLst>
                  <a:outerShdw blurRad="38100" dist="38100" dir="2700000" algn="tl">
                    <a:srgbClr val="C0C0C0"/>
                  </a:outerShdw>
                </a:effectLst>
                <a:latin typeface="宋体" pitchFamily="2" charset="-122"/>
                <a:ea typeface="宋体" pitchFamily="2" charset="-122"/>
              </a:rPr>
              <a:t>VBA</a:t>
            </a: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的过程根据是否返回值分为两类：</a:t>
            </a:r>
            <a:r>
              <a:rPr lang="en-US" altLang="zh-CN" sz="2400" b="1" dirty="0">
                <a:solidFill>
                  <a:prstClr val="black"/>
                </a:solidFill>
                <a:effectLst>
                  <a:outerShdw blurRad="38100" dist="38100" dir="2700000" algn="tl">
                    <a:srgbClr val="C0C0C0"/>
                  </a:outerShdw>
                </a:effectLst>
                <a:latin typeface="宋体" pitchFamily="2" charset="-122"/>
                <a:ea typeface="宋体" pitchFamily="2" charset="-122"/>
              </a:rPr>
              <a:t>Sub</a:t>
            </a: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过程和</a:t>
            </a:r>
            <a:r>
              <a:rPr lang="en-US" altLang="zh-CN" sz="2400" b="1" dirty="0">
                <a:solidFill>
                  <a:prstClr val="black"/>
                </a:solidFill>
                <a:effectLst>
                  <a:outerShdw blurRad="38100" dist="38100" dir="2700000" algn="tl">
                    <a:srgbClr val="C0C0C0"/>
                  </a:outerShdw>
                </a:effectLst>
                <a:latin typeface="宋体" pitchFamily="2" charset="-122"/>
                <a:ea typeface="宋体" pitchFamily="2" charset="-122"/>
              </a:rPr>
              <a:t>Function</a:t>
            </a: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过程。</a:t>
            </a:r>
          </a:p>
          <a:p>
            <a:pPr lvl="1" fontAlgn="base">
              <a:lnSpc>
                <a:spcPct val="120000"/>
              </a:lnSpc>
              <a:spcBef>
                <a:spcPct val="30000"/>
              </a:spcBef>
              <a:spcAft>
                <a:spcPct val="0"/>
              </a:spcAft>
              <a:buClr>
                <a:srgbClr val="FF3300"/>
              </a:buClr>
              <a:buFont typeface="Wingdings" pitchFamily="2" charset="2"/>
              <a:buChar char="p"/>
              <a:defRPr/>
            </a:pPr>
            <a:r>
              <a:rPr lang="en-US" altLang="zh-CN" sz="2400" b="1" dirty="0">
                <a:solidFill>
                  <a:srgbClr val="3333CC"/>
                </a:solidFill>
                <a:effectLst>
                  <a:outerShdw blurRad="38100" dist="38100" dir="2700000" algn="tl">
                    <a:srgbClr val="C0C0C0"/>
                  </a:outerShdw>
                </a:effectLst>
                <a:latin typeface="宋体" pitchFamily="2" charset="-122"/>
                <a:ea typeface="宋体" pitchFamily="2" charset="-122"/>
              </a:rPr>
              <a:t>Sub</a:t>
            </a:r>
            <a:r>
              <a:rPr lang="zh-CN" altLang="en-US" sz="2400" b="1" dirty="0">
                <a:solidFill>
                  <a:srgbClr val="3333CC"/>
                </a:solidFill>
                <a:effectLst>
                  <a:outerShdw blurRad="38100" dist="38100" dir="2700000" algn="tl">
                    <a:srgbClr val="C0C0C0"/>
                  </a:outerShdw>
                </a:effectLst>
                <a:latin typeface="宋体" pitchFamily="2" charset="-122"/>
                <a:ea typeface="宋体" pitchFamily="2" charset="-122"/>
              </a:rPr>
              <a:t>过程只执行操作</a:t>
            </a:r>
            <a:r>
              <a:rPr lang="zh-CN" altLang="en-US" sz="2400" b="1" u="sng" dirty="0">
                <a:solidFill>
                  <a:srgbClr val="FFFF00"/>
                </a:solidFill>
                <a:effectLst>
                  <a:outerShdw blurRad="38100" dist="38100" dir="2700000" algn="tl">
                    <a:srgbClr val="C0C0C0"/>
                  </a:outerShdw>
                </a:effectLst>
                <a:latin typeface="黑体" pitchFamily="2" charset="-122"/>
                <a:ea typeface="黑体" pitchFamily="2" charset="-122"/>
              </a:rPr>
              <a:t>不返回值</a:t>
            </a:r>
            <a:r>
              <a:rPr lang="zh-CN" altLang="en-US" sz="2400" b="1" dirty="0">
                <a:solidFill>
                  <a:srgbClr val="3333CC"/>
                </a:solidFill>
                <a:effectLst>
                  <a:outerShdw blurRad="38100" dist="38100" dir="2700000" algn="tl">
                    <a:srgbClr val="C0C0C0"/>
                  </a:outerShdw>
                </a:effectLst>
                <a:latin typeface="宋体" pitchFamily="2" charset="-122"/>
                <a:ea typeface="宋体" pitchFamily="2" charset="-122"/>
              </a:rPr>
              <a:t>，不能用在表达式中，调用时就象使用基本语句一样。</a:t>
            </a:r>
          </a:p>
          <a:p>
            <a:pPr lvl="1" fontAlgn="base">
              <a:lnSpc>
                <a:spcPct val="120000"/>
              </a:lnSpc>
              <a:spcBef>
                <a:spcPct val="30000"/>
              </a:spcBef>
              <a:spcAft>
                <a:spcPct val="0"/>
              </a:spcAft>
              <a:buClr>
                <a:srgbClr val="FF3300"/>
              </a:buClr>
              <a:buFont typeface="Wingdings" pitchFamily="2" charset="2"/>
              <a:buChar char="p"/>
              <a:defRPr/>
            </a:pPr>
            <a:r>
              <a:rPr lang="en-US" altLang="zh-CN" sz="2400" b="1" dirty="0">
                <a:solidFill>
                  <a:srgbClr val="3333CC"/>
                </a:solidFill>
                <a:effectLst>
                  <a:outerShdw blurRad="38100" dist="38100" dir="2700000" algn="tl">
                    <a:srgbClr val="C0C0C0"/>
                  </a:outerShdw>
                </a:effectLst>
                <a:latin typeface="宋体" pitchFamily="2" charset="-122"/>
                <a:ea typeface="宋体" pitchFamily="2" charset="-122"/>
              </a:rPr>
              <a:t>Function</a:t>
            </a:r>
            <a:r>
              <a:rPr lang="zh-CN" altLang="en-US" sz="2400" b="1" dirty="0">
                <a:solidFill>
                  <a:srgbClr val="3333CC"/>
                </a:solidFill>
                <a:effectLst>
                  <a:outerShdw blurRad="38100" dist="38100" dir="2700000" algn="tl">
                    <a:srgbClr val="C0C0C0"/>
                  </a:outerShdw>
                </a:effectLst>
                <a:latin typeface="宋体" pitchFamily="2" charset="-122"/>
                <a:ea typeface="宋体" pitchFamily="2" charset="-122"/>
              </a:rPr>
              <a:t>过程又称为用户自定义函数，执行操作后</a:t>
            </a:r>
            <a:r>
              <a:rPr lang="zh-CN" altLang="en-US" sz="2400" b="1" u="sng" dirty="0">
                <a:solidFill>
                  <a:srgbClr val="FFFF00"/>
                </a:solidFill>
                <a:effectLst>
                  <a:outerShdw blurRad="38100" dist="38100" dir="2700000" algn="tl">
                    <a:srgbClr val="C0C0C0"/>
                  </a:outerShdw>
                </a:effectLst>
                <a:latin typeface="黑体" pitchFamily="2" charset="-122"/>
                <a:ea typeface="黑体" pitchFamily="2" charset="-122"/>
              </a:rPr>
              <a:t>返回结果</a:t>
            </a:r>
            <a:r>
              <a:rPr lang="zh-CN" altLang="en-US" sz="2400" b="1" dirty="0">
                <a:solidFill>
                  <a:srgbClr val="3333CC"/>
                </a:solidFill>
                <a:effectLst>
                  <a:outerShdw blurRad="38100" dist="38100" dir="2700000" algn="tl">
                    <a:srgbClr val="C0C0C0"/>
                  </a:outerShdw>
                </a:effectLst>
                <a:latin typeface="宋体" pitchFamily="2" charset="-122"/>
                <a:ea typeface="宋体" pitchFamily="2" charset="-122"/>
              </a:rPr>
              <a:t>，常用在表达式中，调用时就象使用基本函数一样。</a:t>
            </a:r>
          </a:p>
          <a:p>
            <a:pPr lvl="0" fontAlgn="base">
              <a:lnSpc>
                <a:spcPct val="120000"/>
              </a:lnSpc>
              <a:spcBef>
                <a:spcPct val="30000"/>
              </a:spcBef>
              <a:spcAft>
                <a:spcPct val="0"/>
              </a:spcAft>
              <a:buClr>
                <a:srgbClr val="FF3300"/>
              </a:buClr>
              <a:buFont typeface="Wingdings" pitchFamily="2" charset="2"/>
              <a:buChar char="l"/>
              <a:defRPr/>
            </a:pP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过程名是标识符，不要与模块名重名。同一模块中，</a:t>
            </a:r>
            <a:r>
              <a:rPr lang="en-US" altLang="zh-CN" sz="2400" b="1" dirty="0">
                <a:solidFill>
                  <a:prstClr val="black"/>
                </a:solidFill>
                <a:effectLst>
                  <a:outerShdw blurRad="38100" dist="38100" dir="2700000" algn="tl">
                    <a:srgbClr val="C0C0C0"/>
                  </a:outerShdw>
                </a:effectLst>
                <a:latin typeface="宋体" pitchFamily="2" charset="-122"/>
                <a:ea typeface="宋体" pitchFamily="2" charset="-122"/>
              </a:rPr>
              <a:t>Sub</a:t>
            </a: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过程也不要与</a:t>
            </a:r>
            <a:r>
              <a:rPr lang="en-US" altLang="zh-CN" sz="2400" b="1" dirty="0">
                <a:solidFill>
                  <a:prstClr val="black"/>
                </a:solidFill>
                <a:effectLst>
                  <a:outerShdw blurRad="38100" dist="38100" dir="2700000" algn="tl">
                    <a:srgbClr val="C0C0C0"/>
                  </a:outerShdw>
                </a:effectLst>
                <a:latin typeface="宋体" pitchFamily="2" charset="-122"/>
                <a:ea typeface="宋体" pitchFamily="2" charset="-122"/>
              </a:rPr>
              <a:t>Function</a:t>
            </a: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过程重名。</a:t>
            </a:r>
          </a:p>
        </p:txBody>
      </p:sp>
    </p:spTree>
    <p:extLst>
      <p:ext uri="{BB962C8B-B14F-4D97-AF65-F5344CB8AC3E}">
        <p14:creationId xmlns:p14="http://schemas.microsoft.com/office/powerpoint/2010/main" val="19519845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72</a:t>
            </a:fld>
            <a:endParaRPr lang="zh-CN" altLang="en-US"/>
          </a:p>
        </p:txBody>
      </p:sp>
      <p:sp>
        <p:nvSpPr>
          <p:cNvPr id="3" name="矩形 2"/>
          <p:cNvSpPr/>
          <p:nvPr/>
        </p:nvSpPr>
        <p:spPr>
          <a:xfrm>
            <a:off x="755576" y="980728"/>
            <a:ext cx="7704856" cy="4622804"/>
          </a:xfrm>
          <a:prstGeom prst="rect">
            <a:avLst/>
          </a:prstGeom>
        </p:spPr>
        <p:txBody>
          <a:bodyPr wrap="square">
            <a:spAutoFit/>
          </a:bodyPr>
          <a:lstStyle/>
          <a:p>
            <a:pPr lvl="0" fontAlgn="base">
              <a:spcBef>
                <a:spcPct val="50000"/>
              </a:spcBef>
              <a:spcAft>
                <a:spcPct val="0"/>
              </a:spcAft>
              <a:defRPr/>
            </a:pPr>
            <a:r>
              <a:rPr lang="zh-CN" altLang="en-US" sz="2800" b="1" dirty="0" smtClean="0">
                <a:solidFill>
                  <a:srgbClr val="FF0000"/>
                </a:solidFill>
                <a:effectLst>
                  <a:outerShdw blurRad="38100" dist="38100" dir="2700000" algn="tl">
                    <a:srgbClr val="C0C0C0"/>
                  </a:outerShdw>
                </a:effectLst>
                <a:latin typeface="Arial Black" pitchFamily="34" charset="0"/>
                <a:ea typeface="黑体" pitchFamily="2" charset="-122"/>
              </a:rPr>
              <a:t>参数：</a:t>
            </a:r>
            <a:endParaRPr lang="zh-CN" altLang="en-US" sz="2800" b="1" dirty="0">
              <a:solidFill>
                <a:srgbClr val="FF0000"/>
              </a:solidFill>
              <a:effectLst>
                <a:outerShdw blurRad="38100" dist="38100" dir="2700000" algn="tl">
                  <a:srgbClr val="C0C0C0"/>
                </a:outerShdw>
              </a:effectLst>
              <a:latin typeface="Arial Black" pitchFamily="34" charset="0"/>
              <a:ea typeface="黑体" pitchFamily="2" charset="-122"/>
            </a:endParaRPr>
          </a:p>
          <a:p>
            <a:pPr lvl="0" fontAlgn="base">
              <a:lnSpc>
                <a:spcPct val="130000"/>
              </a:lnSpc>
              <a:spcBef>
                <a:spcPct val="50000"/>
              </a:spcBef>
              <a:spcAft>
                <a:spcPct val="0"/>
              </a:spcAft>
              <a:buClr>
                <a:srgbClr val="F49100"/>
              </a:buClr>
              <a:buFont typeface="Wingdings" pitchFamily="2" charset="2"/>
              <a:buChar char="p"/>
              <a:defRPr/>
            </a:pP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如果在调用过程中，主调方（调用过程的语句）与被调方（过程）存在数据传递关系，表现这种传递关系的数据就是参数。</a:t>
            </a:r>
          </a:p>
          <a:p>
            <a:pPr lvl="0" fontAlgn="base">
              <a:lnSpc>
                <a:spcPct val="130000"/>
              </a:lnSpc>
              <a:spcBef>
                <a:spcPct val="50000"/>
              </a:spcBef>
              <a:spcAft>
                <a:spcPct val="0"/>
              </a:spcAft>
              <a:buClr>
                <a:srgbClr val="F49100"/>
              </a:buClr>
              <a:buFont typeface="Wingdings" pitchFamily="2" charset="2"/>
              <a:buChar char="p"/>
              <a:defRPr/>
            </a:pP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参数分为形参（形式参数）和实参（实际参数）。</a:t>
            </a:r>
          </a:p>
          <a:p>
            <a:pPr lvl="1" fontAlgn="base">
              <a:lnSpc>
                <a:spcPct val="130000"/>
              </a:lnSpc>
              <a:spcBef>
                <a:spcPct val="50000"/>
              </a:spcBef>
              <a:spcAft>
                <a:spcPct val="0"/>
              </a:spcAft>
              <a:buClr>
                <a:srgbClr val="85DFD0"/>
              </a:buClr>
              <a:buFont typeface="Wingdings" pitchFamily="2" charset="2"/>
              <a:buChar char="l"/>
              <a:defRPr/>
            </a:pPr>
            <a:r>
              <a:rPr lang="zh-CN" altLang="en-US" sz="2400" b="1" dirty="0">
                <a:solidFill>
                  <a:srgbClr val="3333CC"/>
                </a:solidFill>
                <a:effectLst>
                  <a:outerShdw blurRad="38100" dist="38100" dir="2700000" algn="tl">
                    <a:srgbClr val="C0C0C0"/>
                  </a:outerShdw>
                </a:effectLst>
                <a:latin typeface="宋体" pitchFamily="2" charset="-122"/>
                <a:ea typeface="宋体" pitchFamily="2" charset="-122"/>
              </a:rPr>
              <a:t>形参用在被调方，只能是变量名或数组名。</a:t>
            </a:r>
          </a:p>
          <a:p>
            <a:pPr lvl="1" fontAlgn="base">
              <a:lnSpc>
                <a:spcPct val="130000"/>
              </a:lnSpc>
              <a:spcBef>
                <a:spcPct val="50000"/>
              </a:spcBef>
              <a:spcAft>
                <a:spcPct val="0"/>
              </a:spcAft>
              <a:buClr>
                <a:srgbClr val="85DFD0"/>
              </a:buClr>
              <a:buFont typeface="Wingdings" pitchFamily="2" charset="2"/>
              <a:buChar char="l"/>
              <a:defRPr/>
            </a:pPr>
            <a:r>
              <a:rPr lang="zh-CN" altLang="en-US" sz="2400" b="1" dirty="0">
                <a:solidFill>
                  <a:srgbClr val="3333CC"/>
                </a:solidFill>
                <a:effectLst>
                  <a:outerShdw blurRad="38100" dist="38100" dir="2700000" algn="tl">
                    <a:srgbClr val="C0C0C0"/>
                  </a:outerShdw>
                </a:effectLst>
                <a:latin typeface="宋体" pitchFamily="2" charset="-122"/>
                <a:ea typeface="宋体" pitchFamily="2" charset="-122"/>
              </a:rPr>
              <a:t>实参用在主调方，可以是常量、已赋值的变量、有计算结果的表达式。</a:t>
            </a:r>
          </a:p>
        </p:txBody>
      </p:sp>
    </p:spTree>
    <p:extLst>
      <p:ext uri="{BB962C8B-B14F-4D97-AF65-F5344CB8AC3E}">
        <p14:creationId xmlns:p14="http://schemas.microsoft.com/office/powerpoint/2010/main" val="29544422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73</a:t>
            </a:fld>
            <a:endParaRPr lang="zh-CN" altLang="en-US"/>
          </a:p>
        </p:txBody>
      </p:sp>
      <p:sp>
        <p:nvSpPr>
          <p:cNvPr id="3" name="矩形 2"/>
          <p:cNvSpPr/>
          <p:nvPr/>
        </p:nvSpPr>
        <p:spPr>
          <a:xfrm>
            <a:off x="467544" y="1124744"/>
            <a:ext cx="8136904" cy="4733604"/>
          </a:xfrm>
          <a:prstGeom prst="rect">
            <a:avLst/>
          </a:prstGeom>
        </p:spPr>
        <p:txBody>
          <a:bodyPr wrap="square">
            <a:spAutoFit/>
          </a:bodyPr>
          <a:lstStyle/>
          <a:p>
            <a:pPr lvl="0" fontAlgn="base">
              <a:lnSpc>
                <a:spcPct val="130000"/>
              </a:lnSpc>
              <a:spcBef>
                <a:spcPct val="0"/>
              </a:spcBef>
              <a:spcAft>
                <a:spcPct val="0"/>
              </a:spcAft>
              <a:buClr>
                <a:srgbClr val="FF3300"/>
              </a:buClr>
              <a:buFont typeface="Wingdings" pitchFamily="2" charset="2"/>
              <a:buChar char="l"/>
              <a:defRPr/>
            </a:pP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function</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过程又称为自定义函数，过程有返回值。</a:t>
            </a:r>
            <a:r>
              <a:rPr lang="zh-CN" altLang="en-US" sz="2400" dirty="0">
                <a:solidFill>
                  <a:prstClr val="black"/>
                </a:solidFill>
                <a:latin typeface="Arial Black" pitchFamily="34" charset="0"/>
                <a:ea typeface="宋体" pitchFamily="2" charset="-122"/>
              </a:rPr>
              <a:t> </a:t>
            </a:r>
            <a:endParaRPr lang="en-US" altLang="zh-CN" sz="2400" b="1" dirty="0">
              <a:solidFill>
                <a:srgbClr val="FF0000"/>
              </a:solidFill>
              <a:effectLst>
                <a:outerShdw blurRad="38100" dist="38100" dir="2700000" algn="tl">
                  <a:srgbClr val="C0C0C0"/>
                </a:outerShdw>
              </a:effectLst>
              <a:latin typeface="Arial Black" pitchFamily="34" charset="0"/>
              <a:ea typeface="黑体" pitchFamily="2" charset="-122"/>
            </a:endParaRPr>
          </a:p>
          <a:p>
            <a:pPr lvl="0" fontAlgn="base">
              <a:lnSpc>
                <a:spcPct val="130000"/>
              </a:lnSpc>
              <a:spcBef>
                <a:spcPct val="0"/>
              </a:spcBef>
              <a:spcAft>
                <a:spcPct val="0"/>
              </a:spcAft>
              <a:defRPr/>
            </a:pPr>
            <a:r>
              <a:rPr lang="en-US" altLang="zh-CN" sz="2400" b="1" dirty="0">
                <a:solidFill>
                  <a:srgbClr val="FF0000"/>
                </a:solidFill>
                <a:effectLst>
                  <a:outerShdw blurRad="38100" dist="38100" dir="2700000" algn="tl">
                    <a:srgbClr val="C0C0C0"/>
                  </a:outerShdw>
                </a:effectLst>
                <a:latin typeface="Arial Black" pitchFamily="34" charset="0"/>
                <a:ea typeface="黑体" pitchFamily="2" charset="-122"/>
              </a:rPr>
              <a:t>1</a:t>
            </a:r>
            <a:r>
              <a:rPr lang="zh-CN" altLang="en-US" sz="2400" b="1" dirty="0">
                <a:solidFill>
                  <a:srgbClr val="FF0000"/>
                </a:solidFill>
                <a:effectLst>
                  <a:outerShdw blurRad="38100" dist="38100" dir="2700000" algn="tl">
                    <a:srgbClr val="C0C0C0"/>
                  </a:outerShdw>
                </a:effectLst>
                <a:latin typeface="Arial Black" pitchFamily="34" charset="0"/>
                <a:ea typeface="黑体" pitchFamily="2" charset="-122"/>
              </a:rPr>
              <a:t>．定义</a:t>
            </a:r>
            <a:r>
              <a:rPr lang="en-US" altLang="zh-CN" sz="2400" b="1" dirty="0">
                <a:solidFill>
                  <a:srgbClr val="FF0000"/>
                </a:solidFill>
                <a:effectLst>
                  <a:outerShdw blurRad="38100" dist="38100" dir="2700000" algn="tl">
                    <a:srgbClr val="C0C0C0"/>
                  </a:outerShdw>
                </a:effectLst>
                <a:latin typeface="Arial Black" pitchFamily="34" charset="0"/>
                <a:ea typeface="黑体" pitchFamily="2" charset="-122"/>
              </a:rPr>
              <a:t>function</a:t>
            </a:r>
            <a:r>
              <a:rPr lang="zh-CN" altLang="en-US" sz="2400" b="1" dirty="0">
                <a:solidFill>
                  <a:srgbClr val="FF0000"/>
                </a:solidFill>
                <a:effectLst>
                  <a:outerShdw blurRad="38100" dist="38100" dir="2700000" algn="tl">
                    <a:srgbClr val="C0C0C0"/>
                  </a:outerShdw>
                </a:effectLst>
                <a:latin typeface="Arial Black" pitchFamily="34" charset="0"/>
                <a:ea typeface="黑体" pitchFamily="2" charset="-122"/>
              </a:rPr>
              <a:t>过程的格式</a:t>
            </a:r>
          </a:p>
          <a:p>
            <a:pPr lvl="0"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     </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function</a:t>
            </a: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　过程名（形参</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1</a:t>
            </a: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，形参</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2</a:t>
            </a: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a:t>
            </a: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as  </a:t>
            </a: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数据类型。</a:t>
            </a:r>
          </a:p>
          <a:p>
            <a:pPr lvl="0" fontAlgn="base">
              <a:lnSpc>
                <a:spcPct val="130000"/>
              </a:lnSpc>
              <a:spcBef>
                <a:spcPct val="0"/>
              </a:spcBef>
              <a:spcAft>
                <a:spcPct val="0"/>
              </a:spcAft>
              <a:defRPr/>
            </a:pP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          语句序列</a:t>
            </a:r>
          </a:p>
          <a:p>
            <a:pPr lvl="0" fontAlgn="base">
              <a:lnSpc>
                <a:spcPct val="130000"/>
              </a:lnSpc>
              <a:spcBef>
                <a:spcPct val="0"/>
              </a:spcBef>
              <a:spcAft>
                <a:spcPct val="0"/>
              </a:spcAft>
              <a:defRPr/>
            </a:pP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          过程名</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a:t>
            </a: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表达式</a:t>
            </a:r>
          </a:p>
          <a:p>
            <a:pPr lvl="0" fontAlgn="base">
              <a:lnSpc>
                <a:spcPct val="130000"/>
              </a:lnSpc>
              <a:spcBef>
                <a:spcPct val="0"/>
              </a:spcBef>
              <a:spcAft>
                <a:spcPct val="0"/>
              </a:spcAft>
              <a:defRPr/>
            </a:pPr>
            <a:r>
              <a:rPr lang="zh-CN" altLang="en-US" sz="2200" b="1" dirty="0">
                <a:solidFill>
                  <a:srgbClr val="0000FF"/>
                </a:solidFill>
                <a:effectLst>
                  <a:outerShdw blurRad="38100" dist="38100" dir="2700000" algn="tl">
                    <a:srgbClr val="C0C0C0"/>
                  </a:outerShdw>
                </a:effectLst>
                <a:latin typeface="Arial Black" pitchFamily="34" charset="0"/>
                <a:ea typeface="宋体" pitchFamily="2" charset="-122"/>
              </a:rPr>
              <a:t>           </a:t>
            </a: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a:t>
            </a:r>
          </a:p>
          <a:p>
            <a:pPr lvl="0" fontAlgn="base">
              <a:lnSpc>
                <a:spcPct val="130000"/>
              </a:lnSpc>
              <a:spcBef>
                <a:spcPct val="0"/>
              </a:spcBef>
              <a:spcAft>
                <a:spcPct val="0"/>
              </a:spcAft>
              <a:defRPr/>
            </a:pPr>
            <a:r>
              <a:rPr lang="en-US" altLang="zh-CN" sz="2200" b="1" dirty="0">
                <a:solidFill>
                  <a:srgbClr val="0000FF"/>
                </a:solidFill>
                <a:effectLst>
                  <a:outerShdw blurRad="38100" dist="38100" dir="2700000" algn="tl">
                    <a:srgbClr val="C0C0C0"/>
                  </a:outerShdw>
                </a:effectLst>
                <a:latin typeface="Arial Black" pitchFamily="34" charset="0"/>
                <a:ea typeface="宋体" pitchFamily="2" charset="-122"/>
              </a:rPr>
              <a:t>      end  function</a:t>
            </a:r>
          </a:p>
          <a:p>
            <a:pPr lvl="0" fontAlgn="base">
              <a:lnSpc>
                <a:spcPct val="130000"/>
              </a:lnSpc>
              <a:spcBef>
                <a:spcPct val="0"/>
              </a:spcBef>
              <a:spcAft>
                <a:spcPct val="0"/>
              </a:spcAft>
              <a:defRPr/>
            </a:pPr>
            <a:r>
              <a:rPr lang="en-US" altLang="zh-CN" sz="2400" b="1" dirty="0">
                <a:solidFill>
                  <a:srgbClr val="FF0000"/>
                </a:solidFill>
                <a:effectLst>
                  <a:outerShdw blurRad="38100" dist="38100" dir="2700000" algn="tl">
                    <a:srgbClr val="C0C0C0"/>
                  </a:outerShdw>
                </a:effectLst>
                <a:latin typeface="Arial Black" pitchFamily="34" charset="0"/>
                <a:ea typeface="黑体" pitchFamily="2" charset="-122"/>
              </a:rPr>
              <a:t>2</a:t>
            </a:r>
            <a:r>
              <a:rPr lang="zh-CN" altLang="en-US" sz="2400" b="1" dirty="0">
                <a:solidFill>
                  <a:srgbClr val="FF0000"/>
                </a:solidFill>
                <a:effectLst>
                  <a:outerShdw blurRad="38100" dist="38100" dir="2700000" algn="tl">
                    <a:srgbClr val="C0C0C0"/>
                  </a:outerShdw>
                </a:effectLst>
                <a:latin typeface="Arial Black" pitchFamily="34" charset="0"/>
                <a:ea typeface="黑体" pitchFamily="2" charset="-122"/>
              </a:rPr>
              <a:t>．调用</a:t>
            </a:r>
            <a:r>
              <a:rPr lang="en-US" altLang="zh-CN" sz="2400" b="1" dirty="0">
                <a:solidFill>
                  <a:srgbClr val="FF0000"/>
                </a:solidFill>
                <a:effectLst>
                  <a:outerShdw blurRad="38100" dist="38100" dir="2700000" algn="tl">
                    <a:srgbClr val="C0C0C0"/>
                  </a:outerShdw>
                </a:effectLst>
                <a:latin typeface="Arial Black" pitchFamily="34" charset="0"/>
                <a:ea typeface="黑体" pitchFamily="2" charset="-122"/>
              </a:rPr>
              <a:t>function</a:t>
            </a:r>
            <a:r>
              <a:rPr lang="zh-CN" altLang="en-US" sz="2400" b="1" dirty="0">
                <a:solidFill>
                  <a:srgbClr val="FF0000"/>
                </a:solidFill>
                <a:effectLst>
                  <a:outerShdw blurRad="38100" dist="38100" dir="2700000" algn="tl">
                    <a:srgbClr val="C0C0C0"/>
                  </a:outerShdw>
                </a:effectLst>
                <a:latin typeface="Arial Black" pitchFamily="34" charset="0"/>
                <a:ea typeface="黑体" pitchFamily="2" charset="-122"/>
              </a:rPr>
              <a:t>过程</a:t>
            </a:r>
          </a:p>
          <a:p>
            <a:pPr lvl="0"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    调用</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function</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过程只有一种方式，即</a:t>
            </a:r>
            <a:r>
              <a:rPr lang="zh-CN" altLang="en-US" sz="2400" b="1" u="sng" dirty="0">
                <a:solidFill>
                  <a:srgbClr val="0000FF"/>
                </a:solidFill>
                <a:effectLst>
                  <a:outerShdw blurRad="38100" dist="38100" dir="2700000" algn="tl">
                    <a:srgbClr val="C0C0C0"/>
                  </a:outerShdw>
                </a:effectLst>
                <a:latin typeface="Arial Black" pitchFamily="34" charset="0"/>
                <a:ea typeface="宋体" pitchFamily="2" charset="-122"/>
              </a:rPr>
              <a:t>直接引用过程名</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，而且过程名在赋值号右端或在表达式中。</a:t>
            </a:r>
          </a:p>
        </p:txBody>
      </p:sp>
      <p:sp>
        <p:nvSpPr>
          <p:cNvPr id="4" name="TextBox 3"/>
          <p:cNvSpPr txBox="1"/>
          <p:nvPr/>
        </p:nvSpPr>
        <p:spPr>
          <a:xfrm>
            <a:off x="1403648" y="859650"/>
            <a:ext cx="2339102" cy="461665"/>
          </a:xfrm>
          <a:prstGeom prst="rect">
            <a:avLst/>
          </a:prstGeom>
          <a:noFill/>
        </p:spPr>
        <p:txBody>
          <a:bodyPr wrap="none" rtlCol="0">
            <a:spAutoFit/>
          </a:bodyPr>
          <a:lstStyle/>
          <a:p>
            <a:r>
              <a:rPr lang="zh-CN" altLang="en-US" sz="2400" b="1" dirty="0" smtClean="0">
                <a:solidFill>
                  <a:srgbClr val="FF0000"/>
                </a:solidFill>
              </a:rPr>
              <a:t>一、函数的调用</a:t>
            </a:r>
            <a:endParaRPr lang="zh-CN" altLang="en-US" sz="2400" b="1" dirty="0">
              <a:solidFill>
                <a:srgbClr val="FF0000"/>
              </a:solidFill>
            </a:endParaRPr>
          </a:p>
        </p:txBody>
      </p:sp>
    </p:spTree>
    <p:extLst>
      <p:ext uri="{BB962C8B-B14F-4D97-AF65-F5344CB8AC3E}">
        <p14:creationId xmlns:p14="http://schemas.microsoft.com/office/powerpoint/2010/main" val="19833395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74</a:t>
            </a:fld>
            <a:endParaRPr lang="zh-CN" altLang="en-US"/>
          </a:p>
        </p:txBody>
      </p:sp>
      <p:sp>
        <p:nvSpPr>
          <p:cNvPr id="3" name="矩形 2"/>
          <p:cNvSpPr/>
          <p:nvPr/>
        </p:nvSpPr>
        <p:spPr>
          <a:xfrm>
            <a:off x="395536" y="1268760"/>
            <a:ext cx="8064896" cy="3721019"/>
          </a:xfrm>
          <a:prstGeom prst="rect">
            <a:avLst/>
          </a:prstGeom>
        </p:spPr>
        <p:txBody>
          <a:bodyPr wrap="square">
            <a:spAutoFit/>
          </a:bodyPr>
          <a:lstStyle/>
          <a:p>
            <a:pPr lvl="0" fontAlgn="base">
              <a:lnSpc>
                <a:spcPct val="130000"/>
              </a:lnSpc>
              <a:spcBef>
                <a:spcPct val="30000"/>
              </a:spcBef>
              <a:spcAft>
                <a:spcPct val="0"/>
              </a:spcAft>
              <a:defRPr/>
            </a:pPr>
            <a:r>
              <a:rPr lang="zh-CN" altLang="en-US" sz="2400" b="1" dirty="0">
                <a:solidFill>
                  <a:srgbClr val="FF0000"/>
                </a:solidFill>
                <a:effectLst>
                  <a:outerShdw blurRad="38100" dist="38100" dir="2700000" algn="tl">
                    <a:srgbClr val="C0C0C0"/>
                  </a:outerShdw>
                </a:effectLst>
                <a:latin typeface="黑体" pitchFamily="2" charset="-122"/>
                <a:ea typeface="黑体" pitchFamily="2" charset="-122"/>
              </a:rPr>
              <a:t>说明</a:t>
            </a:r>
          </a:p>
          <a:p>
            <a:pPr lvl="0" fontAlgn="base">
              <a:lnSpc>
                <a:spcPct val="130000"/>
              </a:lnSpc>
              <a:spcBef>
                <a:spcPct val="30000"/>
              </a:spcBef>
              <a:spcAft>
                <a:spcPct val="0"/>
              </a:spcAft>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1</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）参数之间用逗号分隔，对应形参与实参之间要类型匹配。</a:t>
            </a:r>
          </a:p>
          <a:p>
            <a:pPr lvl="0" fontAlgn="base">
              <a:lnSpc>
                <a:spcPct val="130000"/>
              </a:lnSpc>
              <a:spcBef>
                <a:spcPct val="30000"/>
              </a:spcBef>
              <a:spcAft>
                <a:spcPct val="0"/>
              </a:spcAft>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2</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）“过程名</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表达式”是</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function</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过程中不可缺少的语句。</a:t>
            </a:r>
          </a:p>
          <a:p>
            <a:pPr lvl="0" fontAlgn="base">
              <a:lnSpc>
                <a:spcPct val="130000"/>
              </a:lnSpc>
              <a:spcBef>
                <a:spcPct val="30000"/>
              </a:spcBef>
              <a:spcAft>
                <a:spcPct val="0"/>
              </a:spcAft>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3</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）用 </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exit  function </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语句立即从 </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function </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过程中退出。</a:t>
            </a:r>
          </a:p>
          <a:p>
            <a:pPr lvl="0" fontAlgn="base">
              <a:lnSpc>
                <a:spcPct val="130000"/>
              </a:lnSpc>
              <a:spcBef>
                <a:spcPct val="30000"/>
              </a:spcBef>
              <a:spcAft>
                <a:spcPct val="0"/>
              </a:spcAft>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4</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）若</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function</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过程无任何参数，也必须包含空括号（）。</a:t>
            </a:r>
          </a:p>
          <a:p>
            <a:pPr lvl="0" fontAlgn="base">
              <a:lnSpc>
                <a:spcPct val="130000"/>
              </a:lnSpc>
              <a:spcBef>
                <a:spcPct val="30000"/>
              </a:spcBef>
              <a:spcAft>
                <a:spcPct val="0"/>
              </a:spcAft>
              <a:defRPr/>
            </a:pP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5</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function</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之前可以用</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public</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或</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private</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或</a:t>
            </a:r>
            <a:r>
              <a:rPr lang="en-US" altLang="zh-CN" sz="2200" b="1" dirty="0">
                <a:solidFill>
                  <a:prstClr val="black"/>
                </a:solidFill>
                <a:effectLst>
                  <a:outerShdw blurRad="38100" dist="38100" dir="2700000" algn="tl">
                    <a:srgbClr val="C0C0C0"/>
                  </a:outerShdw>
                </a:effectLst>
                <a:latin typeface="Arial Black" pitchFamily="34" charset="0"/>
                <a:ea typeface="宋体" pitchFamily="2" charset="-122"/>
              </a:rPr>
              <a:t>static</a:t>
            </a:r>
            <a:r>
              <a:rPr lang="zh-CN" altLang="en-US" sz="2200" b="1" dirty="0">
                <a:solidFill>
                  <a:prstClr val="black"/>
                </a:solidFill>
                <a:effectLst>
                  <a:outerShdw blurRad="38100" dist="38100" dir="2700000" algn="tl">
                    <a:srgbClr val="C0C0C0"/>
                  </a:outerShdw>
                </a:effectLst>
                <a:latin typeface="Arial Black" pitchFamily="34" charset="0"/>
                <a:ea typeface="宋体" pitchFamily="2" charset="-122"/>
              </a:rPr>
              <a:t>定义过程的作用域。</a:t>
            </a:r>
          </a:p>
        </p:txBody>
      </p:sp>
    </p:spTree>
    <p:extLst>
      <p:ext uri="{BB962C8B-B14F-4D97-AF65-F5344CB8AC3E}">
        <p14:creationId xmlns:p14="http://schemas.microsoft.com/office/powerpoint/2010/main" val="3739972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75</a:t>
            </a:fld>
            <a:endParaRPr lang="zh-CN" altLang="en-US"/>
          </a:p>
        </p:txBody>
      </p:sp>
      <p:sp>
        <p:nvSpPr>
          <p:cNvPr id="3" name="矩形 2"/>
          <p:cNvSpPr/>
          <p:nvPr/>
        </p:nvSpPr>
        <p:spPr>
          <a:xfrm>
            <a:off x="611560" y="1700808"/>
            <a:ext cx="8136904" cy="4219617"/>
          </a:xfrm>
          <a:prstGeom prst="rect">
            <a:avLst/>
          </a:prstGeom>
        </p:spPr>
        <p:txBody>
          <a:bodyPr wrap="square">
            <a:spAutoFit/>
          </a:bodyPr>
          <a:lstStyle/>
          <a:p>
            <a:pPr marL="0" marR="0" lvl="0" indent="0" defTabSz="914400" eaLnBrk="1" fontAlgn="base" latinLnBrk="0" hangingPunct="1">
              <a:lnSpc>
                <a:spcPct val="120000"/>
              </a:lnSpc>
              <a:spcBef>
                <a:spcPct val="15000"/>
              </a:spcBef>
              <a:spcAft>
                <a:spcPct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宋体" pitchFamily="2" charset="-122"/>
                <a:ea typeface="宋体" pitchFamily="2" charset="-122"/>
              </a:rPr>
              <a:t> </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charset="0"/>
                <a:ea typeface="宋体" pitchFamily="2" charset="-122"/>
              </a:rPr>
              <a:t>sub </a:t>
            </a: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charset="0"/>
                <a:ea typeface="宋体" pitchFamily="2" charset="-122"/>
              </a:rPr>
              <a:t>过程又称为子过程，调用</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charset="0"/>
                <a:ea typeface="宋体" pitchFamily="2" charset="-122"/>
              </a:rPr>
              <a:t>sub </a:t>
            </a: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charset="0"/>
                <a:ea typeface="宋体" pitchFamily="2" charset="-122"/>
              </a:rPr>
              <a:t>过程只执行一系列操作，无返回值。</a:t>
            </a:r>
            <a:r>
              <a:rPr kumimoji="0" lang="zh-CN" altLang="en-US" sz="2400" b="0" i="0" u="none" strike="noStrike" kern="0" cap="none" spc="0" normalizeH="0" baseline="0" noProof="0" dirty="0">
                <a:ln>
                  <a:noFill/>
                </a:ln>
                <a:solidFill>
                  <a:prstClr val="black"/>
                </a:solidFill>
                <a:effectLst/>
                <a:uLnTx/>
                <a:uFillTx/>
                <a:latin typeface="Arial" charset="0"/>
                <a:ea typeface="宋体" pitchFamily="2" charset="-122"/>
              </a:rPr>
              <a:t> </a:t>
            </a:r>
            <a:endPar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宋体" pitchFamily="2" charset="-122"/>
              <a:ea typeface="宋体" pitchFamily="2" charset="-122"/>
            </a:endParaRPr>
          </a:p>
          <a:p>
            <a:pPr marL="0" marR="0" lvl="0" indent="0" defTabSz="914400" eaLnBrk="1" fontAlgn="base" latinLnBrk="0" hangingPunct="1">
              <a:lnSpc>
                <a:spcPct val="120000"/>
              </a:lnSpc>
              <a:spcBef>
                <a:spcPct val="15000"/>
              </a:spcBef>
              <a:spcAft>
                <a:spcPct val="0"/>
              </a:spcAft>
              <a:buClrTx/>
              <a:buSzTx/>
              <a:buFontTx/>
              <a:buNone/>
              <a:tabLst/>
              <a:defRPr/>
            </a:pPr>
            <a:r>
              <a:rPr kumimoji="0" lang="en-US" altLang="zh-CN"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1</a:t>
            </a:r>
            <a:r>
              <a:rPr kumimoji="0" lang="zh-CN" altLang="en-US"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．定义</a:t>
            </a:r>
            <a:r>
              <a:rPr kumimoji="0" lang="en-US" altLang="zh-CN"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sub</a:t>
            </a:r>
            <a:r>
              <a:rPr kumimoji="0" lang="zh-CN" altLang="en-US"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过程的格式</a:t>
            </a:r>
          </a:p>
          <a:p>
            <a:pPr marL="0" marR="0" lvl="0" indent="0" defTabSz="914400" eaLnBrk="1" fontAlgn="base" latinLnBrk="0" hangingPunct="1">
              <a:lnSpc>
                <a:spcPct val="120000"/>
              </a:lnSpc>
              <a:spcBef>
                <a:spcPct val="15000"/>
              </a:spcBef>
              <a:spcAft>
                <a:spcPct val="0"/>
              </a:spcAft>
              <a:buClrTx/>
              <a:buSzTx/>
              <a:buFontTx/>
              <a:buNone/>
              <a:tabLst/>
              <a:defRPr/>
            </a:pP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      sub</a:t>
            </a:r>
            <a:r>
              <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　过程名（形参</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1 as  </a:t>
            </a:r>
            <a:r>
              <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数据类型，形参</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2  as  </a:t>
            </a:r>
            <a:r>
              <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数据类型，</a:t>
            </a: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a:t>
            </a:r>
            <a:r>
              <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a:t>
            </a:r>
          </a:p>
          <a:p>
            <a:pPr marL="0" marR="0" lvl="0" indent="0" defTabSz="914400" eaLnBrk="1" fontAlgn="base" latinLnBrk="0" hangingPunct="1">
              <a:lnSpc>
                <a:spcPct val="120000"/>
              </a:lnSpc>
              <a:spcBef>
                <a:spcPct val="1500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           语句序列</a:t>
            </a:r>
          </a:p>
          <a:p>
            <a:pPr marL="0" marR="0" lvl="0" indent="0" defTabSz="914400" eaLnBrk="1" fontAlgn="base" latinLnBrk="0" hangingPunct="1">
              <a:lnSpc>
                <a:spcPct val="120000"/>
              </a:lnSpc>
              <a:spcBef>
                <a:spcPct val="15000"/>
              </a:spcBef>
              <a:spcAft>
                <a:spcPct val="0"/>
              </a:spcAft>
              <a:buClrTx/>
              <a:buSzTx/>
              <a:buFontTx/>
              <a:buNone/>
              <a:tabLst/>
              <a:defRPr/>
            </a:pPr>
            <a:r>
              <a:rPr kumimoji="0" lang="en-US" altLang="zh-CN"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      end  sub</a:t>
            </a:r>
          </a:p>
          <a:p>
            <a:pPr marL="0" marR="0" lvl="0" indent="0" defTabSz="914400" eaLnBrk="1" fontAlgn="base" latinLnBrk="0" hangingPunct="1">
              <a:lnSpc>
                <a:spcPct val="120000"/>
              </a:lnSpc>
              <a:spcBef>
                <a:spcPct val="15000"/>
              </a:spcBef>
              <a:spcAft>
                <a:spcPct val="0"/>
              </a:spcAft>
              <a:buClrTx/>
              <a:buSzTx/>
              <a:buFontTx/>
              <a:buNone/>
              <a:tabLst/>
              <a:defRPr/>
            </a:pPr>
            <a:r>
              <a:rPr kumimoji="0" lang="en-US" altLang="zh-CN"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2</a:t>
            </a:r>
            <a:r>
              <a:rPr kumimoji="0" lang="zh-CN" altLang="en-US"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．调用</a:t>
            </a:r>
            <a:r>
              <a:rPr kumimoji="0" lang="en-US" altLang="zh-CN"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sub</a:t>
            </a:r>
            <a:r>
              <a:rPr kumimoji="0" lang="zh-CN" altLang="en-US" sz="2400" b="1" i="0" u="none" strike="noStrike" kern="0" cap="none" spc="0" normalizeH="0" baseline="0" noProof="0" dirty="0">
                <a:ln>
                  <a:noFill/>
                </a:ln>
                <a:solidFill>
                  <a:srgbClr val="FFFF00"/>
                </a:solidFill>
                <a:effectLst>
                  <a:outerShdw blurRad="38100" dist="38100" dir="2700000" algn="tl">
                    <a:srgbClr val="C0C0C0"/>
                  </a:outerShdw>
                </a:effectLst>
                <a:uLnTx/>
                <a:uFillTx/>
                <a:latin typeface="Arial Black" pitchFamily="34" charset="0"/>
                <a:ea typeface="黑体" pitchFamily="2" charset="-122"/>
              </a:rPr>
              <a:t>过程</a:t>
            </a:r>
          </a:p>
          <a:p>
            <a:pPr marL="0" marR="0" lvl="0" indent="0" defTabSz="914400" eaLnBrk="1" fontAlgn="base" latinLnBrk="0" hangingPunct="1">
              <a:lnSpc>
                <a:spcPct val="120000"/>
              </a:lnSpc>
              <a:spcBef>
                <a:spcPct val="15000"/>
              </a:spcBef>
              <a:spcAft>
                <a:spcPct val="0"/>
              </a:spcAft>
              <a:buClrTx/>
              <a:buSzTx/>
              <a:buFontTx/>
              <a:buNone/>
              <a:tabLst/>
              <a:defRPr/>
            </a:pP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格式</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1</a:t>
            </a: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call  </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过程名（实参</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1 </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，实参</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2</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a:t>
            </a:r>
          </a:p>
          <a:p>
            <a:pPr marL="0" marR="0" lvl="0" indent="0" defTabSz="914400" eaLnBrk="1" fontAlgn="base" latinLnBrk="0" hangingPunct="1">
              <a:lnSpc>
                <a:spcPct val="120000"/>
              </a:lnSpc>
              <a:spcBef>
                <a:spcPct val="15000"/>
              </a:spcBef>
              <a:spcAft>
                <a:spcPct val="0"/>
              </a:spcAft>
              <a:buClrTx/>
              <a:buSzTx/>
              <a:buFontTx/>
              <a:buNone/>
              <a:tabLst/>
              <a:defRPr/>
            </a:pP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格式</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2</a:t>
            </a:r>
            <a:r>
              <a:rPr kumimoji="0" lang="zh-CN" altLang="en-US"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过程名  实参</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1</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，实参</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2</a:t>
            </a:r>
            <a:r>
              <a:rPr kumimoji="0" lang="zh-CN" altLang="en-US"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 name="TextBox 3"/>
          <p:cNvSpPr txBox="1"/>
          <p:nvPr/>
        </p:nvSpPr>
        <p:spPr>
          <a:xfrm>
            <a:off x="1475656" y="1268760"/>
            <a:ext cx="3057247" cy="523220"/>
          </a:xfrm>
          <a:prstGeom prst="rect">
            <a:avLst/>
          </a:prstGeom>
          <a:noFill/>
        </p:spPr>
        <p:txBody>
          <a:bodyPr wrap="none" rtlCol="0">
            <a:spAutoFit/>
          </a:bodyPr>
          <a:lstStyle/>
          <a:p>
            <a:r>
              <a:rPr lang="zh-CN" altLang="en-US" sz="2800" b="1" dirty="0" smtClean="0">
                <a:solidFill>
                  <a:srgbClr val="FF0000"/>
                </a:solidFill>
              </a:rPr>
              <a:t>二、子过程的调用</a:t>
            </a:r>
            <a:endParaRPr lang="zh-CN" altLang="en-US" sz="2800" b="1" dirty="0">
              <a:solidFill>
                <a:srgbClr val="FF0000"/>
              </a:solidFill>
            </a:endParaRPr>
          </a:p>
        </p:txBody>
      </p:sp>
    </p:spTree>
    <p:extLst>
      <p:ext uri="{BB962C8B-B14F-4D97-AF65-F5344CB8AC3E}">
        <p14:creationId xmlns:p14="http://schemas.microsoft.com/office/powerpoint/2010/main" val="15361768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76</a:t>
            </a:fld>
            <a:endParaRPr lang="zh-CN" altLang="en-US"/>
          </a:p>
        </p:txBody>
      </p:sp>
      <p:sp>
        <p:nvSpPr>
          <p:cNvPr id="3" name="矩形 2"/>
          <p:cNvSpPr/>
          <p:nvPr/>
        </p:nvSpPr>
        <p:spPr>
          <a:xfrm>
            <a:off x="971600" y="908310"/>
            <a:ext cx="7128792" cy="3711785"/>
          </a:xfrm>
          <a:prstGeom prst="rect">
            <a:avLst/>
          </a:prstGeom>
        </p:spPr>
        <p:txBody>
          <a:bodyPr wrap="square">
            <a:spAutoFit/>
          </a:bodyPr>
          <a:lstStyle/>
          <a:p>
            <a:pPr lvl="0" fontAlgn="base">
              <a:lnSpc>
                <a:spcPct val="120000"/>
              </a:lnSpc>
              <a:spcBef>
                <a:spcPct val="0"/>
              </a:spcBef>
              <a:spcAft>
                <a:spcPct val="0"/>
              </a:spcAft>
              <a:defRPr/>
            </a:pPr>
            <a:r>
              <a:rPr lang="zh-CN" altLang="en-US" sz="2800" b="1" dirty="0">
                <a:solidFill>
                  <a:srgbClr val="FF3300"/>
                </a:solidFill>
                <a:effectLst>
                  <a:outerShdw blurRad="38100" dist="38100" dir="2700000" algn="tl">
                    <a:srgbClr val="C0C0C0"/>
                  </a:outerShdw>
                </a:effectLst>
                <a:latin typeface="Arial Black" pitchFamily="34" charset="0"/>
                <a:ea typeface="宋体" pitchFamily="2" charset="-122"/>
              </a:rPr>
              <a:t>说明</a:t>
            </a:r>
          </a:p>
          <a:p>
            <a:pPr lvl="1" fontAlgn="base">
              <a:lnSpc>
                <a:spcPct val="120000"/>
              </a:lnSpc>
              <a:spcBef>
                <a:spcPct val="0"/>
              </a:spcBef>
              <a:spcAft>
                <a:spcPct val="0"/>
              </a:spcAft>
              <a:buClr>
                <a:srgbClr val="F49100"/>
              </a:buClr>
              <a:buFontTx/>
              <a:buAutoNum type="arabicPeriod"/>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参数之间用逗号分隔，形参与实参要个数相同，类型匹配。</a:t>
            </a:r>
          </a:p>
          <a:p>
            <a:pPr lvl="1" fontAlgn="base">
              <a:lnSpc>
                <a:spcPct val="120000"/>
              </a:lnSpc>
              <a:spcBef>
                <a:spcPct val="0"/>
              </a:spcBef>
              <a:spcAft>
                <a:spcPct val="0"/>
              </a:spcAft>
              <a:buClr>
                <a:srgbClr val="F49100"/>
              </a:buClr>
              <a:buFontTx/>
              <a:buAutoNum type="arabicPeriod"/>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格式</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1</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的实参必须加括号，格式</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2</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的实参不能加括号。</a:t>
            </a:r>
          </a:p>
          <a:p>
            <a:pPr lvl="1" fontAlgn="base">
              <a:lnSpc>
                <a:spcPct val="120000"/>
              </a:lnSpc>
              <a:spcBef>
                <a:spcPct val="0"/>
              </a:spcBef>
              <a:spcAft>
                <a:spcPct val="0"/>
              </a:spcAft>
              <a:buClr>
                <a:srgbClr val="F49100"/>
              </a:buClr>
              <a:buFontTx/>
              <a:buAutoNum type="arabicPeriod"/>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用 </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exit sub </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语句可以立即从 </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sub </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过程退出。</a:t>
            </a:r>
          </a:p>
          <a:p>
            <a:pPr lvl="1" fontAlgn="base">
              <a:lnSpc>
                <a:spcPct val="120000"/>
              </a:lnSpc>
              <a:spcBef>
                <a:spcPct val="0"/>
              </a:spcBef>
              <a:spcAft>
                <a:spcPct val="0"/>
              </a:spcAft>
              <a:buClr>
                <a:srgbClr val="F49100"/>
              </a:buClr>
              <a:buFontTx/>
              <a:buAutoNum type="arabicPeriod"/>
              <a:defRPr/>
            </a:pP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可以用</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public</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或</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private</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或</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static</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定义</a:t>
            </a:r>
            <a:r>
              <a:rPr lang="en-US" altLang="zh-CN" sz="2400" b="1" dirty="0">
                <a:solidFill>
                  <a:prstClr val="black"/>
                </a:solidFill>
                <a:effectLst>
                  <a:outerShdw blurRad="38100" dist="38100" dir="2700000" algn="tl">
                    <a:srgbClr val="C0C0C0"/>
                  </a:outerShdw>
                </a:effectLst>
                <a:latin typeface="Arial Black" pitchFamily="34" charset="0"/>
                <a:ea typeface="宋体" pitchFamily="2" charset="-122"/>
              </a:rPr>
              <a:t>sub</a:t>
            </a:r>
            <a:r>
              <a:rPr lang="zh-CN" altLang="en-US" sz="2400" b="1" dirty="0">
                <a:solidFill>
                  <a:prstClr val="black"/>
                </a:solidFill>
                <a:effectLst>
                  <a:outerShdw blurRad="38100" dist="38100" dir="2700000" algn="tl">
                    <a:srgbClr val="C0C0C0"/>
                  </a:outerShdw>
                </a:effectLst>
                <a:latin typeface="Arial Black" pitchFamily="34" charset="0"/>
                <a:ea typeface="宋体" pitchFamily="2" charset="-122"/>
              </a:rPr>
              <a:t>过程的作用域。</a:t>
            </a:r>
          </a:p>
        </p:txBody>
      </p:sp>
    </p:spTree>
    <p:extLst>
      <p:ext uri="{BB962C8B-B14F-4D97-AF65-F5344CB8AC3E}">
        <p14:creationId xmlns:p14="http://schemas.microsoft.com/office/powerpoint/2010/main" val="3280971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77</a:t>
            </a:fld>
            <a:endParaRPr lang="zh-CN" altLang="en-US"/>
          </a:p>
        </p:txBody>
      </p:sp>
      <p:sp>
        <p:nvSpPr>
          <p:cNvPr id="4" name="矩形 3"/>
          <p:cNvSpPr/>
          <p:nvPr/>
        </p:nvSpPr>
        <p:spPr>
          <a:xfrm>
            <a:off x="2790909" y="692696"/>
            <a:ext cx="2348720" cy="523220"/>
          </a:xfrm>
          <a:prstGeom prst="rect">
            <a:avLst/>
          </a:prstGeom>
        </p:spPr>
        <p:txBody>
          <a:bodyPr wrap="none">
            <a:spAutoFit/>
          </a:bodyPr>
          <a:lstStyle/>
          <a:p>
            <a:pPr lvl="0" algn="just" fontAlgn="base">
              <a:spcBef>
                <a:spcPct val="50000"/>
              </a:spcBef>
              <a:spcAft>
                <a:spcPct val="0"/>
              </a:spcAft>
              <a:defRPr/>
            </a:pPr>
            <a:r>
              <a:rPr lang="zh-CN" altLang="en-US" sz="2800" b="1" dirty="0" smtClean="0">
                <a:solidFill>
                  <a:srgbClr val="FF3300"/>
                </a:solidFill>
                <a:effectLst>
                  <a:outerShdw blurRad="38100" dist="38100" dir="2700000" algn="tl">
                    <a:srgbClr val="C0C0C0"/>
                  </a:outerShdw>
                </a:effectLst>
                <a:latin typeface="Arial Black" pitchFamily="34" charset="0"/>
                <a:ea typeface="黑体" pitchFamily="2" charset="-122"/>
              </a:rPr>
              <a:t>三、参数</a:t>
            </a:r>
            <a:r>
              <a:rPr lang="zh-CN" altLang="en-US" sz="2800" b="1" dirty="0">
                <a:solidFill>
                  <a:srgbClr val="FF3300"/>
                </a:solidFill>
                <a:effectLst>
                  <a:outerShdw blurRad="38100" dist="38100" dir="2700000" algn="tl">
                    <a:srgbClr val="C0C0C0"/>
                  </a:outerShdw>
                </a:effectLst>
                <a:latin typeface="Arial Black" pitchFamily="34" charset="0"/>
                <a:ea typeface="黑体" pitchFamily="2" charset="-122"/>
              </a:rPr>
              <a:t>传递</a:t>
            </a:r>
          </a:p>
        </p:txBody>
      </p:sp>
      <p:sp>
        <p:nvSpPr>
          <p:cNvPr id="5" name="矩形 4"/>
          <p:cNvSpPr/>
          <p:nvPr/>
        </p:nvSpPr>
        <p:spPr>
          <a:xfrm>
            <a:off x="1043608" y="1412776"/>
            <a:ext cx="6357912" cy="1052596"/>
          </a:xfrm>
          <a:prstGeom prst="rect">
            <a:avLst/>
          </a:prstGeom>
        </p:spPr>
        <p:txBody>
          <a:bodyPr wrap="square">
            <a:spAutoFit/>
          </a:bodyPr>
          <a:lstStyle/>
          <a:p>
            <a:pPr lvl="0" fontAlgn="base">
              <a:lnSpc>
                <a:spcPct val="130000"/>
              </a:lnSpc>
              <a:spcBef>
                <a:spcPct val="50000"/>
              </a:spcBef>
              <a:spcAft>
                <a:spcPct val="0"/>
              </a:spcAft>
              <a:defRPr/>
            </a:pP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当实参是变量名时，既可以用传值方式传递参数，也可以用传地址的方式传递参数。 </a:t>
            </a:r>
          </a:p>
        </p:txBody>
      </p:sp>
      <p:sp>
        <p:nvSpPr>
          <p:cNvPr id="6" name="矩形 5"/>
          <p:cNvSpPr/>
          <p:nvPr/>
        </p:nvSpPr>
        <p:spPr>
          <a:xfrm>
            <a:off x="755576" y="2708920"/>
            <a:ext cx="7776864" cy="3053144"/>
          </a:xfrm>
          <a:prstGeom prst="rect">
            <a:avLst/>
          </a:prstGeom>
        </p:spPr>
        <p:txBody>
          <a:bodyPr wrap="square">
            <a:spAutoFit/>
          </a:bodyPr>
          <a:lstStyle/>
          <a:p>
            <a:pPr lvl="0" fontAlgn="base">
              <a:lnSpc>
                <a:spcPct val="130000"/>
              </a:lnSpc>
              <a:spcBef>
                <a:spcPct val="0"/>
              </a:spcBef>
              <a:spcAft>
                <a:spcPct val="0"/>
              </a:spcAft>
              <a:defRPr/>
            </a:pPr>
            <a:r>
              <a:rPr lang="zh-CN" altLang="en-US" sz="2800" b="1" dirty="0">
                <a:solidFill>
                  <a:srgbClr val="FFFF00"/>
                </a:solidFill>
                <a:effectLst>
                  <a:outerShdw blurRad="38100" dist="38100" dir="2700000" algn="tl">
                    <a:srgbClr val="C0C0C0"/>
                  </a:outerShdw>
                </a:effectLst>
                <a:latin typeface="黑体" pitchFamily="2" charset="-122"/>
                <a:ea typeface="黑体" pitchFamily="2" charset="-122"/>
              </a:rPr>
              <a:t>．参数的值传递</a:t>
            </a:r>
          </a:p>
          <a:p>
            <a:pPr lvl="0" fontAlgn="base">
              <a:lnSpc>
                <a:spcPct val="130000"/>
              </a:lnSpc>
              <a:spcBef>
                <a:spcPct val="0"/>
              </a:spcBef>
              <a:spcAft>
                <a:spcPct val="0"/>
              </a:spcAft>
              <a:defRPr/>
            </a:pP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    </a:t>
            </a:r>
            <a:r>
              <a:rPr lang="zh-CN" altLang="en-US" sz="2400" b="1" u="sng" dirty="0">
                <a:solidFill>
                  <a:srgbClr val="0000FF"/>
                </a:solidFill>
                <a:effectLst>
                  <a:outerShdw blurRad="38100" dist="38100" dir="2700000" algn="tl">
                    <a:srgbClr val="C0C0C0"/>
                  </a:outerShdw>
                </a:effectLst>
                <a:latin typeface="黑体" pitchFamily="2" charset="-122"/>
                <a:ea typeface="黑体" pitchFamily="2" charset="-122"/>
              </a:rPr>
              <a:t>如果在过程的形参前加 </a:t>
            </a:r>
            <a:r>
              <a:rPr lang="en-US" altLang="zh-CN" sz="2400" b="1" u="sng" dirty="0" err="1">
                <a:solidFill>
                  <a:srgbClr val="0000FF"/>
                </a:solidFill>
                <a:effectLst>
                  <a:outerShdw blurRad="38100" dist="38100" dir="2700000" algn="tl">
                    <a:srgbClr val="C0C0C0"/>
                  </a:outerShdw>
                </a:effectLst>
                <a:latin typeface="黑体" pitchFamily="2" charset="-122"/>
                <a:ea typeface="黑体" pitchFamily="2" charset="-122"/>
              </a:rPr>
              <a:t>byval</a:t>
            </a:r>
            <a:r>
              <a:rPr lang="zh-CN" altLang="en-US" sz="2400" b="1" u="sng" dirty="0">
                <a:solidFill>
                  <a:srgbClr val="0000FF"/>
                </a:solidFill>
                <a:effectLst>
                  <a:outerShdw blurRad="38100" dist="38100" dir="2700000" algn="tl">
                    <a:srgbClr val="C0C0C0"/>
                  </a:outerShdw>
                </a:effectLst>
                <a:latin typeface="黑体" pitchFamily="2" charset="-122"/>
                <a:ea typeface="黑体" pitchFamily="2" charset="-122"/>
              </a:rPr>
              <a:t>说明符，参数的传递方式为</a:t>
            </a:r>
            <a:r>
              <a:rPr lang="zh-CN" altLang="en-US" sz="2400" b="1" u="sng" dirty="0">
                <a:solidFill>
                  <a:srgbClr val="0000FF"/>
                </a:solidFill>
                <a:effectLst>
                  <a:outerShdw blurRad="38100" dist="38100" dir="2700000" algn="tl">
                    <a:srgbClr val="C0C0C0"/>
                  </a:outerShdw>
                </a:effectLst>
                <a:latin typeface="宋体"/>
                <a:ea typeface="黑体" pitchFamily="2" charset="-122"/>
              </a:rPr>
              <a:t>“</a:t>
            </a:r>
            <a:r>
              <a:rPr lang="zh-CN" altLang="en-US" sz="2400" b="1" u="sng" dirty="0">
                <a:solidFill>
                  <a:srgbClr val="0000FF"/>
                </a:solidFill>
                <a:effectLst>
                  <a:outerShdw blurRad="38100" dist="38100" dir="2700000" algn="tl">
                    <a:srgbClr val="C0C0C0"/>
                  </a:outerShdw>
                </a:effectLst>
                <a:latin typeface="黑体" pitchFamily="2" charset="-122"/>
                <a:ea typeface="黑体" pitchFamily="2" charset="-122"/>
              </a:rPr>
              <a:t>传值</a:t>
            </a:r>
            <a:r>
              <a:rPr lang="zh-CN" altLang="en-US" sz="2400" b="1" u="sng" dirty="0">
                <a:solidFill>
                  <a:srgbClr val="0000FF"/>
                </a:solidFill>
                <a:effectLst>
                  <a:outerShdw blurRad="38100" dist="38100" dir="2700000" algn="tl">
                    <a:srgbClr val="C0C0C0"/>
                  </a:outerShdw>
                </a:effectLst>
                <a:latin typeface="宋体"/>
                <a:ea typeface="黑体" pitchFamily="2" charset="-122"/>
              </a:rPr>
              <a:t>”</a:t>
            </a:r>
            <a:r>
              <a:rPr lang="zh-CN" altLang="en-US" sz="2400" b="1" u="sng" dirty="0">
                <a:solidFill>
                  <a:srgbClr val="0000FF"/>
                </a:solidFill>
                <a:effectLst>
                  <a:outerShdw blurRad="38100" dist="38100" dir="2700000" algn="tl">
                    <a:srgbClr val="C0C0C0"/>
                  </a:outerShdw>
                </a:effectLst>
                <a:latin typeface="黑体" pitchFamily="2" charset="-122"/>
                <a:ea typeface="黑体" pitchFamily="2" charset="-122"/>
              </a:rPr>
              <a:t>。</a:t>
            </a:r>
            <a:r>
              <a:rPr lang="zh-CN" altLang="en-US" sz="2400" b="1" dirty="0">
                <a:solidFill>
                  <a:prstClr val="black"/>
                </a:solidFill>
                <a:effectLst>
                  <a:outerShdw blurRad="38100" dist="38100" dir="2700000" algn="tl">
                    <a:srgbClr val="C0C0C0"/>
                  </a:outerShdw>
                </a:effectLst>
                <a:latin typeface="宋体" pitchFamily="2" charset="-122"/>
                <a:ea typeface="宋体" pitchFamily="2" charset="-122"/>
              </a:rPr>
              <a:t>值传递的含义是指在过程中另外开辟存储单元存放从实参传过来的值，一旦过程结束，过程中开辟的存储单元被释放，该单元数据的改变不会保留下来。</a:t>
            </a:r>
          </a:p>
        </p:txBody>
      </p:sp>
    </p:spTree>
    <p:extLst>
      <p:ext uri="{BB962C8B-B14F-4D97-AF65-F5344CB8AC3E}">
        <p14:creationId xmlns:p14="http://schemas.microsoft.com/office/powerpoint/2010/main" val="20179926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78</a:t>
            </a:fld>
            <a:endParaRPr lang="zh-CN" altLang="en-US"/>
          </a:p>
        </p:txBody>
      </p:sp>
      <p:sp>
        <p:nvSpPr>
          <p:cNvPr id="3" name="矩形 2"/>
          <p:cNvSpPr/>
          <p:nvPr/>
        </p:nvSpPr>
        <p:spPr>
          <a:xfrm>
            <a:off x="1331640" y="1083743"/>
            <a:ext cx="7056784" cy="4339650"/>
          </a:xfrm>
          <a:prstGeom prst="rect">
            <a:avLst/>
          </a:prstGeom>
        </p:spPr>
        <p:txBody>
          <a:bodyPr wrap="square">
            <a:spAutoFit/>
          </a:bodyPr>
          <a:lstStyle/>
          <a:p>
            <a:pPr marL="0" marR="0" lvl="0" indent="0" defTabSz="914400" eaLnBrk="1" fontAlgn="base" latinLnBrk="0" hangingPunct="1">
              <a:lnSpc>
                <a:spcPct val="125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Black" pitchFamily="34" charset="0"/>
                <a:ea typeface="宋体" pitchFamily="2" charset="-122"/>
              </a:rPr>
              <a:t>·</a:t>
            </a:r>
            <a:r>
              <a:rPr kumimoji="0" lang="zh-CN" altLang="en-US"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Black" pitchFamily="34" charset="0"/>
                <a:ea typeface="宋体" pitchFamily="2" charset="-122"/>
              </a:rPr>
              <a:t>参数传递的例子：</a:t>
            </a:r>
            <a:endParaRPr kumimoji="0" lang="en-US" altLang="zh-CN"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Black" pitchFamily="34" charset="0"/>
              <a:ea typeface="宋体" pitchFamily="2" charset="-122"/>
            </a:endParaRPr>
          </a:p>
          <a:p>
            <a:pPr marL="0" marR="0" lvl="0" indent="0" defTabSz="914400" eaLnBrk="1" fontAlgn="base" latinLnBrk="0" hangingPunct="1">
              <a:lnSpc>
                <a:spcPct val="125000"/>
              </a:lnSpc>
              <a:spcBef>
                <a:spcPct val="30000"/>
              </a:spcBef>
              <a:spcAft>
                <a:spcPct val="0"/>
              </a:spcAft>
              <a:buClrTx/>
              <a:buSzTx/>
              <a:buFontTx/>
              <a:buNone/>
              <a:tabLst/>
              <a:defRPr/>
            </a:pPr>
            <a:r>
              <a:rPr kumimoji="0" lang="zh-CN" altLang="en-US" sz="2400" b="1" i="0" u="none" strike="noStrike" kern="0" cap="none" spc="0" normalizeH="0" baseline="0" noProof="0" dirty="0" smtClean="0">
                <a:ln>
                  <a:noFill/>
                </a:ln>
                <a:solidFill>
                  <a:prstClr val="black"/>
                </a:solidFill>
                <a:effectLst>
                  <a:outerShdw blurRad="38100" dist="38100" dir="2700000" algn="tl">
                    <a:srgbClr val="C0C0C0"/>
                  </a:outerShdw>
                </a:effectLst>
                <a:uLnTx/>
                <a:uFillTx/>
                <a:latin typeface="Arial Black" pitchFamily="34" charset="0"/>
                <a:ea typeface="宋体" pitchFamily="2" charset="-122"/>
              </a:rPr>
              <a:t> </a:t>
            </a:r>
            <a:r>
              <a:rPr kumimoji="0" lang="en-US" altLang="zh-CN"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 </a:t>
            </a:r>
            <a:r>
              <a:rPr kumimoji="0" lang="zh-CN" altLang="en-US"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下面过程中，</a:t>
            </a:r>
            <a:r>
              <a:rPr kumimoji="0" lang="en-US" altLang="zh-CN"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a</a:t>
            </a:r>
            <a:r>
              <a:rPr kumimoji="0" lang="zh-CN" altLang="en-US"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是地址传递，</a:t>
            </a:r>
            <a:r>
              <a:rPr kumimoji="0" lang="en-US" altLang="zh-CN"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b</a:t>
            </a:r>
            <a:r>
              <a:rPr kumimoji="0" lang="zh-CN" altLang="en-US"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是值传递</a:t>
            </a:r>
          </a:p>
          <a:p>
            <a:pPr marL="0" marR="0" lvl="0" indent="0" defTabSz="914400" eaLnBrk="1" fontAlgn="base" latinLnBrk="0" hangingPunct="1">
              <a:lnSpc>
                <a:spcPct val="125000"/>
              </a:lnSpc>
              <a:spcBef>
                <a:spcPct val="30000"/>
              </a:spcBef>
              <a:spcAft>
                <a:spcPct val="0"/>
              </a:spcAft>
              <a:buClrTx/>
              <a:buSzTx/>
              <a:buFontTx/>
              <a:buNone/>
              <a:tabLst/>
              <a:defRPr/>
            </a:pP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Sub</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a:t>
            </a:r>
            <a:r>
              <a:rPr kumimoji="0" lang="en-US" altLang="zh-CN" sz="2400" b="1" i="0" u="none" strike="noStrike" kern="0" cap="none" spc="0" normalizeH="0" baseline="0" noProof="0" dirty="0" err="1">
                <a:ln>
                  <a:noFill/>
                </a:ln>
                <a:solidFill>
                  <a:prstClr val="black"/>
                </a:solidFill>
                <a:effectLst>
                  <a:outerShdw blurRad="38100" dist="38100" dir="2700000" algn="tl">
                    <a:srgbClr val="C0C0C0"/>
                  </a:outerShdw>
                </a:effectLst>
                <a:uLnTx/>
                <a:uFillTx/>
                <a:latin typeface="Arial Black" pitchFamily="34" charset="0"/>
                <a:ea typeface="宋体" pitchFamily="2" charset="-122"/>
              </a:rPr>
              <a:t>cscd</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a:t>
            </a:r>
            <a:r>
              <a:rPr kumimoji="0" lang="en-US" altLang="zh-CN" sz="24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Arial Black" pitchFamily="34" charset="0"/>
                <a:ea typeface="宋体" pitchFamily="2" charset="-122"/>
              </a:rPr>
              <a:t>ByRef</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a As Integer, </a:t>
            </a:r>
            <a:r>
              <a:rPr kumimoji="0" lang="en-US" altLang="zh-CN" sz="2400" b="1" i="0" u="none" strike="noStrike" kern="0" cap="none" spc="0" normalizeH="0" baseline="0" noProof="0" dirty="0" err="1">
                <a:ln>
                  <a:noFill/>
                </a:ln>
                <a:solidFill>
                  <a:srgbClr val="0000FF"/>
                </a:solidFill>
                <a:effectLst>
                  <a:outerShdw blurRad="38100" dist="38100" dir="2700000" algn="tl">
                    <a:srgbClr val="C0C0C0"/>
                  </a:outerShdw>
                </a:effectLst>
                <a:uLnTx/>
                <a:uFillTx/>
                <a:latin typeface="Arial Black" pitchFamily="34" charset="0"/>
                <a:ea typeface="宋体" pitchFamily="2" charset="-122"/>
              </a:rPr>
              <a:t>ByVal</a:t>
            </a: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b As Integer)       </a:t>
            </a:r>
            <a:r>
              <a:rPr kumimoji="0" lang="en-US" altLang="zh-CN"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a:t>
            </a:r>
            <a:r>
              <a:rPr kumimoji="0" lang="zh-CN" altLang="en-US"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rPr>
              <a:t>第一个参数是传址，第二</a:t>
            </a:r>
            <a:r>
              <a:rPr kumimoji="0" lang="zh-CN" altLang="en-US" sz="2400" b="1" i="0" u="none" strike="noStrike" kern="0" cap="none" spc="0" normalizeH="0" baseline="0" noProof="0" dirty="0" smtClean="0">
                <a:ln>
                  <a:noFill/>
                </a:ln>
                <a:solidFill>
                  <a:srgbClr val="336600"/>
                </a:solidFill>
                <a:effectLst>
                  <a:outerShdw blurRad="38100" dist="38100" dir="2700000" algn="tl">
                    <a:srgbClr val="C0C0C0"/>
                  </a:outerShdw>
                </a:effectLst>
                <a:uLnTx/>
                <a:uFillTx/>
                <a:latin typeface="Arial Black" pitchFamily="34" charset="0"/>
                <a:ea typeface="宋体" pitchFamily="2" charset="-122"/>
              </a:rPr>
              <a:t>个是传值</a:t>
            </a:r>
            <a:endParaRPr kumimoji="0" lang="zh-CN" altLang="en-US" sz="2400" b="1" i="0" u="none" strike="noStrike" kern="0" cap="none" spc="0" normalizeH="0" baseline="0" noProof="0" dirty="0">
              <a:ln>
                <a:noFill/>
              </a:ln>
              <a:solidFill>
                <a:srgbClr val="336600"/>
              </a:solidFill>
              <a:effectLst>
                <a:outerShdw blurRad="38100" dist="38100" dir="2700000" algn="tl">
                  <a:srgbClr val="C0C0C0"/>
                </a:outerShdw>
              </a:effectLst>
              <a:uLnTx/>
              <a:uFillTx/>
              <a:latin typeface="Arial Black" pitchFamily="34" charset="0"/>
              <a:ea typeface="宋体" pitchFamily="2" charset="-122"/>
            </a:endParaRPr>
          </a:p>
          <a:p>
            <a:pPr marL="0" marR="0" lvl="0" indent="0" defTabSz="914400" eaLnBrk="1" fontAlgn="base" latinLnBrk="0" hangingPunct="1">
              <a:lnSpc>
                <a:spcPct val="125000"/>
              </a:lnSpc>
              <a:spcBef>
                <a:spcPct val="30000"/>
              </a:spcBef>
              <a:spcAft>
                <a:spcPct val="0"/>
              </a:spcAft>
              <a:buClrTx/>
              <a:buSzTx/>
              <a:buFontTx/>
              <a:buNone/>
              <a:tabLst/>
              <a:defRPr/>
            </a:pP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a = a + 10</a:t>
            </a:r>
          </a:p>
          <a:p>
            <a:pPr marL="0" marR="0" lvl="0" indent="0" defTabSz="914400" eaLnBrk="1" fontAlgn="base" latinLnBrk="0" hangingPunct="1">
              <a:lnSpc>
                <a:spcPct val="125000"/>
              </a:lnSpc>
              <a:spcBef>
                <a:spcPct val="30000"/>
              </a:spcBef>
              <a:spcAft>
                <a:spcPct val="0"/>
              </a:spcAft>
              <a:buClrTx/>
              <a:buSzTx/>
              <a:buFontTx/>
              <a:buNone/>
              <a:tabLst/>
              <a:defRPr/>
            </a:pP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b = b + 10</a:t>
            </a:r>
          </a:p>
          <a:p>
            <a:pPr marL="0" marR="0" lvl="0" indent="0" defTabSz="914400" eaLnBrk="1" fontAlgn="base" latinLnBrk="0" hangingPunct="1">
              <a:lnSpc>
                <a:spcPct val="125000"/>
              </a:lnSpc>
              <a:spcBef>
                <a:spcPct val="30000"/>
              </a:spcBef>
              <a:spcAft>
                <a:spcPct val="0"/>
              </a:spcAft>
              <a:buClrTx/>
              <a:buSzTx/>
              <a:buFontTx/>
              <a:buNone/>
              <a:tabLst/>
              <a:defRPr/>
            </a:pPr>
            <a:r>
              <a:rPr kumimoji="0" lang="en-US" altLang="zh-CN" sz="2400" b="1" i="0" u="none" strike="noStrike" kern="0" cap="none" spc="0" normalizeH="0" baseline="0" noProof="0" dirty="0">
                <a:ln>
                  <a:noFill/>
                </a:ln>
                <a:solidFill>
                  <a:prstClr val="black"/>
                </a:solidFill>
                <a:effectLst>
                  <a:outerShdw blurRad="38100" dist="38100" dir="2700000" algn="tl">
                    <a:srgbClr val="C0C0C0"/>
                  </a:outerShdw>
                </a:effectLst>
                <a:uLnTx/>
                <a:uFillTx/>
                <a:latin typeface="Arial Black" pitchFamily="34" charset="0"/>
                <a:ea typeface="宋体" pitchFamily="2" charset="-122"/>
              </a:rPr>
              <a:t>        </a:t>
            </a:r>
            <a:r>
              <a:rPr kumimoji="0" lang="en-US" altLang="zh-CN" sz="2400" b="1" i="0" u="none" strike="noStrike" kern="0" cap="none" spc="0" normalizeH="0" baseline="0" noProof="0" dirty="0">
                <a:ln>
                  <a:noFill/>
                </a:ln>
                <a:solidFill>
                  <a:srgbClr val="0000FF"/>
                </a:solidFill>
                <a:effectLst>
                  <a:outerShdw blurRad="38100" dist="38100" dir="2700000" algn="tl">
                    <a:srgbClr val="C0C0C0"/>
                  </a:outerShdw>
                </a:effectLst>
                <a:uLnTx/>
                <a:uFillTx/>
                <a:latin typeface="Arial Black" pitchFamily="34" charset="0"/>
                <a:ea typeface="宋体" pitchFamily="2" charset="-122"/>
              </a:rPr>
              <a:t>End Sub</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4" name="动作按钮: 第一张 3">
            <a:hlinkClick r:id="" action="ppaction://hlinkshowjump?jump=firstslide" highlightClick="1"/>
          </p:cNvPr>
          <p:cNvSpPr/>
          <p:nvPr/>
        </p:nvSpPr>
        <p:spPr>
          <a:xfrm>
            <a:off x="6444208" y="5877272"/>
            <a:ext cx="936104"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79654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79</a:t>
            </a:fld>
            <a:endParaRPr lang="zh-CN" altLang="en-US"/>
          </a:p>
        </p:txBody>
      </p:sp>
      <p:sp>
        <p:nvSpPr>
          <p:cNvPr id="3" name="矩形 2"/>
          <p:cNvSpPr/>
          <p:nvPr/>
        </p:nvSpPr>
        <p:spPr>
          <a:xfrm>
            <a:off x="827584" y="2379969"/>
            <a:ext cx="7416824" cy="2886944"/>
          </a:xfrm>
          <a:prstGeom prst="rect">
            <a:avLst/>
          </a:prstGeom>
        </p:spPr>
        <p:txBody>
          <a:bodyPr wrap="square">
            <a:spAutoFit/>
          </a:bodyPr>
          <a:lstStyle/>
          <a:p>
            <a:pPr marL="342900" lvl="0" indent="-342900" fontAlgn="base">
              <a:spcBef>
                <a:spcPct val="20000"/>
              </a:spcBef>
              <a:spcAft>
                <a:spcPct val="0"/>
              </a:spcAft>
              <a:buClr>
                <a:srgbClr val="008000"/>
              </a:buClr>
              <a:buSzPct val="110000"/>
            </a:pPr>
            <a:r>
              <a:rPr lang="zh-CN" altLang="en-US" sz="2800" b="1" kern="0" dirty="0">
                <a:solidFill>
                  <a:srgbClr val="000000"/>
                </a:solidFill>
                <a:latin typeface="Arial"/>
                <a:ea typeface="黑体"/>
              </a:rPr>
              <a:t>导致应用程序中出错的两个原因：</a:t>
            </a:r>
          </a:p>
          <a:p>
            <a:pPr marL="342900" lvl="0" indent="-342900" fontAlgn="base">
              <a:spcBef>
                <a:spcPct val="20000"/>
              </a:spcBef>
              <a:spcAft>
                <a:spcPct val="0"/>
              </a:spcAft>
              <a:buClr>
                <a:srgbClr val="008000"/>
              </a:buClr>
              <a:buSzPct val="110000"/>
            </a:pPr>
            <a:r>
              <a:rPr lang="zh-CN" altLang="en-US" sz="2400" b="1" kern="0" dirty="0">
                <a:solidFill>
                  <a:srgbClr val="FF0000"/>
                </a:solidFill>
                <a:latin typeface="Arial"/>
                <a:ea typeface="黑体"/>
              </a:rPr>
              <a:t>★</a:t>
            </a:r>
            <a:r>
              <a:rPr lang="zh-CN" altLang="en-US" sz="2400" b="1" kern="0" dirty="0">
                <a:solidFill>
                  <a:srgbClr val="000000"/>
                </a:solidFill>
                <a:latin typeface="Arial"/>
                <a:ea typeface="黑体"/>
              </a:rPr>
              <a:t> 在运行应用程序时某个条件可能会使原本正确的代码产生错误。例如，如果代码尝试打开一个不存在的数据表，就会出错。</a:t>
            </a:r>
          </a:p>
          <a:p>
            <a:pPr marL="342900" lvl="0" indent="-342900" fontAlgn="base">
              <a:spcBef>
                <a:spcPct val="20000"/>
              </a:spcBef>
              <a:spcAft>
                <a:spcPct val="0"/>
              </a:spcAft>
              <a:buClr>
                <a:srgbClr val="008000"/>
              </a:buClr>
              <a:buSzPct val="110000"/>
            </a:pPr>
            <a:r>
              <a:rPr lang="zh-CN" altLang="en-US" sz="2400" b="1" kern="0" dirty="0">
                <a:solidFill>
                  <a:srgbClr val="000000"/>
                </a:solidFill>
                <a:latin typeface="Arial"/>
                <a:ea typeface="黑体"/>
              </a:rPr>
              <a:t> </a:t>
            </a:r>
            <a:r>
              <a:rPr lang="zh-CN" altLang="en-US" sz="2400" b="1" kern="0" dirty="0">
                <a:solidFill>
                  <a:srgbClr val="FF0000"/>
                </a:solidFill>
                <a:latin typeface="Arial"/>
                <a:ea typeface="黑体"/>
              </a:rPr>
              <a:t>★</a:t>
            </a:r>
            <a:r>
              <a:rPr lang="zh-CN" altLang="en-US" sz="2400" b="1" kern="0" dirty="0">
                <a:solidFill>
                  <a:srgbClr val="000000"/>
                </a:solidFill>
                <a:latin typeface="Arial"/>
                <a:ea typeface="黑体"/>
              </a:rPr>
              <a:t> 代码可能包含不正确的逻辑，导致不能运行所需的操作。例如，如果在代码中试图将数值被</a:t>
            </a:r>
            <a:r>
              <a:rPr lang="en-US" altLang="zh-CN" sz="2400" b="1" kern="0" dirty="0">
                <a:solidFill>
                  <a:srgbClr val="000000"/>
                </a:solidFill>
                <a:latin typeface="Arial"/>
                <a:ea typeface="黑体"/>
              </a:rPr>
              <a:t>0</a:t>
            </a:r>
            <a:r>
              <a:rPr lang="zh-CN" altLang="en-US" sz="2400" b="1" kern="0" dirty="0">
                <a:solidFill>
                  <a:srgbClr val="000000"/>
                </a:solidFill>
                <a:latin typeface="Arial"/>
                <a:ea typeface="黑体"/>
              </a:rPr>
              <a:t>除，就会出现错误。</a:t>
            </a:r>
          </a:p>
        </p:txBody>
      </p:sp>
      <p:sp>
        <p:nvSpPr>
          <p:cNvPr id="4" name="矩形 3"/>
          <p:cNvSpPr/>
          <p:nvPr/>
        </p:nvSpPr>
        <p:spPr>
          <a:xfrm>
            <a:off x="1547664" y="846596"/>
            <a:ext cx="5976664" cy="64633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600" b="1" kern="0" dirty="0">
                <a:solidFill>
                  <a:srgbClr val="FF0000"/>
                </a:solidFill>
                <a:latin typeface="Arial"/>
                <a:ea typeface="黑体"/>
                <a:cs typeface="+mj-cs"/>
              </a:rPr>
              <a:t>7</a:t>
            </a:r>
            <a:r>
              <a:rPr kumimoji="0" lang="en-US" altLang="zh-CN" sz="3600" b="1" i="0" u="none" strike="noStrike" kern="0" cap="none" spc="0" normalizeH="0" baseline="0" noProof="0" dirty="0" smtClean="0">
                <a:ln>
                  <a:noFill/>
                </a:ln>
                <a:solidFill>
                  <a:srgbClr val="FF0000"/>
                </a:solidFill>
                <a:effectLst/>
                <a:uLnTx/>
                <a:uFillTx/>
                <a:latin typeface="Arial"/>
                <a:ea typeface="黑体"/>
                <a:cs typeface="+mj-cs"/>
              </a:rPr>
              <a:t>.6 </a:t>
            </a:r>
            <a:r>
              <a:rPr lang="en-US" altLang="zh-CN" sz="2800" b="1" kern="0" dirty="0" smtClean="0">
                <a:solidFill>
                  <a:srgbClr val="FF0000"/>
                </a:solidFill>
                <a:latin typeface="Arial"/>
                <a:ea typeface="黑体"/>
                <a:cs typeface="+mj-cs"/>
              </a:rPr>
              <a:t>VBA</a:t>
            </a:r>
            <a:r>
              <a:rPr lang="zh-CN" altLang="en-US" sz="2800" b="1" kern="0" dirty="0" smtClean="0">
                <a:solidFill>
                  <a:srgbClr val="FF0000"/>
                </a:solidFill>
                <a:latin typeface="Arial"/>
                <a:ea typeface="黑体"/>
                <a:cs typeface="+mj-cs"/>
              </a:rPr>
              <a:t>代码调试与</a:t>
            </a:r>
            <a:r>
              <a:rPr kumimoji="0" lang="zh-CN" altLang="en-US" sz="2800" b="1" i="0" u="none" strike="noStrike" kern="0" cap="none" spc="0" normalizeH="0" baseline="0" noProof="0" dirty="0" smtClean="0">
                <a:ln>
                  <a:noFill/>
                </a:ln>
                <a:solidFill>
                  <a:srgbClr val="FF0000"/>
                </a:solidFill>
                <a:effectLst/>
                <a:uLnTx/>
                <a:uFillTx/>
                <a:latin typeface="Arial"/>
                <a:ea typeface="黑体"/>
                <a:cs typeface="+mj-cs"/>
              </a:rPr>
              <a:t>错误处理 </a:t>
            </a:r>
            <a:endParaRPr kumimoji="0" lang="zh-CN" altLang="en-US" sz="2800" b="0" i="0" u="none" strike="noStrike" kern="0" cap="none" spc="0" normalizeH="0" baseline="0" noProof="0" dirty="0" smtClean="0">
              <a:ln>
                <a:noFill/>
              </a:ln>
              <a:solidFill>
                <a:srgbClr val="FF0000"/>
              </a:solidFill>
              <a:effectLst/>
              <a:uLnTx/>
              <a:uFillTx/>
            </a:endParaRPr>
          </a:p>
        </p:txBody>
      </p:sp>
    </p:spTree>
    <p:extLst>
      <p:ext uri="{BB962C8B-B14F-4D97-AF65-F5344CB8AC3E}">
        <p14:creationId xmlns:p14="http://schemas.microsoft.com/office/powerpoint/2010/main" val="9708265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a:t>
            </a:fld>
            <a:endParaRPr lang="zh-CN" altLang="en-US" dirty="0"/>
          </a:p>
        </p:txBody>
      </p:sp>
      <p:sp>
        <p:nvSpPr>
          <p:cNvPr id="4" name="Rectangle 2"/>
          <p:cNvSpPr>
            <a:spLocks noChangeArrowheads="1"/>
          </p:cNvSpPr>
          <p:nvPr/>
        </p:nvSpPr>
        <p:spPr bwMode="auto">
          <a:xfrm>
            <a:off x="174576" y="1002630"/>
            <a:ext cx="8465779"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Times New Roman" pitchFamily="18" charset="0"/>
                <a:ea typeface="楷体_GB2312" charset="-122"/>
                <a:cs typeface="Times New Roman" pitchFamily="18" charset="0"/>
              </a:rPr>
              <a:t>创建过程</a:t>
            </a: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子过程或函数过程既可以在标准模块中建立，也可以在窗体模块中建立。</a:t>
            </a:r>
            <a:endParaRPr kumimoji="0" lang="zh-CN"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）在窗体代码编辑器或模块代码编辑器中执行</a:t>
            </a:r>
            <a:endPar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插入</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过程</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菜单命令，即可打开“添加过程”对话框如图</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7.1</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所示。</a:t>
            </a:r>
            <a:endParaRPr kumimoji="0" lang="zh-CN" altLang="en-US"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025" name="图片 4"/>
          <p:cNvPicPr>
            <a:picLocks noChangeAspect="1" noChangeArrowheads="1"/>
          </p:cNvPicPr>
          <p:nvPr/>
        </p:nvPicPr>
        <p:blipFill>
          <a:blip r:embed="rId2">
            <a:extLst>
              <a:ext uri="{28A0092B-C50C-407E-A947-70E740481C1C}">
                <a14:useLocalDpi xmlns:a14="http://schemas.microsoft.com/office/drawing/2010/main" val="0"/>
              </a:ext>
            </a:extLst>
          </a:blip>
          <a:srcRect l="40105" t="21082" r="40393" b="46236"/>
          <a:stretch>
            <a:fillRect/>
          </a:stretch>
        </p:blipFill>
        <p:spPr bwMode="auto">
          <a:xfrm>
            <a:off x="1962806" y="3946742"/>
            <a:ext cx="2448272" cy="25706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814883" y="4938024"/>
            <a:ext cx="24817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7.1  “</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添加过程”对话框</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178189" y="2464569"/>
            <a:ext cx="8465778" cy="1528624"/>
          </a:xfrm>
          <a:prstGeom prst="rect">
            <a:avLst/>
          </a:prstGeom>
        </p:spPr>
        <p:txBody>
          <a:bodyPr wrap="square">
            <a:spAutoFit/>
          </a:bodyPr>
          <a:lstStyle/>
          <a:p>
            <a:pPr indent="269875" algn="just">
              <a:lnSpc>
                <a:spcPts val="1560"/>
              </a:lnSpc>
              <a:spcAft>
                <a:spcPts val="0"/>
              </a:spcAft>
            </a:pPr>
            <a:r>
              <a:rPr lang="zh-CN" altLang="zh-CN" sz="2000" kern="1050" dirty="0">
                <a:latin typeface="Times New Roman"/>
              </a:rPr>
              <a:t>（</a:t>
            </a:r>
            <a:r>
              <a:rPr lang="en-US" altLang="zh-CN" sz="2000" b="1" kern="1050" dirty="0">
                <a:latin typeface="Times New Roman"/>
              </a:rPr>
              <a:t>2</a:t>
            </a:r>
            <a:r>
              <a:rPr lang="zh-CN" altLang="zh-CN" sz="2000" b="1" kern="1050" dirty="0">
                <a:latin typeface="Times New Roman"/>
              </a:rPr>
              <a:t>）在“名称”右边的文本框中输入过程名称，如图</a:t>
            </a:r>
            <a:r>
              <a:rPr lang="en-US" altLang="zh-CN" sz="2000" b="1" kern="1050" dirty="0">
                <a:latin typeface="Times New Roman"/>
              </a:rPr>
              <a:t>7.1</a:t>
            </a:r>
            <a:r>
              <a:rPr lang="zh-CN" altLang="zh-CN" sz="2000" b="1" kern="1050" dirty="0">
                <a:latin typeface="Times New Roman"/>
              </a:rPr>
              <a:t>所示，“问好”为过程名</a:t>
            </a:r>
            <a:r>
              <a:rPr lang="zh-CN" altLang="zh-CN" sz="2000" b="1" kern="1050" dirty="0" smtClean="0">
                <a:latin typeface="Times New Roman"/>
              </a:rPr>
              <a:t>。</a:t>
            </a:r>
            <a:endParaRPr lang="en-US" altLang="zh-CN" sz="2000" b="1" kern="1050" dirty="0" smtClean="0">
              <a:latin typeface="Times New Roman"/>
            </a:endParaRPr>
          </a:p>
          <a:p>
            <a:pPr indent="269875" algn="just">
              <a:lnSpc>
                <a:spcPts val="1560"/>
              </a:lnSpc>
              <a:spcAft>
                <a:spcPts val="0"/>
              </a:spcAft>
            </a:pPr>
            <a:endParaRPr lang="zh-CN" altLang="zh-CN" sz="2000" b="1" kern="1050" dirty="0">
              <a:latin typeface="Times New Roman"/>
            </a:endParaRPr>
          </a:p>
          <a:p>
            <a:pPr indent="269875" algn="just">
              <a:lnSpc>
                <a:spcPts val="1560"/>
              </a:lnSpc>
              <a:spcAft>
                <a:spcPts val="0"/>
              </a:spcAft>
            </a:pPr>
            <a:r>
              <a:rPr lang="zh-CN" altLang="zh-CN" sz="2000" b="1" kern="1050" dirty="0">
                <a:latin typeface="Times New Roman"/>
              </a:rPr>
              <a:t>（</a:t>
            </a:r>
            <a:r>
              <a:rPr lang="en-US" altLang="zh-CN" sz="2000" b="1" kern="1050" dirty="0">
                <a:latin typeface="Times New Roman"/>
              </a:rPr>
              <a:t>3</a:t>
            </a:r>
            <a:r>
              <a:rPr lang="zh-CN" altLang="zh-CN" sz="2000" b="1" kern="1050" dirty="0">
                <a:latin typeface="Times New Roman"/>
              </a:rPr>
              <a:t>）在“类型”选项组中选择“子程序”或“函数”选项</a:t>
            </a:r>
            <a:r>
              <a:rPr lang="zh-CN" altLang="zh-CN" sz="2000" b="1" kern="1050" dirty="0" smtClean="0">
                <a:latin typeface="Times New Roman"/>
              </a:rPr>
              <a:t>。</a:t>
            </a:r>
            <a:endParaRPr lang="en-US" altLang="zh-CN" sz="2000" b="1" kern="1050" dirty="0" smtClean="0">
              <a:latin typeface="Times New Roman"/>
            </a:endParaRPr>
          </a:p>
          <a:p>
            <a:pPr indent="269875" algn="just">
              <a:lnSpc>
                <a:spcPts val="1560"/>
              </a:lnSpc>
              <a:spcAft>
                <a:spcPts val="0"/>
              </a:spcAft>
            </a:pPr>
            <a:endParaRPr lang="zh-CN" altLang="zh-CN" sz="2000" b="1" kern="1050" dirty="0">
              <a:latin typeface="Times New Roman"/>
            </a:endParaRPr>
          </a:p>
          <a:p>
            <a:pPr indent="269875" algn="just">
              <a:lnSpc>
                <a:spcPts val="1560"/>
              </a:lnSpc>
              <a:spcAft>
                <a:spcPts val="0"/>
              </a:spcAft>
            </a:pPr>
            <a:r>
              <a:rPr lang="zh-CN" altLang="zh-CN" sz="2000" b="1" kern="1050" dirty="0">
                <a:latin typeface="Times New Roman"/>
              </a:rPr>
              <a:t>（</a:t>
            </a:r>
            <a:r>
              <a:rPr lang="en-US" altLang="zh-CN" sz="2000" b="1" kern="1050" dirty="0">
                <a:latin typeface="Times New Roman"/>
              </a:rPr>
              <a:t>4</a:t>
            </a:r>
            <a:r>
              <a:rPr lang="zh-CN" altLang="zh-CN" sz="2000" b="1" kern="1050" dirty="0">
                <a:latin typeface="Times New Roman"/>
              </a:rPr>
              <a:t>）确定所创过程是私有的还是公有的，在“范围”选项组中选择单选按钮之一</a:t>
            </a:r>
            <a:r>
              <a:rPr lang="zh-CN" altLang="zh-CN" b="1" kern="1050" dirty="0">
                <a:latin typeface="Times New Roman"/>
              </a:rPr>
              <a:t>。</a:t>
            </a:r>
          </a:p>
        </p:txBody>
      </p:sp>
    </p:spTree>
    <p:extLst>
      <p:ext uri="{BB962C8B-B14F-4D97-AF65-F5344CB8AC3E}">
        <p14:creationId xmlns:p14="http://schemas.microsoft.com/office/powerpoint/2010/main" val="35362065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80</a:t>
            </a:fld>
            <a:endParaRPr lang="zh-CN" altLang="en-US"/>
          </a:p>
        </p:txBody>
      </p:sp>
      <p:sp>
        <p:nvSpPr>
          <p:cNvPr id="3" name="矩形 2"/>
          <p:cNvSpPr/>
          <p:nvPr/>
        </p:nvSpPr>
        <p:spPr>
          <a:xfrm>
            <a:off x="1115616" y="1052736"/>
            <a:ext cx="7128792" cy="4462760"/>
          </a:xfrm>
          <a:prstGeom prst="rect">
            <a:avLst/>
          </a:prstGeom>
        </p:spPr>
        <p:txBody>
          <a:bodyPr wrap="square">
            <a:spAutoFit/>
          </a:bodyPr>
          <a:lstStyle/>
          <a:p>
            <a:pPr marL="342900" lvl="0" indent="-342900" eaLnBrk="0" fontAlgn="base" hangingPunct="0">
              <a:spcBef>
                <a:spcPct val="20000"/>
              </a:spcBef>
              <a:spcAft>
                <a:spcPct val="0"/>
              </a:spcAft>
              <a:buClr>
                <a:srgbClr val="008000"/>
              </a:buClr>
              <a:buSzPct val="110000"/>
            </a:pPr>
            <a:r>
              <a:rPr lang="en-US" altLang="zh-CN" sz="2000" b="1" kern="0" dirty="0">
                <a:solidFill>
                  <a:srgbClr val="000000"/>
                </a:solidFill>
                <a:latin typeface="Arial"/>
                <a:ea typeface="黑体"/>
              </a:rPr>
              <a:t>VBA</a:t>
            </a:r>
            <a:r>
              <a:rPr lang="zh-CN" altLang="en-US" sz="2000" b="1" kern="0" dirty="0">
                <a:solidFill>
                  <a:srgbClr val="000000"/>
                </a:solidFill>
                <a:latin typeface="Arial"/>
                <a:ea typeface="黑体"/>
              </a:rPr>
              <a:t>程序运行时，可能产生的错误可以分为三种类型。</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1</a:t>
            </a:r>
            <a:r>
              <a:rPr lang="zh-CN" altLang="en-US" sz="2000" b="1" kern="0" dirty="0">
                <a:solidFill>
                  <a:srgbClr val="000000"/>
                </a:solidFill>
                <a:latin typeface="Arial"/>
                <a:ea typeface="黑体"/>
              </a:rPr>
              <a:t>）编译错误</a:t>
            </a:r>
          </a:p>
          <a:p>
            <a:pPr marL="342900" lvl="0" indent="-342900" eaLnBrk="0" fontAlgn="base" hangingPunct="0">
              <a:spcBef>
                <a:spcPct val="20000"/>
              </a:spcBef>
              <a:spcAft>
                <a:spcPct val="0"/>
              </a:spcAft>
              <a:buClr>
                <a:srgbClr val="008000"/>
              </a:buClr>
              <a:buSzPct val="110000"/>
            </a:pPr>
            <a:r>
              <a:rPr lang="en-US" altLang="zh-CN" sz="2000" b="1" kern="0" dirty="0">
                <a:solidFill>
                  <a:srgbClr val="000000"/>
                </a:solidFill>
                <a:latin typeface="Arial"/>
                <a:ea typeface="黑体"/>
              </a:rPr>
              <a:t>VBA</a:t>
            </a:r>
            <a:r>
              <a:rPr lang="zh-CN" altLang="en-US" sz="2000" b="1" kern="0" dirty="0">
                <a:solidFill>
                  <a:srgbClr val="000000"/>
                </a:solidFill>
                <a:latin typeface="Arial"/>
                <a:ea typeface="黑体"/>
              </a:rPr>
              <a:t>在编译代码过程中遇到问题时就会产生编译错误，如代码中的</a:t>
            </a:r>
            <a:r>
              <a:rPr lang="en-US" altLang="zh-CN" sz="2000" b="1" kern="0" dirty="0">
                <a:solidFill>
                  <a:srgbClr val="000000"/>
                </a:solidFill>
                <a:latin typeface="Arial"/>
                <a:ea typeface="黑体"/>
              </a:rPr>
              <a:t>Do</a:t>
            </a:r>
            <a:r>
              <a:rPr lang="zh-CN" altLang="en-US" sz="2000" b="1" kern="0" dirty="0">
                <a:solidFill>
                  <a:srgbClr val="000000"/>
                </a:solidFill>
                <a:latin typeface="Arial"/>
                <a:ea typeface="黑体"/>
              </a:rPr>
              <a:t>与</a:t>
            </a:r>
            <a:r>
              <a:rPr lang="en-US" altLang="zh-CN" sz="2000" b="1" kern="0" dirty="0">
                <a:solidFill>
                  <a:srgbClr val="000000"/>
                </a:solidFill>
                <a:latin typeface="Arial"/>
                <a:ea typeface="黑体"/>
              </a:rPr>
              <a:t>Loop</a:t>
            </a:r>
            <a:r>
              <a:rPr lang="zh-CN" altLang="en-US" sz="2000" b="1" kern="0" dirty="0">
                <a:solidFill>
                  <a:srgbClr val="000000"/>
                </a:solidFill>
                <a:latin typeface="Arial"/>
                <a:ea typeface="黑体"/>
              </a:rPr>
              <a:t>没有成对出现等。或是设计上违背了</a:t>
            </a:r>
            <a:r>
              <a:rPr lang="en-US" altLang="zh-CN" sz="2000" b="1" kern="0" dirty="0">
                <a:solidFill>
                  <a:srgbClr val="000000"/>
                </a:solidFill>
                <a:latin typeface="Arial"/>
                <a:ea typeface="黑体"/>
              </a:rPr>
              <a:t>VBA</a:t>
            </a:r>
            <a:r>
              <a:rPr lang="zh-CN" altLang="en-US" sz="2000" b="1" kern="0" dirty="0">
                <a:solidFill>
                  <a:srgbClr val="000000"/>
                </a:solidFill>
                <a:latin typeface="Arial"/>
                <a:ea typeface="黑体"/>
              </a:rPr>
              <a:t>的相关规则。如类型不匹配等。 编译错误也包含语法错误，如标点符号的错误、括号的不匹配和参数传递无效等。</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2</a:t>
            </a:r>
            <a:r>
              <a:rPr lang="zh-CN" altLang="en-US" sz="2000" b="1" kern="0" dirty="0">
                <a:solidFill>
                  <a:srgbClr val="000000"/>
                </a:solidFill>
                <a:latin typeface="Arial"/>
                <a:ea typeface="黑体"/>
              </a:rPr>
              <a:t>）运行错误</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运行错误发生在程序运行时，主要因非法运算引起，如被</a:t>
            </a:r>
            <a:r>
              <a:rPr lang="en-US" altLang="zh-CN" sz="2000" b="1" kern="0" dirty="0">
                <a:solidFill>
                  <a:srgbClr val="000000"/>
                </a:solidFill>
                <a:latin typeface="Arial"/>
                <a:ea typeface="黑体"/>
              </a:rPr>
              <a:t>0</a:t>
            </a:r>
            <a:r>
              <a:rPr lang="zh-CN" altLang="en-US" sz="2000" b="1" kern="0" dirty="0">
                <a:solidFill>
                  <a:srgbClr val="000000"/>
                </a:solidFill>
                <a:latin typeface="Arial"/>
                <a:ea typeface="黑体"/>
              </a:rPr>
              <a:t>除、打开或关闭并不存在的文档、向不存在的文件写入数据等。</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a:t>
            </a:r>
            <a:r>
              <a:rPr lang="en-US" altLang="zh-CN" sz="2000" b="1" kern="0" dirty="0">
                <a:solidFill>
                  <a:srgbClr val="000000"/>
                </a:solidFill>
                <a:latin typeface="Arial"/>
                <a:ea typeface="黑体"/>
              </a:rPr>
              <a:t>3</a:t>
            </a:r>
            <a:r>
              <a:rPr lang="zh-CN" altLang="en-US" sz="2000" b="1" kern="0" dirty="0">
                <a:solidFill>
                  <a:srgbClr val="000000"/>
                </a:solidFill>
                <a:latin typeface="Arial"/>
                <a:ea typeface="黑体"/>
              </a:rPr>
              <a:t>）逻辑错误</a:t>
            </a:r>
          </a:p>
          <a:p>
            <a:pPr marL="342900" lvl="0" indent="-342900" eaLnBrk="0" fontAlgn="base" hangingPunct="0">
              <a:spcBef>
                <a:spcPct val="20000"/>
              </a:spcBef>
              <a:spcAft>
                <a:spcPct val="0"/>
              </a:spcAft>
              <a:buClr>
                <a:srgbClr val="008000"/>
              </a:buClr>
              <a:buSzPct val="110000"/>
            </a:pPr>
            <a:r>
              <a:rPr lang="zh-CN" altLang="en-US" sz="2000" b="1" kern="0" dirty="0">
                <a:solidFill>
                  <a:srgbClr val="000000"/>
                </a:solidFill>
                <a:latin typeface="Arial"/>
                <a:ea typeface="黑体"/>
              </a:rPr>
              <a:t>逻辑错误是指应用程序没有按照设计的思路去执行，得出了无效的结果。</a:t>
            </a:r>
          </a:p>
        </p:txBody>
      </p:sp>
    </p:spTree>
    <p:extLst>
      <p:ext uri="{BB962C8B-B14F-4D97-AF65-F5344CB8AC3E}">
        <p14:creationId xmlns:p14="http://schemas.microsoft.com/office/powerpoint/2010/main" val="17389648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81</a:t>
            </a:fld>
            <a:endParaRPr lang="zh-CN" altLang="en-US"/>
          </a:p>
        </p:txBody>
      </p:sp>
      <p:sp>
        <p:nvSpPr>
          <p:cNvPr id="3" name="矩形 2"/>
          <p:cNvSpPr/>
          <p:nvPr/>
        </p:nvSpPr>
        <p:spPr>
          <a:xfrm>
            <a:off x="971600" y="1196752"/>
            <a:ext cx="7272808" cy="4154984"/>
          </a:xfrm>
          <a:prstGeom prst="rect">
            <a:avLst/>
          </a:prstGeom>
        </p:spPr>
        <p:txBody>
          <a:bodyPr wrap="square">
            <a:spAutoFit/>
          </a:bodyPr>
          <a:lstStyle/>
          <a:p>
            <a:pPr marL="352425" lvl="0" indent="-352425">
              <a:lnSpc>
                <a:spcPct val="125000"/>
              </a:lnSpc>
              <a:spcBef>
                <a:spcPct val="20000"/>
              </a:spcBef>
              <a:buClr>
                <a:srgbClr val="FF3300"/>
              </a:buClr>
              <a:buSzPct val="95000"/>
              <a:buFont typeface="Wingdings" pitchFamily="2" charset="2"/>
              <a:buChar char="l"/>
              <a:defRPr/>
            </a:pPr>
            <a:r>
              <a:rPr lang="en-US" altLang="zh-CN" sz="2400" b="1" dirty="0">
                <a:solidFill>
                  <a:prstClr val="black"/>
                </a:solidFill>
                <a:effectLst>
                  <a:outerShdw blurRad="38100" dist="38100" dir="2700000" algn="tl">
                    <a:srgbClr val="C0C0C0"/>
                  </a:outerShdw>
                </a:effectLst>
                <a:latin typeface="Arial Black" pitchFamily="34" charset="0"/>
              </a:rPr>
              <a:t>VBA</a:t>
            </a:r>
            <a:r>
              <a:rPr lang="zh-CN" altLang="en-US" sz="2400" b="1" dirty="0">
                <a:solidFill>
                  <a:prstClr val="black"/>
                </a:solidFill>
                <a:effectLst>
                  <a:outerShdw blurRad="38100" dist="38100" dir="2700000" algn="tl">
                    <a:srgbClr val="C0C0C0"/>
                  </a:outerShdw>
                </a:effectLst>
                <a:latin typeface="Arial Black" pitchFamily="34" charset="0"/>
              </a:rPr>
              <a:t>提供了错误处理机制，当程序发生错误时用错误处理语句响应。常用的错误处理语句是</a:t>
            </a:r>
            <a:r>
              <a:rPr lang="en-US" altLang="zh-CN" sz="2400" b="1" dirty="0">
                <a:solidFill>
                  <a:prstClr val="black"/>
                </a:solidFill>
                <a:effectLst>
                  <a:outerShdw blurRad="38100" dist="38100" dir="2700000" algn="tl">
                    <a:srgbClr val="C0C0C0"/>
                  </a:outerShdw>
                </a:effectLst>
                <a:latin typeface="Arial Black" pitchFamily="34" charset="0"/>
              </a:rPr>
              <a:t>On Error</a:t>
            </a:r>
            <a:r>
              <a:rPr lang="zh-CN" altLang="en-US" sz="2400" b="1" dirty="0">
                <a:solidFill>
                  <a:prstClr val="black"/>
                </a:solidFill>
                <a:effectLst>
                  <a:outerShdw blurRad="38100" dist="38100" dir="2700000" algn="tl">
                    <a:srgbClr val="C0C0C0"/>
                  </a:outerShdw>
                </a:effectLst>
                <a:latin typeface="Arial Black" pitchFamily="34" charset="0"/>
              </a:rPr>
              <a:t>语句和</a:t>
            </a:r>
            <a:r>
              <a:rPr lang="en-US" altLang="zh-CN" sz="2400" b="1" dirty="0">
                <a:solidFill>
                  <a:prstClr val="black"/>
                </a:solidFill>
                <a:effectLst>
                  <a:outerShdw blurRad="38100" dist="38100" dir="2700000" algn="tl">
                    <a:srgbClr val="C0C0C0"/>
                  </a:outerShdw>
                </a:effectLst>
                <a:latin typeface="Arial Black" pitchFamily="34" charset="0"/>
              </a:rPr>
              <a:t>Resume</a:t>
            </a:r>
            <a:r>
              <a:rPr lang="zh-CN" altLang="en-US" sz="2400" b="1" dirty="0">
                <a:solidFill>
                  <a:prstClr val="black"/>
                </a:solidFill>
                <a:effectLst>
                  <a:outerShdw blurRad="38100" dist="38100" dir="2700000" algn="tl">
                    <a:srgbClr val="C0C0C0"/>
                  </a:outerShdw>
                </a:effectLst>
                <a:latin typeface="Arial Black" pitchFamily="34" charset="0"/>
              </a:rPr>
              <a:t>语句。</a:t>
            </a:r>
          </a:p>
          <a:p>
            <a:pPr marL="352425" lvl="0" indent="-352425">
              <a:lnSpc>
                <a:spcPct val="125000"/>
              </a:lnSpc>
              <a:spcBef>
                <a:spcPct val="20000"/>
              </a:spcBef>
              <a:buClr>
                <a:srgbClr val="0BD0D9"/>
              </a:buClr>
              <a:buSzPct val="95000"/>
              <a:defRPr/>
            </a:pPr>
            <a:r>
              <a:rPr lang="en-US" altLang="zh-CN" sz="2400" b="1" dirty="0" smtClean="0">
                <a:solidFill>
                  <a:srgbClr val="FFFF00"/>
                </a:solidFill>
                <a:effectLst>
                  <a:outerShdw blurRad="38100" dist="38100" dir="2700000" algn="tl">
                    <a:srgbClr val="C0C0C0"/>
                  </a:outerShdw>
                </a:effectLst>
                <a:latin typeface="Arial Black" pitchFamily="34" charset="0"/>
              </a:rPr>
              <a:t>On </a:t>
            </a:r>
            <a:r>
              <a:rPr lang="en-US" altLang="zh-CN" sz="2400" b="1" dirty="0">
                <a:solidFill>
                  <a:srgbClr val="FFFF00"/>
                </a:solidFill>
                <a:effectLst>
                  <a:outerShdw blurRad="38100" dist="38100" dir="2700000" algn="tl">
                    <a:srgbClr val="C0C0C0"/>
                  </a:outerShdw>
                </a:effectLst>
                <a:latin typeface="Arial Black" pitchFamily="34" charset="0"/>
              </a:rPr>
              <a:t>Error</a:t>
            </a:r>
            <a:r>
              <a:rPr lang="zh-CN" altLang="en-US" sz="2400" b="1" dirty="0">
                <a:solidFill>
                  <a:srgbClr val="FFFF00"/>
                </a:solidFill>
                <a:effectLst>
                  <a:outerShdw blurRad="38100" dist="38100" dir="2700000" algn="tl">
                    <a:srgbClr val="C0C0C0"/>
                  </a:outerShdw>
                </a:effectLst>
                <a:latin typeface="Arial Black" pitchFamily="34" charset="0"/>
              </a:rPr>
              <a:t>语句</a:t>
            </a:r>
          </a:p>
          <a:p>
            <a:pPr marL="352425" lvl="0" indent="-352425">
              <a:lnSpc>
                <a:spcPct val="125000"/>
              </a:lnSpc>
              <a:spcBef>
                <a:spcPct val="20000"/>
              </a:spcBef>
              <a:buClr>
                <a:srgbClr val="0BD0D9"/>
              </a:buClr>
              <a:buSzPct val="95000"/>
              <a:defRPr/>
            </a:pPr>
            <a:r>
              <a:rPr lang="en-US" altLang="zh-CN" sz="2400" b="1" dirty="0" smtClean="0">
                <a:solidFill>
                  <a:prstClr val="black"/>
                </a:solidFill>
                <a:effectLst>
                  <a:outerShdw blurRad="38100" dist="38100" dir="2700000" algn="tl">
                    <a:srgbClr val="C0C0C0"/>
                  </a:outerShdw>
                </a:effectLst>
                <a:latin typeface="Arial Black" pitchFamily="34" charset="0"/>
              </a:rPr>
              <a:t>  On </a:t>
            </a:r>
            <a:r>
              <a:rPr lang="en-US" altLang="zh-CN" sz="2400" b="1" dirty="0">
                <a:solidFill>
                  <a:prstClr val="black"/>
                </a:solidFill>
                <a:effectLst>
                  <a:outerShdw blurRad="38100" dist="38100" dir="2700000" algn="tl">
                    <a:srgbClr val="C0C0C0"/>
                  </a:outerShdw>
                </a:effectLst>
                <a:latin typeface="Arial Black" pitchFamily="34" charset="0"/>
              </a:rPr>
              <a:t>Error </a:t>
            </a:r>
            <a:r>
              <a:rPr lang="zh-CN" altLang="en-US" sz="2400" b="1" dirty="0">
                <a:solidFill>
                  <a:prstClr val="black"/>
                </a:solidFill>
                <a:effectLst>
                  <a:outerShdw blurRad="38100" dist="38100" dir="2700000" algn="tl">
                    <a:srgbClr val="C0C0C0"/>
                  </a:outerShdw>
                </a:effectLst>
                <a:latin typeface="Arial Black" pitchFamily="34" charset="0"/>
              </a:rPr>
              <a:t>语句有以下</a:t>
            </a:r>
            <a:r>
              <a:rPr lang="en-US" altLang="zh-CN" sz="2400" b="1" dirty="0">
                <a:solidFill>
                  <a:prstClr val="black"/>
                </a:solidFill>
                <a:effectLst>
                  <a:outerShdw blurRad="38100" dist="38100" dir="2700000" algn="tl">
                    <a:srgbClr val="C0C0C0"/>
                  </a:outerShdw>
                </a:effectLst>
                <a:latin typeface="Arial Black" pitchFamily="34" charset="0"/>
              </a:rPr>
              <a:t>3</a:t>
            </a:r>
            <a:r>
              <a:rPr lang="zh-CN" altLang="en-US" sz="2400" b="1" dirty="0">
                <a:solidFill>
                  <a:prstClr val="black"/>
                </a:solidFill>
                <a:effectLst>
                  <a:outerShdw blurRad="38100" dist="38100" dir="2700000" algn="tl">
                    <a:srgbClr val="C0C0C0"/>
                  </a:outerShdw>
                </a:effectLst>
                <a:latin typeface="Arial Black" pitchFamily="34" charset="0"/>
              </a:rPr>
              <a:t>种格式：</a:t>
            </a:r>
          </a:p>
          <a:p>
            <a:pPr marL="352425" lvl="0" indent="-352425">
              <a:lnSpc>
                <a:spcPct val="125000"/>
              </a:lnSpc>
              <a:spcBef>
                <a:spcPct val="20000"/>
              </a:spcBef>
              <a:buClr>
                <a:srgbClr val="0BD0D9"/>
              </a:buClr>
              <a:buSzPct val="95000"/>
              <a:defRPr/>
            </a:pPr>
            <a:r>
              <a:rPr lang="zh-CN" altLang="en-US" sz="2400" b="1" dirty="0">
                <a:solidFill>
                  <a:prstClr val="black"/>
                </a:solidFill>
                <a:effectLst>
                  <a:outerShdw blurRad="38100" dist="38100" dir="2700000" algn="tl">
                    <a:srgbClr val="C0C0C0"/>
                  </a:outerShdw>
                </a:effectLst>
                <a:latin typeface="Arial Black" pitchFamily="34" charset="0"/>
              </a:rPr>
              <a:t>    格式</a:t>
            </a:r>
            <a:r>
              <a:rPr lang="en-US" altLang="zh-CN" sz="2400" b="1" dirty="0">
                <a:solidFill>
                  <a:prstClr val="black"/>
                </a:solidFill>
                <a:effectLst>
                  <a:outerShdw blurRad="38100" dist="38100" dir="2700000" algn="tl">
                    <a:srgbClr val="C0C0C0"/>
                  </a:outerShdw>
                </a:effectLst>
                <a:latin typeface="Arial Black" pitchFamily="34" charset="0"/>
              </a:rPr>
              <a:t>1</a:t>
            </a:r>
            <a:r>
              <a:rPr lang="zh-CN" altLang="en-US" sz="2400" b="1" dirty="0">
                <a:solidFill>
                  <a:prstClr val="black"/>
                </a:solidFill>
                <a:effectLst>
                  <a:outerShdw blurRad="38100" dist="38100" dir="2700000" algn="tl">
                    <a:srgbClr val="C0C0C0"/>
                  </a:outerShdw>
                </a:effectLst>
                <a:latin typeface="Arial Black" pitchFamily="34" charset="0"/>
              </a:rPr>
              <a:t>：</a:t>
            </a:r>
            <a:r>
              <a:rPr lang="en-US" altLang="zh-CN" sz="2400" b="1" dirty="0">
                <a:solidFill>
                  <a:prstClr val="black"/>
                </a:solidFill>
                <a:effectLst>
                  <a:outerShdw blurRad="38100" dist="38100" dir="2700000" algn="tl">
                    <a:srgbClr val="C0C0C0"/>
                  </a:outerShdw>
                </a:effectLst>
                <a:latin typeface="Arial Black" pitchFamily="34" charset="0"/>
              </a:rPr>
              <a:t>On Error </a:t>
            </a:r>
            <a:r>
              <a:rPr lang="en-US" altLang="zh-CN" sz="2400" b="1" dirty="0" err="1">
                <a:solidFill>
                  <a:prstClr val="black"/>
                </a:solidFill>
                <a:effectLst>
                  <a:outerShdw blurRad="38100" dist="38100" dir="2700000" algn="tl">
                    <a:srgbClr val="C0C0C0"/>
                  </a:outerShdw>
                </a:effectLst>
                <a:latin typeface="Arial Black" pitchFamily="34" charset="0"/>
              </a:rPr>
              <a:t>GoTo</a:t>
            </a:r>
            <a:r>
              <a:rPr lang="en-US" altLang="zh-CN" sz="2400" b="1" dirty="0">
                <a:solidFill>
                  <a:prstClr val="black"/>
                </a:solidFill>
                <a:effectLst>
                  <a:outerShdw blurRad="38100" dist="38100" dir="2700000" algn="tl">
                    <a:srgbClr val="C0C0C0"/>
                  </a:outerShdw>
                </a:effectLst>
                <a:latin typeface="Arial Black" pitchFamily="34" charset="0"/>
              </a:rPr>
              <a:t> </a:t>
            </a:r>
            <a:r>
              <a:rPr lang="zh-CN" altLang="en-US" sz="2400" b="1" dirty="0">
                <a:solidFill>
                  <a:prstClr val="black"/>
                </a:solidFill>
                <a:effectLst>
                  <a:outerShdw blurRad="38100" dist="38100" dir="2700000" algn="tl">
                    <a:srgbClr val="C0C0C0"/>
                  </a:outerShdw>
                </a:effectLst>
                <a:latin typeface="Arial Black" pitchFamily="34" charset="0"/>
              </a:rPr>
              <a:t>标号</a:t>
            </a:r>
          </a:p>
          <a:p>
            <a:pPr marL="352425" lvl="0" indent="-352425">
              <a:lnSpc>
                <a:spcPct val="125000"/>
              </a:lnSpc>
              <a:spcBef>
                <a:spcPct val="20000"/>
              </a:spcBef>
              <a:buClr>
                <a:srgbClr val="0BD0D9"/>
              </a:buClr>
              <a:buSzPct val="95000"/>
              <a:defRPr/>
            </a:pPr>
            <a:r>
              <a:rPr lang="zh-CN" altLang="en-US" sz="2400" b="1" dirty="0">
                <a:solidFill>
                  <a:prstClr val="black"/>
                </a:solidFill>
                <a:effectLst>
                  <a:outerShdw blurRad="38100" dist="38100" dir="2700000" algn="tl">
                    <a:srgbClr val="C0C0C0"/>
                  </a:outerShdw>
                </a:effectLst>
                <a:latin typeface="Arial Black" pitchFamily="34" charset="0"/>
              </a:rPr>
              <a:t>    格式</a:t>
            </a:r>
            <a:r>
              <a:rPr lang="en-US" altLang="zh-CN" sz="2400" b="1" dirty="0">
                <a:solidFill>
                  <a:prstClr val="black"/>
                </a:solidFill>
                <a:effectLst>
                  <a:outerShdw blurRad="38100" dist="38100" dir="2700000" algn="tl">
                    <a:srgbClr val="C0C0C0"/>
                  </a:outerShdw>
                </a:effectLst>
                <a:latin typeface="Arial Black" pitchFamily="34" charset="0"/>
              </a:rPr>
              <a:t>2</a:t>
            </a:r>
            <a:r>
              <a:rPr lang="zh-CN" altLang="en-US" sz="2400" b="1" dirty="0">
                <a:solidFill>
                  <a:prstClr val="black"/>
                </a:solidFill>
                <a:effectLst>
                  <a:outerShdw blurRad="38100" dist="38100" dir="2700000" algn="tl">
                    <a:srgbClr val="C0C0C0"/>
                  </a:outerShdw>
                </a:effectLst>
                <a:latin typeface="Arial Black" pitchFamily="34" charset="0"/>
              </a:rPr>
              <a:t>：</a:t>
            </a:r>
            <a:r>
              <a:rPr lang="en-US" altLang="zh-CN" sz="2400" b="1" dirty="0">
                <a:solidFill>
                  <a:prstClr val="black"/>
                </a:solidFill>
                <a:effectLst>
                  <a:outerShdw blurRad="38100" dist="38100" dir="2700000" algn="tl">
                    <a:srgbClr val="C0C0C0"/>
                  </a:outerShdw>
                </a:effectLst>
                <a:latin typeface="Arial Black" pitchFamily="34" charset="0"/>
              </a:rPr>
              <a:t>On Error </a:t>
            </a:r>
            <a:r>
              <a:rPr lang="en-US" altLang="zh-CN" sz="2400" b="1" dirty="0" err="1">
                <a:solidFill>
                  <a:prstClr val="black"/>
                </a:solidFill>
                <a:effectLst>
                  <a:outerShdw blurRad="38100" dist="38100" dir="2700000" algn="tl">
                    <a:srgbClr val="C0C0C0"/>
                  </a:outerShdw>
                </a:effectLst>
                <a:latin typeface="Arial Black" pitchFamily="34" charset="0"/>
              </a:rPr>
              <a:t>GoTo</a:t>
            </a:r>
            <a:r>
              <a:rPr lang="en-US" altLang="zh-CN" sz="2400" b="1" dirty="0">
                <a:solidFill>
                  <a:prstClr val="black"/>
                </a:solidFill>
                <a:effectLst>
                  <a:outerShdw blurRad="38100" dist="38100" dir="2700000" algn="tl">
                    <a:srgbClr val="C0C0C0"/>
                  </a:outerShdw>
                </a:effectLst>
                <a:latin typeface="Arial Black" pitchFamily="34" charset="0"/>
              </a:rPr>
              <a:t> 0</a:t>
            </a:r>
          </a:p>
          <a:p>
            <a:pPr marL="352425" lvl="0" indent="-352425">
              <a:lnSpc>
                <a:spcPct val="125000"/>
              </a:lnSpc>
              <a:spcBef>
                <a:spcPct val="20000"/>
              </a:spcBef>
              <a:buClr>
                <a:srgbClr val="0BD0D9"/>
              </a:buClr>
              <a:buSzPct val="95000"/>
              <a:defRPr/>
            </a:pPr>
            <a:r>
              <a:rPr lang="zh-CN" altLang="en-US" sz="2400" b="1" dirty="0">
                <a:solidFill>
                  <a:prstClr val="black"/>
                </a:solidFill>
                <a:effectLst>
                  <a:outerShdw blurRad="38100" dist="38100" dir="2700000" algn="tl">
                    <a:srgbClr val="C0C0C0"/>
                  </a:outerShdw>
                </a:effectLst>
                <a:latin typeface="Arial Black" pitchFamily="34" charset="0"/>
              </a:rPr>
              <a:t>    格式</a:t>
            </a:r>
            <a:r>
              <a:rPr lang="en-US" altLang="zh-CN" sz="2400" b="1" dirty="0">
                <a:solidFill>
                  <a:prstClr val="black"/>
                </a:solidFill>
                <a:effectLst>
                  <a:outerShdw blurRad="38100" dist="38100" dir="2700000" algn="tl">
                    <a:srgbClr val="C0C0C0"/>
                  </a:outerShdw>
                </a:effectLst>
                <a:latin typeface="Arial Black" pitchFamily="34" charset="0"/>
              </a:rPr>
              <a:t>3</a:t>
            </a:r>
            <a:r>
              <a:rPr lang="zh-CN" altLang="en-US" sz="2400" b="1" dirty="0">
                <a:solidFill>
                  <a:prstClr val="black"/>
                </a:solidFill>
                <a:effectLst>
                  <a:outerShdw blurRad="38100" dist="38100" dir="2700000" algn="tl">
                    <a:srgbClr val="C0C0C0"/>
                  </a:outerShdw>
                </a:effectLst>
                <a:latin typeface="Arial Black" pitchFamily="34" charset="0"/>
              </a:rPr>
              <a:t>：</a:t>
            </a:r>
            <a:r>
              <a:rPr lang="en-US" altLang="zh-CN" sz="2400" b="1" dirty="0">
                <a:solidFill>
                  <a:prstClr val="black"/>
                </a:solidFill>
                <a:effectLst>
                  <a:outerShdw blurRad="38100" dist="38100" dir="2700000" algn="tl">
                    <a:srgbClr val="C0C0C0"/>
                  </a:outerShdw>
                </a:effectLst>
                <a:latin typeface="Arial Black" pitchFamily="34" charset="0"/>
              </a:rPr>
              <a:t>On Error Resume Next</a:t>
            </a:r>
            <a:r>
              <a:rPr lang="en-US" altLang="zh-CN" sz="2400" dirty="0">
                <a:solidFill>
                  <a:prstClr val="black"/>
                </a:solidFill>
                <a:latin typeface="Arial Black" pitchFamily="34" charset="0"/>
              </a:rPr>
              <a:t> </a:t>
            </a:r>
            <a:endParaRPr lang="zh-CN" altLang="en-US" sz="2400" dirty="0">
              <a:solidFill>
                <a:prstClr val="black"/>
              </a:solidFill>
              <a:latin typeface="Arial Black" pitchFamily="34" charset="0"/>
            </a:endParaRPr>
          </a:p>
        </p:txBody>
      </p:sp>
    </p:spTree>
    <p:extLst>
      <p:ext uri="{BB962C8B-B14F-4D97-AF65-F5344CB8AC3E}">
        <p14:creationId xmlns:p14="http://schemas.microsoft.com/office/powerpoint/2010/main" val="2461179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82</a:t>
            </a:fld>
            <a:endParaRPr lang="zh-CN" altLang="en-US"/>
          </a:p>
        </p:txBody>
      </p:sp>
      <p:sp>
        <p:nvSpPr>
          <p:cNvPr id="3" name="矩形 2"/>
          <p:cNvSpPr/>
          <p:nvPr/>
        </p:nvSpPr>
        <p:spPr>
          <a:xfrm>
            <a:off x="827584" y="980728"/>
            <a:ext cx="7416824" cy="4544321"/>
          </a:xfrm>
          <a:prstGeom prst="rect">
            <a:avLst/>
          </a:prstGeom>
        </p:spPr>
        <p:txBody>
          <a:bodyPr wrap="square">
            <a:spAutoFit/>
          </a:bodyPr>
          <a:lstStyle/>
          <a:p>
            <a:pPr marL="352425" lvl="0" indent="-352425">
              <a:lnSpc>
                <a:spcPct val="105000"/>
              </a:lnSpc>
              <a:spcBef>
                <a:spcPct val="20000"/>
              </a:spcBef>
              <a:buClr>
                <a:srgbClr val="0BD0D9"/>
              </a:buClr>
              <a:buSzPct val="95000"/>
              <a:defRPr/>
            </a:pPr>
            <a:r>
              <a:rPr lang="zh-CN" altLang="en-US" sz="2200" b="1" dirty="0" smtClean="0">
                <a:effectLst>
                  <a:outerShdw blurRad="38100" dist="38100" dir="2700000" algn="tl">
                    <a:srgbClr val="C0C0C0"/>
                  </a:outerShdw>
                </a:effectLst>
                <a:latin typeface="Arial Black" pitchFamily="34" charset="0"/>
              </a:rPr>
              <a:t>例：</a:t>
            </a:r>
            <a:r>
              <a:rPr lang="en-US" altLang="zh-CN" sz="2200" b="1" dirty="0" smtClean="0">
                <a:solidFill>
                  <a:srgbClr val="FF3300"/>
                </a:solidFill>
                <a:effectLst>
                  <a:outerShdw blurRad="38100" dist="38100" dir="2700000" algn="tl">
                    <a:srgbClr val="C0C0C0"/>
                  </a:outerShdw>
                </a:effectLst>
                <a:latin typeface="Arial Black" pitchFamily="34" charset="0"/>
              </a:rPr>
              <a:t>On </a:t>
            </a:r>
            <a:r>
              <a:rPr lang="en-US" altLang="zh-CN" sz="2200" b="1" dirty="0">
                <a:solidFill>
                  <a:srgbClr val="FF3300"/>
                </a:solidFill>
                <a:effectLst>
                  <a:outerShdw blurRad="38100" dist="38100" dir="2700000" algn="tl">
                    <a:srgbClr val="C0C0C0"/>
                  </a:outerShdw>
                </a:effectLst>
                <a:latin typeface="Arial Black" pitchFamily="34" charset="0"/>
              </a:rPr>
              <a:t>Error </a:t>
            </a:r>
            <a:r>
              <a:rPr lang="en-US" altLang="zh-CN" sz="2200" b="1" dirty="0" err="1">
                <a:solidFill>
                  <a:srgbClr val="FF3300"/>
                </a:solidFill>
                <a:effectLst>
                  <a:outerShdw blurRad="38100" dist="38100" dir="2700000" algn="tl">
                    <a:srgbClr val="C0C0C0"/>
                  </a:outerShdw>
                </a:effectLst>
                <a:latin typeface="Arial Black" pitchFamily="34" charset="0"/>
              </a:rPr>
              <a:t>GoTo</a:t>
            </a:r>
            <a:r>
              <a:rPr lang="en-US" altLang="zh-CN" sz="2200" b="1" dirty="0">
                <a:solidFill>
                  <a:srgbClr val="FF3300"/>
                </a:solidFill>
                <a:effectLst>
                  <a:outerShdw blurRad="38100" dist="38100" dir="2700000" algn="tl">
                    <a:srgbClr val="C0C0C0"/>
                  </a:outerShdw>
                </a:effectLst>
                <a:latin typeface="Arial Black" pitchFamily="34" charset="0"/>
              </a:rPr>
              <a:t> </a:t>
            </a:r>
            <a:r>
              <a:rPr lang="zh-CN" altLang="en-US" sz="2200" b="1" dirty="0">
                <a:solidFill>
                  <a:srgbClr val="FF3300"/>
                </a:solidFill>
                <a:effectLst>
                  <a:outerShdw blurRad="38100" dist="38100" dir="2700000" algn="tl">
                    <a:srgbClr val="C0C0C0"/>
                  </a:outerShdw>
                </a:effectLst>
                <a:latin typeface="Arial Black" pitchFamily="34" charset="0"/>
              </a:rPr>
              <a:t>标号</a:t>
            </a:r>
            <a:r>
              <a:rPr lang="zh-CN" altLang="en-US" sz="2200" b="1" dirty="0">
                <a:solidFill>
                  <a:prstClr val="black"/>
                </a:solidFill>
                <a:effectLst>
                  <a:outerShdw blurRad="38100" dist="38100" dir="2700000" algn="tl">
                    <a:srgbClr val="C0C0C0"/>
                  </a:outerShdw>
                </a:effectLst>
                <a:latin typeface="Arial Black" pitchFamily="34" charset="0"/>
              </a:rPr>
              <a:t> </a:t>
            </a:r>
            <a:r>
              <a:rPr lang="zh-CN" altLang="en-US" sz="2200" b="1" dirty="0" smtClean="0">
                <a:solidFill>
                  <a:prstClr val="black"/>
                </a:solidFill>
                <a:effectLst>
                  <a:outerShdw blurRad="38100" dist="38100" dir="2700000" algn="tl">
                    <a:srgbClr val="C0C0C0"/>
                  </a:outerShdw>
                </a:effectLst>
                <a:latin typeface="Arial Black" pitchFamily="34" charset="0"/>
              </a:rPr>
              <a:t>的用法</a:t>
            </a:r>
            <a:endParaRPr lang="zh-CN" altLang="en-US" sz="2200" b="1" dirty="0">
              <a:solidFill>
                <a:prstClr val="black"/>
              </a:solidFill>
              <a:effectLst>
                <a:outerShdw blurRad="38100" dist="38100" dir="2700000" algn="tl">
                  <a:srgbClr val="C0C0C0"/>
                </a:outerShdw>
              </a:effectLst>
              <a:latin typeface="Arial Black" pitchFamily="34" charset="0"/>
            </a:endParaRPr>
          </a:p>
          <a:p>
            <a:pPr marL="352425" lvl="0" indent="-352425">
              <a:lnSpc>
                <a:spcPct val="105000"/>
              </a:lnSpc>
              <a:spcBef>
                <a:spcPct val="20000"/>
              </a:spcBef>
              <a:buClr>
                <a:srgbClr val="FF3300"/>
              </a:buClr>
              <a:buSzPct val="95000"/>
              <a:buFont typeface="Wingdings" pitchFamily="2" charset="2"/>
              <a:buChar char="l"/>
              <a:defRPr/>
            </a:pPr>
            <a:r>
              <a:rPr lang="zh-CN" altLang="en-US" sz="2200" b="1" dirty="0">
                <a:solidFill>
                  <a:prstClr val="black"/>
                </a:solidFill>
                <a:effectLst>
                  <a:outerShdw blurRad="38100" dist="38100" dir="2700000" algn="tl">
                    <a:srgbClr val="C0C0C0"/>
                  </a:outerShdw>
                </a:effectLst>
                <a:latin typeface="Arial Black" pitchFamily="34" charset="0"/>
              </a:rPr>
              <a:t>如果发生运行错误，程序转到由标号指定的代码行上。标号指定错误处理程序在过程中的位置，一个错误处理程序通常是一段用标号标记的代码。标号后面加冒号。</a:t>
            </a:r>
          </a:p>
          <a:p>
            <a:pPr marL="352425" lvl="0" indent="-352425">
              <a:lnSpc>
                <a:spcPct val="105000"/>
              </a:lnSpc>
              <a:spcBef>
                <a:spcPct val="20000"/>
              </a:spcBef>
              <a:buClr>
                <a:srgbClr val="0BD0D9"/>
              </a:buClr>
              <a:buSzPct val="95000"/>
              <a:defRPr/>
            </a:pPr>
            <a:r>
              <a:rPr lang="zh-CN" altLang="en-US" sz="2200" b="1" dirty="0">
                <a:solidFill>
                  <a:srgbClr val="FFFF00"/>
                </a:solidFill>
                <a:effectLst>
                  <a:outerShdw blurRad="38100" dist="38100" dir="2700000" algn="tl">
                    <a:srgbClr val="C0C0C0"/>
                  </a:outerShdw>
                </a:effectLst>
                <a:latin typeface="Arial Black" pitchFamily="34" charset="0"/>
                <a:ea typeface="黑体" pitchFamily="2" charset="-122"/>
              </a:rPr>
              <a:t>例如：</a:t>
            </a:r>
          </a:p>
          <a:p>
            <a:pPr marL="352425" lvl="0" indent="-352425">
              <a:lnSpc>
                <a:spcPct val="105000"/>
              </a:lnSpc>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On Error </a:t>
            </a:r>
            <a:r>
              <a:rPr lang="en-US" altLang="zh-CN" sz="2200" b="1" dirty="0" err="1">
                <a:solidFill>
                  <a:prstClr val="black"/>
                </a:solidFill>
                <a:effectLst>
                  <a:outerShdw blurRad="38100" dist="38100" dir="2700000" algn="tl">
                    <a:srgbClr val="C0C0C0"/>
                  </a:outerShdw>
                </a:effectLst>
                <a:latin typeface="Arial Black" pitchFamily="34" charset="0"/>
              </a:rPr>
              <a:t>GoTo</a:t>
            </a: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err="1">
                <a:solidFill>
                  <a:prstClr val="black"/>
                </a:solidFill>
                <a:effectLst>
                  <a:outerShdw blurRad="38100" dist="38100" dir="2700000" algn="tl">
                    <a:srgbClr val="C0C0C0"/>
                  </a:outerShdw>
                </a:effectLst>
                <a:latin typeface="Arial Black" pitchFamily="34" charset="0"/>
              </a:rPr>
              <a:t>aa</a:t>
            </a: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00B050"/>
                </a:solidFill>
                <a:effectLst>
                  <a:outerShdw blurRad="38100" dist="38100" dir="2700000" algn="tl">
                    <a:srgbClr val="C0C0C0"/>
                  </a:outerShdw>
                </a:effectLst>
                <a:latin typeface="Arial Black" pitchFamily="34" charset="0"/>
              </a:rPr>
              <a:t>‘</a:t>
            </a:r>
            <a:r>
              <a:rPr lang="zh-CN" altLang="en-US" sz="2200" b="1" dirty="0">
                <a:solidFill>
                  <a:srgbClr val="00B050"/>
                </a:solidFill>
                <a:effectLst>
                  <a:outerShdw blurRad="38100" dist="38100" dir="2700000" algn="tl">
                    <a:srgbClr val="C0C0C0"/>
                  </a:outerShdw>
                </a:effectLst>
                <a:latin typeface="Arial Black" pitchFamily="34" charset="0"/>
              </a:rPr>
              <a:t>遇到错误转到标号</a:t>
            </a:r>
            <a:r>
              <a:rPr lang="en-US" altLang="zh-CN" sz="2200" b="1" dirty="0" err="1">
                <a:solidFill>
                  <a:srgbClr val="00B050"/>
                </a:solidFill>
                <a:effectLst>
                  <a:outerShdw blurRad="38100" dist="38100" dir="2700000" algn="tl">
                    <a:srgbClr val="C0C0C0"/>
                  </a:outerShdw>
                </a:effectLst>
                <a:latin typeface="Arial Black" pitchFamily="34" charset="0"/>
              </a:rPr>
              <a:t>aa</a:t>
            </a:r>
            <a:endParaRPr lang="en-US" altLang="zh-CN" sz="2200" b="1" dirty="0">
              <a:solidFill>
                <a:srgbClr val="00B050"/>
              </a:solidFill>
              <a:effectLst>
                <a:outerShdw blurRad="38100" dist="38100" dir="2700000" algn="tl">
                  <a:srgbClr val="C0C0C0"/>
                </a:outerShdw>
              </a:effectLst>
              <a:latin typeface="Arial Black" pitchFamily="34" charset="0"/>
            </a:endParaRPr>
          </a:p>
          <a:p>
            <a:pPr marL="352425" lvl="0" indent="-352425">
              <a:lnSpc>
                <a:spcPct val="105000"/>
              </a:lnSpc>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p>
          <a:p>
            <a:pPr marL="352425" lvl="0" indent="-352425">
              <a:lnSpc>
                <a:spcPct val="105000"/>
              </a:lnSpc>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err="1">
                <a:solidFill>
                  <a:prstClr val="black"/>
                </a:solidFill>
                <a:effectLst>
                  <a:outerShdw blurRad="38100" dist="38100" dir="2700000" algn="tl">
                    <a:srgbClr val="C0C0C0"/>
                  </a:outerShdw>
                </a:effectLst>
                <a:latin typeface="Arial Black" pitchFamily="34" charset="0"/>
              </a:rPr>
              <a:t>aa</a:t>
            </a:r>
            <a:r>
              <a:rPr lang="en-US" altLang="zh-CN"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srgbClr val="00B050"/>
                </a:solidFill>
                <a:effectLst>
                  <a:outerShdw blurRad="38100" dist="38100" dir="2700000" algn="tl">
                    <a:srgbClr val="C0C0C0"/>
                  </a:outerShdw>
                </a:effectLst>
                <a:latin typeface="Arial Black" pitchFamily="34" charset="0"/>
              </a:rPr>
              <a:t>'</a:t>
            </a:r>
            <a:r>
              <a:rPr lang="zh-CN" altLang="en-US" sz="2200" b="1" dirty="0">
                <a:solidFill>
                  <a:srgbClr val="00B050"/>
                </a:solidFill>
                <a:effectLst>
                  <a:outerShdw blurRad="38100" dist="38100" dir="2700000" algn="tl">
                    <a:srgbClr val="C0C0C0"/>
                  </a:outerShdw>
                </a:effectLst>
                <a:latin typeface="Arial Black" pitchFamily="34" charset="0"/>
              </a:rPr>
              <a:t>标号</a:t>
            </a:r>
            <a:r>
              <a:rPr lang="en-US" altLang="zh-CN" sz="2200" b="1" dirty="0" err="1">
                <a:solidFill>
                  <a:srgbClr val="00B050"/>
                </a:solidFill>
                <a:effectLst>
                  <a:outerShdw blurRad="38100" dist="38100" dir="2700000" algn="tl">
                    <a:srgbClr val="C0C0C0"/>
                  </a:outerShdw>
                </a:effectLst>
                <a:latin typeface="Arial Black" pitchFamily="34" charset="0"/>
              </a:rPr>
              <a:t>aa</a:t>
            </a:r>
            <a:endParaRPr lang="en-US" altLang="zh-CN" sz="2200" b="1" dirty="0">
              <a:solidFill>
                <a:srgbClr val="00B050"/>
              </a:solidFill>
              <a:effectLst>
                <a:outerShdw blurRad="38100" dist="38100" dir="2700000" algn="tl">
                  <a:srgbClr val="C0C0C0"/>
                </a:outerShdw>
              </a:effectLst>
              <a:latin typeface="Arial Black" pitchFamily="34" charset="0"/>
            </a:endParaRPr>
          </a:p>
          <a:p>
            <a:pPr marL="352425" lvl="0" indent="-352425">
              <a:lnSpc>
                <a:spcPct val="105000"/>
              </a:lnSpc>
              <a:spcBef>
                <a:spcPct val="20000"/>
              </a:spcBef>
              <a:buClr>
                <a:srgbClr val="0BD0D9"/>
              </a:buClr>
              <a:buSzPct val="95000"/>
              <a:defRPr/>
            </a:pPr>
            <a:r>
              <a:rPr lang="en-US" altLang="zh-CN" sz="2200" b="1" dirty="0">
                <a:solidFill>
                  <a:prstClr val="black"/>
                </a:solidFill>
                <a:effectLst>
                  <a:outerShdw blurRad="38100" dist="38100" dir="2700000" algn="tl">
                    <a:srgbClr val="C0C0C0"/>
                  </a:outerShdw>
                </a:effectLst>
                <a:latin typeface="Arial Black" pitchFamily="34" charset="0"/>
              </a:rPr>
              <a:t>         </a:t>
            </a:r>
            <a:r>
              <a:rPr lang="zh-CN" altLang="en-US" sz="2200" b="1" dirty="0">
                <a:solidFill>
                  <a:prstClr val="black"/>
                </a:solidFill>
                <a:effectLst>
                  <a:outerShdw blurRad="38100" dist="38100" dir="2700000" algn="tl">
                    <a:srgbClr val="C0C0C0"/>
                  </a:outerShdw>
                </a:effectLst>
                <a:latin typeface="Arial Black" pitchFamily="34" charset="0"/>
              </a:rPr>
              <a:t>错误处理程序代码             </a:t>
            </a:r>
            <a:r>
              <a:rPr lang="en-US" altLang="zh-CN" sz="2200" b="1" dirty="0">
                <a:solidFill>
                  <a:srgbClr val="00B050"/>
                </a:solidFill>
                <a:effectLst>
                  <a:outerShdw blurRad="38100" dist="38100" dir="2700000" algn="tl">
                    <a:srgbClr val="C0C0C0"/>
                  </a:outerShdw>
                </a:effectLst>
                <a:latin typeface="Arial Black" pitchFamily="34" charset="0"/>
              </a:rPr>
              <a:t>'</a:t>
            </a:r>
            <a:r>
              <a:rPr lang="zh-CN" altLang="en-US" sz="2200" b="1" dirty="0">
                <a:solidFill>
                  <a:srgbClr val="00B050"/>
                </a:solidFill>
                <a:effectLst>
                  <a:outerShdw blurRad="38100" dist="38100" dir="2700000" algn="tl">
                    <a:srgbClr val="C0C0C0"/>
                  </a:outerShdw>
                </a:effectLst>
                <a:latin typeface="Arial Black" pitchFamily="34" charset="0"/>
              </a:rPr>
              <a:t>处理错误</a:t>
            </a:r>
          </a:p>
          <a:p>
            <a:pPr marL="352425" lvl="0" indent="-352425">
              <a:lnSpc>
                <a:spcPct val="105000"/>
              </a:lnSpc>
              <a:spcBef>
                <a:spcPct val="20000"/>
              </a:spcBef>
              <a:buClr>
                <a:srgbClr val="0BD0D9"/>
              </a:buClr>
              <a:buSzPct val="95000"/>
              <a:defRPr/>
            </a:pPr>
            <a:r>
              <a:rPr lang="zh-CN" altLang="en-US" sz="2200" b="1" dirty="0">
                <a:solidFill>
                  <a:prstClr val="black"/>
                </a:solidFill>
                <a:effectLst>
                  <a:outerShdw blurRad="38100" dist="38100" dir="2700000" algn="tl">
                    <a:srgbClr val="C0C0C0"/>
                  </a:outerShdw>
                </a:effectLst>
                <a:latin typeface="Arial Black" pitchFamily="34" charset="0"/>
              </a:rPr>
              <a:t>        </a:t>
            </a:r>
            <a:r>
              <a:rPr lang="en-US" altLang="zh-CN" sz="2200" b="1" dirty="0">
                <a:solidFill>
                  <a:prstClr val="black"/>
                </a:solidFill>
                <a:effectLst>
                  <a:outerShdw blurRad="38100" dist="38100" dir="2700000" algn="tl">
                    <a:srgbClr val="C0C0C0"/>
                  </a:outerShdw>
                </a:effectLst>
                <a:latin typeface="Arial Black" pitchFamily="34" charset="0"/>
              </a:rPr>
              <a:t>……</a:t>
            </a:r>
          </a:p>
          <a:p>
            <a:pPr marL="352425" lvl="0" indent="-352425">
              <a:lnSpc>
                <a:spcPct val="105000"/>
              </a:lnSpc>
              <a:spcBef>
                <a:spcPct val="20000"/>
              </a:spcBef>
              <a:buClr>
                <a:srgbClr val="0BD0D9"/>
              </a:buClr>
              <a:buSzPct val="95000"/>
              <a:defRPr/>
            </a:pPr>
            <a:r>
              <a:rPr lang="zh-CN" altLang="en-US" sz="2200" b="1" dirty="0">
                <a:solidFill>
                  <a:srgbClr val="FF3300"/>
                </a:solidFill>
                <a:effectLst>
                  <a:outerShdw blurRad="38100" dist="38100" dir="2700000" algn="tl">
                    <a:srgbClr val="C0C0C0"/>
                  </a:outerShdw>
                </a:effectLst>
                <a:latin typeface="Arial Black" pitchFamily="34" charset="0"/>
                <a:ea typeface="黑体" pitchFamily="2" charset="-122"/>
              </a:rPr>
              <a:t>功能：</a:t>
            </a:r>
            <a:r>
              <a:rPr lang="zh-CN" altLang="en-US" sz="2200" b="1" dirty="0">
                <a:solidFill>
                  <a:prstClr val="black"/>
                </a:solidFill>
                <a:effectLst>
                  <a:outerShdw blurRad="38100" dist="38100" dir="2700000" algn="tl">
                    <a:srgbClr val="C0C0C0"/>
                  </a:outerShdw>
                </a:effectLst>
                <a:latin typeface="Arial Black" pitchFamily="34" charset="0"/>
              </a:rPr>
              <a:t>当程序发生错误，跳转到</a:t>
            </a:r>
            <a:r>
              <a:rPr lang="en-US" altLang="zh-CN" sz="2200" b="1" dirty="0" err="1">
                <a:solidFill>
                  <a:prstClr val="black"/>
                </a:solidFill>
                <a:effectLst>
                  <a:outerShdw blurRad="38100" dist="38100" dir="2700000" algn="tl">
                    <a:srgbClr val="C0C0C0"/>
                  </a:outerShdw>
                </a:effectLst>
                <a:latin typeface="Arial Black" pitchFamily="34" charset="0"/>
              </a:rPr>
              <a:t>aa</a:t>
            </a:r>
            <a:r>
              <a:rPr lang="zh-CN" altLang="en-US" sz="2200" b="1" dirty="0">
                <a:solidFill>
                  <a:prstClr val="black"/>
                </a:solidFill>
                <a:effectLst>
                  <a:outerShdw blurRad="38100" dist="38100" dir="2700000" algn="tl">
                    <a:srgbClr val="C0C0C0"/>
                  </a:outerShdw>
                </a:effectLst>
                <a:latin typeface="Arial Black" pitchFamily="34" charset="0"/>
              </a:rPr>
              <a:t>位置执行。</a:t>
            </a:r>
            <a:r>
              <a:rPr lang="zh-CN" altLang="en-US" sz="2200" dirty="0">
                <a:solidFill>
                  <a:prstClr val="black"/>
                </a:solidFill>
                <a:latin typeface="Arial Black" pitchFamily="34" charset="0"/>
              </a:rPr>
              <a:t> </a:t>
            </a:r>
          </a:p>
        </p:txBody>
      </p:sp>
    </p:spTree>
    <p:extLst>
      <p:ext uri="{BB962C8B-B14F-4D97-AF65-F5344CB8AC3E}">
        <p14:creationId xmlns:p14="http://schemas.microsoft.com/office/powerpoint/2010/main" val="21151539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nodeType="with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83</a:t>
            </a:fld>
            <a:endParaRPr lang="zh-CN" altLang="en-US"/>
          </a:p>
        </p:txBody>
      </p:sp>
      <p:sp>
        <p:nvSpPr>
          <p:cNvPr id="3" name="矩形 2"/>
          <p:cNvSpPr/>
          <p:nvPr/>
        </p:nvSpPr>
        <p:spPr>
          <a:xfrm>
            <a:off x="1115616" y="1289953"/>
            <a:ext cx="7416824" cy="3428631"/>
          </a:xfrm>
          <a:prstGeom prst="rect">
            <a:avLst/>
          </a:prstGeom>
        </p:spPr>
        <p:txBody>
          <a:bodyPr wrap="square">
            <a:spAutoFit/>
          </a:bodyPr>
          <a:lstStyle/>
          <a:p>
            <a:pPr lvl="0">
              <a:lnSpc>
                <a:spcPct val="115000"/>
              </a:lnSpc>
              <a:spcBef>
                <a:spcPct val="20000"/>
              </a:spcBef>
              <a:buClr>
                <a:srgbClr val="0BD0D9"/>
              </a:buClr>
              <a:buSzPct val="95000"/>
              <a:defRPr/>
            </a:pPr>
            <a:r>
              <a:rPr lang="zh-CN" altLang="en-US" sz="3200" b="1" dirty="0">
                <a:solidFill>
                  <a:srgbClr val="FF3300"/>
                </a:solidFill>
                <a:effectLst>
                  <a:outerShdw blurRad="38100" dist="38100" dir="2700000" algn="tl">
                    <a:srgbClr val="C0C0C0"/>
                  </a:outerShdw>
                </a:effectLst>
                <a:latin typeface="Arial Black" pitchFamily="34" charset="0"/>
              </a:rPr>
              <a:t>程序调试</a:t>
            </a:r>
            <a:r>
              <a:rPr lang="zh-CN" altLang="en-US" sz="3200" b="1" dirty="0">
                <a:solidFill>
                  <a:prstClr val="black"/>
                </a:solidFill>
                <a:effectLst>
                  <a:outerShdw blurRad="38100" dist="38100" dir="2700000" algn="tl">
                    <a:srgbClr val="C0C0C0"/>
                  </a:outerShdw>
                </a:effectLst>
                <a:latin typeface="Arial Black" pitchFamily="34" charset="0"/>
              </a:rPr>
              <a:t> </a:t>
            </a:r>
          </a:p>
          <a:p>
            <a:pPr lvl="0">
              <a:lnSpc>
                <a:spcPct val="115000"/>
              </a:lnSpc>
              <a:spcBef>
                <a:spcPct val="20000"/>
              </a:spcBef>
              <a:buClr>
                <a:srgbClr val="0BD0D9"/>
              </a:buClr>
              <a:buSzPct val="95000"/>
              <a:defRPr/>
            </a:pPr>
            <a:r>
              <a:rPr lang="en-US" altLang="zh-CN" sz="2400" b="1" dirty="0">
                <a:solidFill>
                  <a:prstClr val="black"/>
                </a:solidFill>
                <a:effectLst>
                  <a:outerShdw blurRad="38100" dist="38100" dir="2700000" algn="tl">
                    <a:srgbClr val="C0C0C0"/>
                  </a:outerShdw>
                </a:effectLst>
                <a:latin typeface="Arial Black" pitchFamily="34" charset="0"/>
              </a:rPr>
              <a:t>VBE</a:t>
            </a:r>
            <a:r>
              <a:rPr lang="zh-CN" altLang="en-US" sz="2400" b="1" dirty="0">
                <a:solidFill>
                  <a:prstClr val="black"/>
                </a:solidFill>
                <a:effectLst>
                  <a:outerShdw blurRad="38100" dist="38100" dir="2700000" algn="tl">
                    <a:srgbClr val="C0C0C0"/>
                  </a:outerShdw>
                </a:effectLst>
                <a:latin typeface="Arial Black" pitchFamily="34" charset="0"/>
              </a:rPr>
              <a:t>提供了一套完整的调试工具，可以快速准确地找到程序中存在问题的地方，对程序的设计与调试很有帮助。 </a:t>
            </a:r>
          </a:p>
          <a:p>
            <a:pPr lvl="0">
              <a:lnSpc>
                <a:spcPct val="115000"/>
              </a:lnSpc>
              <a:spcBef>
                <a:spcPct val="20000"/>
              </a:spcBef>
              <a:buClr>
                <a:srgbClr val="0BD0D9"/>
              </a:buClr>
              <a:buSzPct val="95000"/>
              <a:defRPr/>
            </a:pPr>
            <a:r>
              <a:rPr lang="en-US" altLang="zh-CN" sz="2400" b="1" dirty="0">
                <a:solidFill>
                  <a:srgbClr val="0070C0"/>
                </a:solidFill>
                <a:effectLst>
                  <a:outerShdw blurRad="38100" dist="38100" dir="2700000" algn="tl">
                    <a:srgbClr val="C0C0C0"/>
                  </a:outerShdw>
                </a:effectLst>
                <a:latin typeface="Arial Black" pitchFamily="34" charset="0"/>
              </a:rPr>
              <a:t>1</a:t>
            </a:r>
            <a:r>
              <a:rPr lang="zh-CN" altLang="en-US" sz="2400" b="1" dirty="0">
                <a:solidFill>
                  <a:srgbClr val="0070C0"/>
                </a:solidFill>
                <a:effectLst>
                  <a:outerShdw blurRad="38100" dist="38100" dir="2700000" algn="tl">
                    <a:srgbClr val="C0C0C0"/>
                  </a:outerShdw>
                </a:effectLst>
                <a:latin typeface="Arial Black" pitchFamily="34" charset="0"/>
              </a:rPr>
              <a:t>．调试工具栏</a:t>
            </a:r>
          </a:p>
          <a:p>
            <a:pPr lvl="0">
              <a:lnSpc>
                <a:spcPct val="115000"/>
              </a:lnSpc>
              <a:spcBef>
                <a:spcPct val="20000"/>
              </a:spcBef>
              <a:buClr>
                <a:srgbClr val="0BD0D9"/>
              </a:buClr>
              <a:buSzPct val="95000"/>
              <a:defRPr/>
            </a:pPr>
            <a:r>
              <a:rPr lang="zh-CN" altLang="en-US" sz="2400" b="1" dirty="0">
                <a:solidFill>
                  <a:prstClr val="black"/>
                </a:solidFill>
                <a:effectLst>
                  <a:outerShdw blurRad="38100" dist="38100" dir="2700000" algn="tl">
                    <a:srgbClr val="C0C0C0"/>
                  </a:outerShdw>
                </a:effectLst>
                <a:latin typeface="Arial Black" pitchFamily="34" charset="0"/>
              </a:rPr>
              <a:t>打开代码窗口，“视图”菜单→“工具栏”→“调试”，显示调试工具栏。 </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868863"/>
            <a:ext cx="4751388" cy="7842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0019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84</a:t>
            </a:fld>
            <a:endParaRPr lang="zh-CN" altLang="en-US"/>
          </a:p>
        </p:txBody>
      </p:sp>
      <p:sp>
        <p:nvSpPr>
          <p:cNvPr id="3" name="矩形 2"/>
          <p:cNvSpPr/>
          <p:nvPr/>
        </p:nvSpPr>
        <p:spPr>
          <a:xfrm>
            <a:off x="827584" y="999161"/>
            <a:ext cx="7704856" cy="4302716"/>
          </a:xfrm>
          <a:prstGeom prst="rect">
            <a:avLst/>
          </a:prstGeom>
        </p:spPr>
        <p:txBody>
          <a:bodyPr wrap="square">
            <a:spAutoFit/>
          </a:bodyPr>
          <a:lstStyle/>
          <a:p>
            <a:pPr marL="352425" lvl="0" indent="-352425">
              <a:lnSpc>
                <a:spcPct val="90000"/>
              </a:lnSpc>
              <a:spcBef>
                <a:spcPct val="20000"/>
              </a:spcBef>
              <a:buClr>
                <a:srgbClr val="0BD0D9"/>
              </a:buClr>
              <a:buSzPct val="95000"/>
              <a:defRPr/>
            </a:pPr>
            <a:r>
              <a:rPr lang="en-US" altLang="zh-CN" sz="2400" b="1" dirty="0">
                <a:solidFill>
                  <a:srgbClr val="0070C0"/>
                </a:solidFill>
                <a:effectLst>
                  <a:outerShdw blurRad="38100" dist="38100" dir="2700000" algn="tl">
                    <a:srgbClr val="C0C0C0"/>
                  </a:outerShdw>
                </a:effectLst>
                <a:latin typeface="Arial Black" pitchFamily="34" charset="0"/>
              </a:rPr>
              <a:t>2</a:t>
            </a:r>
            <a:r>
              <a:rPr lang="zh-CN" altLang="en-US" sz="2400" b="1" dirty="0">
                <a:solidFill>
                  <a:srgbClr val="0070C0"/>
                </a:solidFill>
                <a:effectLst>
                  <a:outerShdw blurRad="38100" dist="38100" dir="2700000" algn="tl">
                    <a:srgbClr val="C0C0C0"/>
                  </a:outerShdw>
                </a:effectLst>
                <a:latin typeface="Arial Black" pitchFamily="34" charset="0"/>
              </a:rPr>
              <a:t>．设置断点</a:t>
            </a:r>
          </a:p>
          <a:p>
            <a:pPr marL="352425" lvl="0" indent="-352425">
              <a:lnSpc>
                <a:spcPct val="110000"/>
              </a:lnSpc>
              <a:spcBef>
                <a:spcPct val="20000"/>
              </a:spcBef>
              <a:buClr>
                <a:srgbClr val="FF3300"/>
              </a:buClr>
              <a:buSzPct val="95000"/>
              <a:buFont typeface="Wingdings" pitchFamily="2" charset="2"/>
              <a:buChar char="l"/>
              <a:defRPr/>
            </a:pPr>
            <a:r>
              <a:rPr lang="zh-CN" altLang="en-US" sz="2400" b="1" dirty="0">
                <a:solidFill>
                  <a:prstClr val="black"/>
                </a:solidFill>
                <a:effectLst>
                  <a:outerShdw blurRad="38100" dist="38100" dir="2700000" algn="tl">
                    <a:srgbClr val="C0C0C0"/>
                  </a:outerShdw>
                </a:effectLst>
                <a:latin typeface="Arial Black" pitchFamily="34" charset="0"/>
              </a:rPr>
              <a:t>“断点”是在过程中某个语句上设置的位置点，用来中断程序执行。断点的设置和使用贯穿于程序调试和运行的整个过程。</a:t>
            </a:r>
          </a:p>
          <a:p>
            <a:pPr marL="352425" lvl="0" indent="-352425">
              <a:lnSpc>
                <a:spcPct val="110000"/>
              </a:lnSpc>
              <a:spcBef>
                <a:spcPct val="20000"/>
              </a:spcBef>
              <a:buClr>
                <a:srgbClr val="FF3300"/>
              </a:buClr>
              <a:buSzPct val="95000"/>
              <a:buFont typeface="Wingdings" pitchFamily="2" charset="2"/>
              <a:buChar char="l"/>
              <a:defRPr/>
            </a:pPr>
            <a:r>
              <a:rPr lang="zh-CN" altLang="en-US" sz="2400" b="1" dirty="0">
                <a:solidFill>
                  <a:prstClr val="black"/>
                </a:solidFill>
                <a:effectLst>
                  <a:outerShdw blurRad="38100" dist="38100" dir="2700000" algn="tl">
                    <a:srgbClr val="C0C0C0"/>
                  </a:outerShdw>
                </a:effectLst>
                <a:latin typeface="Arial Black" pitchFamily="34" charset="0"/>
              </a:rPr>
              <a:t>设置断点可以将找错的范围从整个程序缩小到一个分区，再从分区缩小到更小的分区，就这样不断缩小找错范围，直至找到出错点。</a:t>
            </a:r>
          </a:p>
          <a:p>
            <a:pPr marL="352425" lvl="0" indent="-352425">
              <a:lnSpc>
                <a:spcPct val="110000"/>
              </a:lnSpc>
              <a:spcBef>
                <a:spcPct val="20000"/>
              </a:spcBef>
              <a:buClr>
                <a:srgbClr val="FF3300"/>
              </a:buClr>
              <a:buSzPct val="95000"/>
              <a:buFont typeface="Wingdings" pitchFamily="2" charset="2"/>
              <a:buChar char="l"/>
              <a:defRPr/>
            </a:pPr>
            <a:r>
              <a:rPr lang="zh-CN" altLang="en-US" sz="2400" b="1" dirty="0">
                <a:solidFill>
                  <a:prstClr val="black"/>
                </a:solidFill>
                <a:effectLst>
                  <a:outerShdw blurRad="38100" dist="38100" dir="2700000" algn="tl">
                    <a:srgbClr val="C0C0C0"/>
                  </a:outerShdw>
                </a:effectLst>
                <a:latin typeface="Arial Black" pitchFamily="34" charset="0"/>
              </a:rPr>
              <a:t>程序运行到断点会暂停，检查有关变量和表达式的值，如果没有错误，继续运行程序到下一个断点，如此向下进行，直至程序调试结束。</a:t>
            </a:r>
            <a:r>
              <a:rPr lang="zh-CN" altLang="en-US" sz="2400" dirty="0">
                <a:solidFill>
                  <a:prstClr val="black"/>
                </a:solidFill>
                <a:latin typeface="Arial Black" pitchFamily="34" charset="0"/>
              </a:rPr>
              <a:t> </a:t>
            </a:r>
          </a:p>
        </p:txBody>
      </p:sp>
      <p:sp>
        <p:nvSpPr>
          <p:cNvPr id="4" name="动作按钮: 第一张 3">
            <a:hlinkClick r:id="" action="ppaction://hlinkshowjump?jump=firstslide" highlightClick="1"/>
          </p:cNvPr>
          <p:cNvSpPr/>
          <p:nvPr/>
        </p:nvSpPr>
        <p:spPr>
          <a:xfrm>
            <a:off x="7020272" y="6093296"/>
            <a:ext cx="864096" cy="576064"/>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8813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85</a:t>
            </a:fld>
            <a:endParaRPr lang="zh-CN" altLang="en-US"/>
          </a:p>
        </p:txBody>
      </p:sp>
      <p:sp>
        <p:nvSpPr>
          <p:cNvPr id="3" name="矩形 2"/>
          <p:cNvSpPr/>
          <p:nvPr/>
        </p:nvSpPr>
        <p:spPr>
          <a:xfrm>
            <a:off x="1557300" y="764704"/>
            <a:ext cx="5598368" cy="58477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3200" b="1" kern="0" dirty="0">
                <a:solidFill>
                  <a:srgbClr val="FF0000"/>
                </a:solidFill>
                <a:latin typeface="Arial"/>
                <a:ea typeface="黑体"/>
                <a:cs typeface="+mj-cs"/>
              </a:rPr>
              <a:t>7</a:t>
            </a:r>
            <a:r>
              <a:rPr kumimoji="0" lang="en-US" altLang="zh-CN" sz="3200" b="1" i="0" u="none" strike="noStrike" kern="0" cap="none" spc="0" normalizeH="0" baseline="0" noProof="0" dirty="0" smtClean="0">
                <a:ln>
                  <a:noFill/>
                </a:ln>
                <a:solidFill>
                  <a:srgbClr val="FF0000"/>
                </a:solidFill>
                <a:effectLst/>
                <a:uLnTx/>
                <a:uFillTx/>
                <a:latin typeface="Arial"/>
                <a:ea typeface="黑体"/>
                <a:cs typeface="+mj-cs"/>
              </a:rPr>
              <a:t>.7   </a:t>
            </a:r>
            <a:r>
              <a:rPr kumimoji="0" lang="zh-CN" altLang="en-US" sz="3200" b="1" i="0" u="none" strike="noStrike" kern="0" cap="none" spc="0" normalizeH="0" baseline="0" noProof="0" dirty="0" smtClean="0">
                <a:ln>
                  <a:noFill/>
                </a:ln>
                <a:solidFill>
                  <a:srgbClr val="FF0000"/>
                </a:solidFill>
                <a:effectLst/>
                <a:uLnTx/>
                <a:uFillTx/>
                <a:latin typeface="Arial"/>
                <a:ea typeface="黑体"/>
                <a:cs typeface="+mj-cs"/>
              </a:rPr>
              <a:t>事件驱动程序设计</a:t>
            </a:r>
            <a:endParaRPr kumimoji="0" lang="zh-CN" altLang="en-US" sz="3200" b="0" i="0" u="none" strike="noStrike" kern="0" cap="none" spc="0" normalizeH="0" baseline="0" noProof="0" dirty="0" smtClean="0">
              <a:ln>
                <a:noFill/>
              </a:ln>
              <a:solidFill>
                <a:srgbClr val="FF0000"/>
              </a:solidFill>
              <a:effectLst/>
              <a:uLnTx/>
              <a:uFillTx/>
            </a:endParaRPr>
          </a:p>
        </p:txBody>
      </p:sp>
      <p:sp>
        <p:nvSpPr>
          <p:cNvPr id="4" name="矩形 3"/>
          <p:cNvSpPr/>
          <p:nvPr/>
        </p:nvSpPr>
        <p:spPr>
          <a:xfrm>
            <a:off x="747782" y="1555051"/>
            <a:ext cx="7848872" cy="4278094"/>
          </a:xfrm>
          <a:prstGeom prst="rect">
            <a:avLst/>
          </a:prstGeom>
        </p:spPr>
        <p:txBody>
          <a:bodyPr wrap="square">
            <a:spAutoFit/>
          </a:bodyPr>
          <a:lstStyle/>
          <a:p>
            <a:pPr marL="342900" marR="0" lvl="0" indent="-342900" defTabSz="914400" eaLnBrk="0" fontAlgn="base" latinLnBrk="0" hangingPunct="0">
              <a:lnSpc>
                <a:spcPct val="100000"/>
              </a:lnSpc>
              <a:spcBef>
                <a:spcPct val="20000"/>
              </a:spcBef>
              <a:spcAft>
                <a:spcPct val="0"/>
              </a:spcAft>
              <a:buClr>
                <a:srgbClr val="008000"/>
              </a:buClr>
              <a:buSzPct val="110000"/>
              <a:buFontTx/>
              <a:buNone/>
              <a:tabLst/>
              <a:defRPr/>
            </a:pPr>
            <a:r>
              <a:rPr lang="en-US" altLang="zh-CN" sz="2800" b="1" kern="0" noProof="0" dirty="0">
                <a:solidFill>
                  <a:srgbClr val="0070C0"/>
                </a:solidFill>
                <a:latin typeface="Arial"/>
                <a:ea typeface="黑体"/>
              </a:rPr>
              <a:t>·</a:t>
            </a:r>
            <a:r>
              <a:rPr kumimoji="0" lang="en-US" altLang="zh-CN" sz="2800" b="1" i="0" u="none" strike="noStrike" kern="0" cap="none" spc="0" normalizeH="0" baseline="0" noProof="0" dirty="0" smtClean="0">
                <a:ln>
                  <a:noFill/>
                </a:ln>
                <a:solidFill>
                  <a:srgbClr val="0070C0"/>
                </a:solidFill>
                <a:effectLst/>
                <a:uLnTx/>
                <a:uFillTx/>
                <a:latin typeface="Arial"/>
                <a:ea typeface="黑体"/>
              </a:rPr>
              <a:t> </a:t>
            </a:r>
            <a:r>
              <a:rPr kumimoji="0" lang="zh-CN" altLang="en-US" sz="2800" b="1" i="0" u="none" strike="noStrike" kern="0" cap="none" spc="0" normalizeH="0" baseline="0" noProof="0" dirty="0" smtClean="0">
                <a:ln>
                  <a:noFill/>
                </a:ln>
                <a:solidFill>
                  <a:srgbClr val="0070C0"/>
                </a:solidFill>
                <a:effectLst/>
                <a:uLnTx/>
                <a:uFillTx/>
                <a:latin typeface="Arial"/>
                <a:ea typeface="黑体"/>
              </a:rPr>
              <a:t>事件程序的基本结构</a:t>
            </a:r>
          </a:p>
          <a:p>
            <a:pPr marL="342900" marR="0" lvl="0" indent="-342900" defTabSz="914400" eaLnBrk="0" fontAlgn="base" latinLnBrk="0" hangingPunct="0">
              <a:lnSpc>
                <a:spcPct val="100000"/>
              </a:lnSpc>
              <a:spcBef>
                <a:spcPct val="20000"/>
              </a:spcBef>
              <a:spcAft>
                <a:spcPct val="0"/>
              </a:spcAft>
              <a:buClr>
                <a:srgbClr val="008000"/>
              </a:buClr>
              <a:buSzPct val="110000"/>
              <a:buFontTx/>
              <a:buNone/>
              <a:tabLst/>
              <a:defRPr/>
            </a:pPr>
            <a:r>
              <a:rPr kumimoji="0" lang="zh-CN" altLang="en-US" sz="2400" b="1" i="0" u="none" strike="noStrike" kern="0" cap="none" spc="0" normalizeH="0" baseline="0" noProof="0" dirty="0" smtClean="0">
                <a:ln>
                  <a:noFill/>
                </a:ln>
                <a:solidFill>
                  <a:srgbClr val="000000"/>
                </a:solidFill>
                <a:effectLst/>
                <a:uLnTx/>
                <a:uFillTx/>
                <a:latin typeface="Arial"/>
                <a:ea typeface="黑体"/>
              </a:rPr>
              <a:t>事件程序必须有二个重要要素：对象和发生在该对象上的事件。所以程序结构如下：</a:t>
            </a:r>
          </a:p>
          <a:p>
            <a:pPr marL="342900" marR="0" lvl="0" indent="-342900" defTabSz="914400" eaLnBrk="0" fontAlgn="base" latinLnBrk="0" hangingPunct="0">
              <a:lnSpc>
                <a:spcPct val="100000"/>
              </a:lnSpc>
              <a:spcBef>
                <a:spcPct val="20000"/>
              </a:spcBef>
              <a:spcAft>
                <a:spcPct val="0"/>
              </a:spcAft>
              <a:buClr>
                <a:srgbClr val="008000"/>
              </a:buClr>
              <a:buSzPct val="110000"/>
              <a:buFontTx/>
              <a:buNone/>
              <a:tabLst/>
              <a:defRPr/>
            </a:pPr>
            <a:r>
              <a:rPr kumimoji="0" lang="zh-CN" altLang="en-US" sz="2400" b="1" i="0" u="none" strike="noStrike" kern="0" cap="none" spc="0" normalizeH="0" baseline="0" noProof="0" dirty="0" smtClean="0">
                <a:ln>
                  <a:noFill/>
                </a:ln>
                <a:solidFill>
                  <a:srgbClr val="FFFF00"/>
                </a:solidFill>
                <a:effectLst/>
                <a:uLnTx/>
                <a:uFillTx/>
                <a:latin typeface="Arial"/>
                <a:ea typeface="黑体"/>
              </a:rPr>
              <a:t>（</a:t>
            </a:r>
            <a:r>
              <a:rPr kumimoji="0" lang="en-US" altLang="zh-CN" sz="2400" b="1" i="0" u="none" strike="noStrike" kern="0" cap="none" spc="0" normalizeH="0" baseline="0" noProof="0" dirty="0" smtClean="0">
                <a:ln>
                  <a:noFill/>
                </a:ln>
                <a:solidFill>
                  <a:srgbClr val="FFFF00"/>
                </a:solidFill>
                <a:effectLst/>
                <a:uLnTx/>
                <a:uFillTx/>
                <a:latin typeface="Arial"/>
                <a:ea typeface="黑体"/>
              </a:rPr>
              <a:t>Private</a:t>
            </a:r>
            <a:r>
              <a:rPr kumimoji="0" lang="zh-CN" altLang="en-US" sz="2400" b="1" i="0" u="none" strike="noStrike" kern="0" cap="none" spc="0" normalizeH="0" baseline="0" noProof="0" dirty="0" smtClean="0">
                <a:ln>
                  <a:noFill/>
                </a:ln>
                <a:solidFill>
                  <a:srgbClr val="FFFF00"/>
                </a:solidFill>
                <a:effectLst/>
                <a:uLnTx/>
                <a:uFillTx/>
                <a:latin typeface="Arial"/>
                <a:ea typeface="黑体"/>
              </a:rPr>
              <a:t>）</a:t>
            </a:r>
            <a:r>
              <a:rPr kumimoji="0" lang="en-US" altLang="zh-CN" sz="2400" b="1" i="0" u="none" strike="noStrike" kern="0" cap="none" spc="0" normalizeH="0" baseline="0" noProof="0" dirty="0" smtClean="0">
                <a:ln>
                  <a:noFill/>
                </a:ln>
                <a:solidFill>
                  <a:srgbClr val="FFFF00"/>
                </a:solidFill>
                <a:effectLst/>
                <a:uLnTx/>
                <a:uFillTx/>
                <a:latin typeface="Arial"/>
                <a:ea typeface="黑体"/>
              </a:rPr>
              <a:t>Sub </a:t>
            </a:r>
            <a:r>
              <a:rPr kumimoji="0" lang="zh-CN" altLang="en-US" sz="2400" b="1" i="0" u="none" strike="noStrike" kern="0" cap="none" spc="0" normalizeH="0" baseline="0" noProof="0" dirty="0" smtClean="0">
                <a:ln>
                  <a:noFill/>
                </a:ln>
                <a:solidFill>
                  <a:srgbClr val="FFFF00"/>
                </a:solidFill>
                <a:effectLst/>
                <a:uLnTx/>
                <a:uFillTx/>
                <a:latin typeface="Arial"/>
                <a:ea typeface="黑体"/>
              </a:rPr>
              <a:t>对象名称</a:t>
            </a:r>
            <a:r>
              <a:rPr kumimoji="0" lang="en-US" altLang="zh-CN" sz="2400" b="1" i="0" u="none" strike="noStrike" kern="0" cap="none" spc="0" normalizeH="0" baseline="0" noProof="0" dirty="0" smtClean="0">
                <a:ln>
                  <a:noFill/>
                </a:ln>
                <a:solidFill>
                  <a:srgbClr val="FFFF00"/>
                </a:solidFill>
                <a:effectLst/>
                <a:uLnTx/>
                <a:uFillTx/>
                <a:latin typeface="Arial"/>
                <a:ea typeface="黑体"/>
              </a:rPr>
              <a:t>_</a:t>
            </a:r>
            <a:r>
              <a:rPr kumimoji="0" lang="zh-CN" altLang="en-US" sz="2400" b="1" i="0" u="none" strike="noStrike" kern="0" cap="none" spc="0" normalizeH="0" baseline="0" noProof="0" dirty="0" smtClean="0">
                <a:ln>
                  <a:noFill/>
                </a:ln>
                <a:solidFill>
                  <a:srgbClr val="FFFF00"/>
                </a:solidFill>
                <a:effectLst/>
                <a:uLnTx/>
                <a:uFillTx/>
                <a:latin typeface="Arial"/>
                <a:ea typeface="黑体"/>
              </a:rPr>
              <a:t>事件名称（自变量） ’过程名称由对象名和事件名组成</a:t>
            </a:r>
          </a:p>
          <a:p>
            <a:pPr marL="342900" marR="0" lvl="0" indent="-342900" defTabSz="914400" eaLnBrk="0" fontAlgn="base" latinLnBrk="0" hangingPunct="0">
              <a:lnSpc>
                <a:spcPct val="100000"/>
              </a:lnSpc>
              <a:spcBef>
                <a:spcPct val="20000"/>
              </a:spcBef>
              <a:spcAft>
                <a:spcPct val="0"/>
              </a:spcAft>
              <a:buClr>
                <a:srgbClr val="008000"/>
              </a:buClr>
              <a:buSzPct val="110000"/>
              <a:buFontTx/>
              <a:buNone/>
              <a:tabLst/>
              <a:defRPr/>
            </a:pPr>
            <a:r>
              <a:rPr kumimoji="0" lang="en-US" altLang="zh-CN" sz="2400" b="1" i="0" u="none" strike="noStrike" kern="0" cap="none" spc="0" normalizeH="0" baseline="0" noProof="0" dirty="0" smtClean="0">
                <a:ln>
                  <a:noFill/>
                </a:ln>
                <a:solidFill>
                  <a:srgbClr val="FFFF00"/>
                </a:solidFill>
                <a:effectLst/>
                <a:uLnTx/>
                <a:uFillTx/>
                <a:latin typeface="Arial"/>
                <a:ea typeface="黑体"/>
              </a:rPr>
              <a:t>         </a:t>
            </a:r>
            <a:r>
              <a:rPr kumimoji="0" lang="zh-CN" altLang="en-US" sz="2400" b="1" i="0" u="none" strike="noStrike" kern="0" cap="none" spc="0" normalizeH="0" baseline="0" noProof="0" dirty="0" smtClean="0">
                <a:ln>
                  <a:noFill/>
                </a:ln>
                <a:solidFill>
                  <a:srgbClr val="FFFF00"/>
                </a:solidFill>
                <a:effectLst/>
                <a:uLnTx/>
                <a:uFillTx/>
                <a:latin typeface="Arial"/>
                <a:ea typeface="黑体"/>
              </a:rPr>
              <a:t>程序代码</a:t>
            </a:r>
          </a:p>
          <a:p>
            <a:pPr marL="342900" marR="0" lvl="0" indent="-342900" defTabSz="914400" eaLnBrk="0" fontAlgn="base" latinLnBrk="0" hangingPunct="0">
              <a:lnSpc>
                <a:spcPct val="100000"/>
              </a:lnSpc>
              <a:spcBef>
                <a:spcPct val="20000"/>
              </a:spcBef>
              <a:spcAft>
                <a:spcPct val="0"/>
              </a:spcAft>
              <a:buClr>
                <a:srgbClr val="008000"/>
              </a:buClr>
              <a:buSzPct val="110000"/>
              <a:buFontTx/>
              <a:buNone/>
              <a:tabLst/>
              <a:defRPr/>
            </a:pPr>
            <a:r>
              <a:rPr kumimoji="0" lang="en-US" altLang="zh-CN" sz="2400" b="1" i="0" u="none" strike="noStrike" kern="0" cap="none" spc="0" normalizeH="0" baseline="0" noProof="0" dirty="0" smtClean="0">
                <a:ln>
                  <a:noFill/>
                </a:ln>
                <a:solidFill>
                  <a:srgbClr val="FFFF00"/>
                </a:solidFill>
                <a:effectLst/>
                <a:uLnTx/>
                <a:uFillTx/>
                <a:latin typeface="Arial"/>
                <a:ea typeface="黑体"/>
              </a:rPr>
              <a:t> End Sub</a:t>
            </a:r>
            <a:endParaRPr kumimoji="0" lang="zh-CN" altLang="zh-CN" sz="2400" b="1" i="0" u="none" strike="noStrike" kern="0" cap="none" spc="0" normalizeH="0" baseline="0" noProof="0" dirty="0" smtClean="0">
              <a:ln>
                <a:noFill/>
              </a:ln>
              <a:solidFill>
                <a:srgbClr val="FFFF00"/>
              </a:solidFill>
              <a:effectLst/>
              <a:uLnTx/>
              <a:uFillTx/>
              <a:latin typeface="Arial"/>
              <a:ea typeface="黑体"/>
            </a:endParaRPr>
          </a:p>
          <a:p>
            <a:pPr marL="342900" marR="0" lvl="0" indent="-342900" defTabSz="914400" eaLnBrk="0" fontAlgn="base" latinLnBrk="0" hangingPunct="0">
              <a:lnSpc>
                <a:spcPct val="100000"/>
              </a:lnSpc>
              <a:spcBef>
                <a:spcPct val="20000"/>
              </a:spcBef>
              <a:spcAft>
                <a:spcPct val="0"/>
              </a:spcAft>
              <a:buClr>
                <a:srgbClr val="008000"/>
              </a:buClr>
              <a:buSzPct val="110000"/>
              <a:buFontTx/>
              <a:buNone/>
              <a:tabLst/>
              <a:defRPr/>
            </a:pPr>
            <a:r>
              <a:rPr kumimoji="0" lang="zh-CN" altLang="en-US" sz="2400" b="1" i="0" u="none" strike="noStrike" kern="0" cap="none" spc="0" normalizeH="0" baseline="0" noProof="0" dirty="0" smtClean="0">
                <a:ln>
                  <a:noFill/>
                </a:ln>
                <a:solidFill>
                  <a:srgbClr val="000000"/>
                </a:solidFill>
                <a:effectLst/>
                <a:uLnTx/>
                <a:uFillTx/>
                <a:latin typeface="Arial"/>
                <a:ea typeface="黑体"/>
              </a:rPr>
              <a:t>其中：对象名称</a:t>
            </a:r>
            <a:r>
              <a:rPr kumimoji="0" lang="en-US" altLang="zh-CN" sz="2400" b="1" i="0" u="none" strike="noStrike" kern="0" cap="none" spc="0" normalizeH="0" baseline="0" noProof="0" dirty="0" smtClean="0">
                <a:ln>
                  <a:noFill/>
                </a:ln>
                <a:solidFill>
                  <a:srgbClr val="000000"/>
                </a:solidFill>
                <a:effectLst/>
                <a:uLnTx/>
                <a:uFillTx/>
                <a:latin typeface="Arial"/>
                <a:ea typeface="黑体"/>
              </a:rPr>
              <a:t>_</a:t>
            </a:r>
            <a:r>
              <a:rPr kumimoji="0" lang="zh-CN" altLang="en-US" sz="2400" b="1" i="0" u="none" strike="noStrike" kern="0" cap="none" spc="0" normalizeH="0" baseline="0" noProof="0" dirty="0" smtClean="0">
                <a:ln>
                  <a:noFill/>
                </a:ln>
                <a:solidFill>
                  <a:srgbClr val="000000"/>
                </a:solidFill>
                <a:effectLst/>
                <a:uLnTx/>
                <a:uFillTx/>
                <a:latin typeface="Arial"/>
                <a:ea typeface="黑体"/>
              </a:rPr>
              <a:t>事件名称（自变量）是选取对象和事件后系统自动添加的，用户不能修改</a:t>
            </a:r>
            <a:r>
              <a:rPr kumimoji="0" lang="en-US" altLang="zh-CN" sz="2400" b="1" i="0" u="none" strike="noStrike" kern="0" cap="none" spc="0" normalizeH="0" baseline="0" noProof="0" dirty="0" smtClean="0">
                <a:ln>
                  <a:noFill/>
                </a:ln>
                <a:solidFill>
                  <a:srgbClr val="000000"/>
                </a:solidFill>
                <a:effectLst/>
                <a:uLnTx/>
                <a:uFillTx/>
                <a:latin typeface="Arial"/>
                <a:ea typeface="黑体"/>
              </a:rPr>
              <a:t>,</a:t>
            </a:r>
            <a:r>
              <a:rPr kumimoji="0" lang="zh-CN" altLang="en-US" sz="2400" b="1" i="0" u="none" strike="noStrike" kern="0" cap="none" spc="0" normalizeH="0" baseline="0" noProof="0" dirty="0" smtClean="0">
                <a:ln>
                  <a:noFill/>
                </a:ln>
                <a:solidFill>
                  <a:srgbClr val="000000"/>
                </a:solidFill>
                <a:effectLst/>
                <a:uLnTx/>
                <a:uFillTx/>
                <a:latin typeface="Arial"/>
                <a:ea typeface="黑体"/>
              </a:rPr>
              <a:t>括号中的自变量由系统指定，但有些事件程序没有自变量</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5" name="动作按钮: 第一张 4">
            <a:hlinkClick r:id="" action="ppaction://hlinkshowjump?jump=firstslide" highlightClick="1"/>
          </p:cNvPr>
          <p:cNvSpPr/>
          <p:nvPr/>
        </p:nvSpPr>
        <p:spPr>
          <a:xfrm>
            <a:off x="6444208" y="6093296"/>
            <a:ext cx="1008112" cy="576064"/>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55674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nodeType="withEffect">
                                  <p:stCondLst>
                                    <p:cond delay="0"/>
                                  </p:stCondLst>
                                  <p:childTnLst>
                                    <p:animClr clrSpc="hsl" dir="cw">
                                      <p:cBhvr override="childStyle">
                                        <p:cTn id="6" dur="500" fill="hold"/>
                                        <p:tgtEl>
                                          <p:spTgt spid="4">
                                            <p:txEl>
                                              <p:pRg st="0" end="0"/>
                                            </p:txEl>
                                          </p:spTgt>
                                        </p:tgtEl>
                                        <p:attrNameLst>
                                          <p:attrName>style.color</p:attrName>
                                        </p:attrNameLst>
                                      </p:cBhvr>
                                      <p:by>
                                        <p:hsl h="7200000" s="0" l="0"/>
                                      </p:by>
                                    </p:animClr>
                                    <p:animClr clrSpc="hsl" dir="cw">
                                      <p:cBhvr>
                                        <p:cTn id="7" dur="500" fill="hold"/>
                                        <p:tgtEl>
                                          <p:spTgt spid="4">
                                            <p:txEl>
                                              <p:pRg st="0" end="0"/>
                                            </p:txEl>
                                          </p:spTgt>
                                        </p:tgtEl>
                                        <p:attrNameLst>
                                          <p:attrName>fillcolor</p:attrName>
                                        </p:attrNameLst>
                                      </p:cBhvr>
                                      <p:by>
                                        <p:hsl h="7200000" s="0" l="0"/>
                                      </p:by>
                                    </p:animClr>
                                    <p:animClr clrSpc="hsl" dir="cw">
                                      <p:cBhvr>
                                        <p:cTn id="8" dur="500" fill="hold"/>
                                        <p:tgtEl>
                                          <p:spTgt spid="4">
                                            <p:txEl>
                                              <p:pRg st="0" end="0"/>
                                            </p:txEl>
                                          </p:spTgt>
                                        </p:tgtEl>
                                        <p:attrNameLst>
                                          <p:attrName>stroke.color</p:attrName>
                                        </p:attrNameLst>
                                      </p:cBhvr>
                                      <p:by>
                                        <p:hsl h="7200000" s="0" l="0"/>
                                      </p:by>
                                    </p:animClr>
                                    <p:set>
                                      <p:cBhvr>
                                        <p:cTn id="9" dur="500" fill="hold"/>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86</a:t>
            </a:fld>
            <a:endParaRPr lang="zh-CN" altLang="en-US"/>
          </a:p>
        </p:txBody>
      </p:sp>
      <p:sp>
        <p:nvSpPr>
          <p:cNvPr id="3" name="矩形 2"/>
          <p:cNvSpPr/>
          <p:nvPr/>
        </p:nvSpPr>
        <p:spPr>
          <a:xfrm>
            <a:off x="846100" y="1124744"/>
            <a:ext cx="7920880" cy="4130361"/>
          </a:xfrm>
          <a:prstGeom prst="rect">
            <a:avLst/>
          </a:prstGeom>
        </p:spPr>
        <p:txBody>
          <a:bodyPr wrap="square">
            <a:spAutoFit/>
          </a:bodyPr>
          <a:lstStyle/>
          <a:p>
            <a:pPr marL="342900" lvl="0" indent="-342900" eaLnBrk="0" fontAlgn="base" hangingPunct="0">
              <a:spcBef>
                <a:spcPct val="20000"/>
              </a:spcBef>
              <a:spcAft>
                <a:spcPct val="0"/>
              </a:spcAft>
              <a:buClr>
                <a:srgbClr val="008000"/>
              </a:buClr>
              <a:buSzPct val="110000"/>
            </a:pPr>
            <a:r>
              <a:rPr lang="en-US" altLang="zh-CN" sz="3200" b="1" kern="0" dirty="0" smtClean="0">
                <a:solidFill>
                  <a:srgbClr val="FF0000"/>
                </a:solidFill>
                <a:latin typeface="Arial"/>
                <a:ea typeface="黑体"/>
              </a:rPr>
              <a:t>7.8 </a:t>
            </a:r>
            <a:r>
              <a:rPr lang="en-US" altLang="zh-CN" sz="3200" b="1" kern="0" dirty="0">
                <a:solidFill>
                  <a:srgbClr val="FF0000"/>
                </a:solidFill>
                <a:latin typeface="Arial"/>
                <a:ea typeface="黑体"/>
              </a:rPr>
              <a:t>ADO</a:t>
            </a:r>
            <a:r>
              <a:rPr lang="zh-CN" altLang="en-US" sz="3200" b="1" kern="0" dirty="0">
                <a:solidFill>
                  <a:srgbClr val="FF0000"/>
                </a:solidFill>
                <a:latin typeface="Arial"/>
                <a:ea typeface="黑体"/>
              </a:rPr>
              <a:t>访问数据库程序设计</a:t>
            </a: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ADO</a:t>
            </a:r>
            <a:r>
              <a:rPr lang="zh-CN" altLang="en-US" sz="2400" b="1" kern="0" dirty="0">
                <a:solidFill>
                  <a:srgbClr val="000000"/>
                </a:solidFill>
                <a:latin typeface="Arial"/>
                <a:ea typeface="黑体"/>
              </a:rPr>
              <a:t>是一种数据访问接口</a:t>
            </a:r>
            <a:r>
              <a:rPr lang="en-US" altLang="zh-CN" sz="2400" b="1" kern="0" dirty="0">
                <a:solidFill>
                  <a:srgbClr val="000000"/>
                </a:solidFill>
                <a:latin typeface="Arial"/>
                <a:ea typeface="黑体"/>
              </a:rPr>
              <a:t>,</a:t>
            </a:r>
            <a:r>
              <a:rPr lang="zh-CN" altLang="en-US" sz="2400" b="1" kern="0" dirty="0">
                <a:solidFill>
                  <a:srgbClr val="000000"/>
                </a:solidFill>
                <a:latin typeface="Arial"/>
                <a:ea typeface="黑体"/>
              </a:rPr>
              <a:t>它提供了编写程序访问数据库中数据的手段。</a:t>
            </a:r>
          </a:p>
          <a:p>
            <a:pPr marL="342900" lvl="0" indent="-342900" eaLnBrk="0" fontAlgn="base" hangingPunct="0">
              <a:spcBef>
                <a:spcPct val="20000"/>
              </a:spcBef>
              <a:spcAft>
                <a:spcPct val="0"/>
              </a:spcAft>
              <a:buClr>
                <a:srgbClr val="008000"/>
              </a:buClr>
              <a:buSzPct val="110000"/>
            </a:pPr>
            <a:r>
              <a:rPr lang="en-US" altLang="zh-CN" sz="2400" b="1" kern="0" dirty="0">
                <a:solidFill>
                  <a:srgbClr val="000000"/>
                </a:solidFill>
                <a:latin typeface="Arial"/>
                <a:ea typeface="黑体"/>
              </a:rPr>
              <a:t>	ADO</a:t>
            </a:r>
            <a:r>
              <a:rPr lang="zh-CN" altLang="en-US" sz="2400" b="1" kern="0" dirty="0">
                <a:solidFill>
                  <a:srgbClr val="000000"/>
                </a:solidFill>
                <a:latin typeface="Arial"/>
                <a:ea typeface="黑体"/>
              </a:rPr>
              <a:t>主要包括</a:t>
            </a:r>
            <a:r>
              <a:rPr lang="en-US" altLang="zh-CN" sz="2400" b="1" kern="0" dirty="0">
                <a:solidFill>
                  <a:srgbClr val="FFFF00"/>
                </a:solidFill>
                <a:latin typeface="Arial"/>
                <a:ea typeface="黑体"/>
              </a:rPr>
              <a:t>Connection</a:t>
            </a:r>
            <a:r>
              <a:rPr lang="zh-CN" altLang="en-US" sz="2400" b="1" kern="0" dirty="0">
                <a:solidFill>
                  <a:srgbClr val="000000"/>
                </a:solidFill>
                <a:latin typeface="Arial"/>
                <a:ea typeface="黑体"/>
              </a:rPr>
              <a:t>、</a:t>
            </a:r>
            <a:r>
              <a:rPr lang="en-US" altLang="zh-CN" sz="2400" b="1" kern="0" dirty="0" err="1">
                <a:solidFill>
                  <a:srgbClr val="FFFF00"/>
                </a:solidFill>
                <a:latin typeface="Arial"/>
                <a:ea typeface="黑体"/>
              </a:rPr>
              <a:t>Recordset</a:t>
            </a:r>
            <a:r>
              <a:rPr lang="zh-CN" altLang="en-US" sz="2400" b="1" kern="0" dirty="0">
                <a:solidFill>
                  <a:srgbClr val="000000"/>
                </a:solidFill>
                <a:latin typeface="Arial"/>
                <a:ea typeface="黑体"/>
              </a:rPr>
              <a:t>和</a:t>
            </a:r>
            <a:r>
              <a:rPr lang="en-US" altLang="zh-CN" sz="2400" b="1" kern="0" dirty="0">
                <a:solidFill>
                  <a:srgbClr val="000000"/>
                </a:solidFill>
                <a:latin typeface="Arial"/>
                <a:ea typeface="黑体"/>
              </a:rPr>
              <a:t>  </a:t>
            </a:r>
            <a:r>
              <a:rPr lang="en-US" altLang="zh-CN" sz="2400" b="1" kern="0" dirty="0">
                <a:solidFill>
                  <a:srgbClr val="FFFF00"/>
                </a:solidFill>
                <a:latin typeface="Arial"/>
                <a:ea typeface="黑体"/>
              </a:rPr>
              <a:t>Command</a:t>
            </a:r>
            <a:r>
              <a:rPr lang="zh-CN" altLang="en-US" sz="2400" b="1" kern="0" dirty="0">
                <a:solidFill>
                  <a:srgbClr val="000000"/>
                </a:solidFill>
                <a:latin typeface="Arial"/>
                <a:ea typeface="黑体"/>
              </a:rPr>
              <a:t>三个对象。其主要功能如下：</a:t>
            </a:r>
          </a:p>
          <a:p>
            <a:pPr marL="342900" lvl="0" indent="-342900" eaLnBrk="0" fontAlgn="base" hangingPunct="0">
              <a:spcBef>
                <a:spcPct val="20000"/>
              </a:spcBef>
              <a:spcAft>
                <a:spcPct val="0"/>
              </a:spcAft>
              <a:buClr>
                <a:srgbClr val="008000"/>
              </a:buClr>
              <a:buSzPct val="110000"/>
            </a:pPr>
            <a:r>
              <a:rPr lang="en-US" altLang="zh-CN" sz="2400" b="1" kern="0" dirty="0" smtClean="0">
                <a:solidFill>
                  <a:srgbClr val="FFFF00"/>
                </a:solidFill>
                <a:latin typeface="Arial"/>
                <a:ea typeface="黑体"/>
              </a:rPr>
              <a:t>（1）Connection </a:t>
            </a:r>
            <a:r>
              <a:rPr lang="zh-CN" altLang="en-US" sz="2400" b="1" kern="0" dirty="0">
                <a:solidFill>
                  <a:srgbClr val="000000"/>
                </a:solidFill>
                <a:latin typeface="Arial"/>
                <a:ea typeface="黑体"/>
              </a:rPr>
              <a:t>对象：负责打开或连接数据库文件。“连接”就是指记录集（</a:t>
            </a:r>
            <a:r>
              <a:rPr lang="en-US" altLang="zh-CN" sz="2400" b="1" kern="0" dirty="0" err="1">
                <a:solidFill>
                  <a:srgbClr val="000000"/>
                </a:solidFill>
                <a:latin typeface="Arial"/>
                <a:ea typeface="黑体"/>
              </a:rPr>
              <a:t>Recordset</a:t>
            </a:r>
            <a:r>
              <a:rPr lang="zh-CN" altLang="en-US" sz="2400" b="1" kern="0" dirty="0">
                <a:solidFill>
                  <a:srgbClr val="000000"/>
                </a:solidFill>
                <a:latin typeface="Arial"/>
                <a:ea typeface="黑体"/>
              </a:rPr>
              <a:t>）与数据库的通信。利用</a:t>
            </a:r>
            <a:r>
              <a:rPr lang="en-US" altLang="zh-CN" sz="2400" b="1" kern="0" dirty="0">
                <a:solidFill>
                  <a:srgbClr val="000000"/>
                </a:solidFill>
                <a:latin typeface="Arial"/>
                <a:ea typeface="黑体"/>
              </a:rPr>
              <a:t>Connection </a:t>
            </a:r>
            <a:r>
              <a:rPr lang="zh-CN" altLang="en-US" sz="2400" b="1" kern="0" dirty="0">
                <a:solidFill>
                  <a:srgbClr val="000000"/>
                </a:solidFill>
                <a:latin typeface="Arial"/>
                <a:ea typeface="黑体"/>
              </a:rPr>
              <a:t>对象的方法和属性，可以使用</a:t>
            </a:r>
            <a:r>
              <a:rPr lang="en-US" altLang="zh-CN" sz="2400" b="1" kern="0" dirty="0">
                <a:solidFill>
                  <a:srgbClr val="000000"/>
                </a:solidFill>
                <a:latin typeface="Arial"/>
                <a:ea typeface="黑体"/>
              </a:rPr>
              <a:t>Open </a:t>
            </a:r>
            <a:r>
              <a:rPr lang="zh-CN" altLang="en-US" sz="2400" b="1" kern="0" dirty="0">
                <a:solidFill>
                  <a:srgbClr val="000000"/>
                </a:solidFill>
                <a:latin typeface="Arial"/>
                <a:ea typeface="黑体"/>
              </a:rPr>
              <a:t>方法打开一个数据源的连接，使用</a:t>
            </a:r>
            <a:r>
              <a:rPr lang="en-US" altLang="zh-CN" sz="2400" b="1" kern="0" dirty="0">
                <a:solidFill>
                  <a:srgbClr val="000000"/>
                </a:solidFill>
                <a:latin typeface="Arial"/>
                <a:ea typeface="黑体"/>
              </a:rPr>
              <a:t>Close</a:t>
            </a:r>
            <a:r>
              <a:rPr lang="zh-CN" altLang="en-US" sz="2400" b="1" kern="0" dirty="0">
                <a:solidFill>
                  <a:srgbClr val="000000"/>
                </a:solidFill>
                <a:latin typeface="Arial"/>
                <a:ea typeface="黑体"/>
              </a:rPr>
              <a:t>方法释放一个数据源的连接。</a:t>
            </a:r>
          </a:p>
        </p:txBody>
      </p:sp>
    </p:spTree>
    <p:extLst>
      <p:ext uri="{BB962C8B-B14F-4D97-AF65-F5344CB8AC3E}">
        <p14:creationId xmlns:p14="http://schemas.microsoft.com/office/powerpoint/2010/main" val="32844640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87</a:t>
            </a:fld>
            <a:endParaRPr lang="zh-CN" altLang="en-US"/>
          </a:p>
        </p:txBody>
      </p:sp>
      <p:sp>
        <p:nvSpPr>
          <p:cNvPr id="3" name="矩形 2"/>
          <p:cNvSpPr/>
          <p:nvPr/>
        </p:nvSpPr>
        <p:spPr>
          <a:xfrm>
            <a:off x="827584" y="836712"/>
            <a:ext cx="7632848" cy="4487382"/>
          </a:xfrm>
          <a:prstGeom prst="rect">
            <a:avLst/>
          </a:prstGeom>
        </p:spPr>
        <p:txBody>
          <a:bodyPr wrap="square">
            <a:spAutoFit/>
          </a:bodyPr>
          <a:lstStyle/>
          <a:p>
            <a:pPr marL="342900" lvl="0" indent="-342900" eaLnBrk="0" fontAlgn="base" hangingPunct="0">
              <a:spcBef>
                <a:spcPct val="20000"/>
              </a:spcBef>
              <a:spcAft>
                <a:spcPct val="0"/>
              </a:spcAft>
              <a:buClr>
                <a:srgbClr val="008000"/>
              </a:buClr>
              <a:buSzPct val="110000"/>
            </a:pPr>
            <a:r>
              <a:rPr lang="zh-CN" altLang="en-US" sz="2800" b="1" kern="0" dirty="0">
                <a:solidFill>
                  <a:srgbClr val="FFFF00"/>
                </a:solidFill>
                <a:latin typeface="Arial"/>
                <a:ea typeface="黑体"/>
              </a:rPr>
              <a:t>（</a:t>
            </a:r>
            <a:r>
              <a:rPr lang="en-US" altLang="zh-CN" sz="2800" b="1" kern="0" dirty="0">
                <a:solidFill>
                  <a:srgbClr val="FFFF00"/>
                </a:solidFill>
                <a:latin typeface="Arial"/>
                <a:ea typeface="黑体"/>
              </a:rPr>
              <a:t>2</a:t>
            </a:r>
            <a:r>
              <a:rPr lang="zh-CN" altLang="en-US" sz="2800" b="1" kern="0" dirty="0">
                <a:solidFill>
                  <a:srgbClr val="FFFF00"/>
                </a:solidFill>
                <a:latin typeface="Arial"/>
                <a:ea typeface="黑体"/>
              </a:rPr>
              <a:t>）</a:t>
            </a:r>
            <a:r>
              <a:rPr lang="en-US" altLang="zh-CN" sz="2800" b="1" kern="0" dirty="0">
                <a:solidFill>
                  <a:srgbClr val="FFFF00"/>
                </a:solidFill>
                <a:latin typeface="Arial"/>
                <a:ea typeface="黑体"/>
              </a:rPr>
              <a:t>  </a:t>
            </a:r>
            <a:r>
              <a:rPr lang="en-US" altLang="zh-CN" sz="2800" b="1" kern="0" dirty="0" err="1">
                <a:solidFill>
                  <a:srgbClr val="FFFF00"/>
                </a:solidFill>
                <a:latin typeface="Arial"/>
                <a:ea typeface="黑体"/>
              </a:rPr>
              <a:t>Recordset</a:t>
            </a:r>
            <a:r>
              <a:rPr lang="en-US" altLang="zh-CN" sz="2800" b="1" kern="0" dirty="0">
                <a:solidFill>
                  <a:srgbClr val="FFFF00"/>
                </a:solidFill>
                <a:latin typeface="Arial"/>
                <a:ea typeface="黑体"/>
              </a:rPr>
              <a:t> </a:t>
            </a:r>
            <a:r>
              <a:rPr lang="zh-CN" altLang="en-US" sz="2800" b="1" kern="0" dirty="0">
                <a:solidFill>
                  <a:srgbClr val="000000"/>
                </a:solidFill>
                <a:latin typeface="Arial"/>
                <a:ea typeface="黑体"/>
              </a:rPr>
              <a:t>对象：存取数据库的内容。通过</a:t>
            </a:r>
            <a:r>
              <a:rPr lang="en-US" altLang="zh-CN" sz="2800" b="1" kern="0" dirty="0" err="1">
                <a:solidFill>
                  <a:srgbClr val="000000"/>
                </a:solidFill>
                <a:latin typeface="Arial"/>
                <a:ea typeface="黑体"/>
              </a:rPr>
              <a:t>Recordset</a:t>
            </a:r>
            <a:r>
              <a:rPr lang="en-US" altLang="zh-CN" sz="2800" b="1" kern="0" dirty="0">
                <a:solidFill>
                  <a:srgbClr val="000000"/>
                </a:solidFill>
                <a:latin typeface="Arial"/>
                <a:ea typeface="黑体"/>
              </a:rPr>
              <a:t> </a:t>
            </a:r>
            <a:r>
              <a:rPr lang="zh-CN" altLang="en-US" sz="2800" b="1" kern="0" dirty="0">
                <a:solidFill>
                  <a:srgbClr val="000000"/>
                </a:solidFill>
                <a:latin typeface="Arial"/>
                <a:ea typeface="黑体"/>
              </a:rPr>
              <a:t>对象可以操纵来自数据提供者的数据，利用该对象的方法和属性，可以执行方法：</a:t>
            </a:r>
            <a:r>
              <a:rPr lang="en-US" altLang="zh-CN" sz="2800" b="1" kern="0" dirty="0" err="1">
                <a:solidFill>
                  <a:srgbClr val="000000"/>
                </a:solidFill>
                <a:latin typeface="Arial"/>
                <a:ea typeface="黑体"/>
              </a:rPr>
              <a:t>MoveFirst</a:t>
            </a:r>
            <a:r>
              <a:rPr lang="zh-CN" altLang="en-US" sz="2800" b="1" kern="0" dirty="0">
                <a:solidFill>
                  <a:srgbClr val="000000"/>
                </a:solidFill>
                <a:latin typeface="Arial"/>
                <a:ea typeface="黑体"/>
              </a:rPr>
              <a:t>、</a:t>
            </a:r>
            <a:r>
              <a:rPr lang="en-US" altLang="zh-CN" sz="2800" b="1" kern="0" dirty="0">
                <a:solidFill>
                  <a:srgbClr val="000000"/>
                </a:solidFill>
                <a:latin typeface="Arial"/>
                <a:ea typeface="黑体"/>
              </a:rPr>
              <a:t> </a:t>
            </a:r>
            <a:r>
              <a:rPr lang="en-US" altLang="zh-CN" sz="2800" b="1" kern="0" dirty="0" err="1">
                <a:solidFill>
                  <a:srgbClr val="000000"/>
                </a:solidFill>
                <a:latin typeface="Arial"/>
                <a:ea typeface="黑体"/>
              </a:rPr>
              <a:t>MoveLast</a:t>
            </a:r>
            <a:r>
              <a:rPr lang="zh-CN" altLang="en-US" sz="2800" b="1" kern="0" dirty="0">
                <a:solidFill>
                  <a:srgbClr val="000000"/>
                </a:solidFill>
                <a:latin typeface="Arial"/>
                <a:ea typeface="黑体"/>
              </a:rPr>
              <a:t>、</a:t>
            </a:r>
            <a:r>
              <a:rPr lang="en-US" altLang="zh-CN" sz="2800" b="1" kern="0" dirty="0" err="1">
                <a:solidFill>
                  <a:srgbClr val="000000"/>
                </a:solidFill>
                <a:latin typeface="Arial"/>
                <a:ea typeface="黑体"/>
              </a:rPr>
              <a:t>MoveNext</a:t>
            </a:r>
            <a:r>
              <a:rPr lang="zh-CN" altLang="en-US" sz="2800" b="1" kern="0" dirty="0">
                <a:solidFill>
                  <a:srgbClr val="000000"/>
                </a:solidFill>
                <a:latin typeface="Arial"/>
                <a:ea typeface="黑体"/>
              </a:rPr>
              <a:t>和</a:t>
            </a:r>
            <a:r>
              <a:rPr lang="en-US" altLang="zh-CN" sz="2800" b="1" kern="0" dirty="0" err="1">
                <a:solidFill>
                  <a:srgbClr val="000000"/>
                </a:solidFill>
                <a:latin typeface="Arial"/>
                <a:ea typeface="黑体"/>
              </a:rPr>
              <a:t>MovePrevious</a:t>
            </a:r>
            <a:r>
              <a:rPr lang="zh-CN" altLang="en-US" sz="2800" b="1" kern="0" dirty="0">
                <a:solidFill>
                  <a:srgbClr val="000000"/>
                </a:solidFill>
                <a:latin typeface="Arial"/>
                <a:ea typeface="黑体"/>
              </a:rPr>
              <a:t>移动记录指针，通过执行方法</a:t>
            </a:r>
            <a:r>
              <a:rPr lang="en-US" altLang="zh-CN" sz="2800" b="1" kern="0" dirty="0">
                <a:solidFill>
                  <a:srgbClr val="000000"/>
                </a:solidFill>
                <a:latin typeface="Arial"/>
                <a:ea typeface="黑体"/>
              </a:rPr>
              <a:t>Update</a:t>
            </a:r>
            <a:r>
              <a:rPr lang="zh-CN" altLang="en-US" sz="2800" b="1" kern="0" dirty="0">
                <a:solidFill>
                  <a:srgbClr val="000000"/>
                </a:solidFill>
                <a:latin typeface="Arial"/>
                <a:ea typeface="黑体"/>
              </a:rPr>
              <a:t>去更新数据，通过执行方法</a:t>
            </a:r>
            <a:r>
              <a:rPr lang="en-US" altLang="zh-CN" sz="2800" b="1" kern="0" dirty="0" err="1">
                <a:solidFill>
                  <a:srgbClr val="000000"/>
                </a:solidFill>
                <a:latin typeface="Arial"/>
                <a:ea typeface="黑体"/>
              </a:rPr>
              <a:t>AddNew</a:t>
            </a:r>
            <a:r>
              <a:rPr lang="zh-CN" altLang="en-US" sz="2800" b="1" kern="0" dirty="0">
                <a:solidFill>
                  <a:srgbClr val="000000"/>
                </a:solidFill>
                <a:latin typeface="Arial"/>
                <a:ea typeface="黑体"/>
              </a:rPr>
              <a:t>去添加记录等。</a:t>
            </a:r>
          </a:p>
          <a:p>
            <a:pPr marL="342900" lvl="0" indent="-342900" eaLnBrk="0" fontAlgn="base" hangingPunct="0">
              <a:spcBef>
                <a:spcPct val="20000"/>
              </a:spcBef>
              <a:spcAft>
                <a:spcPct val="0"/>
              </a:spcAft>
              <a:buClr>
                <a:srgbClr val="008000"/>
              </a:buClr>
              <a:buSzPct val="110000"/>
            </a:pPr>
            <a:r>
              <a:rPr lang="zh-CN" altLang="en-US" sz="2800" b="1" kern="0" dirty="0">
                <a:solidFill>
                  <a:srgbClr val="FFFF00"/>
                </a:solidFill>
                <a:latin typeface="Arial"/>
                <a:ea typeface="黑体"/>
              </a:rPr>
              <a:t>（</a:t>
            </a:r>
            <a:r>
              <a:rPr lang="en-US" altLang="zh-CN" sz="2800" b="1" kern="0" dirty="0">
                <a:solidFill>
                  <a:srgbClr val="FFFF00"/>
                </a:solidFill>
                <a:latin typeface="Arial"/>
                <a:ea typeface="黑体"/>
              </a:rPr>
              <a:t>3</a:t>
            </a:r>
            <a:r>
              <a:rPr lang="zh-CN" altLang="en-US" sz="2800" b="1" kern="0" dirty="0">
                <a:solidFill>
                  <a:srgbClr val="FFFF00"/>
                </a:solidFill>
                <a:latin typeface="Arial"/>
                <a:ea typeface="黑体"/>
              </a:rPr>
              <a:t>）</a:t>
            </a:r>
            <a:r>
              <a:rPr lang="en-US" altLang="zh-CN" sz="2800" b="1" kern="0" dirty="0">
                <a:solidFill>
                  <a:srgbClr val="FFFF00"/>
                </a:solidFill>
                <a:latin typeface="Arial"/>
                <a:ea typeface="黑体"/>
              </a:rPr>
              <a:t>Command</a:t>
            </a:r>
            <a:r>
              <a:rPr lang="zh-CN" altLang="en-US" sz="2800" b="1" kern="0" dirty="0">
                <a:solidFill>
                  <a:srgbClr val="000000"/>
                </a:solidFill>
                <a:latin typeface="Arial"/>
                <a:ea typeface="黑体"/>
              </a:rPr>
              <a:t>对象：是对数据库下达执行命令，使用</a:t>
            </a:r>
            <a:r>
              <a:rPr lang="en-US" altLang="zh-CN" sz="2800" b="1" kern="0" dirty="0">
                <a:solidFill>
                  <a:srgbClr val="000000"/>
                </a:solidFill>
                <a:latin typeface="Arial"/>
                <a:ea typeface="黑体"/>
              </a:rPr>
              <a:t>Execute</a:t>
            </a:r>
            <a:r>
              <a:rPr lang="zh-CN" altLang="en-US" sz="2800" b="1" kern="0" dirty="0">
                <a:solidFill>
                  <a:srgbClr val="000000"/>
                </a:solidFill>
                <a:latin typeface="Arial"/>
                <a:ea typeface="黑体"/>
              </a:rPr>
              <a:t>方法执行查询并将查询结果返回到一个</a:t>
            </a:r>
            <a:r>
              <a:rPr lang="en-US" altLang="zh-CN" sz="2800" b="1" kern="0" dirty="0" err="1">
                <a:solidFill>
                  <a:srgbClr val="000000"/>
                </a:solidFill>
                <a:latin typeface="Arial"/>
                <a:ea typeface="黑体"/>
              </a:rPr>
              <a:t>Recordset</a:t>
            </a:r>
            <a:r>
              <a:rPr lang="zh-CN" altLang="en-US" sz="2800" b="1" kern="0" dirty="0">
                <a:solidFill>
                  <a:srgbClr val="000000"/>
                </a:solidFill>
                <a:latin typeface="Arial"/>
                <a:ea typeface="黑体"/>
              </a:rPr>
              <a:t>对象 中。</a:t>
            </a:r>
          </a:p>
        </p:txBody>
      </p:sp>
    </p:spTree>
    <p:extLst>
      <p:ext uri="{BB962C8B-B14F-4D97-AF65-F5344CB8AC3E}">
        <p14:creationId xmlns:p14="http://schemas.microsoft.com/office/powerpoint/2010/main" val="21844254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88</a:t>
            </a:fld>
            <a:endParaRPr lang="zh-CN" altLang="en-US"/>
          </a:p>
        </p:txBody>
      </p:sp>
      <p:sp>
        <p:nvSpPr>
          <p:cNvPr id="3" name="矩形 2"/>
          <p:cNvSpPr/>
          <p:nvPr/>
        </p:nvSpPr>
        <p:spPr>
          <a:xfrm>
            <a:off x="427088" y="620688"/>
            <a:ext cx="8496944" cy="5607689"/>
          </a:xfrm>
          <a:prstGeom prst="rect">
            <a:avLst/>
          </a:prstGeom>
        </p:spPr>
        <p:txBody>
          <a:bodyPr wrap="square">
            <a:spAutoFit/>
          </a:bodyPr>
          <a:lstStyle/>
          <a:p>
            <a:pPr marL="342900" lvl="0" indent="-342900" eaLnBrk="0" fontAlgn="base" hangingPunct="0">
              <a:spcBef>
                <a:spcPct val="20000"/>
              </a:spcBef>
              <a:spcAft>
                <a:spcPct val="0"/>
              </a:spcAft>
              <a:buClr>
                <a:srgbClr val="008000"/>
              </a:buClr>
              <a:buSzPct val="110000"/>
            </a:pPr>
            <a:r>
              <a:rPr lang="zh-CN" altLang="en-US" sz="1600" b="1" kern="0" dirty="0">
                <a:solidFill>
                  <a:srgbClr val="000000"/>
                </a:solidFill>
                <a:latin typeface="Arial"/>
                <a:ea typeface="黑体"/>
              </a:rPr>
              <a:t>例：</a:t>
            </a:r>
            <a:r>
              <a:rPr lang="en-US" altLang="zh-CN" sz="1600" b="1" kern="0" dirty="0">
                <a:solidFill>
                  <a:srgbClr val="000000"/>
                </a:solidFill>
                <a:latin typeface="Arial"/>
                <a:ea typeface="黑体"/>
              </a:rPr>
              <a:t>  </a:t>
            </a:r>
            <a:r>
              <a:rPr lang="zh-CN" altLang="en-US" sz="1600" b="1" kern="0" dirty="0">
                <a:solidFill>
                  <a:srgbClr val="000000"/>
                </a:solidFill>
                <a:latin typeface="Arial"/>
                <a:ea typeface="黑体"/>
              </a:rPr>
              <a:t>编程显示运货商表中的所有记录。</a:t>
            </a: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  </a:t>
            </a:r>
            <a:r>
              <a:rPr lang="zh-CN" altLang="en-US" sz="1600" b="1" kern="0" dirty="0">
                <a:solidFill>
                  <a:srgbClr val="000000"/>
                </a:solidFill>
                <a:latin typeface="Arial"/>
                <a:ea typeface="黑体"/>
              </a:rPr>
              <a:t>步骤</a:t>
            </a:r>
            <a:r>
              <a:rPr lang="en-US" altLang="zh-CN" sz="1600" b="1" kern="0" dirty="0">
                <a:solidFill>
                  <a:srgbClr val="000000"/>
                </a:solidFill>
                <a:latin typeface="Arial"/>
                <a:ea typeface="黑体"/>
              </a:rPr>
              <a:t>1 </a:t>
            </a:r>
            <a:r>
              <a:rPr lang="zh-CN" altLang="en-US" sz="1600" b="1" kern="0" dirty="0">
                <a:solidFill>
                  <a:srgbClr val="000000"/>
                </a:solidFill>
                <a:latin typeface="Arial"/>
                <a:ea typeface="黑体"/>
              </a:rPr>
              <a:t>：新建模块</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插入</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过程</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打开添加过程窗口</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选中子程序</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并输入子程序名称</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显示</a:t>
            </a:r>
            <a:r>
              <a:rPr lang="zh-CN" altLang="en-US" sz="1600" b="1" kern="0" dirty="0" smtClean="0">
                <a:solidFill>
                  <a:srgbClr val="000000"/>
                </a:solidFill>
                <a:latin typeface="Arial"/>
                <a:ea typeface="黑体"/>
              </a:rPr>
              <a:t>记录</a:t>
            </a:r>
            <a:endParaRPr lang="zh-CN" altLang="en-US"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   </a:t>
            </a:r>
            <a:r>
              <a:rPr lang="zh-CN" altLang="en-US" sz="1600" b="1" kern="0" dirty="0">
                <a:solidFill>
                  <a:srgbClr val="000000"/>
                </a:solidFill>
                <a:latin typeface="Arial"/>
                <a:ea typeface="黑体"/>
              </a:rPr>
              <a:t>步骤</a:t>
            </a:r>
            <a:r>
              <a:rPr lang="en-US" altLang="zh-CN" sz="1600" b="1" kern="0" dirty="0">
                <a:solidFill>
                  <a:srgbClr val="000000"/>
                </a:solidFill>
                <a:latin typeface="Arial"/>
                <a:ea typeface="黑体"/>
              </a:rPr>
              <a:t>2</a:t>
            </a:r>
            <a:r>
              <a:rPr lang="zh-CN" altLang="en-US" sz="1600" b="1" kern="0" dirty="0">
                <a:solidFill>
                  <a:srgbClr val="000000"/>
                </a:solidFill>
                <a:latin typeface="Arial"/>
                <a:ea typeface="黑体"/>
              </a:rPr>
              <a:t>： 在代码输入区输入下列代码：</a:t>
            </a: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 </a:t>
            </a:r>
            <a:r>
              <a:rPr lang="en-US" altLang="zh-CN" sz="1600" b="1" kern="0" dirty="0">
                <a:solidFill>
                  <a:srgbClr val="00B0F0"/>
                </a:solidFill>
                <a:latin typeface="Arial"/>
                <a:ea typeface="黑体"/>
              </a:rPr>
              <a:t>Public Sub </a:t>
            </a:r>
            <a:r>
              <a:rPr lang="zh-CN" altLang="en-US" sz="1600" b="1" kern="0" dirty="0">
                <a:solidFill>
                  <a:srgbClr val="00B0F0"/>
                </a:solidFill>
                <a:latin typeface="Arial"/>
                <a:ea typeface="黑体"/>
              </a:rPr>
              <a:t>显示记录</a:t>
            </a:r>
            <a:r>
              <a:rPr lang="en-US" altLang="zh-CN" sz="1600" b="1" kern="0" dirty="0">
                <a:solidFill>
                  <a:srgbClr val="00B0F0"/>
                </a:solidFill>
                <a:latin typeface="Arial"/>
                <a:ea typeface="黑体"/>
              </a:rPr>
              <a:t>()</a:t>
            </a:r>
            <a:endParaRPr lang="zh-CN" altLang="zh-CN" sz="1600" b="1" kern="0" dirty="0">
              <a:solidFill>
                <a:srgbClr val="00B0F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Dim </a:t>
            </a:r>
            <a:r>
              <a:rPr lang="en-US" altLang="zh-CN" sz="1600" b="1" kern="0" dirty="0" err="1">
                <a:solidFill>
                  <a:srgbClr val="000000"/>
                </a:solidFill>
                <a:latin typeface="Arial"/>
                <a:ea typeface="黑体"/>
              </a:rPr>
              <a:t>CurConn</a:t>
            </a:r>
            <a:r>
              <a:rPr lang="en-US" altLang="zh-CN" sz="1600" b="1" kern="0" dirty="0">
                <a:solidFill>
                  <a:srgbClr val="000000"/>
                </a:solidFill>
                <a:latin typeface="Arial"/>
                <a:ea typeface="黑体"/>
              </a:rPr>
              <a:t> As New </a:t>
            </a:r>
            <a:r>
              <a:rPr lang="en-US" altLang="zh-CN" sz="1600" b="1" kern="0" dirty="0" err="1">
                <a:solidFill>
                  <a:srgbClr val="000000"/>
                </a:solidFill>
                <a:latin typeface="Arial"/>
                <a:ea typeface="黑体"/>
              </a:rPr>
              <a:t>ADODB.Connection</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Dim </a:t>
            </a:r>
            <a:r>
              <a:rPr lang="en-US" altLang="zh-CN" sz="1600" b="1" kern="0" dirty="0" err="1">
                <a:solidFill>
                  <a:srgbClr val="000000"/>
                </a:solidFill>
                <a:latin typeface="Arial"/>
                <a:ea typeface="黑体"/>
              </a:rPr>
              <a:t>rst</a:t>
            </a:r>
            <a:r>
              <a:rPr lang="en-US" altLang="zh-CN" sz="1600" b="1" kern="0" dirty="0">
                <a:solidFill>
                  <a:srgbClr val="000000"/>
                </a:solidFill>
                <a:latin typeface="Arial"/>
                <a:ea typeface="黑体"/>
              </a:rPr>
              <a:t> As New </a:t>
            </a:r>
            <a:r>
              <a:rPr lang="en-US" altLang="zh-CN" sz="1600" b="1" kern="0" dirty="0" err="1">
                <a:solidFill>
                  <a:srgbClr val="000000"/>
                </a:solidFill>
                <a:latin typeface="Arial"/>
                <a:ea typeface="黑体"/>
              </a:rPr>
              <a:t>ADODB.Recordset</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Dim </a:t>
            </a:r>
            <a:r>
              <a:rPr lang="en-US" altLang="zh-CN" sz="1600" b="1" kern="0" dirty="0" err="1">
                <a:solidFill>
                  <a:srgbClr val="000000"/>
                </a:solidFill>
                <a:latin typeface="Arial"/>
                <a:ea typeface="黑体"/>
              </a:rPr>
              <a:t>strConnect</a:t>
            </a:r>
            <a:r>
              <a:rPr lang="en-US" altLang="zh-CN" sz="1600" b="1" kern="0" dirty="0">
                <a:solidFill>
                  <a:srgbClr val="000000"/>
                </a:solidFill>
                <a:latin typeface="Arial"/>
                <a:ea typeface="黑体"/>
              </a:rPr>
              <a:t> As String</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err="1">
                <a:solidFill>
                  <a:srgbClr val="000000"/>
                </a:solidFill>
                <a:latin typeface="Arial"/>
                <a:ea typeface="黑体"/>
              </a:rPr>
              <a:t>strConnect</a:t>
            </a:r>
            <a:r>
              <a:rPr lang="en-US" altLang="zh-CN" sz="1600" b="1" kern="0" dirty="0">
                <a:solidFill>
                  <a:srgbClr val="000000"/>
                </a:solidFill>
                <a:latin typeface="Arial"/>
                <a:ea typeface="黑体"/>
              </a:rPr>
              <a:t> = </a:t>
            </a:r>
            <a:r>
              <a:rPr lang="en-US" altLang="zh-CN" sz="1600" b="1" kern="0" dirty="0" smtClean="0">
                <a:solidFill>
                  <a:srgbClr val="000000"/>
                </a:solidFill>
                <a:latin typeface="Arial"/>
                <a:ea typeface="黑体"/>
              </a:rPr>
              <a:t>“D:\</a:t>
            </a:r>
            <a:r>
              <a:rPr lang="zh-CN" altLang="en-US" sz="1600" b="1" kern="0" dirty="0" smtClean="0">
                <a:solidFill>
                  <a:srgbClr val="000000"/>
                </a:solidFill>
                <a:latin typeface="Arial"/>
                <a:ea typeface="黑体"/>
              </a:rPr>
              <a:t>罗斯文系统</a:t>
            </a:r>
            <a:r>
              <a:rPr lang="en-US" altLang="zh-CN" sz="1600" b="1" kern="0" dirty="0">
                <a:solidFill>
                  <a:srgbClr val="000000"/>
                </a:solidFill>
                <a:latin typeface="Arial"/>
                <a:ea typeface="黑体"/>
              </a:rPr>
              <a:t>.</a:t>
            </a:r>
            <a:r>
              <a:rPr lang="en-US" altLang="zh-CN" sz="1600" b="1" kern="0" dirty="0" err="1">
                <a:solidFill>
                  <a:srgbClr val="000000"/>
                </a:solidFill>
                <a:latin typeface="Arial"/>
                <a:ea typeface="黑体"/>
              </a:rPr>
              <a:t>mdb</a:t>
            </a:r>
            <a:r>
              <a:rPr lang="en-US" altLang="zh-CN" sz="1600" b="1" kern="0" dirty="0">
                <a:solidFill>
                  <a:srgbClr val="000000"/>
                </a:solidFill>
                <a:latin typeface="Arial"/>
                <a:ea typeface="黑体"/>
              </a:rPr>
              <a:t>"</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err="1">
                <a:solidFill>
                  <a:srgbClr val="000000"/>
                </a:solidFill>
                <a:latin typeface="Arial"/>
                <a:ea typeface="黑体"/>
              </a:rPr>
              <a:t>CurConn.Provider</a:t>
            </a:r>
            <a:r>
              <a:rPr lang="en-US" altLang="zh-CN" sz="1600" b="1" kern="0" dirty="0">
                <a:solidFill>
                  <a:srgbClr val="000000"/>
                </a:solidFill>
                <a:latin typeface="Arial"/>
                <a:ea typeface="黑体"/>
              </a:rPr>
              <a:t> = "Microsoft.jet.oledb.4.0"</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err="1">
                <a:solidFill>
                  <a:srgbClr val="000000"/>
                </a:solidFill>
                <a:latin typeface="Arial"/>
                <a:ea typeface="黑体"/>
              </a:rPr>
              <a:t>CurConn.Open</a:t>
            </a: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strConnect</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err="1">
                <a:solidFill>
                  <a:srgbClr val="000000"/>
                </a:solidFill>
                <a:latin typeface="Arial"/>
                <a:ea typeface="黑体"/>
              </a:rPr>
              <a:t>rst.Open</a:t>
            </a:r>
            <a:r>
              <a:rPr lang="en-US" altLang="zh-CN" sz="1600" b="1" kern="0" dirty="0">
                <a:solidFill>
                  <a:srgbClr val="000000"/>
                </a:solidFill>
                <a:latin typeface="Arial"/>
                <a:ea typeface="黑体"/>
              </a:rPr>
              <a:t> "</a:t>
            </a:r>
            <a:r>
              <a:rPr lang="zh-CN" altLang="en-US" sz="1600" b="1" kern="0" dirty="0">
                <a:solidFill>
                  <a:srgbClr val="000000"/>
                </a:solidFill>
                <a:latin typeface="Arial"/>
                <a:ea typeface="黑体"/>
              </a:rPr>
              <a:t>运货商</a:t>
            </a: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CurConn</a:t>
            </a: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adOpenDynamic</a:t>
            </a: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adLockOptimistic</a:t>
            </a: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adCmdTable</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Do While Not </a:t>
            </a:r>
            <a:r>
              <a:rPr lang="en-US" altLang="zh-CN" sz="1600" b="1" kern="0" dirty="0" err="1">
                <a:solidFill>
                  <a:srgbClr val="000000"/>
                </a:solidFill>
                <a:latin typeface="Arial"/>
                <a:ea typeface="黑体"/>
              </a:rPr>
              <a:t>rst.EOF</a:t>
            </a:r>
            <a:r>
              <a:rPr lang="en-US" altLang="zh-CN" sz="1600" b="1" kern="0" dirty="0">
                <a:solidFill>
                  <a:srgbClr val="000000"/>
                </a:solidFill>
                <a:latin typeface="Arial"/>
                <a:ea typeface="黑体"/>
              </a:rPr>
              <a:t>     </a:t>
            </a:r>
            <a:r>
              <a:rPr lang="zh-CN" altLang="zh-CN" sz="1600" b="1" kern="0" dirty="0">
                <a:solidFill>
                  <a:srgbClr val="00B050"/>
                </a:solidFill>
                <a:latin typeface="Arial"/>
                <a:ea typeface="黑体"/>
              </a:rPr>
              <a:t>’</a:t>
            </a:r>
            <a:r>
              <a:rPr lang="zh-CN" altLang="en-US" sz="1600" b="1" kern="0" dirty="0">
                <a:solidFill>
                  <a:srgbClr val="00B050"/>
                </a:solidFill>
                <a:latin typeface="Arial"/>
                <a:ea typeface="黑体"/>
              </a:rPr>
              <a:t>通过循环输出“运货商”表中的全部记录</a:t>
            </a: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Debug.Print</a:t>
            </a: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rst.Fields</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运货商</a:t>
            </a:r>
            <a:r>
              <a:rPr lang="en-US" altLang="zh-CN" sz="1600" b="1" kern="0" dirty="0">
                <a:solidFill>
                  <a:srgbClr val="000000"/>
                </a:solidFill>
                <a:latin typeface="Arial"/>
                <a:ea typeface="黑体"/>
              </a:rPr>
              <a:t>ID") &amp; </a:t>
            </a:r>
            <a:r>
              <a:rPr lang="en-US" altLang="zh-CN" sz="1600" b="1" kern="0" dirty="0" err="1">
                <a:solidFill>
                  <a:srgbClr val="000000"/>
                </a:solidFill>
                <a:latin typeface="Arial"/>
                <a:ea typeface="黑体"/>
              </a:rPr>
              <a:t>rst.Fields</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公司名称</a:t>
            </a:r>
            <a:r>
              <a:rPr lang="en-US" altLang="zh-CN" sz="1600" b="1" kern="0" dirty="0">
                <a:solidFill>
                  <a:srgbClr val="000000"/>
                </a:solidFill>
                <a:latin typeface="Arial"/>
                <a:ea typeface="黑体"/>
              </a:rPr>
              <a:t>") &amp; </a:t>
            </a:r>
            <a:r>
              <a:rPr lang="en-US" altLang="zh-CN" sz="1600" b="1" kern="0" dirty="0" err="1">
                <a:solidFill>
                  <a:srgbClr val="000000"/>
                </a:solidFill>
                <a:latin typeface="Arial"/>
                <a:ea typeface="黑体"/>
              </a:rPr>
              <a:t>rst.Fields</a:t>
            </a:r>
            <a:r>
              <a:rPr lang="en-US" altLang="zh-CN" sz="1600" b="1" kern="0" dirty="0">
                <a:solidFill>
                  <a:srgbClr val="000000"/>
                </a:solidFill>
                <a:latin typeface="Arial"/>
                <a:ea typeface="黑体"/>
              </a:rPr>
              <a:t>("</a:t>
            </a:r>
            <a:r>
              <a:rPr lang="zh-CN" altLang="en-US" sz="1600" b="1" kern="0" dirty="0">
                <a:solidFill>
                  <a:srgbClr val="000000"/>
                </a:solidFill>
                <a:latin typeface="Arial"/>
                <a:ea typeface="黑体"/>
              </a:rPr>
              <a:t>电话</a:t>
            </a:r>
            <a:r>
              <a:rPr lang="en-US" altLang="zh-CN" sz="1600" b="1" kern="0" dirty="0">
                <a:solidFill>
                  <a:srgbClr val="000000"/>
                </a:solidFill>
                <a:latin typeface="Arial"/>
                <a:ea typeface="黑体"/>
              </a:rPr>
              <a:t>") + </a:t>
            </a:r>
            <a:r>
              <a:rPr lang="en-US" altLang="zh-CN" sz="1600" b="1" kern="0" dirty="0" err="1">
                <a:solidFill>
                  <a:srgbClr val="000000"/>
                </a:solidFill>
                <a:latin typeface="Arial"/>
                <a:ea typeface="黑体"/>
              </a:rPr>
              <a:t>Chr</a:t>
            </a:r>
            <a:r>
              <a:rPr lang="en-US" altLang="zh-CN" sz="1600" b="1" kern="0" dirty="0">
                <a:solidFill>
                  <a:srgbClr val="000000"/>
                </a:solidFill>
                <a:latin typeface="Arial"/>
                <a:ea typeface="黑体"/>
              </a:rPr>
              <a:t>(10) + </a:t>
            </a:r>
            <a:r>
              <a:rPr lang="en-US" altLang="zh-CN" sz="1600" b="1" kern="0" dirty="0" err="1">
                <a:solidFill>
                  <a:srgbClr val="000000"/>
                </a:solidFill>
                <a:latin typeface="Arial"/>
                <a:ea typeface="黑体"/>
              </a:rPr>
              <a:t>Chr</a:t>
            </a:r>
            <a:r>
              <a:rPr lang="en-US" altLang="zh-CN" sz="1600" b="1" kern="0" dirty="0">
                <a:solidFill>
                  <a:srgbClr val="000000"/>
                </a:solidFill>
                <a:latin typeface="Arial"/>
                <a:ea typeface="黑体"/>
              </a:rPr>
              <a:t>(13)</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   </a:t>
            </a:r>
            <a:r>
              <a:rPr lang="en-US" altLang="zh-CN" sz="1600" b="1" kern="0" dirty="0" err="1">
                <a:solidFill>
                  <a:srgbClr val="000000"/>
                </a:solidFill>
                <a:latin typeface="Arial"/>
                <a:ea typeface="黑体"/>
              </a:rPr>
              <a:t>rst.MoveNext</a:t>
            </a:r>
            <a:r>
              <a:rPr lang="en-US" altLang="zh-CN" sz="1600" b="1" kern="0" dirty="0">
                <a:solidFill>
                  <a:srgbClr val="000000"/>
                </a:solidFill>
                <a:latin typeface="Arial"/>
                <a:ea typeface="黑体"/>
              </a:rPr>
              <a:t>       </a:t>
            </a:r>
            <a:r>
              <a:rPr lang="en-US" altLang="zh-CN" sz="1600" b="1" kern="0" dirty="0">
                <a:solidFill>
                  <a:srgbClr val="00B050"/>
                </a:solidFill>
                <a:latin typeface="Arial"/>
                <a:ea typeface="黑体"/>
              </a:rPr>
              <a:t>'</a:t>
            </a:r>
            <a:r>
              <a:rPr lang="zh-CN" altLang="en-US" sz="1600" b="1" kern="0" dirty="0">
                <a:solidFill>
                  <a:srgbClr val="00B050"/>
                </a:solidFill>
                <a:latin typeface="Arial"/>
                <a:ea typeface="黑体"/>
              </a:rPr>
              <a:t>指向下一条记录</a:t>
            </a: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Loop</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err="1">
                <a:solidFill>
                  <a:srgbClr val="000000"/>
                </a:solidFill>
                <a:latin typeface="Arial"/>
                <a:ea typeface="黑体"/>
              </a:rPr>
              <a:t>rst.Close</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err="1">
                <a:solidFill>
                  <a:srgbClr val="000000"/>
                </a:solidFill>
                <a:latin typeface="Arial"/>
                <a:ea typeface="黑体"/>
              </a:rPr>
              <a:t>CurConn.Close</a:t>
            </a:r>
            <a:endParaRPr lang="zh-CN" altLang="zh-CN" sz="1600" b="1" kern="0" dirty="0">
              <a:solidFill>
                <a:srgbClr val="000000"/>
              </a:solidFill>
              <a:latin typeface="Arial"/>
              <a:ea typeface="黑体"/>
            </a:endParaRPr>
          </a:p>
          <a:p>
            <a:pPr marL="342900" lvl="0" indent="-342900" eaLnBrk="0" fontAlgn="base" hangingPunct="0">
              <a:spcBef>
                <a:spcPct val="20000"/>
              </a:spcBef>
              <a:spcAft>
                <a:spcPct val="0"/>
              </a:spcAft>
              <a:buClr>
                <a:srgbClr val="008000"/>
              </a:buClr>
              <a:buSzPct val="110000"/>
            </a:pPr>
            <a:r>
              <a:rPr lang="en-US" altLang="zh-CN" sz="1600" b="1" kern="0" dirty="0">
                <a:solidFill>
                  <a:srgbClr val="000000"/>
                </a:solidFill>
                <a:latin typeface="Arial"/>
                <a:ea typeface="黑体"/>
              </a:rPr>
              <a:t>End Sub</a:t>
            </a:r>
            <a:endParaRPr lang="zh-CN" altLang="zh-CN" sz="1600" b="1" kern="0" dirty="0">
              <a:solidFill>
                <a:srgbClr val="000000"/>
              </a:solidFill>
              <a:latin typeface="Arial"/>
              <a:ea typeface="黑体"/>
            </a:endParaRPr>
          </a:p>
        </p:txBody>
      </p:sp>
    </p:spTree>
    <p:extLst>
      <p:ext uri="{BB962C8B-B14F-4D97-AF65-F5344CB8AC3E}">
        <p14:creationId xmlns:p14="http://schemas.microsoft.com/office/powerpoint/2010/main" val="32521632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89</a:t>
            </a:fld>
            <a:endParaRPr lang="zh-CN" altLang="en-US"/>
          </a:p>
        </p:txBody>
      </p:sp>
      <p:sp>
        <p:nvSpPr>
          <p:cNvPr id="3" name="矩形 2"/>
          <p:cNvSpPr/>
          <p:nvPr/>
        </p:nvSpPr>
        <p:spPr>
          <a:xfrm>
            <a:off x="1331640" y="1268760"/>
            <a:ext cx="6120680" cy="461665"/>
          </a:xfrm>
          <a:prstGeom prst="rect">
            <a:avLst/>
          </a:prstGeom>
        </p:spPr>
        <p:txBody>
          <a:bodyPr wrap="square">
            <a:spAutoFit/>
          </a:bodyPr>
          <a:lstStyle/>
          <a:p>
            <a:pPr lvl="0" indent="247650" eaLnBrk="0" fontAlgn="base" hangingPunct="0">
              <a:spcBef>
                <a:spcPct val="0"/>
              </a:spcBef>
              <a:spcAft>
                <a:spcPct val="0"/>
              </a:spcAft>
              <a:tabLst>
                <a:tab pos="323850" algn="l"/>
              </a:tabLst>
            </a:pPr>
            <a:r>
              <a:rPr lang="zh-CN" altLang="en-US" sz="2400" b="1" dirty="0">
                <a:solidFill>
                  <a:srgbClr val="5C1F00"/>
                </a:solidFill>
                <a:latin typeface="Arial" charset="0"/>
                <a:ea typeface="宋体" pitchFamily="2" charset="-122"/>
              </a:rPr>
              <a:t>步骤</a:t>
            </a:r>
            <a:r>
              <a:rPr lang="en-US" altLang="zh-CN" sz="2400" b="1" dirty="0">
                <a:solidFill>
                  <a:srgbClr val="5C1F00"/>
                </a:solidFill>
                <a:latin typeface="Arial" charset="0"/>
                <a:ea typeface="宋体" pitchFamily="2" charset="-122"/>
              </a:rPr>
              <a:t>3: </a:t>
            </a:r>
            <a:r>
              <a:rPr lang="zh-CN" altLang="en-US" sz="2400" b="1" dirty="0">
                <a:solidFill>
                  <a:srgbClr val="5C1F00"/>
                </a:solidFill>
                <a:latin typeface="Arial" charset="0"/>
                <a:ea typeface="宋体" pitchFamily="2" charset="-122"/>
              </a:rPr>
              <a:t>打开立即窗口</a:t>
            </a:r>
            <a:r>
              <a:rPr lang="en-US" altLang="zh-CN" sz="2400" b="1" dirty="0">
                <a:solidFill>
                  <a:srgbClr val="5C1F00"/>
                </a:solidFill>
                <a:latin typeface="Arial" charset="0"/>
                <a:ea typeface="宋体" pitchFamily="2" charset="-122"/>
              </a:rPr>
              <a:t>,</a:t>
            </a:r>
            <a:r>
              <a:rPr lang="zh-CN" altLang="en-US" sz="2400" b="1" dirty="0">
                <a:solidFill>
                  <a:srgbClr val="5C1F00"/>
                </a:solidFill>
                <a:latin typeface="Arial" charset="0"/>
                <a:ea typeface="宋体" pitchFamily="2" charset="-122"/>
              </a:rPr>
              <a:t>运行结果如图所示</a:t>
            </a:r>
            <a:r>
              <a:rPr lang="en-US" altLang="zh-CN" sz="2400" b="1" dirty="0">
                <a:solidFill>
                  <a:srgbClr val="5C1F00"/>
                </a:solidFill>
                <a:latin typeface="Arial" charset="0"/>
                <a:ea typeface="宋体" pitchFamily="2" charset="-122"/>
              </a:rPr>
              <a:t>.</a:t>
            </a:r>
          </a:p>
        </p:txBody>
      </p:sp>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12288" t="45665" r="63480" b="24776"/>
          <a:stretch>
            <a:fillRect/>
          </a:stretch>
        </p:blipFill>
        <p:spPr bwMode="auto">
          <a:xfrm>
            <a:off x="2427448" y="2420888"/>
            <a:ext cx="3929063"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动作按钮: 第一张 4">
            <a:hlinkClick r:id="" action="ppaction://hlinkshowjump?jump=firstslide" highlightClick="1"/>
          </p:cNvPr>
          <p:cNvSpPr/>
          <p:nvPr/>
        </p:nvSpPr>
        <p:spPr>
          <a:xfrm>
            <a:off x="6012160" y="6021288"/>
            <a:ext cx="936104" cy="576064"/>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78646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9</a:t>
            </a:fld>
            <a:endParaRPr lang="zh-CN" altLang="en-US"/>
          </a:p>
        </p:txBody>
      </p:sp>
      <p:sp>
        <p:nvSpPr>
          <p:cNvPr id="3" name="Rectangle 2"/>
          <p:cNvSpPr>
            <a:spLocks noChangeArrowheads="1"/>
          </p:cNvSpPr>
          <p:nvPr/>
        </p:nvSpPr>
        <p:spPr bwMode="auto">
          <a:xfrm>
            <a:off x="0" y="698213"/>
            <a:ext cx="89979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单击“确定”按钮，即可回到代码窗口，根据上述选择系统自动构造的过程框架，</a:t>
            </a:r>
            <a:endPar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9875"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并将录入光标定位在过程内第</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行，输入代码，如图</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7.2</a:t>
            </a:r>
            <a:r>
              <a:rPr kumimoji="0" lang="zh-CN" altLang="en-US"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所示</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097" name="图片 1"/>
          <p:cNvPicPr>
            <a:picLocks noChangeArrowheads="1"/>
          </p:cNvPicPr>
          <p:nvPr/>
        </p:nvPicPr>
        <p:blipFill>
          <a:blip r:embed="rId2">
            <a:extLst>
              <a:ext uri="{28A0092B-C50C-407E-A947-70E740481C1C}">
                <a14:useLocalDpi xmlns:a14="http://schemas.microsoft.com/office/drawing/2010/main" val="0"/>
              </a:ext>
            </a:extLst>
          </a:blip>
          <a:srcRect l="3990" t="15327" r="69266" b="63245"/>
          <a:stretch>
            <a:fillRect/>
          </a:stretch>
        </p:blipFill>
        <p:spPr bwMode="auto">
          <a:xfrm>
            <a:off x="1763688" y="1621543"/>
            <a:ext cx="4968552" cy="24555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1737439"/>
            <a:ext cx="31290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5" name="矩形 4"/>
          <p:cNvSpPr/>
          <p:nvPr/>
        </p:nvSpPr>
        <p:spPr>
          <a:xfrm>
            <a:off x="1403648" y="4560144"/>
            <a:ext cx="6120680" cy="1200329"/>
          </a:xfrm>
          <a:prstGeom prst="rect">
            <a:avLst/>
          </a:prstGeom>
        </p:spPr>
        <p:txBody>
          <a:bodyPr wrap="square">
            <a:spAutoFit/>
          </a:bodyPr>
          <a:lstStyle/>
          <a:p>
            <a:pPr lvl="0" indent="269875" eaLnBrk="0" fontAlgn="base" hangingPunct="0">
              <a:spcBef>
                <a:spcPct val="0"/>
              </a:spcBef>
              <a:spcAft>
                <a:spcPct val="0"/>
              </a:spcAft>
            </a:pPr>
            <a:r>
              <a:rPr lang="zh-CN" altLang="en-US" b="1" dirty="0" smtClean="0">
                <a:solidFill>
                  <a:prstClr val="black"/>
                </a:solidFill>
                <a:latin typeface="Times New Roman" pitchFamily="18" charset="0"/>
                <a:ea typeface="宋体" pitchFamily="2" charset="-122"/>
                <a:cs typeface="Times New Roman" pitchFamily="18" charset="0"/>
              </a:rPr>
              <a:t>（</a:t>
            </a:r>
            <a:r>
              <a:rPr lang="en-US" altLang="zh-CN" b="1" dirty="0">
                <a:solidFill>
                  <a:prstClr val="black"/>
                </a:solidFill>
                <a:latin typeface="Times New Roman" pitchFamily="18" charset="0"/>
                <a:ea typeface="宋体" pitchFamily="2" charset="-122"/>
                <a:cs typeface="Times New Roman" pitchFamily="18" charset="0"/>
              </a:rPr>
              <a:t>7</a:t>
            </a:r>
            <a:r>
              <a:rPr lang="zh-CN" altLang="en-US" b="1" dirty="0">
                <a:solidFill>
                  <a:prstClr val="black"/>
                </a:solidFill>
                <a:latin typeface="Times New Roman" pitchFamily="18" charset="0"/>
                <a:ea typeface="宋体" pitchFamily="2" charset="-122"/>
                <a:cs typeface="Times New Roman" pitchFamily="18" charset="0"/>
              </a:rPr>
              <a:t>）可为过程添加形式参数及其类型声明，为函数过程的返回值添加类型声明。</a:t>
            </a:r>
            <a:endParaRPr lang="zh-CN" altLang="en-US" b="1" dirty="0">
              <a:solidFill>
                <a:prstClr val="black"/>
              </a:solidFill>
              <a:latin typeface="Arial" pitchFamily="34" charset="0"/>
              <a:ea typeface="宋体" pitchFamily="2" charset="-122"/>
              <a:cs typeface="宋体" pitchFamily="2" charset="-122"/>
            </a:endParaRPr>
          </a:p>
          <a:p>
            <a:pPr lvl="0" indent="269875" eaLnBrk="0" fontAlgn="base" hangingPunct="0">
              <a:spcBef>
                <a:spcPct val="0"/>
              </a:spcBef>
              <a:spcAft>
                <a:spcPct val="0"/>
              </a:spcAft>
            </a:pPr>
            <a:r>
              <a:rPr lang="zh-CN" altLang="en-US" b="1" dirty="0">
                <a:solidFill>
                  <a:prstClr val="black"/>
                </a:solidFill>
                <a:latin typeface="Times New Roman" pitchFamily="18" charset="0"/>
                <a:ea typeface="宋体" pitchFamily="2" charset="-122"/>
                <a:cs typeface="Times New Roman" pitchFamily="18" charset="0"/>
              </a:rPr>
              <a:t>（</a:t>
            </a:r>
            <a:r>
              <a:rPr lang="en-US" altLang="zh-CN" b="1" dirty="0">
                <a:solidFill>
                  <a:prstClr val="black"/>
                </a:solidFill>
                <a:latin typeface="Times New Roman" pitchFamily="18" charset="0"/>
                <a:ea typeface="宋体" pitchFamily="2" charset="-122"/>
                <a:cs typeface="Times New Roman" pitchFamily="18" charset="0"/>
              </a:rPr>
              <a:t>8</a:t>
            </a:r>
            <a:r>
              <a:rPr lang="zh-CN" altLang="en-US" b="1" dirty="0">
                <a:solidFill>
                  <a:prstClr val="black"/>
                </a:solidFill>
                <a:latin typeface="Times New Roman" pitchFamily="18" charset="0"/>
                <a:ea typeface="宋体" pitchFamily="2" charset="-122"/>
                <a:cs typeface="Times New Roman" pitchFamily="18" charset="0"/>
              </a:rPr>
              <a:t>）在</a:t>
            </a:r>
            <a:r>
              <a:rPr lang="en-US" altLang="zh-CN" b="1" dirty="0">
                <a:solidFill>
                  <a:prstClr val="black"/>
                </a:solidFill>
                <a:latin typeface="Times New Roman" pitchFamily="18" charset="0"/>
                <a:ea typeface="宋体" pitchFamily="2" charset="-122"/>
                <a:cs typeface="Times New Roman" pitchFamily="18" charset="0"/>
              </a:rPr>
              <a:t>Sub</a:t>
            </a:r>
            <a:r>
              <a:rPr lang="zh-CN" altLang="en-US" b="1" dirty="0">
                <a:solidFill>
                  <a:prstClr val="black"/>
                </a:solidFill>
                <a:latin typeface="Times New Roman" pitchFamily="18" charset="0"/>
                <a:ea typeface="宋体" pitchFamily="2" charset="-122"/>
                <a:cs typeface="Times New Roman" pitchFamily="18" charset="0"/>
              </a:rPr>
              <a:t>和</a:t>
            </a:r>
            <a:r>
              <a:rPr lang="en-US" altLang="zh-CN" b="1" dirty="0">
                <a:solidFill>
                  <a:prstClr val="black"/>
                </a:solidFill>
                <a:latin typeface="Times New Roman" pitchFamily="18" charset="0"/>
                <a:ea typeface="宋体" pitchFamily="2" charset="-122"/>
                <a:cs typeface="Times New Roman" pitchFamily="18" charset="0"/>
              </a:rPr>
              <a:t>End Sub</a:t>
            </a:r>
            <a:r>
              <a:rPr lang="zh-CN" altLang="en-US" b="1" dirty="0">
                <a:solidFill>
                  <a:prstClr val="black"/>
                </a:solidFill>
                <a:latin typeface="Times New Roman" pitchFamily="18" charset="0"/>
                <a:ea typeface="宋体" pitchFamily="2" charset="-122"/>
                <a:cs typeface="Times New Roman" pitchFamily="18" charset="0"/>
              </a:rPr>
              <a:t>之间或者在</a:t>
            </a:r>
            <a:r>
              <a:rPr lang="en-US" altLang="zh-CN" b="1" dirty="0">
                <a:solidFill>
                  <a:prstClr val="black"/>
                </a:solidFill>
                <a:latin typeface="Times New Roman" pitchFamily="18" charset="0"/>
                <a:ea typeface="宋体" pitchFamily="2" charset="-122"/>
                <a:cs typeface="Times New Roman" pitchFamily="18" charset="0"/>
              </a:rPr>
              <a:t>Function</a:t>
            </a:r>
            <a:r>
              <a:rPr lang="zh-CN" altLang="en-US" b="1" dirty="0">
                <a:solidFill>
                  <a:prstClr val="black"/>
                </a:solidFill>
                <a:latin typeface="Times New Roman" pitchFamily="18" charset="0"/>
                <a:ea typeface="宋体" pitchFamily="2" charset="-122"/>
                <a:cs typeface="Times New Roman" pitchFamily="18" charset="0"/>
              </a:rPr>
              <a:t>和</a:t>
            </a:r>
            <a:r>
              <a:rPr lang="en-US" altLang="zh-CN" b="1" dirty="0">
                <a:solidFill>
                  <a:prstClr val="black"/>
                </a:solidFill>
                <a:latin typeface="Times New Roman" pitchFamily="18" charset="0"/>
                <a:ea typeface="宋体" pitchFamily="2" charset="-122"/>
                <a:cs typeface="Times New Roman" pitchFamily="18" charset="0"/>
              </a:rPr>
              <a:t>End Function</a:t>
            </a:r>
            <a:r>
              <a:rPr lang="zh-CN" altLang="en-US" b="1" dirty="0">
                <a:solidFill>
                  <a:prstClr val="black"/>
                </a:solidFill>
                <a:latin typeface="Times New Roman" pitchFamily="18" charset="0"/>
                <a:ea typeface="宋体" pitchFamily="2" charset="-122"/>
                <a:cs typeface="Times New Roman" pitchFamily="18" charset="0"/>
              </a:rPr>
              <a:t>之间编写程序代码</a:t>
            </a:r>
            <a:endParaRPr lang="zh-CN" altLang="en-US" b="1" dirty="0"/>
          </a:p>
        </p:txBody>
      </p:sp>
      <p:sp>
        <p:nvSpPr>
          <p:cNvPr id="6" name="矩形 5"/>
          <p:cNvSpPr/>
          <p:nvPr/>
        </p:nvSpPr>
        <p:spPr>
          <a:xfrm>
            <a:off x="3059832" y="4077072"/>
            <a:ext cx="1576072" cy="307777"/>
          </a:xfrm>
          <a:prstGeom prst="rect">
            <a:avLst/>
          </a:prstGeom>
        </p:spPr>
        <p:txBody>
          <a:bodyPr wrap="none">
            <a:spAutoFit/>
          </a:bodyPr>
          <a:lstStyle/>
          <a:p>
            <a:pPr lvl="0" fontAlgn="base">
              <a:spcBef>
                <a:spcPct val="0"/>
              </a:spcBef>
              <a:spcAft>
                <a:spcPct val="0"/>
              </a:spcAft>
            </a:pPr>
            <a:r>
              <a:rPr lang="zh-CN" altLang="en-US" sz="1400" dirty="0">
                <a:solidFill>
                  <a:prstClr val="black"/>
                </a:solidFill>
                <a:latin typeface="Times New Roman" pitchFamily="18" charset="0"/>
                <a:ea typeface="宋体" pitchFamily="2" charset="-122"/>
                <a:cs typeface="Times New Roman" pitchFamily="18" charset="0"/>
              </a:rPr>
              <a:t>图</a:t>
            </a:r>
            <a:r>
              <a:rPr lang="en-US" altLang="zh-CN" sz="1400" dirty="0">
                <a:solidFill>
                  <a:prstClr val="black"/>
                </a:solidFill>
                <a:latin typeface="Times New Roman" pitchFamily="18" charset="0"/>
                <a:ea typeface="宋体" pitchFamily="2" charset="-122"/>
                <a:cs typeface="Times New Roman" pitchFamily="18" charset="0"/>
              </a:rPr>
              <a:t>7.2  </a:t>
            </a:r>
            <a:r>
              <a:rPr lang="zh-CN" altLang="en-US" sz="1400" dirty="0">
                <a:solidFill>
                  <a:prstClr val="black"/>
                </a:solidFill>
                <a:latin typeface="Times New Roman" pitchFamily="18" charset="0"/>
                <a:ea typeface="宋体" pitchFamily="2" charset="-122"/>
                <a:cs typeface="Times New Roman" pitchFamily="18" charset="0"/>
              </a:rPr>
              <a:t>简单的过程</a:t>
            </a:r>
            <a:endParaRPr lang="zh-CN" altLang="en-US" sz="1400" dirty="0">
              <a:solidFill>
                <a:prstClr val="black"/>
              </a:solidFill>
              <a:latin typeface="Arial" pitchFamily="34" charset="0"/>
              <a:ea typeface="宋体" pitchFamily="2" charset="-122"/>
              <a:cs typeface="宋体" pitchFamily="2" charset="-122"/>
            </a:endParaRPr>
          </a:p>
        </p:txBody>
      </p:sp>
      <p:sp>
        <p:nvSpPr>
          <p:cNvPr id="7" name="动作按钮: 第一张 6">
            <a:hlinkClick r:id="" action="ppaction://hlinkshowjump?jump=firstslide" highlightClick="1"/>
          </p:cNvPr>
          <p:cNvSpPr/>
          <p:nvPr/>
        </p:nvSpPr>
        <p:spPr>
          <a:xfrm>
            <a:off x="7380312" y="6093296"/>
            <a:ext cx="792088" cy="64807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532372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3B31D9B-1197-4B8C-BFD5-D3EE9EA21345}" type="slidenum">
              <a:rPr lang="zh-CN" altLang="en-US" smtClean="0"/>
              <a:t>90</a:t>
            </a:fld>
            <a:endParaRPr lang="zh-CN" altLang="en-US"/>
          </a:p>
        </p:txBody>
      </p:sp>
      <p:sp>
        <p:nvSpPr>
          <p:cNvPr id="3" name="TextBox 2"/>
          <p:cNvSpPr txBox="1"/>
          <p:nvPr/>
        </p:nvSpPr>
        <p:spPr>
          <a:xfrm>
            <a:off x="3059832" y="2780928"/>
            <a:ext cx="2502608" cy="1200329"/>
          </a:xfrm>
          <a:prstGeom prst="rect">
            <a:avLst/>
          </a:prstGeom>
          <a:noFill/>
        </p:spPr>
        <p:txBody>
          <a:bodyPr wrap="none" rtlCol="0">
            <a:spAutoFit/>
          </a:bodyPr>
          <a:lstStyle/>
          <a:p>
            <a:r>
              <a:rPr lang="zh-CN" altLang="en-US" sz="7200" b="1" dirty="0" smtClean="0">
                <a:latin typeface="隶书" pitchFamily="49" charset="-122"/>
                <a:ea typeface="隶书" pitchFamily="49" charset="-122"/>
              </a:rPr>
              <a:t>再 见</a:t>
            </a:r>
            <a:endParaRPr lang="zh-CN" altLang="en-US" sz="7200" b="1" dirty="0">
              <a:latin typeface="隶书" pitchFamily="49" charset="-122"/>
              <a:ea typeface="隶书" pitchFamily="49" charset="-122"/>
            </a:endParaRPr>
          </a:p>
        </p:txBody>
      </p:sp>
      <p:sp>
        <p:nvSpPr>
          <p:cNvPr id="4" name="矩形 3"/>
          <p:cNvSpPr/>
          <p:nvPr/>
        </p:nvSpPr>
        <p:spPr>
          <a:xfrm>
            <a:off x="179512" y="116632"/>
            <a:ext cx="8640960" cy="6480720"/>
          </a:xfrm>
          <a:prstGeom prst="rect">
            <a:avLst/>
          </a:prstGeom>
          <a:gradFill flip="none" rotWithShape="1">
            <a:gsLst>
              <a:gs pos="0">
                <a:srgbClr val="92D050">
                  <a:lumMod val="68000"/>
                  <a:alpha val="42000"/>
                </a:srgbClr>
              </a:gs>
              <a:gs pos="29000">
                <a:schemeClr val="accent3">
                  <a:lumMod val="90000"/>
                  <a:alpha val="74000"/>
                </a:schemeClr>
              </a:gs>
              <a:gs pos="95000">
                <a:srgbClr val="156B13">
                  <a:lumMod val="90000"/>
                  <a:alpha val="61000"/>
                </a:srgbClr>
              </a:gs>
              <a:gs pos="72000">
                <a:srgbClr val="156B13">
                  <a:lumMod val="71000"/>
                  <a:lumOff val="29000"/>
                  <a:alpha val="55000"/>
                </a:srgbClr>
              </a:gs>
              <a:gs pos="50000">
                <a:srgbClr val="156B13"/>
              </a:gs>
            </a:gsLst>
            <a:lin ang="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4132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repeatCount="2000" fill="remove"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2000"/>
                                        <p:tgtEl>
                                          <p:spTgt spid="3">
                                            <p:txEl>
                                              <p:pRg st="0" end="0"/>
                                            </p:txEl>
                                          </p:spTgt>
                                        </p:tgtEl>
                                      </p:cBhvr>
                                    </p:animEffect>
                                  </p:childTnLst>
                                </p:cTn>
                              </p:par>
                            </p:childTnLst>
                          </p:cTn>
                        </p:par>
                        <p:par>
                          <p:cTn id="10" fill="hold">
                            <p:stCondLst>
                              <p:cond delay="4000"/>
                            </p:stCondLst>
                            <p:childTnLst>
                              <p:par>
                                <p:cTn id="11" presetID="6" presetClass="entr" presetSubtype="16" fill="hold" grpId="1"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theme/theme1.xml><?xml version="1.0" encoding="utf-8"?>
<a:theme xmlns:a="http://schemas.openxmlformats.org/drawingml/2006/main" name="第七章 模块与VBA程序设计">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第七章 模块与VBA程序设计</Template>
  <TotalTime>852</TotalTime>
  <Words>6551</Words>
  <Application>Microsoft Office PowerPoint</Application>
  <PresentationFormat>全屏显示(4:3)</PresentationFormat>
  <Paragraphs>692</Paragraphs>
  <Slides>90</Slides>
  <Notes>0</Notes>
  <HiddenSlides>0</HiddenSlides>
  <MMClips>0</MMClips>
  <ScaleCrop>false</ScaleCrop>
  <HeadingPairs>
    <vt:vector size="4" baseType="variant">
      <vt:variant>
        <vt:lpstr>主题</vt:lpstr>
      </vt:variant>
      <vt:variant>
        <vt:i4>1</vt:i4>
      </vt:variant>
      <vt:variant>
        <vt:lpstr>幻灯片标题</vt:lpstr>
      </vt:variant>
      <vt:variant>
        <vt:i4>90</vt:i4>
      </vt:variant>
    </vt:vector>
  </HeadingPairs>
  <TitlesOfParts>
    <vt:vector size="91" baseType="lpstr">
      <vt:lpstr>第七章 模块与VBA程序设计</vt:lpstr>
      <vt:lpstr>第7章  模块与VBA程序设计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7.3.4 常量、变量、数组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7.3.5 运算符与表达式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76</cp:revision>
  <dcterms:created xsi:type="dcterms:W3CDTF">2015-01-25T14:32:04Z</dcterms:created>
  <dcterms:modified xsi:type="dcterms:W3CDTF">2015-03-04T01:43:42Z</dcterms:modified>
</cp:coreProperties>
</file>