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4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455"/>
    <a:srgbClr val="CAD6E6"/>
    <a:srgbClr val="ECECEC"/>
    <a:srgbClr val="E0DDDD"/>
    <a:srgbClr val="FEFEFE"/>
    <a:srgbClr val="1C28F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4"/>
    <p:restoredTop sz="94688"/>
  </p:normalViewPr>
  <p:slideViewPr>
    <p:cSldViewPr snapToGrid="0">
      <p:cViewPr varScale="1">
        <p:scale>
          <a:sx n="71" d="100"/>
          <a:sy n="71" d="100"/>
        </p:scale>
        <p:origin x="184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60007" cy="600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9T18:05:12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318 216 24575,'-7'0'0,"-92"-12"0,74 9 0,-69-8 0,92 11 0,-1-1 0,1 1 0,-2-1 0,1 1 0,0-1 0,-1 1 0,2-1 0,-1 1 0,1 0 0,-1-1 0,0 1 0,-1-2 0,-1 2 0,0-2 0,0 1 0,0-1 0,1 2 0,0-2 0,1 2 0,1-1 0,0 1 0,0-1 0,0 1 0,0-1 0,0 0 0,0 1 0,0-1 0,0 1 0,1-1 0,-1 1 0,2-2 0,-2 2 0,2-2 0,-1 1 0,1-1 0,1 0 0,-1 0 0,2 1 0,-2-1 0,2 1 0,-2-1 0,2 0 0,-1 0 0,1 1 0,-1-1 0,1 0 0,0-1 0,0 1 0,1-1 0,-1 1 0,1-2 0,0 1 0,0-1 0,1 1 0,-1-1 0,1 0 0,-1 0 0,1 1 0,-1-1 0,1 1 0,-1 0 0,0 0 0,0 0 0,-1 1 0,2-2 0,-2 1 0,2 1 0,-2-1 0,2 0 0,-1 0 0,1 0 0,-1-1 0,0 2 0,2-1 0,-2 1 0,0-1 0,1 1 0,0-2 0,0 2 0,0-2 0,0 2 0,0-2 0,0 2 0,0-2 0,0 1 0,1-1 0,0 0 0,1 1 0,-3 0 0,1 0 0,-2 1 0,1 0 0,-2 0 0,1 1 0,-2 3 0,1 0 0,-1 4 0,0-4 0,0 1 0,0-1 0,0 1 0,0-1 0,0 1 0,0 0 0,0 0 0,0 0 0,0 0 0,0-1 0,0 1 0,0-1 0,0 3 0,0-2 0,1 2 0,-1-1 0,1 0 0,-1-1 0,0 0 0,0-1 0,0 1 0,0 0 0,0 1 0,0-1 0,0 2 0,0 0 0,0 1 0,0 1 0,0-4 0,0 3 0,0-2 0,0-1 0,-1 1 0,0-2 0,1 2 0,0-2 0,0 3 0,0-2 0,0 4 0,0-3 0,0 3 0,-1-3 0,0 1 0,1 1 0,0-4 0,0 3 0,0-2 0,0-1 0,0 1 0,-1 0 0,0 0 0,1 0 0,-2 2 0,2-1 0,-1 1 0,0-2 0,1 2 0,-2 0 0,2 0 0,-1-2 0,1 0 0,-1 0 0,1 0 0,-1 1 0,0-1 0,1 1 0,-1-2 0,0 1 0,1 0 0,-1 0 0,1 1 0,0-1 0,-1 0 0,1 0 0,-1 0 0,1 1 0,0-1 0,-1-1 0,1 0 0,-1 0 0,1 0 0,0 0 0,0 0 0,-1 1 0,1 0 0,-1-1 0,1 0 0,0 1 0,-1 0 0,1-1 0,-1 0 0,1 0 0,0 0 0,0 0 0,-1 0 0,1 0 0,-1 0 0,1 0 0,0 0 0,-1 0 0,0 0 0,1 0 0,0 0 0,0-1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5:04:4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24575,'38'-4'0,"1"3"0,20-3 0,-4 4 0,25 5 0,-17-4 0,4 4 0,-21-5 0,-15 0 0,-13 0 0,-8 0 0,-6 0 0,-1 0 0,-2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4:42:35.9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319 49 8027,'-87'0'0,"17"0"0,61 6 0,1 0 0,-3 2 0,-1 1 0,0 1 0,-1 1 0,-1 0 0,1 2 0,0-1 0,2 1 0,0 0 0,1 1 0,2 0 0,1 2 0,2 1 0,2 1 0,2 2 0,0 0 0,1 2 0,0 0 0,0 1 0,1 0 0,0 0 0,2-2 0,2 0 0,4-1 0,0-3 0,4 2 0,0-3 0,2-2 0,1-3 0,-1-2 0,3-1 0,-1-3 0,1 0 0,0-3 0,-2-2 0,2 0 0,-2 0 0,0-4 0,-3-4 0,0-2 0,-2-3 0,0 2 0,-1-2 0,0 2 0,-1-3 0,-1 1 0,-1-3 0,-2-2 0,0 0 0,-1-2 0,1 0 0,0 0 0,0 0 0,0-1 0,-3 1 0,0 1 0,-1 0 0,-1 1 0,0 1 0,0 3 0,0 1 0,0 0 0,-3 2 0,0 0 0,-3 1 0,-2 2 0,-1-1 0,-1 1 0,-1 1 0,-1 1 0,1-1 0,-1 0 0,0 3 0,0 0 0,-2 3 0,3-3 0,0 3 0,1-2 0,2 2 0,0-1 0,2 1 0,-1 1 0,2 0 0,1-2 0,3-1 0,1 0 0,5 0 0,0 2 0,4-3 0,1 1 0,2-2 0,0 2 0,3 0 0,2 0 0,0 0 0,1-1 0,-1 3 0,-1-3 0,2 3 0,-3-1 0,0 0 0,-3 1 0,-2 0 0,-1 0 0,1 1 0,0 0 0,-5-2 0,1 2 0,-3-3 0,4 3 0,1 0 0,-1 0 0,0 0 0,-2 0 0,0-6 0,0-2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5:04:3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625 53 24575,'-5'-9'0,"1"0"0,-3 0 0,2 3 0,-3-1 0,3 3 0,-1-1 0,1 3 0,-1 0 0,1 2 0,-7 0 0,1 0 0,-6 0 0,1 2 0,3 1 0,2 4 0,3 0 0,3 1 0,-2 5 0,0 0 0,0 3 0,-5 7 0,1 2 0,-10 8 0,3 5 0,-4 4 0,-1 3 0,4 1 0,-4 5 0,1-4 0,2 5 0,-8 0 0,5-5 0,-2 5 0,-1-7 0,4-9 0,4-9 0,2-12 0,10-8 0,-1-1 0,5-2 0,-2 0 0,1 1 0,-3 1 0,1-1 0,-3 1 0,1-1 0,-2-1 0,0-2 0,1 2 0,-1-3 0,2 0 0,1-1 0,1 0 0,3-1 0,0 0 0,2-1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5:04:4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24575,'38'-4'0,"1"3"0,20-3 0,-4 4 0,25 5 0,-17-4 0,4 4 0,-21-5 0,-15 0 0,-13 0 0,-8 0 0,-6 0 0,-1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4:42:35.9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319 49 8027,'-87'0'0,"17"0"0,61 6 0,1 0 0,-3 2 0,-1 1 0,0 1 0,-1 1 0,-1 0 0,1 2 0,0-1 0,2 1 0,0 0 0,1 1 0,2 0 0,1 2 0,2 1 0,2 1 0,2 2 0,0 0 0,1 2 0,0 0 0,0 1 0,1 0 0,0 0 0,2-2 0,2 0 0,4-1 0,0-3 0,4 2 0,0-3 0,2-2 0,1-3 0,-1-2 0,3-1 0,-1-3 0,1 0 0,0-3 0,-2-2 0,2 0 0,-2 0 0,0-4 0,-3-4 0,0-2 0,-2-3 0,0 2 0,-1-2 0,0 2 0,-1-3 0,-1 1 0,-1-3 0,-2-2 0,0 0 0,-1-2 0,1 0 0,0 0 0,0 0 0,0-1 0,-3 1 0,0 1 0,-1 0 0,-1 1 0,0 1 0,0 3 0,0 1 0,0 0 0,-3 2 0,0 0 0,-3 1 0,-2 2 0,-1-1 0,-1 1 0,-1 1 0,-1 1 0,1-1 0,-1 0 0,0 3 0,0 0 0,-2 3 0,3-3 0,0 3 0,1-2 0,2 2 0,0-1 0,2 1 0,-1 1 0,2 0 0,1-2 0,3-1 0,1 0 0,5 0 0,0 2 0,4-3 0,1 1 0,2-2 0,0 2 0,3 0 0,2 0 0,0 0 0,1-1 0,-1 3 0,-1-3 0,2 3 0,-3-1 0,0 0 0,-3 1 0,-2 0 0,-1 0 0,1 1 0,0 0 0,-5-2 0,1 2 0,-3-3 0,4 3 0,1 0 0,-1 0 0,0 0 0,-2 0 0,0-6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5:04:3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625 53 24575,'-5'-9'0,"1"0"0,-3 0 0,2 3 0,-3-1 0,3 3 0,-1-1 0,1 3 0,-1 0 0,1 2 0,-7 0 0,1 0 0,-6 0 0,1 2 0,3 1 0,2 4 0,3 0 0,3 1 0,-2 5 0,0 0 0,0 3 0,-5 7 0,1 2 0,-10 8 0,3 5 0,-4 4 0,-1 3 0,4 1 0,-4 5 0,1-4 0,2 5 0,-8 0 0,5-5 0,-2 5 0,-1-7 0,4-9 0,4-9 0,2-12 0,10-8 0,-1-1 0,5-2 0,-2 0 0,1 1 0,-3 1 0,1-1 0,-3 1 0,1-1 0,-2-1 0,0-2 0,1 2 0,-1-3 0,2 0 0,1-1 0,1 0 0,3-1 0,0 0 0,2-1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5:04:4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24575,'38'-4'0,"1"3"0,20-3 0,-4 4 0,25 5 0,-17-4 0,4 4 0,-21-5 0,-15 0 0,-13 0 0,-8 0 0,-6 0 0,-1 0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4:42:35.9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319 49 8027,'-87'0'0,"17"0"0,61 6 0,1 0 0,-3 2 0,-1 1 0,0 1 0,-1 1 0,-1 0 0,1 2 0,0-1 0,2 1 0,0 0 0,1 1 0,2 0 0,1 2 0,2 1 0,2 1 0,2 2 0,0 0 0,1 2 0,0 0 0,0 1 0,1 0 0,0 0 0,2-2 0,2 0 0,4-1 0,0-3 0,4 2 0,0-3 0,2-2 0,1-3 0,-1-2 0,3-1 0,-1-3 0,1 0 0,0-3 0,-2-2 0,2 0 0,-2 0 0,0-4 0,-3-4 0,0-2 0,-2-3 0,0 2 0,-1-2 0,0 2 0,-1-3 0,-1 1 0,-1-3 0,-2-2 0,0 0 0,-1-2 0,1 0 0,0 0 0,0 0 0,0-1 0,-3 1 0,0 1 0,-1 0 0,-1 1 0,0 1 0,0 3 0,0 1 0,0 0 0,-3 2 0,0 0 0,-3 1 0,-2 2 0,-1-1 0,-1 1 0,-1 1 0,-1 1 0,1-1 0,-1 0 0,0 3 0,0 0 0,-2 3 0,3-3 0,0 3 0,1-2 0,2 2 0,0-1 0,2 1 0,-1 1 0,2 0 0,1-2 0,3-1 0,1 0 0,5 0 0,0 2 0,4-3 0,1 1 0,2-2 0,0 2 0,3 0 0,2 0 0,0 0 0,1-1 0,-1 3 0,-1-3 0,2 3 0,-3-1 0,0 0 0,-3 1 0,-2 0 0,-1 0 0,1 1 0,0 0 0,-5-2 0,1 2 0,-3-3 0,4 3 0,1 0 0,-1 0 0,0 0 0,-2 0 0,0-6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5:04:3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625 53 24575,'-5'-9'0,"1"0"0,-3 0 0,2 3 0,-3-1 0,3 3 0,-1-1 0,1 3 0,-1 0 0,1 2 0,-7 0 0,1 0 0,-6 0 0,1 2 0,3 1 0,2 4 0,3 0 0,3 1 0,-2 5 0,0 0 0,0 3 0,-5 7 0,1 2 0,-10 8 0,3 5 0,-4 4 0,-1 3 0,4 1 0,-4 5 0,1-4 0,2 5 0,-8 0 0,5-5 0,-2 5 0,-1-7 0,4-9 0,4-9 0,2-12 0,10-8 0,-1-1 0,5-2 0,-2 0 0,1 1 0,-3 1 0,1-1 0,-3 1 0,1-1 0,-2-1 0,0-2 0,1 2 0,-1-3 0,2 0 0,1-1 0,1 0 0,3-1 0,0 0 0,2-1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5:04:4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24575,'38'-4'0,"1"3"0,20-3 0,-4 4 0,25 5 0,-17-4 0,4 4 0,-21-5 0,-15 0 0,-13 0 0,-8 0 0,-6 0 0,-1 0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4:42:35.9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319 49 8027,'-87'0'0,"17"0"0,61 6 0,1 0 0,-3 2 0,-1 1 0,0 1 0,-1 1 0,-1 0 0,1 2 0,0-1 0,2 1 0,0 0 0,1 1 0,2 0 0,1 2 0,2 1 0,2 1 0,2 2 0,0 0 0,1 2 0,0 0 0,0 1 0,1 0 0,0 0 0,2-2 0,2 0 0,4-1 0,0-3 0,4 2 0,0-3 0,2-2 0,1-3 0,-1-2 0,3-1 0,-1-3 0,1 0 0,0-3 0,-2-2 0,2 0 0,-2 0 0,0-4 0,-3-4 0,0-2 0,-2-3 0,0 2 0,-1-2 0,0 2 0,-1-3 0,-1 1 0,-1-3 0,-2-2 0,0 0 0,-1-2 0,1 0 0,0 0 0,0 0 0,0-1 0,-3 1 0,0 1 0,-1 0 0,-1 1 0,0 1 0,0 3 0,0 1 0,0 0 0,-3 2 0,0 0 0,-3 1 0,-2 2 0,-1-1 0,-1 1 0,-1 1 0,-1 1 0,1-1 0,-1 0 0,0 3 0,0 0 0,-2 3 0,3-3 0,0 3 0,1-2 0,2 2 0,0-1 0,2 1 0,-1 1 0,2 0 0,1-2 0,3-1 0,1 0 0,5 0 0,0 2 0,4-3 0,1 1 0,2-2 0,0 2 0,3 0 0,2 0 0,0 0 0,1-1 0,-1 3 0,-1-3 0,2 3 0,-3-1 0,0 0 0,-3 1 0,-2 0 0,-1 0 0,1 1 0,0 0 0,-5-2 0,1 2 0,-3-3 0,4 3 0,1 0 0,-1 0 0,0 0 0,-2 0 0,0-6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5:04:3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625 53 24575,'-5'-9'0,"1"0"0,-3 0 0,2 3 0,-3-1 0,3 3 0,-1-1 0,1 3 0,-1 0 0,1 2 0,-7 0 0,1 0 0,-6 0 0,1 2 0,3 1 0,2 4 0,3 0 0,3 1 0,-2 5 0,0 0 0,0 3 0,-5 7 0,1 2 0,-10 8 0,3 5 0,-4 4 0,-1 3 0,4 1 0,-4 5 0,1-4 0,2 5 0,-8 0 0,5-5 0,-2 5 0,-1-7 0,4-9 0,4-9 0,2-12 0,10-8 0,-1-1 0,5-2 0,-2 0 0,1 1 0,-3 1 0,1-1 0,-3 1 0,1-1 0,-2-1 0,0-2 0,1 2 0,-1-3 0,2 0 0,1-1 0,1 0 0,3-1 0,0 0 0,2-1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E91D1-95EB-4C4D-8CBF-5C9A9C796EA6}" type="datetimeFigureOut">
              <a:rPr kumimoji="1" lang="ko-KR" altLang="en-US" smtClean="0"/>
              <a:t>2025. 6. 5.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83B6C-5C0D-2441-A995-ADE1F35E13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662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83B6C-5C0D-2441-A995-ADE1F35E13C5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6858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83B6C-5C0D-2441-A995-ADE1F35E13C5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439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83B6C-5C0D-2441-A995-ADE1F35E13C5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7237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83B6C-5C0D-2441-A995-ADE1F35E13C5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113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83B6C-5C0D-2441-A995-ADE1F35E13C5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554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83B6C-5C0D-2441-A995-ADE1F35E13C5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2499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83B6C-5C0D-2441-A995-ADE1F35E13C5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804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FF768-D2D8-8D1D-8CE6-20D69A814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3C403-9871-B9F0-3757-9DEB3DDC6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035EE-98E5-D160-1CAC-43442719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EBE6-A620-1640-B4CC-432F87955E80}" type="datetimeFigureOut">
              <a:rPr kumimoji="1" lang="ko-KR" altLang="en-US" smtClean="0"/>
              <a:t>2025. 6. 5.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04DA24-7809-00C7-4941-AC4D9F75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4EF54-BE33-2DF7-6104-53530565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34AF-569F-E343-AE67-1D2127810C9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78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AF635-0632-6ECF-E1F6-CF3152E7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EA0344-56CC-C9A6-A35F-89E134C2B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7D544-A4B4-A402-A575-53593E56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EBE6-A620-1640-B4CC-432F87955E80}" type="datetimeFigureOut">
              <a:rPr kumimoji="1" lang="ko-KR" altLang="en-US" smtClean="0"/>
              <a:t>2025. 6. 5.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B5266A-848C-9213-ACF8-6B9669D7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69F84-9938-8C79-2CD3-B8ABDDA2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34AF-569F-E343-AE67-1D2127810C9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80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17C8E2-151C-D5C2-FFD0-5A588BA9C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7AD107-1C72-DBCE-F166-466911ABF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D0B60-85AE-C422-3597-3114EC4C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EBE6-A620-1640-B4CC-432F87955E80}" type="datetimeFigureOut">
              <a:rPr kumimoji="1" lang="ko-KR" altLang="en-US" smtClean="0"/>
              <a:t>2025. 6. 5.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967434-418D-D121-CC94-9CD7CF11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F2A90-5033-D90B-1CDE-CB57DE15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34AF-569F-E343-AE67-1D2127810C9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1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6F535-F962-6659-8491-A76D5218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CF2E2-7C8E-0576-1D90-771D57BC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CE25BB-3DB9-F5CF-C1E5-930B9D64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EBE6-A620-1640-B4CC-432F87955E80}" type="datetimeFigureOut">
              <a:rPr kumimoji="1" lang="ko-KR" altLang="en-US" smtClean="0"/>
              <a:t>2025. 6. 5.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1C743-E018-C078-B450-8C09180D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5DAD7F-E70A-FD0F-D13B-B76553DE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34AF-569F-E343-AE67-1D2127810C9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28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301E3-AA34-73CC-0F6F-15B4108D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6019C-6E63-B236-7643-5D218BBA0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CE8CC-4030-2BAB-B23A-6A45624E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EBE6-A620-1640-B4CC-432F87955E80}" type="datetimeFigureOut">
              <a:rPr kumimoji="1" lang="ko-KR" altLang="en-US" smtClean="0"/>
              <a:t>2025. 6. 5.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328F0-9B0F-2C56-F8D2-9364F4A6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2FE42-09AC-00B0-09C0-1426D4C4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34AF-569F-E343-AE67-1D2127810C9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029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13A4C-E098-4525-2346-F8EA160C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3EC2C-F038-EA33-2375-28ED55D82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FD44A2-3E93-DE43-3838-FD2E11311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5FD987-231D-DD83-7259-52DB8448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EBE6-A620-1640-B4CC-432F87955E80}" type="datetimeFigureOut">
              <a:rPr kumimoji="1" lang="ko-KR" altLang="en-US" smtClean="0"/>
              <a:t>2025. 6. 5.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AC360A-E1A6-A7EE-6585-3BFA77C8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E6401F-4B3D-B134-EE0F-56BC501E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34AF-569F-E343-AE67-1D2127810C9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3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22892-BF51-44E3-93A6-A99C2A304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9A5E19-60FA-FABD-B305-78AC9FB54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87C176-4F31-E2EE-9AF0-45DEBAE5A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AB5A59-DA42-182D-9276-786639586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084F6B-962C-9C15-E1A8-3F03AAF44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013F16-EE64-CD78-8C31-35A88A19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EBE6-A620-1640-B4CC-432F87955E80}" type="datetimeFigureOut">
              <a:rPr kumimoji="1" lang="ko-KR" altLang="en-US" smtClean="0"/>
              <a:t>2025. 6. 5.</a:t>
            </a:fld>
            <a:endParaRPr kumimoji="1"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2FE79D-4ACC-E33B-B575-68A2C00E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5EAD53-7FC9-7469-3D91-00E8C004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34AF-569F-E343-AE67-1D2127810C9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1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A6CEF-E0EA-73E3-A818-B06ED36E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E404B6-FE30-5899-940E-4804C2EE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EBE6-A620-1640-B4CC-432F87955E80}" type="datetimeFigureOut">
              <a:rPr kumimoji="1" lang="ko-KR" altLang="en-US" smtClean="0"/>
              <a:t>2025. 6. 5.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52A6F2-B87F-66D2-466A-85FF4F9B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7C37D3-DFA4-EEAA-2657-658D514C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34AF-569F-E343-AE67-1D2127810C9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79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AC4B4B-C426-52EB-9ABA-869443B2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EBE6-A620-1640-B4CC-432F87955E80}" type="datetimeFigureOut">
              <a:rPr kumimoji="1" lang="ko-KR" altLang="en-US" smtClean="0"/>
              <a:t>2025. 6. 5.</a:t>
            </a:fld>
            <a:endParaRPr kumimoji="1"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AA4505-001B-CE80-420F-D7747C9A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1891A-DFC7-EE39-F7CB-F1137212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34AF-569F-E343-AE67-1D2127810C9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60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DED0F-66ED-E620-E39A-CA18D2CF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4E0BB-F952-0EE5-64E5-59624E401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2A4A1-3FC1-D4F4-99DB-CEB4FCCB7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06DAA5-CD3E-E262-79CF-CF2656F1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EBE6-A620-1640-B4CC-432F87955E80}" type="datetimeFigureOut">
              <a:rPr kumimoji="1" lang="ko-KR" altLang="en-US" smtClean="0"/>
              <a:t>2025. 6. 5.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FBA473-E26F-3C2D-10D1-F9F18267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246BA-E359-92D2-0601-99B6B3D0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34AF-569F-E343-AE67-1D2127810C9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41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4A2C7-27DC-722C-1716-D9C11A2A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FED830-B695-EC64-9C71-6CB528A2A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6625D7-F647-9630-C3E2-7AA59B5D5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4D625E-FA24-E654-1DD9-60CE9D5B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EBE6-A620-1640-B4CC-432F87955E80}" type="datetimeFigureOut">
              <a:rPr kumimoji="1" lang="ko-KR" altLang="en-US" smtClean="0"/>
              <a:t>2025. 6. 5.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152204-611E-4182-1355-92958B8F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85E15B-3967-59C0-2B5B-606E6420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34AF-569F-E343-AE67-1D2127810C9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63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A915B9-3799-D9B3-0930-08A08CA4E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6A6B0-EDF3-76D9-2D43-606BBB062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D040C-9094-A050-FF8B-D0990D8B2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9EBE6-A620-1640-B4CC-432F87955E80}" type="datetimeFigureOut">
              <a:rPr kumimoji="1" lang="ko-KR" altLang="en-US" smtClean="0"/>
              <a:t>2025. 6. 5.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AF749-9676-DE13-AC03-3C3C008E1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307C0-5890-A3FC-0153-AB867D8F5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34AF-569F-E343-AE67-1D2127810C9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09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26.png"/><Relationship Id="rId3" Type="http://schemas.openxmlformats.org/officeDocument/2006/relationships/image" Target="../media/image27.jpe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customXml" Target="../ink/ink13.xml"/><Relationship Id="rId4" Type="http://schemas.openxmlformats.org/officeDocument/2006/relationships/customXml" Target="../ink/ink11.xml"/><Relationship Id="rId9" Type="http://schemas.openxmlformats.org/officeDocument/2006/relationships/image" Target="../media/image23.png"/><Relationship Id="rId1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svg"/><Relationship Id="rId10" Type="http://schemas.openxmlformats.org/officeDocument/2006/relationships/customXml" Target="../ink/ink1.xml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customXml" Target="../ink/ink4.xml"/><Relationship Id="rId4" Type="http://schemas.openxmlformats.org/officeDocument/2006/relationships/customXml" Target="../ink/ink2.xml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customXml" Target="../ink/ink7.xml"/><Relationship Id="rId4" Type="http://schemas.openxmlformats.org/officeDocument/2006/relationships/customXml" Target="../ink/ink5.xml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customXml" Target="../ink/ink10.xml"/><Relationship Id="rId4" Type="http://schemas.openxmlformats.org/officeDocument/2006/relationships/customXml" Target="../ink/ink8.xml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굽은 화살표[B] 18">
            <a:extLst>
              <a:ext uri="{FF2B5EF4-FFF2-40B4-BE49-F238E27FC236}">
                <a16:creationId xmlns:a16="http://schemas.microsoft.com/office/drawing/2014/main" id="{4D36111C-14F3-C2E8-44C3-CFE060695523}"/>
              </a:ext>
            </a:extLst>
          </p:cNvPr>
          <p:cNvSpPr/>
          <p:nvPr/>
        </p:nvSpPr>
        <p:spPr>
          <a:xfrm rot="10800000">
            <a:off x="4256363" y="1757791"/>
            <a:ext cx="1756980" cy="1680248"/>
          </a:xfrm>
          <a:prstGeom prst="bentArrow">
            <a:avLst>
              <a:gd name="adj1" fmla="val 17615"/>
              <a:gd name="adj2" fmla="val 18026"/>
              <a:gd name="adj3" fmla="val 18436"/>
              <a:gd name="adj4" fmla="val 43750"/>
            </a:avLst>
          </a:prstGeom>
          <a:solidFill>
            <a:schemeClr val="bg1"/>
          </a:solidFill>
          <a:ln>
            <a:noFill/>
          </a:ln>
          <a:effectLst>
            <a:innerShdw blurRad="146301">
              <a:prstClr val="black">
                <a:alpha val="15525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굽은 화살표[B] 20">
            <a:extLst>
              <a:ext uri="{FF2B5EF4-FFF2-40B4-BE49-F238E27FC236}">
                <a16:creationId xmlns:a16="http://schemas.microsoft.com/office/drawing/2014/main" id="{03BA64F6-576C-37E3-2E95-76F651916D18}"/>
              </a:ext>
            </a:extLst>
          </p:cNvPr>
          <p:cNvSpPr/>
          <p:nvPr/>
        </p:nvSpPr>
        <p:spPr>
          <a:xfrm rot="10800000" flipH="1">
            <a:off x="6127781" y="1749095"/>
            <a:ext cx="1756980" cy="1680248"/>
          </a:xfrm>
          <a:prstGeom prst="bentArrow">
            <a:avLst>
              <a:gd name="adj1" fmla="val 17615"/>
              <a:gd name="adj2" fmla="val 18026"/>
              <a:gd name="adj3" fmla="val 18436"/>
              <a:gd name="adj4" fmla="val 43750"/>
            </a:avLst>
          </a:prstGeom>
          <a:solidFill>
            <a:schemeClr val="bg1"/>
          </a:solidFill>
          <a:ln>
            <a:noFill/>
          </a:ln>
          <a:effectLst>
            <a:innerShdw blurRad="146301">
              <a:prstClr val="black">
                <a:alpha val="15525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34BBE-D0F9-89B2-CDF5-52D81E3E33B7}"/>
              </a:ext>
            </a:extLst>
          </p:cNvPr>
          <p:cNvSpPr txBox="1"/>
          <p:nvPr/>
        </p:nvSpPr>
        <p:spPr>
          <a:xfrm>
            <a:off x="2286266" y="1226010"/>
            <a:ext cx="1219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3B3B3B"/>
                </a:solidFill>
              </a:rPr>
              <a:t>인</a:t>
            </a:r>
            <a:r>
              <a:rPr lang="ko-KR" altLang="en-US" sz="1200" b="0" dirty="0">
                <a:solidFill>
                  <a:srgbClr val="3B3B3B"/>
                </a:solidFill>
                <a:effectLst/>
              </a:rPr>
              <a:t>간의 인지</a:t>
            </a:r>
            <a:r>
              <a:rPr lang="en-US" altLang="ko-KR" sz="1200" b="0" dirty="0">
                <a:solidFill>
                  <a:srgbClr val="3B3B3B"/>
                </a:solidFill>
                <a:effectLst/>
              </a:rPr>
              <a:t>/</a:t>
            </a:r>
            <a:r>
              <a:rPr lang="ko-KR" altLang="en-US" sz="1200" b="0" dirty="0">
                <a:solidFill>
                  <a:srgbClr val="3B3B3B"/>
                </a:solidFill>
                <a:effectLst/>
              </a:rPr>
              <a:t>학습</a:t>
            </a:r>
            <a:r>
              <a:rPr lang="en-US" altLang="ko-KR" sz="1200" b="0" dirty="0">
                <a:solidFill>
                  <a:srgbClr val="3B3B3B"/>
                </a:solidFill>
                <a:effectLst/>
              </a:rPr>
              <a:t>/</a:t>
            </a:r>
            <a:r>
              <a:rPr lang="ko-KR" altLang="en-US" sz="1200" b="0" dirty="0">
                <a:solidFill>
                  <a:srgbClr val="3B3B3B"/>
                </a:solidFill>
                <a:effectLst/>
              </a:rPr>
              <a:t>추론 과정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852243C-D818-1E8C-CF2D-EC4CB6B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92" y="524387"/>
            <a:ext cx="587013" cy="58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2569C70-6D3D-3DAB-8FA2-7A7BEFA08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211" y="550202"/>
            <a:ext cx="587013" cy="58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9284642-E38C-5615-F693-C8FFAC9E61B1}"/>
              </a:ext>
            </a:extLst>
          </p:cNvPr>
          <p:cNvCxnSpPr>
            <a:cxnSpLocks/>
          </p:cNvCxnSpPr>
          <p:nvPr/>
        </p:nvCxnSpPr>
        <p:spPr>
          <a:xfrm>
            <a:off x="3326640" y="864977"/>
            <a:ext cx="739121" cy="0"/>
          </a:xfrm>
          <a:prstGeom prst="straightConnector1">
            <a:avLst/>
          </a:prstGeom>
          <a:ln w="50800">
            <a:solidFill>
              <a:srgbClr val="3A4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8FB10A-A4CC-32C2-B1D4-A5EFA6F20764}"/>
              </a:ext>
            </a:extLst>
          </p:cNvPr>
          <p:cNvSpPr txBox="1"/>
          <p:nvPr/>
        </p:nvSpPr>
        <p:spPr>
          <a:xfrm>
            <a:off x="4056492" y="1262102"/>
            <a:ext cx="1219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3B3B3B"/>
                </a:solidFill>
                <a:latin typeface="Menlo" panose="020B0609030804020204" pitchFamily="49" charset="0"/>
              </a:defRPr>
            </a:lvl1pPr>
          </a:lstStyle>
          <a:p>
            <a:r>
              <a:rPr lang="ko-KR" altLang="en-US" sz="1200" dirty="0">
                <a:latin typeface="+mn-lt"/>
              </a:rPr>
              <a:t>컴퓨터 모방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87C9A8DE-6025-0265-C67E-CE420101E610}"/>
              </a:ext>
            </a:extLst>
          </p:cNvPr>
          <p:cNvSpPr/>
          <p:nvPr/>
        </p:nvSpPr>
        <p:spPr>
          <a:xfrm>
            <a:off x="5313915" y="1573306"/>
            <a:ext cx="1614487" cy="714375"/>
          </a:xfrm>
          <a:prstGeom prst="roundRect">
            <a:avLst/>
          </a:prstGeom>
          <a:solidFill>
            <a:schemeClr val="bg1"/>
          </a:solidFill>
          <a:ln>
            <a:solidFill>
              <a:srgbClr val="3A445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rgbClr val="3A4455"/>
                </a:solidFill>
              </a:rPr>
              <a:t>데이터 기반 학습 </a:t>
            </a:r>
            <a:r>
              <a:rPr kumimoji="1" lang="en-US" altLang="ko-KR" sz="1200" dirty="0">
                <a:solidFill>
                  <a:srgbClr val="3A4455"/>
                </a:solidFill>
              </a:rPr>
              <a:t>?</a:t>
            </a:r>
            <a:endParaRPr kumimoji="1" lang="ko-KR" altLang="en-US" sz="1200" dirty="0">
              <a:solidFill>
                <a:srgbClr val="3A4455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492AF1-9BA1-3A31-EEBF-7AAC1F71A298}"/>
              </a:ext>
            </a:extLst>
          </p:cNvPr>
          <p:cNvSpPr/>
          <p:nvPr/>
        </p:nvSpPr>
        <p:spPr>
          <a:xfrm>
            <a:off x="3795864" y="5544812"/>
            <a:ext cx="1614487" cy="714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39062" dist="38100" dir="2700000" algn="tl" rotWithShape="0">
              <a:prstClr val="black">
                <a:alpha val="16044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609D97-33E2-6F39-6613-715A6DFC8D9F}"/>
              </a:ext>
            </a:extLst>
          </p:cNvPr>
          <p:cNvSpPr/>
          <p:nvPr/>
        </p:nvSpPr>
        <p:spPr>
          <a:xfrm>
            <a:off x="3795864" y="5544812"/>
            <a:ext cx="1614487" cy="714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42597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5BAA93-E271-314D-5C28-CB4DF665DFE7}"/>
              </a:ext>
            </a:extLst>
          </p:cNvPr>
          <p:cNvSpPr/>
          <p:nvPr/>
        </p:nvSpPr>
        <p:spPr>
          <a:xfrm>
            <a:off x="2041441" y="5544811"/>
            <a:ext cx="1614487" cy="714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46301">
              <a:prstClr val="black">
                <a:alpha val="15525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74AE9C-DF91-D628-BE10-AC2464AEC79D}"/>
              </a:ext>
            </a:extLst>
          </p:cNvPr>
          <p:cNvSpPr/>
          <p:nvPr/>
        </p:nvSpPr>
        <p:spPr>
          <a:xfrm>
            <a:off x="5313915" y="749587"/>
            <a:ext cx="1614487" cy="714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39062" dist="38100" dir="2700000" algn="tl" rotWithShape="0">
              <a:prstClr val="black">
                <a:alpha val="16044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4F7EED-78D6-825C-3D0D-E72076CF5409}"/>
              </a:ext>
            </a:extLst>
          </p:cNvPr>
          <p:cNvSpPr/>
          <p:nvPr/>
        </p:nvSpPr>
        <p:spPr>
          <a:xfrm>
            <a:off x="2575288" y="2795969"/>
            <a:ext cx="1614487" cy="714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39062" dist="38100" dir="2700000" algn="tl" rotWithShape="0">
              <a:prstClr val="black">
                <a:alpha val="16044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38A2D2-E1C6-64A0-D288-EF9979C8FCD9}"/>
              </a:ext>
            </a:extLst>
          </p:cNvPr>
          <p:cNvSpPr/>
          <p:nvPr/>
        </p:nvSpPr>
        <p:spPr>
          <a:xfrm>
            <a:off x="7999199" y="3014655"/>
            <a:ext cx="1614487" cy="714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39062" dist="38100" dir="2700000" algn="tl" rotWithShape="0">
              <a:prstClr val="black">
                <a:alpha val="16044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6CBFAB-3E73-1CD6-2B06-974DDA304443}"/>
              </a:ext>
            </a:extLst>
          </p:cNvPr>
          <p:cNvSpPr/>
          <p:nvPr/>
        </p:nvSpPr>
        <p:spPr>
          <a:xfrm>
            <a:off x="5550287" y="5284694"/>
            <a:ext cx="1614487" cy="714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39062" dist="38100" dir="2700000" algn="tl" rotWithShape="0">
              <a:prstClr val="black">
                <a:alpha val="16044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24A9D8-4690-AAF0-4ED2-EC9199AE21C9}"/>
              </a:ext>
            </a:extLst>
          </p:cNvPr>
          <p:cNvSpPr txBox="1"/>
          <p:nvPr/>
        </p:nvSpPr>
        <p:spPr>
          <a:xfrm>
            <a:off x="5511331" y="968274"/>
            <a:ext cx="1219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3B3B3B"/>
                </a:solidFill>
                <a:latin typeface="Menlo" panose="020B0609030804020204" pitchFamily="49" charset="0"/>
              </a:defRPr>
            </a:lvl1pPr>
          </a:lstStyle>
          <a:p>
            <a:pPr algn="ctr"/>
            <a:r>
              <a:rPr lang="ko-KR" altLang="en-US" sz="1200" dirty="0">
                <a:latin typeface="+mn-lt"/>
              </a:rPr>
              <a:t>인공지능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520DC6-BD54-DCF5-27A5-E9CCA67A7C64}"/>
              </a:ext>
            </a:extLst>
          </p:cNvPr>
          <p:cNvSpPr txBox="1"/>
          <p:nvPr/>
        </p:nvSpPr>
        <p:spPr>
          <a:xfrm>
            <a:off x="8236871" y="3233342"/>
            <a:ext cx="1219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3B3B3B"/>
                </a:solidFill>
                <a:latin typeface="Menlo" panose="020B0609030804020204" pitchFamily="49" charset="0"/>
              </a:defRPr>
            </a:lvl1pPr>
          </a:lstStyle>
          <a:p>
            <a:pPr algn="ctr"/>
            <a:r>
              <a:rPr lang="ko-KR" altLang="en-US" sz="1200" dirty="0" err="1">
                <a:latin typeface="+mn-lt"/>
              </a:rPr>
              <a:t>머신러닝</a:t>
            </a:r>
            <a:endParaRPr lang="ko-KR" altLang="en-US" sz="1200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E9D9DF-77FA-50A7-A96C-3D07AD5757C9}"/>
              </a:ext>
            </a:extLst>
          </p:cNvPr>
          <p:cNvSpPr txBox="1"/>
          <p:nvPr/>
        </p:nvSpPr>
        <p:spPr>
          <a:xfrm>
            <a:off x="5726757" y="5503381"/>
            <a:ext cx="1219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3B3B3B"/>
                </a:solidFill>
                <a:latin typeface="Menlo" panose="020B0609030804020204" pitchFamily="49" charset="0"/>
              </a:defRPr>
            </a:lvl1pPr>
          </a:lstStyle>
          <a:p>
            <a:pPr algn="ctr"/>
            <a:r>
              <a:rPr lang="ko-KR" altLang="en-US" sz="1200" dirty="0">
                <a:latin typeface="+mn-lt"/>
              </a:rPr>
              <a:t>딥러닝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39B832-16EF-A461-DB83-E495E42CDF93}"/>
              </a:ext>
            </a:extLst>
          </p:cNvPr>
          <p:cNvSpPr txBox="1"/>
          <p:nvPr/>
        </p:nvSpPr>
        <p:spPr>
          <a:xfrm>
            <a:off x="2748800" y="3014655"/>
            <a:ext cx="1219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3B3B3B"/>
                </a:solidFill>
                <a:latin typeface="Menlo" panose="020B0609030804020204" pitchFamily="49" charset="0"/>
              </a:defRPr>
            </a:lvl1pPr>
          </a:lstStyle>
          <a:p>
            <a:pPr algn="ctr"/>
            <a:r>
              <a:rPr lang="ko-KR" altLang="en-US" sz="1200" dirty="0">
                <a:latin typeface="+mn-lt"/>
              </a:rPr>
              <a:t>하드코딩</a:t>
            </a:r>
            <a:endParaRPr lang="en-US" altLang="ko-KR" sz="1200" dirty="0">
              <a:latin typeface="+mn-lt"/>
            </a:endParaRPr>
          </a:p>
        </p:txBody>
      </p:sp>
      <p:sp>
        <p:nvSpPr>
          <p:cNvPr id="22" name="굽은 화살표[B] 21">
            <a:extLst>
              <a:ext uri="{FF2B5EF4-FFF2-40B4-BE49-F238E27FC236}">
                <a16:creationId xmlns:a16="http://schemas.microsoft.com/office/drawing/2014/main" id="{08DF59A9-8D96-30E4-6DFD-D1BF7E2A50CB}"/>
              </a:ext>
            </a:extLst>
          </p:cNvPr>
          <p:cNvSpPr/>
          <p:nvPr/>
        </p:nvSpPr>
        <p:spPr>
          <a:xfrm rot="16200000" flipH="1">
            <a:off x="6057632" y="3476406"/>
            <a:ext cx="1756980" cy="1680248"/>
          </a:xfrm>
          <a:prstGeom prst="bentArrow">
            <a:avLst>
              <a:gd name="adj1" fmla="val 17615"/>
              <a:gd name="adj2" fmla="val 18026"/>
              <a:gd name="adj3" fmla="val 18436"/>
              <a:gd name="adj4" fmla="val 43750"/>
            </a:avLst>
          </a:prstGeom>
          <a:solidFill>
            <a:schemeClr val="bg1"/>
          </a:solidFill>
          <a:ln>
            <a:noFill/>
          </a:ln>
          <a:effectLst>
            <a:innerShdw blurRad="146301">
              <a:prstClr val="black">
                <a:alpha val="15525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A3BCBB-4F6B-2465-90A5-2BA6439E6E8F}"/>
              </a:ext>
            </a:extLst>
          </p:cNvPr>
          <p:cNvSpPr txBox="1"/>
          <p:nvPr/>
        </p:nvSpPr>
        <p:spPr>
          <a:xfrm>
            <a:off x="4605670" y="2664026"/>
            <a:ext cx="1219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3B3B3B"/>
                </a:solidFill>
                <a:latin typeface="Menlo" panose="020B0609030804020204" pitchFamily="49" charset="0"/>
              </a:defRPr>
            </a:lvl1pPr>
          </a:lstStyle>
          <a:p>
            <a:r>
              <a:rPr lang="ko-KR" altLang="en-US" sz="1200" dirty="0" err="1">
                <a:latin typeface="+mn-lt"/>
              </a:rPr>
              <a:t>아니오</a:t>
            </a:r>
            <a:endParaRPr lang="ko-KR" altLang="en-US" sz="1200" dirty="0"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FD60B8-ACA4-43BD-1437-88748ACEB2F1}"/>
              </a:ext>
            </a:extLst>
          </p:cNvPr>
          <p:cNvSpPr txBox="1"/>
          <p:nvPr/>
        </p:nvSpPr>
        <p:spPr>
          <a:xfrm>
            <a:off x="6684877" y="2657469"/>
            <a:ext cx="801773" cy="2835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3B3B3B"/>
                </a:solidFill>
                <a:latin typeface="Menlo" panose="020B0609030804020204" pitchFamily="49" charset="0"/>
              </a:defRPr>
            </a:lvl1pPr>
          </a:lstStyle>
          <a:p>
            <a:pPr algn="r"/>
            <a:r>
              <a:rPr lang="ko-KR" altLang="en-US" sz="1200" dirty="0">
                <a:latin typeface="+mn-lt"/>
              </a:rPr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val="159249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The Back-Propagation Mechanism">
            <a:extLst>
              <a:ext uri="{FF2B5EF4-FFF2-40B4-BE49-F238E27FC236}">
                <a16:creationId xmlns:a16="http://schemas.microsoft.com/office/drawing/2014/main" id="{5CA37E6C-02CB-1D0D-37B2-D02ED3C07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2" r="3118"/>
          <a:stretch/>
        </p:blipFill>
        <p:spPr bwMode="auto">
          <a:xfrm>
            <a:off x="4423682" y="2372915"/>
            <a:ext cx="3478854" cy="212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0DBC1861-DB97-50D5-1F5C-61F4FBFBEE1D}"/>
              </a:ext>
            </a:extLst>
          </p:cNvPr>
          <p:cNvSpPr/>
          <p:nvPr/>
        </p:nvSpPr>
        <p:spPr>
          <a:xfrm>
            <a:off x="408565" y="1489285"/>
            <a:ext cx="3618690" cy="338540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0A352-E9A4-2E78-CAEA-0F2C0AC47184}"/>
              </a:ext>
            </a:extLst>
          </p:cNvPr>
          <p:cNvSpPr txBox="1"/>
          <p:nvPr/>
        </p:nvSpPr>
        <p:spPr>
          <a:xfrm>
            <a:off x="2584307" y="10636085"/>
            <a:ext cx="4710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모델의 </a:t>
            </a:r>
            <a:r>
              <a:rPr kumimoji="1"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예측값과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데이터의 </a:t>
            </a:r>
            <a:r>
              <a:rPr kumimoji="1"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실제값의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차이를 줄이기 위해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400" b="1" dirty="0"/>
              <a:t>가중치를 수정해 나가는 과정</a:t>
            </a:r>
            <a:endParaRPr kumimoji="1" lang="en-US" altLang="ko-KR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1C87AE-D9D2-229E-5392-073FA2B4D2A8}"/>
              </a:ext>
            </a:extLst>
          </p:cNvPr>
          <p:cNvSpPr txBox="1"/>
          <p:nvPr/>
        </p:nvSpPr>
        <p:spPr>
          <a:xfrm>
            <a:off x="1063135" y="1736545"/>
            <a:ext cx="2308694" cy="338554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pPr algn="ctr"/>
            <a:r>
              <a:rPr lang="en-US" altLang="ko-KR" sz="1600" dirty="0"/>
              <a:t>Feed Forward</a:t>
            </a:r>
            <a:endParaRPr lang="ko-KR" altLang="en-US" sz="16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64CDC7D-4B2B-D0A2-BC6E-B2C410036FFC}"/>
              </a:ext>
            </a:extLst>
          </p:cNvPr>
          <p:cNvSpPr/>
          <p:nvPr/>
        </p:nvSpPr>
        <p:spPr>
          <a:xfrm>
            <a:off x="1668631" y="9152204"/>
            <a:ext cx="306846" cy="30684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DC35B15-F7CA-ABB2-906A-3533B9F6342F}"/>
              </a:ext>
            </a:extLst>
          </p:cNvPr>
          <p:cNvSpPr/>
          <p:nvPr/>
        </p:nvSpPr>
        <p:spPr>
          <a:xfrm>
            <a:off x="1668631" y="7574832"/>
            <a:ext cx="306846" cy="30684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67642CF-0008-EADD-B560-B6838DCAE136}"/>
              </a:ext>
            </a:extLst>
          </p:cNvPr>
          <p:cNvSpPr/>
          <p:nvPr/>
        </p:nvSpPr>
        <p:spPr>
          <a:xfrm>
            <a:off x="1668631" y="8363518"/>
            <a:ext cx="306846" cy="30684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C9D82EA-19B3-D6A0-D556-1F39A3A55A50}"/>
              </a:ext>
            </a:extLst>
          </p:cNvPr>
          <p:cNvSpPr/>
          <p:nvPr/>
        </p:nvSpPr>
        <p:spPr>
          <a:xfrm>
            <a:off x="3626174" y="8273604"/>
            <a:ext cx="494421" cy="49442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E567E49D-C38C-8303-AF34-F97E7FA24EB2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>
            <a:off x="1975477" y="7728255"/>
            <a:ext cx="1650697" cy="7925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788A5166-DBBB-C144-2A74-589A5842402A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1975477" y="8516941"/>
            <a:ext cx="1650697" cy="387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D714AD18-87D3-980D-B02B-539121F73D95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 flipV="1">
            <a:off x="1975477" y="8520815"/>
            <a:ext cx="1650697" cy="784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CD32BEBA-747D-FC49-CB19-A2CB9B4D1DB4}"/>
              </a:ext>
            </a:extLst>
          </p:cNvPr>
          <p:cNvCxnSpPr>
            <a:cxnSpLocks/>
            <a:stCxn id="40" idx="3"/>
            <a:endCxn id="26" idx="2"/>
          </p:cNvCxnSpPr>
          <p:nvPr/>
        </p:nvCxnSpPr>
        <p:spPr>
          <a:xfrm>
            <a:off x="4112832" y="8505725"/>
            <a:ext cx="948152" cy="112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187CDA8D-61F1-5AF3-BE9C-785CBF512840}"/>
              </a:ext>
            </a:extLst>
          </p:cNvPr>
          <p:cNvSpPr/>
          <p:nvPr/>
        </p:nvSpPr>
        <p:spPr>
          <a:xfrm>
            <a:off x="5060984" y="8269730"/>
            <a:ext cx="494421" cy="49442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0CB742B3-1BB6-AE33-8E2C-AF46AD5F5FF9}"/>
              </a:ext>
            </a:extLst>
          </p:cNvPr>
          <p:cNvCxnSpPr>
            <a:cxnSpLocks/>
            <a:stCxn id="26" idx="6"/>
            <a:endCxn id="48" idx="1"/>
          </p:cNvCxnSpPr>
          <p:nvPr/>
        </p:nvCxnSpPr>
        <p:spPr>
          <a:xfrm>
            <a:off x="5555405" y="8516941"/>
            <a:ext cx="879609" cy="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A86F6B80-0FD5-956D-1973-8DE829AFA6C5}"/>
                  </a:ext>
                </a:extLst>
              </p14:cNvPr>
              <p14:cNvContentPartPr/>
              <p14:nvPr/>
            </p14:nvContentPartPr>
            <p14:xfrm>
              <a:off x="5221074" y="8415627"/>
              <a:ext cx="174240" cy="20196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A86F6B80-0FD5-956D-1973-8DE829AFA6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11714" y="8406627"/>
                <a:ext cx="192960" cy="22068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F2F1C5DB-015A-459A-BD4B-A19A624667B5}"/>
              </a:ext>
            </a:extLst>
          </p:cNvPr>
          <p:cNvSpPr txBox="1"/>
          <p:nvPr/>
        </p:nvSpPr>
        <p:spPr>
          <a:xfrm>
            <a:off x="4971197" y="7772573"/>
            <a:ext cx="848234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activation function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D822D7-D268-FA9A-A6DC-BC1264955FFD}"/>
              </a:ext>
            </a:extLst>
          </p:cNvPr>
          <p:cNvSpPr txBox="1"/>
          <p:nvPr/>
        </p:nvSpPr>
        <p:spPr>
          <a:xfrm>
            <a:off x="3633687" y="8367225"/>
            <a:ext cx="479145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sum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0324CE-0AC2-F551-7C49-2D396A9115DE}"/>
              </a:ext>
            </a:extLst>
          </p:cNvPr>
          <p:cNvSpPr txBox="1"/>
          <p:nvPr/>
        </p:nvSpPr>
        <p:spPr>
          <a:xfrm>
            <a:off x="2571758" y="8482806"/>
            <a:ext cx="390481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0F5453-848C-A1EA-B1CF-4A49652791B4}"/>
              </a:ext>
            </a:extLst>
          </p:cNvPr>
          <p:cNvSpPr txBox="1"/>
          <p:nvPr/>
        </p:nvSpPr>
        <p:spPr>
          <a:xfrm>
            <a:off x="2570756" y="8969202"/>
            <a:ext cx="390481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w2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DBA948-0A6F-10A1-8537-C5CF5C8D4D2A}"/>
              </a:ext>
            </a:extLst>
          </p:cNvPr>
          <p:cNvSpPr txBox="1"/>
          <p:nvPr/>
        </p:nvSpPr>
        <p:spPr>
          <a:xfrm>
            <a:off x="1644878" y="8378525"/>
            <a:ext cx="390481" cy="276999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FF80B8-4D24-644D-3D27-FB940ED6BEB6}"/>
              </a:ext>
            </a:extLst>
          </p:cNvPr>
          <p:cNvSpPr txBox="1"/>
          <p:nvPr/>
        </p:nvSpPr>
        <p:spPr>
          <a:xfrm>
            <a:off x="1670582" y="9169903"/>
            <a:ext cx="390481" cy="276999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920046-40F2-F13F-5418-210B11D2AFF5}"/>
              </a:ext>
            </a:extLst>
          </p:cNvPr>
          <p:cNvSpPr txBox="1"/>
          <p:nvPr/>
        </p:nvSpPr>
        <p:spPr>
          <a:xfrm>
            <a:off x="1685236" y="7587495"/>
            <a:ext cx="390481" cy="276999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E878AF-E669-569B-71FE-1BC6B2977E56}"/>
              </a:ext>
            </a:extLst>
          </p:cNvPr>
          <p:cNvSpPr txBox="1"/>
          <p:nvPr/>
        </p:nvSpPr>
        <p:spPr>
          <a:xfrm>
            <a:off x="2584307" y="7861315"/>
            <a:ext cx="390481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w0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61E870-697B-40C9-9423-11AD446D10CC}"/>
              </a:ext>
            </a:extLst>
          </p:cNvPr>
          <p:cNvSpPr txBox="1"/>
          <p:nvPr/>
        </p:nvSpPr>
        <p:spPr>
          <a:xfrm>
            <a:off x="6435014" y="8378525"/>
            <a:ext cx="848234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875A3E-9EA7-63B0-3772-B53F3C614F87}"/>
              </a:ext>
            </a:extLst>
          </p:cNvPr>
          <p:cNvSpPr txBox="1"/>
          <p:nvPr/>
        </p:nvSpPr>
        <p:spPr>
          <a:xfrm>
            <a:off x="1644877" y="9608762"/>
            <a:ext cx="8106886" cy="24622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sz="1000" dirty="0"/>
              <a:t>input              weight                 sum                     nonlinearity	     output		  %   loss function</a:t>
            </a:r>
            <a:endParaRPr lang="ko-KR" altLang="en-US" sz="1000" dirty="0"/>
          </a:p>
        </p:txBody>
      </p:sp>
      <p:pic>
        <p:nvPicPr>
          <p:cNvPr id="1025" name="그림 1024" descr="폰트, 화이트, 타이포그래피, 서예이(가) 표시된 사진&#10;&#10;자동 생성된 설명">
            <a:extLst>
              <a:ext uri="{FF2B5EF4-FFF2-40B4-BE49-F238E27FC236}">
                <a16:creationId xmlns:a16="http://schemas.microsoft.com/office/drawing/2014/main" id="{76838479-5A00-1415-831A-E92D092D4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720" y="8822711"/>
            <a:ext cx="1650697" cy="377302"/>
          </a:xfrm>
          <a:prstGeom prst="rect">
            <a:avLst/>
          </a:prstGeom>
        </p:spPr>
      </p:pic>
      <p:pic>
        <p:nvPicPr>
          <p:cNvPr id="1033" name="그림 1032" descr="폰트, 화이트, 서예, 상징이(가) 표시된 사진&#10;&#10;자동 생성된 설명">
            <a:extLst>
              <a:ext uri="{FF2B5EF4-FFF2-40B4-BE49-F238E27FC236}">
                <a16:creationId xmlns:a16="http://schemas.microsoft.com/office/drawing/2014/main" id="{C941FEBD-B56E-C8CC-9296-D23C000460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5444" y="8854886"/>
            <a:ext cx="825500" cy="342900"/>
          </a:xfrm>
          <a:prstGeom prst="rect">
            <a:avLst/>
          </a:prstGeom>
        </p:spPr>
      </p:pic>
      <p:sp>
        <p:nvSpPr>
          <p:cNvPr id="1035" name="타원 1034">
            <a:extLst>
              <a:ext uri="{FF2B5EF4-FFF2-40B4-BE49-F238E27FC236}">
                <a16:creationId xmlns:a16="http://schemas.microsoft.com/office/drawing/2014/main" id="{B40F96A2-EB31-5AD7-CDF8-2F18330E4D34}"/>
              </a:ext>
            </a:extLst>
          </p:cNvPr>
          <p:cNvSpPr/>
          <p:nvPr/>
        </p:nvSpPr>
        <p:spPr>
          <a:xfrm>
            <a:off x="6447784" y="8200077"/>
            <a:ext cx="626324" cy="6263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0AE4816A-A627-572B-15EE-FF21C8006DE3}"/>
              </a:ext>
            </a:extLst>
          </p:cNvPr>
          <p:cNvSpPr txBox="1"/>
          <p:nvPr/>
        </p:nvSpPr>
        <p:spPr>
          <a:xfrm>
            <a:off x="6422244" y="7307230"/>
            <a:ext cx="848234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ko-KR" altLang="en-US" dirty="0" err="1"/>
              <a:t>실제값</a:t>
            </a:r>
            <a:endParaRPr lang="ko-KR" altLang="en-US" dirty="0"/>
          </a:p>
        </p:txBody>
      </p:sp>
      <p:sp>
        <p:nvSpPr>
          <p:cNvPr id="1037" name="타원 1036">
            <a:extLst>
              <a:ext uri="{FF2B5EF4-FFF2-40B4-BE49-F238E27FC236}">
                <a16:creationId xmlns:a16="http://schemas.microsoft.com/office/drawing/2014/main" id="{66D3FA61-2491-A39A-4989-93E704A3DF7D}"/>
              </a:ext>
            </a:extLst>
          </p:cNvPr>
          <p:cNvSpPr/>
          <p:nvPr/>
        </p:nvSpPr>
        <p:spPr>
          <a:xfrm>
            <a:off x="6435014" y="7128782"/>
            <a:ext cx="626324" cy="6263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8" name="타원 1037">
            <a:extLst>
              <a:ext uri="{FF2B5EF4-FFF2-40B4-BE49-F238E27FC236}">
                <a16:creationId xmlns:a16="http://schemas.microsoft.com/office/drawing/2014/main" id="{AAE7C4D0-92EA-70C8-4A1F-35BB98A9FE39}"/>
              </a:ext>
            </a:extLst>
          </p:cNvPr>
          <p:cNvSpPr/>
          <p:nvPr/>
        </p:nvSpPr>
        <p:spPr>
          <a:xfrm>
            <a:off x="8360349" y="7686652"/>
            <a:ext cx="626324" cy="6263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39" name="직선 연결선[R] 1038">
            <a:extLst>
              <a:ext uri="{FF2B5EF4-FFF2-40B4-BE49-F238E27FC236}">
                <a16:creationId xmlns:a16="http://schemas.microsoft.com/office/drawing/2014/main" id="{2AA12311-D837-1A74-98F3-DA7E1FE8FD97}"/>
              </a:ext>
            </a:extLst>
          </p:cNvPr>
          <p:cNvCxnSpPr>
            <a:cxnSpLocks/>
            <a:stCxn id="1037" idx="6"/>
            <a:endCxn id="1038" idx="2"/>
          </p:cNvCxnSpPr>
          <p:nvPr/>
        </p:nvCxnSpPr>
        <p:spPr>
          <a:xfrm>
            <a:off x="7061338" y="7441944"/>
            <a:ext cx="1299011" cy="55787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직선 연결선[R] 1041">
            <a:extLst>
              <a:ext uri="{FF2B5EF4-FFF2-40B4-BE49-F238E27FC236}">
                <a16:creationId xmlns:a16="http://schemas.microsoft.com/office/drawing/2014/main" id="{9293E25A-8FAB-C498-C024-128132186660}"/>
              </a:ext>
            </a:extLst>
          </p:cNvPr>
          <p:cNvCxnSpPr>
            <a:cxnSpLocks/>
            <a:stCxn id="1035" idx="6"/>
            <a:endCxn id="1038" idx="2"/>
          </p:cNvCxnSpPr>
          <p:nvPr/>
        </p:nvCxnSpPr>
        <p:spPr>
          <a:xfrm flipV="1">
            <a:off x="7074108" y="7999814"/>
            <a:ext cx="1286241" cy="5134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B50543EE-75B8-9707-50AA-61A796BE48F8}"/>
              </a:ext>
            </a:extLst>
          </p:cNvPr>
          <p:cNvSpPr txBox="1"/>
          <p:nvPr/>
        </p:nvSpPr>
        <p:spPr>
          <a:xfrm>
            <a:off x="8324665" y="7173227"/>
            <a:ext cx="848234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46" name="잉크 1045">
                <a:extLst>
                  <a:ext uri="{FF2B5EF4-FFF2-40B4-BE49-F238E27FC236}">
                    <a16:creationId xmlns:a16="http://schemas.microsoft.com/office/drawing/2014/main" id="{77BC10FF-B9A4-F795-9626-D5DD21819A55}"/>
                  </a:ext>
                </a:extLst>
              </p14:cNvPr>
              <p14:cNvContentPartPr/>
              <p14:nvPr/>
            </p14:nvContentPartPr>
            <p14:xfrm>
              <a:off x="8561011" y="7848154"/>
              <a:ext cx="225000" cy="290160"/>
            </p14:xfrm>
          </p:contentPart>
        </mc:Choice>
        <mc:Fallback xmlns="">
          <p:pic>
            <p:nvPicPr>
              <p:cNvPr id="1046" name="잉크 1045">
                <a:extLst>
                  <a:ext uri="{FF2B5EF4-FFF2-40B4-BE49-F238E27FC236}">
                    <a16:creationId xmlns:a16="http://schemas.microsoft.com/office/drawing/2014/main" id="{77BC10FF-B9A4-F795-9626-D5DD21819A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52371" y="7839154"/>
                <a:ext cx="2426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49" name="잉크 1048">
                <a:extLst>
                  <a:ext uri="{FF2B5EF4-FFF2-40B4-BE49-F238E27FC236}">
                    <a16:creationId xmlns:a16="http://schemas.microsoft.com/office/drawing/2014/main" id="{EACA434B-1122-2A1C-72D1-B831B5479756}"/>
                  </a:ext>
                </a:extLst>
              </p14:cNvPr>
              <p14:cNvContentPartPr/>
              <p14:nvPr/>
            </p14:nvContentPartPr>
            <p14:xfrm>
              <a:off x="8598467" y="7978415"/>
              <a:ext cx="185760" cy="4320"/>
            </p14:xfrm>
          </p:contentPart>
        </mc:Choice>
        <mc:Fallback xmlns="">
          <p:pic>
            <p:nvPicPr>
              <p:cNvPr id="1049" name="잉크 1048">
                <a:extLst>
                  <a:ext uri="{FF2B5EF4-FFF2-40B4-BE49-F238E27FC236}">
                    <a16:creationId xmlns:a16="http://schemas.microsoft.com/office/drawing/2014/main" id="{EACA434B-1122-2A1C-72D1-B831B54797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89827" y="7969775"/>
                <a:ext cx="203400" cy="21960"/>
              </a:xfrm>
              <a:prstGeom prst="rect">
                <a:avLst/>
              </a:prstGeom>
            </p:spPr>
          </p:pic>
        </mc:Fallback>
      </mc:AlternateContent>
      <p:cxnSp>
        <p:nvCxnSpPr>
          <p:cNvPr id="1051" name="직선 연결선[R] 1050">
            <a:extLst>
              <a:ext uri="{FF2B5EF4-FFF2-40B4-BE49-F238E27FC236}">
                <a16:creationId xmlns:a16="http://schemas.microsoft.com/office/drawing/2014/main" id="{682F81CF-A17B-CCCD-E923-CE0AE54536D6}"/>
              </a:ext>
            </a:extLst>
          </p:cNvPr>
          <p:cNvCxnSpPr>
            <a:cxnSpLocks/>
          </p:cNvCxnSpPr>
          <p:nvPr/>
        </p:nvCxnSpPr>
        <p:spPr>
          <a:xfrm flipV="1">
            <a:off x="9017637" y="7976645"/>
            <a:ext cx="1169237" cy="35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>
            <a:extLst>
              <a:ext uri="{FF2B5EF4-FFF2-40B4-BE49-F238E27FC236}">
                <a16:creationId xmlns:a16="http://schemas.microsoft.com/office/drawing/2014/main" id="{C83F7C1F-54DE-1D58-0CAC-A043BFFE6B09}"/>
              </a:ext>
            </a:extLst>
          </p:cNvPr>
          <p:cNvSpPr txBox="1"/>
          <p:nvPr/>
        </p:nvSpPr>
        <p:spPr>
          <a:xfrm>
            <a:off x="10198298" y="7728495"/>
            <a:ext cx="848234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A677CC-D42F-B012-2108-758DE5CE99C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4524" t="-896"/>
          <a:stretch/>
        </p:blipFill>
        <p:spPr>
          <a:xfrm>
            <a:off x="5875925" y="8919490"/>
            <a:ext cx="2396365" cy="281902"/>
          </a:xfrm>
          <a:prstGeom prst="rect">
            <a:avLst/>
          </a:prstGeom>
        </p:spPr>
      </p:pic>
      <p:pic>
        <p:nvPicPr>
          <p:cNvPr id="5" name="그림 4" descr="폰트, 텍스트, 화이트, 서예이(가) 표시된 사진&#10;&#10;자동 생성된 설명">
            <a:extLst>
              <a:ext uri="{FF2B5EF4-FFF2-40B4-BE49-F238E27FC236}">
                <a16:creationId xmlns:a16="http://schemas.microsoft.com/office/drawing/2014/main" id="{B35EA58A-CC8F-24E6-DBB8-D3614849740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07759" y="8213400"/>
            <a:ext cx="1173341" cy="4130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1B498A-F392-A3E1-8759-9CE66F70EAA9}"/>
              </a:ext>
            </a:extLst>
          </p:cNvPr>
          <p:cNvSpPr txBox="1"/>
          <p:nvPr/>
        </p:nvSpPr>
        <p:spPr>
          <a:xfrm>
            <a:off x="5641654" y="5032487"/>
            <a:ext cx="1188612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pPr algn="ctr"/>
            <a:r>
              <a:rPr lang="en-US" altLang="ko-KR" dirty="0"/>
              <a:t>weights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C8B8E6-85AA-CB3E-FEBA-F76CB3A9064F}"/>
              </a:ext>
            </a:extLst>
          </p:cNvPr>
          <p:cNvSpPr txBox="1"/>
          <p:nvPr/>
        </p:nvSpPr>
        <p:spPr>
          <a:xfrm>
            <a:off x="9827900" y="5077945"/>
            <a:ext cx="1188612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pPr algn="ctr"/>
            <a:r>
              <a:rPr lang="en-US" altLang="ko-KR" dirty="0"/>
              <a:t>weights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E18CF-3C17-A694-7F61-D122327747D8}"/>
              </a:ext>
            </a:extLst>
          </p:cNvPr>
          <p:cNvSpPr txBox="1"/>
          <p:nvPr/>
        </p:nvSpPr>
        <p:spPr>
          <a:xfrm>
            <a:off x="564849" y="5100251"/>
            <a:ext cx="3157903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ko-KR" altLang="en-US" dirty="0"/>
              <a:t>주어진 </a:t>
            </a:r>
            <a:r>
              <a:rPr lang="ko-KR" altLang="en-US" dirty="0" err="1"/>
              <a:t>입력값에</a:t>
            </a:r>
            <a:r>
              <a:rPr lang="ko-KR" altLang="en-US" dirty="0"/>
              <a:t> 대해 신경망의 </a:t>
            </a:r>
            <a:r>
              <a:rPr lang="ko-KR" altLang="en-US" dirty="0" err="1"/>
              <a:t>출력값을</a:t>
            </a:r>
            <a:r>
              <a:rPr lang="ko-KR" altLang="en-US" dirty="0"/>
              <a:t> 계산한다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B492F0E-821E-27C4-629B-C07DE2FCDBD4}"/>
              </a:ext>
            </a:extLst>
          </p:cNvPr>
          <p:cNvSpPr/>
          <p:nvPr/>
        </p:nvSpPr>
        <p:spPr>
          <a:xfrm>
            <a:off x="4327007" y="1489285"/>
            <a:ext cx="3618690" cy="338540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12C0651-3C7A-C207-DA62-AF5C46C36545}"/>
              </a:ext>
            </a:extLst>
          </p:cNvPr>
          <p:cNvSpPr/>
          <p:nvPr/>
        </p:nvSpPr>
        <p:spPr>
          <a:xfrm>
            <a:off x="8245449" y="1489285"/>
            <a:ext cx="3618690" cy="338540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92331FF-D72F-E61B-25F4-93C82CC4CE4D}"/>
              </a:ext>
            </a:extLst>
          </p:cNvPr>
          <p:cNvSpPr/>
          <p:nvPr/>
        </p:nvSpPr>
        <p:spPr>
          <a:xfrm>
            <a:off x="1225067" y="-1489654"/>
            <a:ext cx="1986625" cy="1324391"/>
          </a:xfrm>
          <a:custGeom>
            <a:avLst/>
            <a:gdLst>
              <a:gd name="connsiteX0" fmla="*/ 0 w 1976898"/>
              <a:gd name="connsiteY0" fmla="*/ 329490 h 2172391"/>
              <a:gd name="connsiteX1" fmla="*/ 329490 w 1976898"/>
              <a:gd name="connsiteY1" fmla="*/ 0 h 2172391"/>
              <a:gd name="connsiteX2" fmla="*/ 1647408 w 1976898"/>
              <a:gd name="connsiteY2" fmla="*/ 0 h 2172391"/>
              <a:gd name="connsiteX3" fmla="*/ 1976898 w 1976898"/>
              <a:gd name="connsiteY3" fmla="*/ 329490 h 2172391"/>
              <a:gd name="connsiteX4" fmla="*/ 1976898 w 1976898"/>
              <a:gd name="connsiteY4" fmla="*/ 1842901 h 2172391"/>
              <a:gd name="connsiteX5" fmla="*/ 1647408 w 1976898"/>
              <a:gd name="connsiteY5" fmla="*/ 2172391 h 2172391"/>
              <a:gd name="connsiteX6" fmla="*/ 329490 w 1976898"/>
              <a:gd name="connsiteY6" fmla="*/ 2172391 h 2172391"/>
              <a:gd name="connsiteX7" fmla="*/ 0 w 1976898"/>
              <a:gd name="connsiteY7" fmla="*/ 1842901 h 2172391"/>
              <a:gd name="connsiteX8" fmla="*/ 0 w 1976898"/>
              <a:gd name="connsiteY8" fmla="*/ 329490 h 2172391"/>
              <a:gd name="connsiteX0" fmla="*/ 0 w 1976898"/>
              <a:gd name="connsiteY0" fmla="*/ 329490 h 2172391"/>
              <a:gd name="connsiteX1" fmla="*/ 329490 w 1976898"/>
              <a:gd name="connsiteY1" fmla="*/ 0 h 2172391"/>
              <a:gd name="connsiteX2" fmla="*/ 1647408 w 1976898"/>
              <a:gd name="connsiteY2" fmla="*/ 0 h 2172391"/>
              <a:gd name="connsiteX3" fmla="*/ 1976898 w 1976898"/>
              <a:gd name="connsiteY3" fmla="*/ 329490 h 2172391"/>
              <a:gd name="connsiteX4" fmla="*/ 1976898 w 1976898"/>
              <a:gd name="connsiteY4" fmla="*/ 1842901 h 2172391"/>
              <a:gd name="connsiteX5" fmla="*/ 1618225 w 1976898"/>
              <a:gd name="connsiteY5" fmla="*/ 2026476 h 2172391"/>
              <a:gd name="connsiteX6" fmla="*/ 329490 w 1976898"/>
              <a:gd name="connsiteY6" fmla="*/ 2172391 h 2172391"/>
              <a:gd name="connsiteX7" fmla="*/ 0 w 1976898"/>
              <a:gd name="connsiteY7" fmla="*/ 1842901 h 2172391"/>
              <a:gd name="connsiteX8" fmla="*/ 0 w 1976898"/>
              <a:gd name="connsiteY8" fmla="*/ 329490 h 2172391"/>
              <a:gd name="connsiteX0" fmla="*/ 0 w 1976898"/>
              <a:gd name="connsiteY0" fmla="*/ 329490 h 2172391"/>
              <a:gd name="connsiteX1" fmla="*/ 329490 w 1976898"/>
              <a:gd name="connsiteY1" fmla="*/ 0 h 2172391"/>
              <a:gd name="connsiteX2" fmla="*/ 1647408 w 1976898"/>
              <a:gd name="connsiteY2" fmla="*/ 0 h 2172391"/>
              <a:gd name="connsiteX3" fmla="*/ 1976898 w 1976898"/>
              <a:gd name="connsiteY3" fmla="*/ 329490 h 2172391"/>
              <a:gd name="connsiteX4" fmla="*/ 1976898 w 1976898"/>
              <a:gd name="connsiteY4" fmla="*/ 1842901 h 2172391"/>
              <a:gd name="connsiteX5" fmla="*/ 329490 w 1976898"/>
              <a:gd name="connsiteY5" fmla="*/ 2172391 h 2172391"/>
              <a:gd name="connsiteX6" fmla="*/ 0 w 1976898"/>
              <a:gd name="connsiteY6" fmla="*/ 1842901 h 2172391"/>
              <a:gd name="connsiteX7" fmla="*/ 0 w 1976898"/>
              <a:gd name="connsiteY7" fmla="*/ 329490 h 2172391"/>
              <a:gd name="connsiteX0" fmla="*/ 0 w 1976898"/>
              <a:gd name="connsiteY0" fmla="*/ 329490 h 2032077"/>
              <a:gd name="connsiteX1" fmla="*/ 329490 w 1976898"/>
              <a:gd name="connsiteY1" fmla="*/ 0 h 2032077"/>
              <a:gd name="connsiteX2" fmla="*/ 1647408 w 1976898"/>
              <a:gd name="connsiteY2" fmla="*/ 0 h 2032077"/>
              <a:gd name="connsiteX3" fmla="*/ 1976898 w 1976898"/>
              <a:gd name="connsiteY3" fmla="*/ 329490 h 2032077"/>
              <a:gd name="connsiteX4" fmla="*/ 1976898 w 1976898"/>
              <a:gd name="connsiteY4" fmla="*/ 1842901 h 2032077"/>
              <a:gd name="connsiteX5" fmla="*/ 0 w 1976898"/>
              <a:gd name="connsiteY5" fmla="*/ 1842901 h 2032077"/>
              <a:gd name="connsiteX6" fmla="*/ 0 w 1976898"/>
              <a:gd name="connsiteY6" fmla="*/ 329490 h 2032077"/>
              <a:gd name="connsiteX0" fmla="*/ 0 w 1976898"/>
              <a:gd name="connsiteY0" fmla="*/ 329490 h 1909710"/>
              <a:gd name="connsiteX1" fmla="*/ 329490 w 1976898"/>
              <a:gd name="connsiteY1" fmla="*/ 0 h 1909710"/>
              <a:gd name="connsiteX2" fmla="*/ 1647408 w 1976898"/>
              <a:gd name="connsiteY2" fmla="*/ 0 h 1909710"/>
              <a:gd name="connsiteX3" fmla="*/ 1976898 w 1976898"/>
              <a:gd name="connsiteY3" fmla="*/ 329490 h 1909710"/>
              <a:gd name="connsiteX4" fmla="*/ 1976898 w 1976898"/>
              <a:gd name="connsiteY4" fmla="*/ 1842901 h 1909710"/>
              <a:gd name="connsiteX5" fmla="*/ 0 w 1976898"/>
              <a:gd name="connsiteY5" fmla="*/ 1317608 h 1909710"/>
              <a:gd name="connsiteX6" fmla="*/ 0 w 1976898"/>
              <a:gd name="connsiteY6" fmla="*/ 329490 h 1909710"/>
              <a:gd name="connsiteX0" fmla="*/ 0 w 1986625"/>
              <a:gd name="connsiteY0" fmla="*/ 329490 h 1506784"/>
              <a:gd name="connsiteX1" fmla="*/ 329490 w 1986625"/>
              <a:gd name="connsiteY1" fmla="*/ 0 h 1506784"/>
              <a:gd name="connsiteX2" fmla="*/ 1647408 w 1986625"/>
              <a:gd name="connsiteY2" fmla="*/ 0 h 1506784"/>
              <a:gd name="connsiteX3" fmla="*/ 1976898 w 1986625"/>
              <a:gd name="connsiteY3" fmla="*/ 329490 h 1506784"/>
              <a:gd name="connsiteX4" fmla="*/ 1986625 w 1986625"/>
              <a:gd name="connsiteY4" fmla="*/ 1317608 h 1506784"/>
              <a:gd name="connsiteX5" fmla="*/ 0 w 1986625"/>
              <a:gd name="connsiteY5" fmla="*/ 1317608 h 1506784"/>
              <a:gd name="connsiteX6" fmla="*/ 0 w 1986625"/>
              <a:gd name="connsiteY6" fmla="*/ 329490 h 1506784"/>
              <a:gd name="connsiteX0" fmla="*/ 0 w 1986625"/>
              <a:gd name="connsiteY0" fmla="*/ 329490 h 1431749"/>
              <a:gd name="connsiteX1" fmla="*/ 329490 w 1986625"/>
              <a:gd name="connsiteY1" fmla="*/ 0 h 1431749"/>
              <a:gd name="connsiteX2" fmla="*/ 1647408 w 1986625"/>
              <a:gd name="connsiteY2" fmla="*/ 0 h 1431749"/>
              <a:gd name="connsiteX3" fmla="*/ 1976898 w 1986625"/>
              <a:gd name="connsiteY3" fmla="*/ 329490 h 1431749"/>
              <a:gd name="connsiteX4" fmla="*/ 1986625 w 1986625"/>
              <a:gd name="connsiteY4" fmla="*/ 1317608 h 1431749"/>
              <a:gd name="connsiteX5" fmla="*/ 0 w 1986625"/>
              <a:gd name="connsiteY5" fmla="*/ 1317608 h 1431749"/>
              <a:gd name="connsiteX6" fmla="*/ 0 w 1986625"/>
              <a:gd name="connsiteY6" fmla="*/ 329490 h 1431749"/>
              <a:gd name="connsiteX0" fmla="*/ 0 w 1986625"/>
              <a:gd name="connsiteY0" fmla="*/ 329490 h 1324391"/>
              <a:gd name="connsiteX1" fmla="*/ 329490 w 1986625"/>
              <a:gd name="connsiteY1" fmla="*/ 0 h 1324391"/>
              <a:gd name="connsiteX2" fmla="*/ 1647408 w 1986625"/>
              <a:gd name="connsiteY2" fmla="*/ 0 h 1324391"/>
              <a:gd name="connsiteX3" fmla="*/ 1976898 w 1986625"/>
              <a:gd name="connsiteY3" fmla="*/ 329490 h 1324391"/>
              <a:gd name="connsiteX4" fmla="*/ 1986625 w 1986625"/>
              <a:gd name="connsiteY4" fmla="*/ 1317608 h 1324391"/>
              <a:gd name="connsiteX5" fmla="*/ 0 w 1986625"/>
              <a:gd name="connsiteY5" fmla="*/ 1317608 h 1324391"/>
              <a:gd name="connsiteX6" fmla="*/ 0 w 1986625"/>
              <a:gd name="connsiteY6" fmla="*/ 329490 h 1324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86625" h="1324391">
                <a:moveTo>
                  <a:pt x="0" y="329490"/>
                </a:moveTo>
                <a:cubicBezTo>
                  <a:pt x="0" y="147518"/>
                  <a:pt x="147518" y="0"/>
                  <a:pt x="329490" y="0"/>
                </a:cubicBezTo>
                <a:lnTo>
                  <a:pt x="1647408" y="0"/>
                </a:lnTo>
                <a:cubicBezTo>
                  <a:pt x="1829380" y="0"/>
                  <a:pt x="1976898" y="147518"/>
                  <a:pt x="1976898" y="329490"/>
                </a:cubicBezTo>
                <a:cubicBezTo>
                  <a:pt x="1980140" y="658863"/>
                  <a:pt x="1983383" y="988235"/>
                  <a:pt x="1986625" y="1317608"/>
                </a:cubicBezTo>
                <a:cubicBezTo>
                  <a:pt x="1569593" y="1326652"/>
                  <a:pt x="475398" y="1326652"/>
                  <a:pt x="0" y="1317608"/>
                </a:cubicBezTo>
                <a:lnTo>
                  <a:pt x="0" y="329490"/>
                </a:lnTo>
                <a:close/>
              </a:path>
            </a:pathLst>
          </a:custGeom>
          <a:solidFill>
            <a:schemeClr val="bg1">
              <a:lumMod val="50000"/>
              <a:alpha val="2327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D5B6F1-204E-D6ED-3176-6A92CE3BCC6C}"/>
              </a:ext>
            </a:extLst>
          </p:cNvPr>
          <p:cNvSpPr txBox="1"/>
          <p:nvPr/>
        </p:nvSpPr>
        <p:spPr>
          <a:xfrm>
            <a:off x="4424142" y="1736545"/>
            <a:ext cx="3115472" cy="584775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pPr algn="ctr"/>
            <a:r>
              <a:rPr lang="ko-KR" altLang="en-US" sz="1600" dirty="0"/>
              <a:t>손실 계산 및</a:t>
            </a:r>
            <a:endParaRPr lang="en-US" altLang="ko-KR" sz="1600" dirty="0"/>
          </a:p>
          <a:p>
            <a:pPr algn="ctr"/>
            <a:r>
              <a:rPr lang="en-US" altLang="ko-KR" sz="1600" dirty="0"/>
              <a:t>Backpropagation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A243D2-328A-1EF9-4C2F-EF55CE0BB4D7}"/>
              </a:ext>
            </a:extLst>
          </p:cNvPr>
          <p:cNvSpPr txBox="1"/>
          <p:nvPr/>
        </p:nvSpPr>
        <p:spPr>
          <a:xfrm>
            <a:off x="8450023" y="1719274"/>
            <a:ext cx="3115472" cy="584775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pPr algn="ctr"/>
            <a:r>
              <a:rPr lang="ko-KR" altLang="en-US" sz="1600" dirty="0"/>
              <a:t>파라미터</a:t>
            </a:r>
            <a:endParaRPr lang="en-US" altLang="ko-KR" sz="1600" dirty="0"/>
          </a:p>
          <a:p>
            <a:pPr algn="ctr"/>
            <a:r>
              <a:rPr lang="ko-KR" altLang="en-US" sz="1600" dirty="0"/>
              <a:t>업데이트</a:t>
            </a:r>
          </a:p>
        </p:txBody>
      </p:sp>
      <p:pic>
        <p:nvPicPr>
          <p:cNvPr id="4102" name="Picture 6" descr="Neural Network Architecture">
            <a:extLst>
              <a:ext uri="{FF2B5EF4-FFF2-40B4-BE49-F238E27FC236}">
                <a16:creationId xmlns:a16="http://schemas.microsoft.com/office/drawing/2014/main" id="{2324002C-B2E9-90E0-49F8-35A770E3B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" r="6936"/>
          <a:stretch/>
        </p:blipFill>
        <p:spPr bwMode="auto">
          <a:xfrm>
            <a:off x="479359" y="2327089"/>
            <a:ext cx="3476246" cy="220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갈매기형 수장[C] 52">
            <a:extLst>
              <a:ext uri="{FF2B5EF4-FFF2-40B4-BE49-F238E27FC236}">
                <a16:creationId xmlns:a16="http://schemas.microsoft.com/office/drawing/2014/main" id="{6D3E87DE-FA6F-7F23-4F41-96DBA17D0F06}"/>
              </a:ext>
            </a:extLst>
          </p:cNvPr>
          <p:cNvSpPr/>
          <p:nvPr/>
        </p:nvSpPr>
        <p:spPr>
          <a:xfrm>
            <a:off x="3880628" y="2608056"/>
            <a:ext cx="631303" cy="1147864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4" name="갈매기형 수장[C] 53">
            <a:extLst>
              <a:ext uri="{FF2B5EF4-FFF2-40B4-BE49-F238E27FC236}">
                <a16:creationId xmlns:a16="http://schemas.microsoft.com/office/drawing/2014/main" id="{9D352412-AA88-A6B5-2406-09618A930FA4}"/>
              </a:ext>
            </a:extLst>
          </p:cNvPr>
          <p:cNvSpPr/>
          <p:nvPr/>
        </p:nvSpPr>
        <p:spPr>
          <a:xfrm>
            <a:off x="7793696" y="2608056"/>
            <a:ext cx="631303" cy="1147864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5" name="U자형 화살표[U] 54">
            <a:extLst>
              <a:ext uri="{FF2B5EF4-FFF2-40B4-BE49-F238E27FC236}">
                <a16:creationId xmlns:a16="http://schemas.microsoft.com/office/drawing/2014/main" id="{87733B38-BF6B-6002-C4DB-3B1A37A27C2E}"/>
              </a:ext>
            </a:extLst>
          </p:cNvPr>
          <p:cNvSpPr/>
          <p:nvPr/>
        </p:nvSpPr>
        <p:spPr>
          <a:xfrm flipH="1" flipV="1">
            <a:off x="1765458" y="5406539"/>
            <a:ext cx="8432840" cy="943583"/>
          </a:xfrm>
          <a:prstGeom prst="utur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6C972DB-63F6-22A5-A077-FE087EE8BD38}"/>
              </a:ext>
            </a:extLst>
          </p:cNvPr>
          <p:cNvSpPr txBox="1"/>
          <p:nvPr/>
        </p:nvSpPr>
        <p:spPr>
          <a:xfrm>
            <a:off x="900688" y="579952"/>
            <a:ext cx="2308694" cy="338554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pPr algn="ctr"/>
            <a:r>
              <a:rPr lang="en-US" altLang="ko-KR" sz="1600" dirty="0"/>
              <a:t>Feed Forward</a:t>
            </a:r>
            <a:endParaRPr lang="ko-KR" alt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B0B5F7-469C-5343-03C2-AD9941291D7D}"/>
              </a:ext>
            </a:extLst>
          </p:cNvPr>
          <p:cNvSpPr txBox="1"/>
          <p:nvPr/>
        </p:nvSpPr>
        <p:spPr>
          <a:xfrm>
            <a:off x="4261695" y="579952"/>
            <a:ext cx="3115472" cy="584775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pPr algn="ctr"/>
            <a:r>
              <a:rPr lang="ko-KR" altLang="en-US" sz="1600" dirty="0"/>
              <a:t>손실 계산 및</a:t>
            </a:r>
            <a:endParaRPr lang="en-US" altLang="ko-KR" sz="1600" dirty="0"/>
          </a:p>
          <a:p>
            <a:pPr algn="ctr"/>
            <a:r>
              <a:rPr lang="en-US" altLang="ko-KR" sz="1600" dirty="0"/>
              <a:t>Backpropagation</a:t>
            </a:r>
            <a:endParaRPr lang="ko-KR" alt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49EDD6-5EEF-C49B-61C5-B24979311B4C}"/>
              </a:ext>
            </a:extLst>
          </p:cNvPr>
          <p:cNvSpPr txBox="1"/>
          <p:nvPr/>
        </p:nvSpPr>
        <p:spPr>
          <a:xfrm>
            <a:off x="8287576" y="562681"/>
            <a:ext cx="3115472" cy="584775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pPr algn="ctr"/>
            <a:r>
              <a:rPr lang="ko-KR" altLang="en-US" sz="1600" dirty="0"/>
              <a:t>파라미터</a:t>
            </a:r>
            <a:endParaRPr lang="en-US" altLang="ko-KR" sz="1600" dirty="0"/>
          </a:p>
          <a:p>
            <a:pPr algn="ctr"/>
            <a:r>
              <a:rPr lang="ko-KR" altLang="en-US" sz="1600" dirty="0"/>
              <a:t>업데이트</a:t>
            </a:r>
          </a:p>
        </p:txBody>
      </p:sp>
    </p:spTree>
    <p:extLst>
      <p:ext uri="{BB962C8B-B14F-4D97-AF65-F5344CB8AC3E}">
        <p14:creationId xmlns:p14="http://schemas.microsoft.com/office/powerpoint/2010/main" val="226424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The Back-Propagation Mechanism">
            <a:extLst>
              <a:ext uri="{FF2B5EF4-FFF2-40B4-BE49-F238E27FC236}">
                <a16:creationId xmlns:a16="http://schemas.microsoft.com/office/drawing/2014/main" id="{5CA37E6C-02CB-1D0D-37B2-D02ED3C07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2" r="3118"/>
          <a:stretch/>
        </p:blipFill>
        <p:spPr bwMode="auto">
          <a:xfrm>
            <a:off x="6544425" y="2392848"/>
            <a:ext cx="4479604" cy="273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0DBC1861-DB97-50D5-1F5C-61F4FBFBEE1D}"/>
              </a:ext>
            </a:extLst>
          </p:cNvPr>
          <p:cNvSpPr/>
          <p:nvPr/>
        </p:nvSpPr>
        <p:spPr>
          <a:xfrm>
            <a:off x="944188" y="1509218"/>
            <a:ext cx="4659666" cy="435927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E18CF-3C17-A694-7F61-D122327747D8}"/>
              </a:ext>
            </a:extLst>
          </p:cNvPr>
          <p:cNvSpPr txBox="1"/>
          <p:nvPr/>
        </p:nvSpPr>
        <p:spPr>
          <a:xfrm>
            <a:off x="1215000" y="7306106"/>
            <a:ext cx="3157903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ko-KR" altLang="en-US" dirty="0"/>
              <a:t>주어진 </a:t>
            </a:r>
            <a:r>
              <a:rPr lang="ko-KR" altLang="en-US" dirty="0" err="1"/>
              <a:t>입력값에</a:t>
            </a:r>
            <a:r>
              <a:rPr lang="ko-KR" altLang="en-US" dirty="0"/>
              <a:t> 대해 신경망의 </a:t>
            </a:r>
            <a:r>
              <a:rPr lang="ko-KR" altLang="en-US" dirty="0" err="1"/>
              <a:t>출력값을</a:t>
            </a:r>
            <a:r>
              <a:rPr lang="ko-KR" altLang="en-US" dirty="0"/>
              <a:t> 계산한다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B492F0E-821E-27C4-629B-C07DE2FCDBD4}"/>
              </a:ext>
            </a:extLst>
          </p:cNvPr>
          <p:cNvSpPr/>
          <p:nvPr/>
        </p:nvSpPr>
        <p:spPr>
          <a:xfrm>
            <a:off x="6447750" y="1509218"/>
            <a:ext cx="4659666" cy="4359275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102" name="Picture 6" descr="Neural Network Architecture">
            <a:extLst>
              <a:ext uri="{FF2B5EF4-FFF2-40B4-BE49-F238E27FC236}">
                <a16:creationId xmlns:a16="http://schemas.microsoft.com/office/drawing/2014/main" id="{2324002C-B2E9-90E0-49F8-35A770E3B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" r="6936"/>
          <a:stretch/>
        </p:blipFill>
        <p:spPr bwMode="auto">
          <a:xfrm>
            <a:off x="1014982" y="2347022"/>
            <a:ext cx="4476246" cy="283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C972DB-63F6-22A5-A077-FE087EE8BD38}"/>
              </a:ext>
            </a:extLst>
          </p:cNvPr>
          <p:cNvSpPr txBox="1"/>
          <p:nvPr/>
        </p:nvSpPr>
        <p:spPr>
          <a:xfrm>
            <a:off x="900688" y="579952"/>
            <a:ext cx="2308694" cy="338554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pPr algn="ctr"/>
            <a:r>
              <a:rPr lang="en-US" altLang="ko-KR" sz="1600" dirty="0"/>
              <a:t>Feed Forward</a:t>
            </a:r>
            <a:endParaRPr lang="ko-KR" alt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B0B5F7-469C-5343-03C2-AD9941291D7D}"/>
              </a:ext>
            </a:extLst>
          </p:cNvPr>
          <p:cNvSpPr txBox="1"/>
          <p:nvPr/>
        </p:nvSpPr>
        <p:spPr>
          <a:xfrm>
            <a:off x="3105720" y="579952"/>
            <a:ext cx="3115472" cy="338554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pPr algn="ctr"/>
            <a:r>
              <a:rPr lang="ko-KR" altLang="en-US" sz="1600" dirty="0"/>
              <a:t>손실 계산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49EDD6-5EEF-C49B-61C5-B24979311B4C}"/>
              </a:ext>
            </a:extLst>
          </p:cNvPr>
          <p:cNvSpPr txBox="1"/>
          <p:nvPr/>
        </p:nvSpPr>
        <p:spPr>
          <a:xfrm>
            <a:off x="8287576" y="562681"/>
            <a:ext cx="3115472" cy="584775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pPr algn="ctr"/>
            <a:r>
              <a:rPr lang="ko-KR" altLang="en-US" sz="1600" dirty="0"/>
              <a:t>파라미터</a:t>
            </a:r>
            <a:endParaRPr lang="en-US" altLang="ko-KR" sz="1600" dirty="0"/>
          </a:p>
          <a:p>
            <a:pPr algn="ctr"/>
            <a:r>
              <a:rPr lang="ko-KR" altLang="en-US" sz="1600" dirty="0"/>
              <a:t>업데이트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604AB-12A1-4BB8-E5E1-9993B14E21E0}"/>
              </a:ext>
            </a:extLst>
          </p:cNvPr>
          <p:cNvSpPr txBox="1"/>
          <p:nvPr/>
        </p:nvSpPr>
        <p:spPr>
          <a:xfrm>
            <a:off x="5737207" y="611907"/>
            <a:ext cx="3115472" cy="338554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pPr algn="ctr"/>
            <a:r>
              <a:rPr lang="en-US" altLang="ko-KR" sz="1600" dirty="0"/>
              <a:t>Backpropagation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29935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원형 16">
            <a:extLst>
              <a:ext uri="{FF2B5EF4-FFF2-40B4-BE49-F238E27FC236}">
                <a16:creationId xmlns:a16="http://schemas.microsoft.com/office/drawing/2014/main" id="{A645CC2C-36CF-B393-EA49-CA67AC40BF0F}"/>
              </a:ext>
            </a:extLst>
          </p:cNvPr>
          <p:cNvSpPr/>
          <p:nvPr/>
        </p:nvSpPr>
        <p:spPr>
          <a:xfrm flipH="1">
            <a:off x="3937714" y="1879856"/>
            <a:ext cx="3893841" cy="3839698"/>
          </a:xfrm>
          <a:prstGeom prst="pie">
            <a:avLst>
              <a:gd name="adj1" fmla="val 18579406"/>
              <a:gd name="adj2" fmla="val 161987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DBC1861-DB97-50D5-1F5C-61F4FBFBEE1D}"/>
              </a:ext>
            </a:extLst>
          </p:cNvPr>
          <p:cNvSpPr/>
          <p:nvPr/>
        </p:nvSpPr>
        <p:spPr>
          <a:xfrm rot="3464813">
            <a:off x="4301304" y="2089834"/>
            <a:ext cx="2704577" cy="16417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E18CF-3C17-A694-7F61-D122327747D8}"/>
              </a:ext>
            </a:extLst>
          </p:cNvPr>
          <p:cNvSpPr txBox="1"/>
          <p:nvPr/>
        </p:nvSpPr>
        <p:spPr>
          <a:xfrm>
            <a:off x="4856473" y="1128141"/>
            <a:ext cx="3321573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ko-KR" altLang="en-US" dirty="0"/>
              <a:t>입력을 받아 가중치와 편향을 적용하고 활성화 함수를 통과해 </a:t>
            </a:r>
            <a:r>
              <a:rPr lang="ko-KR" altLang="en-US" dirty="0" err="1"/>
              <a:t>출력값을</a:t>
            </a:r>
            <a:r>
              <a:rPr lang="ko-KR" altLang="en-US" dirty="0"/>
              <a:t> 계산하는 과정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6C972DB-63F6-22A5-A077-FE087EE8BD38}"/>
              </a:ext>
            </a:extLst>
          </p:cNvPr>
          <p:cNvSpPr txBox="1"/>
          <p:nvPr/>
        </p:nvSpPr>
        <p:spPr>
          <a:xfrm>
            <a:off x="4442029" y="791768"/>
            <a:ext cx="2308694" cy="338554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pPr algn="ctr"/>
            <a:r>
              <a:rPr lang="en-US" altLang="ko-KR" sz="1600" b="1" dirty="0"/>
              <a:t>Feed Forward</a:t>
            </a:r>
            <a:endParaRPr lang="ko-KR" altLang="en-US" sz="16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B0B5F7-469C-5343-03C2-AD9941291D7D}"/>
              </a:ext>
            </a:extLst>
          </p:cNvPr>
          <p:cNvSpPr txBox="1"/>
          <p:nvPr/>
        </p:nvSpPr>
        <p:spPr>
          <a:xfrm>
            <a:off x="7655007" y="3056097"/>
            <a:ext cx="2052194" cy="345104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pPr algn="ctr"/>
            <a:r>
              <a:rPr lang="en-US" altLang="ko-KR" sz="1600" b="1" dirty="0"/>
              <a:t>calculate loss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49EDD6-5EEF-C49B-61C5-B24979311B4C}"/>
              </a:ext>
            </a:extLst>
          </p:cNvPr>
          <p:cNvSpPr txBox="1"/>
          <p:nvPr/>
        </p:nvSpPr>
        <p:spPr>
          <a:xfrm>
            <a:off x="2191787" y="5222011"/>
            <a:ext cx="2584726" cy="338554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pPr algn="ctr"/>
            <a:r>
              <a:rPr lang="en-US" altLang="ko-KR" sz="1600" b="1" dirty="0"/>
              <a:t>update parameter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604AB-12A1-4BB8-E5E1-9993B14E21E0}"/>
              </a:ext>
            </a:extLst>
          </p:cNvPr>
          <p:cNvSpPr txBox="1"/>
          <p:nvPr/>
        </p:nvSpPr>
        <p:spPr>
          <a:xfrm>
            <a:off x="6982664" y="5222011"/>
            <a:ext cx="2336431" cy="335315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pPr algn="ctr"/>
            <a:r>
              <a:rPr lang="en-US" altLang="ko-KR" sz="1600" b="1" dirty="0"/>
              <a:t>Backpropagation</a:t>
            </a:r>
            <a:endParaRPr lang="ko-KR" altLang="en-US" sz="16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9B8CBDC-B5BC-E59A-17FC-B2B384776F12}"/>
              </a:ext>
            </a:extLst>
          </p:cNvPr>
          <p:cNvSpPr/>
          <p:nvPr/>
        </p:nvSpPr>
        <p:spPr>
          <a:xfrm>
            <a:off x="5760158" y="1714976"/>
            <a:ext cx="250662" cy="250662"/>
          </a:xfrm>
          <a:prstGeom prst="ellipse">
            <a:avLst/>
          </a:prstGeom>
          <a:solidFill>
            <a:schemeClr val="tx1">
              <a:lumMod val="75000"/>
              <a:lumOff val="25000"/>
              <a:alpha val="9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819C57A-4A7F-9051-C1B5-DBBC28C91164}"/>
              </a:ext>
            </a:extLst>
          </p:cNvPr>
          <p:cNvSpPr/>
          <p:nvPr/>
        </p:nvSpPr>
        <p:spPr>
          <a:xfrm>
            <a:off x="7625926" y="3129039"/>
            <a:ext cx="250662" cy="250662"/>
          </a:xfrm>
          <a:prstGeom prst="ellipse">
            <a:avLst/>
          </a:prstGeom>
          <a:solidFill>
            <a:schemeClr val="tx1">
              <a:lumMod val="75000"/>
              <a:lumOff val="25000"/>
              <a:alpha val="9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1846DCF-72FB-A25C-A68A-165ADE4AE0EA}"/>
              </a:ext>
            </a:extLst>
          </p:cNvPr>
          <p:cNvSpPr/>
          <p:nvPr/>
        </p:nvSpPr>
        <p:spPr>
          <a:xfrm>
            <a:off x="6914505" y="5277436"/>
            <a:ext cx="250662" cy="250662"/>
          </a:xfrm>
          <a:prstGeom prst="ellipse">
            <a:avLst/>
          </a:prstGeom>
          <a:solidFill>
            <a:schemeClr val="tx1">
              <a:lumMod val="75000"/>
              <a:lumOff val="25000"/>
              <a:alpha val="9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2B0E559-6EBA-73A1-A635-F89F76221C7C}"/>
              </a:ext>
            </a:extLst>
          </p:cNvPr>
          <p:cNvSpPr/>
          <p:nvPr/>
        </p:nvSpPr>
        <p:spPr>
          <a:xfrm>
            <a:off x="4605811" y="5291115"/>
            <a:ext cx="250662" cy="250662"/>
          </a:xfrm>
          <a:prstGeom prst="ellipse">
            <a:avLst/>
          </a:prstGeom>
          <a:solidFill>
            <a:schemeClr val="tx1">
              <a:lumMod val="75000"/>
              <a:lumOff val="25000"/>
              <a:alpha val="9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B798CDE-7A21-8B4F-780E-367BE1B53264}"/>
              </a:ext>
            </a:extLst>
          </p:cNvPr>
          <p:cNvSpPr/>
          <p:nvPr/>
        </p:nvSpPr>
        <p:spPr>
          <a:xfrm>
            <a:off x="3877917" y="3088623"/>
            <a:ext cx="250662" cy="250662"/>
          </a:xfrm>
          <a:prstGeom prst="ellipse">
            <a:avLst/>
          </a:prstGeom>
          <a:solidFill>
            <a:schemeClr val="tx1">
              <a:lumMod val="75000"/>
              <a:lumOff val="25000"/>
              <a:alpha val="9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20E42C-B0B4-8280-61C0-6292AF61D07A}"/>
              </a:ext>
            </a:extLst>
          </p:cNvPr>
          <p:cNvSpPr txBox="1"/>
          <p:nvPr/>
        </p:nvSpPr>
        <p:spPr>
          <a:xfrm>
            <a:off x="2666251" y="2983798"/>
            <a:ext cx="1181592" cy="338554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pPr algn="ctr"/>
            <a:r>
              <a:rPr lang="en-US" altLang="ko-KR" sz="1600" b="1" dirty="0"/>
              <a:t>repeat</a:t>
            </a:r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E0FA2CE1-11EE-FB97-484E-70401EF57BB3}"/>
              </a:ext>
            </a:extLst>
          </p:cNvPr>
          <p:cNvSpPr/>
          <p:nvPr/>
        </p:nvSpPr>
        <p:spPr>
          <a:xfrm rot="607611">
            <a:off x="4505460" y="2280081"/>
            <a:ext cx="155448" cy="187452"/>
          </a:xfrm>
          <a:custGeom>
            <a:avLst/>
            <a:gdLst>
              <a:gd name="connsiteX0" fmla="*/ 0 w 155448"/>
              <a:gd name="connsiteY0" fmla="*/ 64008 h 187452"/>
              <a:gd name="connsiteX1" fmla="*/ 155448 w 155448"/>
              <a:gd name="connsiteY1" fmla="*/ 0 h 187452"/>
              <a:gd name="connsiteX2" fmla="*/ 137160 w 155448"/>
              <a:gd name="connsiteY2" fmla="*/ 187452 h 18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448" h="187452">
                <a:moveTo>
                  <a:pt x="0" y="64008"/>
                </a:moveTo>
                <a:lnTo>
                  <a:pt x="155448" y="0"/>
                </a:lnTo>
                <a:lnTo>
                  <a:pt x="137160" y="187452"/>
                </a:ln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F8D2A1-38DA-ADAF-41BC-33265599B303}"/>
              </a:ext>
            </a:extLst>
          </p:cNvPr>
          <p:cNvSpPr txBox="1"/>
          <p:nvPr/>
        </p:nvSpPr>
        <p:spPr>
          <a:xfrm>
            <a:off x="1731507" y="5582915"/>
            <a:ext cx="2778475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ko-KR" altLang="en-US" dirty="0"/>
              <a:t>계산된 경사를 사용해 가중치를 손실이 줄어드는 방향으로 조정하는 과정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A3A1ED-684A-93F9-E6EA-DA9C83B2671A}"/>
              </a:ext>
            </a:extLst>
          </p:cNvPr>
          <p:cNvSpPr txBox="1"/>
          <p:nvPr/>
        </p:nvSpPr>
        <p:spPr>
          <a:xfrm>
            <a:off x="7940702" y="3401201"/>
            <a:ext cx="3321573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실제값의</a:t>
            </a:r>
            <a:r>
              <a:rPr lang="ko-KR" altLang="en-US" dirty="0"/>
              <a:t> 차이를 계산하는 과정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0C71CB-5F13-9C2E-E3C9-F98FFF962955}"/>
              </a:ext>
            </a:extLst>
          </p:cNvPr>
          <p:cNvSpPr txBox="1"/>
          <p:nvPr/>
        </p:nvSpPr>
        <p:spPr>
          <a:xfrm>
            <a:off x="7288717" y="5567838"/>
            <a:ext cx="3321573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ko-KR" altLang="en-US" dirty="0" err="1"/>
              <a:t>chain</a:t>
            </a:r>
            <a:r>
              <a:rPr lang="ko-KR" altLang="en-US" dirty="0"/>
              <a:t> </a:t>
            </a:r>
            <a:r>
              <a:rPr lang="ko-KR" altLang="en-US" dirty="0" err="1"/>
              <a:t>rule로</a:t>
            </a:r>
            <a:r>
              <a:rPr lang="ko-KR" altLang="en-US" dirty="0"/>
              <a:t> 각 매개변수에 대한 </a:t>
            </a:r>
            <a:r>
              <a:rPr lang="ko-KR" altLang="en-US" dirty="0" err="1"/>
              <a:t>gradient를</a:t>
            </a:r>
            <a:r>
              <a:rPr lang="ko-KR" altLang="en-US" dirty="0"/>
              <a:t> 역방향으로 계산하는 과정.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EAFDA9-DADE-BBEC-8EC9-54E61E8310ED}"/>
              </a:ext>
            </a:extLst>
          </p:cNvPr>
          <p:cNvSpPr txBox="1"/>
          <p:nvPr/>
        </p:nvSpPr>
        <p:spPr>
          <a:xfrm>
            <a:off x="791895" y="3320101"/>
            <a:ext cx="2929877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pPr algn="r"/>
            <a:r>
              <a:rPr lang="ko-KR" altLang="en-US" dirty="0"/>
              <a:t>위 과정을 모든 데이터에 대해 반복해 모델을 점진적으로 성능 개선시킴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155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원형 16">
            <a:extLst>
              <a:ext uri="{FF2B5EF4-FFF2-40B4-BE49-F238E27FC236}">
                <a16:creationId xmlns:a16="http://schemas.microsoft.com/office/drawing/2014/main" id="{A645CC2C-36CF-B393-EA49-CA67AC40BF0F}"/>
              </a:ext>
            </a:extLst>
          </p:cNvPr>
          <p:cNvSpPr/>
          <p:nvPr/>
        </p:nvSpPr>
        <p:spPr>
          <a:xfrm flipH="1">
            <a:off x="3937714" y="1879856"/>
            <a:ext cx="3893841" cy="3839698"/>
          </a:xfrm>
          <a:prstGeom prst="pie">
            <a:avLst>
              <a:gd name="adj1" fmla="val 18579406"/>
              <a:gd name="adj2" fmla="val 161987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DBC1861-DB97-50D5-1F5C-61F4FBFBEE1D}"/>
              </a:ext>
            </a:extLst>
          </p:cNvPr>
          <p:cNvSpPr/>
          <p:nvPr/>
        </p:nvSpPr>
        <p:spPr>
          <a:xfrm rot="3464813">
            <a:off x="4301304" y="2089834"/>
            <a:ext cx="2704577" cy="16417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E18CF-3C17-A694-7F61-D122327747D8}"/>
              </a:ext>
            </a:extLst>
          </p:cNvPr>
          <p:cNvSpPr txBox="1"/>
          <p:nvPr/>
        </p:nvSpPr>
        <p:spPr>
          <a:xfrm>
            <a:off x="4856473" y="1128141"/>
            <a:ext cx="3321573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ko-KR" altLang="en-US" dirty="0"/>
              <a:t>입력을 받아 가중치와 편향을 적용하고 활성화 함수를 통과해 </a:t>
            </a:r>
            <a:r>
              <a:rPr lang="ko-KR" altLang="en-US" dirty="0" err="1"/>
              <a:t>출력값을</a:t>
            </a:r>
            <a:r>
              <a:rPr lang="ko-KR" altLang="en-US" dirty="0"/>
              <a:t> 계산하는 과정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6C972DB-63F6-22A5-A077-FE087EE8BD38}"/>
              </a:ext>
            </a:extLst>
          </p:cNvPr>
          <p:cNvSpPr txBox="1"/>
          <p:nvPr/>
        </p:nvSpPr>
        <p:spPr>
          <a:xfrm>
            <a:off x="4442029" y="791768"/>
            <a:ext cx="2308694" cy="338554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pPr algn="ctr"/>
            <a:r>
              <a:rPr lang="en-US" altLang="ko-KR" sz="1600" b="1" dirty="0"/>
              <a:t>Feed Forward</a:t>
            </a:r>
            <a:endParaRPr lang="ko-KR" altLang="en-US" sz="16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B0B5F7-469C-5343-03C2-AD9941291D7D}"/>
              </a:ext>
            </a:extLst>
          </p:cNvPr>
          <p:cNvSpPr txBox="1"/>
          <p:nvPr/>
        </p:nvSpPr>
        <p:spPr>
          <a:xfrm>
            <a:off x="7655007" y="3056097"/>
            <a:ext cx="2052194" cy="345104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pPr algn="ctr"/>
            <a:r>
              <a:rPr lang="en-US" altLang="ko-KR" sz="1600" b="1" dirty="0"/>
              <a:t>calculate loss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49EDD6-5EEF-C49B-61C5-B24979311B4C}"/>
              </a:ext>
            </a:extLst>
          </p:cNvPr>
          <p:cNvSpPr txBox="1"/>
          <p:nvPr/>
        </p:nvSpPr>
        <p:spPr>
          <a:xfrm>
            <a:off x="2191787" y="5222011"/>
            <a:ext cx="2584726" cy="338554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pPr algn="ctr"/>
            <a:r>
              <a:rPr lang="en-US" altLang="ko-KR" sz="1600" b="1" dirty="0"/>
              <a:t>update parameter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604AB-12A1-4BB8-E5E1-9993B14E21E0}"/>
              </a:ext>
            </a:extLst>
          </p:cNvPr>
          <p:cNvSpPr txBox="1"/>
          <p:nvPr/>
        </p:nvSpPr>
        <p:spPr>
          <a:xfrm>
            <a:off x="6982664" y="5222011"/>
            <a:ext cx="2336431" cy="335315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pPr algn="ctr"/>
            <a:r>
              <a:rPr lang="en-US" altLang="ko-KR" sz="1600" b="1" dirty="0"/>
              <a:t>Backpropagation</a:t>
            </a:r>
            <a:endParaRPr lang="ko-KR" altLang="en-US" sz="16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9B8CBDC-B5BC-E59A-17FC-B2B384776F12}"/>
              </a:ext>
            </a:extLst>
          </p:cNvPr>
          <p:cNvSpPr/>
          <p:nvPr/>
        </p:nvSpPr>
        <p:spPr>
          <a:xfrm>
            <a:off x="5760158" y="1714976"/>
            <a:ext cx="250662" cy="250662"/>
          </a:xfrm>
          <a:prstGeom prst="ellipse">
            <a:avLst/>
          </a:prstGeom>
          <a:solidFill>
            <a:schemeClr val="tx1">
              <a:lumMod val="75000"/>
              <a:lumOff val="25000"/>
              <a:alpha val="9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819C57A-4A7F-9051-C1B5-DBBC28C91164}"/>
              </a:ext>
            </a:extLst>
          </p:cNvPr>
          <p:cNvSpPr/>
          <p:nvPr/>
        </p:nvSpPr>
        <p:spPr>
          <a:xfrm>
            <a:off x="7625926" y="3129039"/>
            <a:ext cx="250662" cy="250662"/>
          </a:xfrm>
          <a:prstGeom prst="ellipse">
            <a:avLst/>
          </a:prstGeom>
          <a:solidFill>
            <a:schemeClr val="tx1">
              <a:lumMod val="75000"/>
              <a:lumOff val="25000"/>
              <a:alpha val="9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1846DCF-72FB-A25C-A68A-165ADE4AE0EA}"/>
              </a:ext>
            </a:extLst>
          </p:cNvPr>
          <p:cNvSpPr/>
          <p:nvPr/>
        </p:nvSpPr>
        <p:spPr>
          <a:xfrm>
            <a:off x="6914505" y="5277436"/>
            <a:ext cx="250662" cy="250662"/>
          </a:xfrm>
          <a:prstGeom prst="ellipse">
            <a:avLst/>
          </a:prstGeom>
          <a:solidFill>
            <a:schemeClr val="tx1">
              <a:lumMod val="75000"/>
              <a:lumOff val="25000"/>
              <a:alpha val="9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2B0E559-6EBA-73A1-A635-F89F76221C7C}"/>
              </a:ext>
            </a:extLst>
          </p:cNvPr>
          <p:cNvSpPr/>
          <p:nvPr/>
        </p:nvSpPr>
        <p:spPr>
          <a:xfrm>
            <a:off x="4605811" y="5291115"/>
            <a:ext cx="250662" cy="250662"/>
          </a:xfrm>
          <a:prstGeom prst="ellipse">
            <a:avLst/>
          </a:prstGeom>
          <a:solidFill>
            <a:schemeClr val="tx1">
              <a:lumMod val="75000"/>
              <a:lumOff val="25000"/>
              <a:alpha val="9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B798CDE-7A21-8B4F-780E-367BE1B53264}"/>
              </a:ext>
            </a:extLst>
          </p:cNvPr>
          <p:cNvSpPr/>
          <p:nvPr/>
        </p:nvSpPr>
        <p:spPr>
          <a:xfrm>
            <a:off x="3877917" y="3088623"/>
            <a:ext cx="250662" cy="250662"/>
          </a:xfrm>
          <a:prstGeom prst="ellipse">
            <a:avLst/>
          </a:prstGeom>
          <a:solidFill>
            <a:schemeClr val="tx1">
              <a:lumMod val="75000"/>
              <a:lumOff val="25000"/>
              <a:alpha val="9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20E42C-B0B4-8280-61C0-6292AF61D07A}"/>
              </a:ext>
            </a:extLst>
          </p:cNvPr>
          <p:cNvSpPr txBox="1"/>
          <p:nvPr/>
        </p:nvSpPr>
        <p:spPr>
          <a:xfrm>
            <a:off x="2666251" y="2983798"/>
            <a:ext cx="1181592" cy="338554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pPr algn="ctr"/>
            <a:r>
              <a:rPr lang="en-US" altLang="ko-KR" sz="1600" b="1" dirty="0"/>
              <a:t>repeat</a:t>
            </a:r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E0FA2CE1-11EE-FB97-484E-70401EF57BB3}"/>
              </a:ext>
            </a:extLst>
          </p:cNvPr>
          <p:cNvSpPr/>
          <p:nvPr/>
        </p:nvSpPr>
        <p:spPr>
          <a:xfrm rot="607611">
            <a:off x="4505460" y="2280081"/>
            <a:ext cx="155448" cy="187452"/>
          </a:xfrm>
          <a:custGeom>
            <a:avLst/>
            <a:gdLst>
              <a:gd name="connsiteX0" fmla="*/ 0 w 155448"/>
              <a:gd name="connsiteY0" fmla="*/ 64008 h 187452"/>
              <a:gd name="connsiteX1" fmla="*/ 155448 w 155448"/>
              <a:gd name="connsiteY1" fmla="*/ 0 h 187452"/>
              <a:gd name="connsiteX2" fmla="*/ 137160 w 155448"/>
              <a:gd name="connsiteY2" fmla="*/ 187452 h 18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448" h="187452">
                <a:moveTo>
                  <a:pt x="0" y="64008"/>
                </a:moveTo>
                <a:lnTo>
                  <a:pt x="155448" y="0"/>
                </a:lnTo>
                <a:lnTo>
                  <a:pt x="137160" y="187452"/>
                </a:ln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F8D2A1-38DA-ADAF-41BC-33265599B303}"/>
              </a:ext>
            </a:extLst>
          </p:cNvPr>
          <p:cNvSpPr txBox="1"/>
          <p:nvPr/>
        </p:nvSpPr>
        <p:spPr>
          <a:xfrm>
            <a:off x="1731507" y="5582915"/>
            <a:ext cx="2778475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ko-KR" altLang="en-US" dirty="0"/>
              <a:t>계산된 경사를 사용해 가중치를 손실이 줄어드는 방향으로 조정하는 과정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A3A1ED-684A-93F9-E6EA-DA9C83B2671A}"/>
              </a:ext>
            </a:extLst>
          </p:cNvPr>
          <p:cNvSpPr txBox="1"/>
          <p:nvPr/>
        </p:nvSpPr>
        <p:spPr>
          <a:xfrm>
            <a:off x="7940702" y="3401201"/>
            <a:ext cx="3321573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실제값의</a:t>
            </a:r>
            <a:r>
              <a:rPr lang="ko-KR" altLang="en-US" dirty="0"/>
              <a:t> 차이를 계산하는 과정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0C71CB-5F13-9C2E-E3C9-F98FFF962955}"/>
              </a:ext>
            </a:extLst>
          </p:cNvPr>
          <p:cNvSpPr txBox="1"/>
          <p:nvPr/>
        </p:nvSpPr>
        <p:spPr>
          <a:xfrm>
            <a:off x="7288717" y="5567838"/>
            <a:ext cx="3321573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ko-KR" altLang="en-US" dirty="0" err="1"/>
              <a:t>chain</a:t>
            </a:r>
            <a:r>
              <a:rPr lang="ko-KR" altLang="en-US" dirty="0"/>
              <a:t> </a:t>
            </a:r>
            <a:r>
              <a:rPr lang="ko-KR" altLang="en-US" dirty="0" err="1"/>
              <a:t>rule로</a:t>
            </a:r>
            <a:r>
              <a:rPr lang="ko-KR" altLang="en-US" dirty="0"/>
              <a:t> 각 매개변수에 대한 </a:t>
            </a:r>
            <a:r>
              <a:rPr lang="ko-KR" altLang="en-US" dirty="0" err="1"/>
              <a:t>gradient를</a:t>
            </a:r>
            <a:r>
              <a:rPr lang="ko-KR" altLang="en-US" dirty="0"/>
              <a:t> 역방향으로 계산하는 과정.</a:t>
            </a:r>
          </a:p>
        </p:txBody>
      </p:sp>
    </p:spTree>
    <p:extLst>
      <p:ext uri="{BB962C8B-B14F-4D97-AF65-F5344CB8AC3E}">
        <p14:creationId xmlns:p14="http://schemas.microsoft.com/office/powerpoint/2010/main" val="331810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>
            <a:extLst>
              <a:ext uri="{FF2B5EF4-FFF2-40B4-BE49-F238E27FC236}">
                <a16:creationId xmlns:a16="http://schemas.microsoft.com/office/drawing/2014/main" id="{8BDD7A59-101D-B4C8-6A34-D86B18C73D80}"/>
              </a:ext>
            </a:extLst>
          </p:cNvPr>
          <p:cNvSpPr/>
          <p:nvPr/>
        </p:nvSpPr>
        <p:spPr>
          <a:xfrm flipH="1">
            <a:off x="3721688" y="285748"/>
            <a:ext cx="4748624" cy="1914526"/>
          </a:xfrm>
          <a:custGeom>
            <a:avLst/>
            <a:gdLst>
              <a:gd name="connsiteX0" fmla="*/ 3561468 w 4748624"/>
              <a:gd name="connsiteY0" fmla="*/ 0 h 1914526"/>
              <a:gd name="connsiteX1" fmla="*/ 2374312 w 4748624"/>
              <a:gd name="connsiteY1" fmla="*/ 0 h 1914526"/>
              <a:gd name="connsiteX2" fmla="*/ 1187156 w 4748624"/>
              <a:gd name="connsiteY2" fmla="*/ 0 h 1914526"/>
              <a:gd name="connsiteX3" fmla="*/ 0 w 4748624"/>
              <a:gd name="connsiteY3" fmla="*/ 957263 h 1914526"/>
              <a:gd name="connsiteX4" fmla="*/ 1187156 w 4748624"/>
              <a:gd name="connsiteY4" fmla="*/ 1914526 h 1914526"/>
              <a:gd name="connsiteX5" fmla="*/ 2374312 w 4748624"/>
              <a:gd name="connsiteY5" fmla="*/ 1914525 h 1914526"/>
              <a:gd name="connsiteX6" fmla="*/ 3561468 w 4748624"/>
              <a:gd name="connsiteY6" fmla="*/ 1914526 h 1914526"/>
              <a:gd name="connsiteX7" fmla="*/ 4748624 w 4748624"/>
              <a:gd name="connsiteY7" fmla="*/ 957263 h 1914526"/>
              <a:gd name="connsiteX8" fmla="*/ 3561468 w 4748624"/>
              <a:gd name="connsiteY8" fmla="*/ 0 h 191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48624" h="1914526">
                <a:moveTo>
                  <a:pt x="3561468" y="0"/>
                </a:moveTo>
                <a:lnTo>
                  <a:pt x="2374312" y="0"/>
                </a:lnTo>
                <a:lnTo>
                  <a:pt x="1187156" y="0"/>
                </a:lnTo>
                <a:cubicBezTo>
                  <a:pt x="531508" y="0"/>
                  <a:pt x="0" y="428581"/>
                  <a:pt x="0" y="957263"/>
                </a:cubicBezTo>
                <a:cubicBezTo>
                  <a:pt x="0" y="1485945"/>
                  <a:pt x="531508" y="1914526"/>
                  <a:pt x="1187156" y="1914526"/>
                </a:cubicBezTo>
                <a:lnTo>
                  <a:pt x="2374312" y="1914525"/>
                </a:lnTo>
                <a:lnTo>
                  <a:pt x="3561468" y="1914526"/>
                </a:lnTo>
                <a:cubicBezTo>
                  <a:pt x="4217116" y="1914526"/>
                  <a:pt x="4748624" y="1485945"/>
                  <a:pt x="4748624" y="957263"/>
                </a:cubicBezTo>
                <a:cubicBezTo>
                  <a:pt x="4748624" y="428581"/>
                  <a:pt x="4217116" y="0"/>
                  <a:pt x="3561468" y="0"/>
                </a:cubicBezTo>
                <a:close/>
              </a:path>
            </a:pathLst>
          </a:custGeom>
          <a:solidFill>
            <a:schemeClr val="bg2">
              <a:lumMod val="2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0" name="자유형 9">
            <a:extLst>
              <a:ext uri="{FF2B5EF4-FFF2-40B4-BE49-F238E27FC236}">
                <a16:creationId xmlns:a16="http://schemas.microsoft.com/office/drawing/2014/main" id="{FA4D973C-D210-F086-18DA-F667B2AB878F}"/>
              </a:ext>
            </a:extLst>
          </p:cNvPr>
          <p:cNvSpPr/>
          <p:nvPr/>
        </p:nvSpPr>
        <p:spPr>
          <a:xfrm>
            <a:off x="3795070" y="356098"/>
            <a:ext cx="4601860" cy="1773826"/>
          </a:xfrm>
          <a:custGeom>
            <a:avLst/>
            <a:gdLst>
              <a:gd name="connsiteX0" fmla="*/ 1113774 w 4455096"/>
              <a:gd name="connsiteY0" fmla="*/ 0 h 1633126"/>
              <a:gd name="connsiteX1" fmla="*/ 2227548 w 4455096"/>
              <a:gd name="connsiteY1" fmla="*/ 0 h 1633126"/>
              <a:gd name="connsiteX2" fmla="*/ 3341322 w 4455096"/>
              <a:gd name="connsiteY2" fmla="*/ 0 h 1633126"/>
              <a:gd name="connsiteX3" fmla="*/ 4455096 w 4455096"/>
              <a:gd name="connsiteY3" fmla="*/ 816563 h 1633126"/>
              <a:gd name="connsiteX4" fmla="*/ 3341322 w 4455096"/>
              <a:gd name="connsiteY4" fmla="*/ 1633126 h 1633126"/>
              <a:gd name="connsiteX5" fmla="*/ 2227548 w 4455096"/>
              <a:gd name="connsiteY5" fmla="*/ 1633125 h 1633126"/>
              <a:gd name="connsiteX6" fmla="*/ 1113774 w 4455096"/>
              <a:gd name="connsiteY6" fmla="*/ 1633126 h 1633126"/>
              <a:gd name="connsiteX7" fmla="*/ 0 w 4455096"/>
              <a:gd name="connsiteY7" fmla="*/ 816563 h 1633126"/>
              <a:gd name="connsiteX8" fmla="*/ 1113774 w 4455096"/>
              <a:gd name="connsiteY8" fmla="*/ 0 h 163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55096" h="1633126">
                <a:moveTo>
                  <a:pt x="1113774" y="0"/>
                </a:moveTo>
                <a:lnTo>
                  <a:pt x="2227548" y="0"/>
                </a:lnTo>
                <a:lnTo>
                  <a:pt x="3341322" y="0"/>
                </a:lnTo>
                <a:cubicBezTo>
                  <a:pt x="3956442" y="0"/>
                  <a:pt x="4455096" y="365588"/>
                  <a:pt x="4455096" y="816563"/>
                </a:cubicBezTo>
                <a:cubicBezTo>
                  <a:pt x="4455096" y="1267538"/>
                  <a:pt x="3956442" y="1633126"/>
                  <a:pt x="3341322" y="1633126"/>
                </a:cubicBezTo>
                <a:lnTo>
                  <a:pt x="2227548" y="1633125"/>
                </a:lnTo>
                <a:lnTo>
                  <a:pt x="1113774" y="1633126"/>
                </a:lnTo>
                <a:cubicBezTo>
                  <a:pt x="498654" y="1633126"/>
                  <a:pt x="0" y="1267538"/>
                  <a:pt x="0" y="816563"/>
                </a:cubicBezTo>
                <a:cubicBezTo>
                  <a:pt x="0" y="365588"/>
                  <a:pt x="498654" y="0"/>
                  <a:pt x="1113774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id="{535D0445-DA7B-0FE0-7385-97B95655A4EC}"/>
              </a:ext>
            </a:extLst>
          </p:cNvPr>
          <p:cNvSpPr/>
          <p:nvPr/>
        </p:nvSpPr>
        <p:spPr>
          <a:xfrm flipH="1">
            <a:off x="3648306" y="2328862"/>
            <a:ext cx="4748624" cy="1914526"/>
          </a:xfrm>
          <a:custGeom>
            <a:avLst/>
            <a:gdLst>
              <a:gd name="connsiteX0" fmla="*/ 3561468 w 4748624"/>
              <a:gd name="connsiteY0" fmla="*/ 0 h 1914526"/>
              <a:gd name="connsiteX1" fmla="*/ 2374312 w 4748624"/>
              <a:gd name="connsiteY1" fmla="*/ 0 h 1914526"/>
              <a:gd name="connsiteX2" fmla="*/ 1187156 w 4748624"/>
              <a:gd name="connsiteY2" fmla="*/ 0 h 1914526"/>
              <a:gd name="connsiteX3" fmla="*/ 0 w 4748624"/>
              <a:gd name="connsiteY3" fmla="*/ 957263 h 1914526"/>
              <a:gd name="connsiteX4" fmla="*/ 1187156 w 4748624"/>
              <a:gd name="connsiteY4" fmla="*/ 1914526 h 1914526"/>
              <a:gd name="connsiteX5" fmla="*/ 2374312 w 4748624"/>
              <a:gd name="connsiteY5" fmla="*/ 1914525 h 1914526"/>
              <a:gd name="connsiteX6" fmla="*/ 3561468 w 4748624"/>
              <a:gd name="connsiteY6" fmla="*/ 1914526 h 1914526"/>
              <a:gd name="connsiteX7" fmla="*/ 4748624 w 4748624"/>
              <a:gd name="connsiteY7" fmla="*/ 957263 h 1914526"/>
              <a:gd name="connsiteX8" fmla="*/ 3561468 w 4748624"/>
              <a:gd name="connsiteY8" fmla="*/ 0 h 191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48624" h="1914526">
                <a:moveTo>
                  <a:pt x="3561468" y="0"/>
                </a:moveTo>
                <a:lnTo>
                  <a:pt x="2374312" y="0"/>
                </a:lnTo>
                <a:lnTo>
                  <a:pt x="1187156" y="0"/>
                </a:lnTo>
                <a:cubicBezTo>
                  <a:pt x="531508" y="0"/>
                  <a:pt x="0" y="428581"/>
                  <a:pt x="0" y="957263"/>
                </a:cubicBezTo>
                <a:cubicBezTo>
                  <a:pt x="0" y="1485945"/>
                  <a:pt x="531508" y="1914526"/>
                  <a:pt x="1187156" y="1914526"/>
                </a:cubicBezTo>
                <a:lnTo>
                  <a:pt x="2374312" y="1914525"/>
                </a:lnTo>
                <a:lnTo>
                  <a:pt x="3561468" y="1914526"/>
                </a:lnTo>
                <a:cubicBezTo>
                  <a:pt x="4217116" y="1914526"/>
                  <a:pt x="4748624" y="1485945"/>
                  <a:pt x="4748624" y="957263"/>
                </a:cubicBezTo>
                <a:cubicBezTo>
                  <a:pt x="4748624" y="428581"/>
                  <a:pt x="4217116" y="0"/>
                  <a:pt x="3561468" y="0"/>
                </a:cubicBezTo>
                <a:close/>
              </a:path>
            </a:pathLst>
          </a:custGeom>
          <a:solidFill>
            <a:schemeClr val="bg2">
              <a:lumMod val="2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3" name="자유형 12">
            <a:extLst>
              <a:ext uri="{FF2B5EF4-FFF2-40B4-BE49-F238E27FC236}">
                <a16:creationId xmlns:a16="http://schemas.microsoft.com/office/drawing/2014/main" id="{911F43CF-A919-4AD9-E21B-FF43E33E8B10}"/>
              </a:ext>
            </a:extLst>
          </p:cNvPr>
          <p:cNvSpPr/>
          <p:nvPr/>
        </p:nvSpPr>
        <p:spPr>
          <a:xfrm>
            <a:off x="3721688" y="2399212"/>
            <a:ext cx="4601860" cy="1773826"/>
          </a:xfrm>
          <a:custGeom>
            <a:avLst/>
            <a:gdLst>
              <a:gd name="connsiteX0" fmla="*/ 1113774 w 4455096"/>
              <a:gd name="connsiteY0" fmla="*/ 0 h 1633126"/>
              <a:gd name="connsiteX1" fmla="*/ 2227548 w 4455096"/>
              <a:gd name="connsiteY1" fmla="*/ 0 h 1633126"/>
              <a:gd name="connsiteX2" fmla="*/ 3341322 w 4455096"/>
              <a:gd name="connsiteY2" fmla="*/ 0 h 1633126"/>
              <a:gd name="connsiteX3" fmla="*/ 4455096 w 4455096"/>
              <a:gd name="connsiteY3" fmla="*/ 816563 h 1633126"/>
              <a:gd name="connsiteX4" fmla="*/ 3341322 w 4455096"/>
              <a:gd name="connsiteY4" fmla="*/ 1633126 h 1633126"/>
              <a:gd name="connsiteX5" fmla="*/ 2227548 w 4455096"/>
              <a:gd name="connsiteY5" fmla="*/ 1633125 h 1633126"/>
              <a:gd name="connsiteX6" fmla="*/ 1113774 w 4455096"/>
              <a:gd name="connsiteY6" fmla="*/ 1633126 h 1633126"/>
              <a:gd name="connsiteX7" fmla="*/ 0 w 4455096"/>
              <a:gd name="connsiteY7" fmla="*/ 816563 h 1633126"/>
              <a:gd name="connsiteX8" fmla="*/ 1113774 w 4455096"/>
              <a:gd name="connsiteY8" fmla="*/ 0 h 163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55096" h="1633126">
                <a:moveTo>
                  <a:pt x="1113774" y="0"/>
                </a:moveTo>
                <a:lnTo>
                  <a:pt x="2227548" y="0"/>
                </a:lnTo>
                <a:lnTo>
                  <a:pt x="3341322" y="0"/>
                </a:lnTo>
                <a:cubicBezTo>
                  <a:pt x="3956442" y="0"/>
                  <a:pt x="4455096" y="365588"/>
                  <a:pt x="4455096" y="816563"/>
                </a:cubicBezTo>
                <a:cubicBezTo>
                  <a:pt x="4455096" y="1267538"/>
                  <a:pt x="3956442" y="1633126"/>
                  <a:pt x="3341322" y="1633126"/>
                </a:cubicBezTo>
                <a:lnTo>
                  <a:pt x="2227548" y="1633125"/>
                </a:lnTo>
                <a:lnTo>
                  <a:pt x="1113774" y="1633126"/>
                </a:lnTo>
                <a:cubicBezTo>
                  <a:pt x="498654" y="1633126"/>
                  <a:pt x="0" y="1267538"/>
                  <a:pt x="0" y="816563"/>
                </a:cubicBezTo>
                <a:cubicBezTo>
                  <a:pt x="0" y="365588"/>
                  <a:pt x="498654" y="0"/>
                  <a:pt x="1113774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4" name="자유형 13">
            <a:extLst>
              <a:ext uri="{FF2B5EF4-FFF2-40B4-BE49-F238E27FC236}">
                <a16:creationId xmlns:a16="http://schemas.microsoft.com/office/drawing/2014/main" id="{2CEBDAC8-F514-EDF0-903E-258D8A4AA2B8}"/>
              </a:ext>
            </a:extLst>
          </p:cNvPr>
          <p:cNvSpPr/>
          <p:nvPr/>
        </p:nvSpPr>
        <p:spPr>
          <a:xfrm flipH="1">
            <a:off x="3648306" y="4371976"/>
            <a:ext cx="4748624" cy="1914526"/>
          </a:xfrm>
          <a:custGeom>
            <a:avLst/>
            <a:gdLst>
              <a:gd name="connsiteX0" fmla="*/ 3561468 w 4748624"/>
              <a:gd name="connsiteY0" fmla="*/ 0 h 1914526"/>
              <a:gd name="connsiteX1" fmla="*/ 2374312 w 4748624"/>
              <a:gd name="connsiteY1" fmla="*/ 0 h 1914526"/>
              <a:gd name="connsiteX2" fmla="*/ 1187156 w 4748624"/>
              <a:gd name="connsiteY2" fmla="*/ 0 h 1914526"/>
              <a:gd name="connsiteX3" fmla="*/ 0 w 4748624"/>
              <a:gd name="connsiteY3" fmla="*/ 957263 h 1914526"/>
              <a:gd name="connsiteX4" fmla="*/ 1187156 w 4748624"/>
              <a:gd name="connsiteY4" fmla="*/ 1914526 h 1914526"/>
              <a:gd name="connsiteX5" fmla="*/ 2374312 w 4748624"/>
              <a:gd name="connsiteY5" fmla="*/ 1914525 h 1914526"/>
              <a:gd name="connsiteX6" fmla="*/ 3561468 w 4748624"/>
              <a:gd name="connsiteY6" fmla="*/ 1914526 h 1914526"/>
              <a:gd name="connsiteX7" fmla="*/ 4748624 w 4748624"/>
              <a:gd name="connsiteY7" fmla="*/ 957263 h 1914526"/>
              <a:gd name="connsiteX8" fmla="*/ 3561468 w 4748624"/>
              <a:gd name="connsiteY8" fmla="*/ 0 h 191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48624" h="1914526">
                <a:moveTo>
                  <a:pt x="3561468" y="0"/>
                </a:moveTo>
                <a:lnTo>
                  <a:pt x="2374312" y="0"/>
                </a:lnTo>
                <a:lnTo>
                  <a:pt x="1187156" y="0"/>
                </a:lnTo>
                <a:cubicBezTo>
                  <a:pt x="531508" y="0"/>
                  <a:pt x="0" y="428581"/>
                  <a:pt x="0" y="957263"/>
                </a:cubicBezTo>
                <a:cubicBezTo>
                  <a:pt x="0" y="1485945"/>
                  <a:pt x="531508" y="1914526"/>
                  <a:pt x="1187156" y="1914526"/>
                </a:cubicBezTo>
                <a:lnTo>
                  <a:pt x="2374312" y="1914525"/>
                </a:lnTo>
                <a:lnTo>
                  <a:pt x="3561468" y="1914526"/>
                </a:lnTo>
                <a:cubicBezTo>
                  <a:pt x="4217116" y="1914526"/>
                  <a:pt x="4748624" y="1485945"/>
                  <a:pt x="4748624" y="957263"/>
                </a:cubicBezTo>
                <a:cubicBezTo>
                  <a:pt x="4748624" y="428581"/>
                  <a:pt x="4217116" y="0"/>
                  <a:pt x="3561468" y="0"/>
                </a:cubicBezTo>
                <a:close/>
              </a:path>
            </a:pathLst>
          </a:custGeom>
          <a:solidFill>
            <a:schemeClr val="bg2">
              <a:lumMod val="2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4E2447CF-BF3C-0F9E-F94E-557C69D124C1}"/>
              </a:ext>
            </a:extLst>
          </p:cNvPr>
          <p:cNvSpPr/>
          <p:nvPr/>
        </p:nvSpPr>
        <p:spPr>
          <a:xfrm>
            <a:off x="3721688" y="4442326"/>
            <a:ext cx="4601860" cy="1773826"/>
          </a:xfrm>
          <a:custGeom>
            <a:avLst/>
            <a:gdLst>
              <a:gd name="connsiteX0" fmla="*/ 1113774 w 4455096"/>
              <a:gd name="connsiteY0" fmla="*/ 0 h 1633126"/>
              <a:gd name="connsiteX1" fmla="*/ 2227548 w 4455096"/>
              <a:gd name="connsiteY1" fmla="*/ 0 h 1633126"/>
              <a:gd name="connsiteX2" fmla="*/ 3341322 w 4455096"/>
              <a:gd name="connsiteY2" fmla="*/ 0 h 1633126"/>
              <a:gd name="connsiteX3" fmla="*/ 4455096 w 4455096"/>
              <a:gd name="connsiteY3" fmla="*/ 816563 h 1633126"/>
              <a:gd name="connsiteX4" fmla="*/ 3341322 w 4455096"/>
              <a:gd name="connsiteY4" fmla="*/ 1633126 h 1633126"/>
              <a:gd name="connsiteX5" fmla="*/ 2227548 w 4455096"/>
              <a:gd name="connsiteY5" fmla="*/ 1633125 h 1633126"/>
              <a:gd name="connsiteX6" fmla="*/ 1113774 w 4455096"/>
              <a:gd name="connsiteY6" fmla="*/ 1633126 h 1633126"/>
              <a:gd name="connsiteX7" fmla="*/ 0 w 4455096"/>
              <a:gd name="connsiteY7" fmla="*/ 816563 h 1633126"/>
              <a:gd name="connsiteX8" fmla="*/ 1113774 w 4455096"/>
              <a:gd name="connsiteY8" fmla="*/ 0 h 163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55096" h="1633126">
                <a:moveTo>
                  <a:pt x="1113774" y="0"/>
                </a:moveTo>
                <a:lnTo>
                  <a:pt x="2227548" y="0"/>
                </a:lnTo>
                <a:lnTo>
                  <a:pt x="3341322" y="0"/>
                </a:lnTo>
                <a:cubicBezTo>
                  <a:pt x="3956442" y="0"/>
                  <a:pt x="4455096" y="365588"/>
                  <a:pt x="4455096" y="816563"/>
                </a:cubicBezTo>
                <a:cubicBezTo>
                  <a:pt x="4455096" y="1267538"/>
                  <a:pt x="3956442" y="1633126"/>
                  <a:pt x="3341322" y="1633126"/>
                </a:cubicBezTo>
                <a:lnTo>
                  <a:pt x="2227548" y="1633125"/>
                </a:lnTo>
                <a:lnTo>
                  <a:pt x="1113774" y="1633126"/>
                </a:lnTo>
                <a:cubicBezTo>
                  <a:pt x="498654" y="1633126"/>
                  <a:pt x="0" y="1267538"/>
                  <a:pt x="0" y="816563"/>
                </a:cubicBezTo>
                <a:cubicBezTo>
                  <a:pt x="0" y="365588"/>
                  <a:pt x="498654" y="0"/>
                  <a:pt x="1113774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510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16EEE51C-B464-D3B9-1646-22F13A9BB8AF}"/>
              </a:ext>
            </a:extLst>
          </p:cNvPr>
          <p:cNvSpPr/>
          <p:nvPr/>
        </p:nvSpPr>
        <p:spPr>
          <a:xfrm flipH="1">
            <a:off x="-2769835" y="404311"/>
            <a:ext cx="6145238" cy="6145238"/>
          </a:xfrm>
          <a:prstGeom prst="ellipse">
            <a:avLst/>
          </a:prstGeom>
          <a:solidFill>
            <a:schemeClr val="bg2">
              <a:lumMod val="25000"/>
              <a:alpha val="21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7E04EC9-56A7-E65E-C5DF-14F8003C96A8}"/>
              </a:ext>
            </a:extLst>
          </p:cNvPr>
          <p:cNvSpPr/>
          <p:nvPr/>
        </p:nvSpPr>
        <p:spPr>
          <a:xfrm flipH="1">
            <a:off x="-1588058" y="1586088"/>
            <a:ext cx="3781685" cy="3781685"/>
          </a:xfrm>
          <a:prstGeom prst="ellipse">
            <a:avLst/>
          </a:prstGeom>
          <a:solidFill>
            <a:schemeClr val="bg2">
              <a:lumMod val="2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BDD7A59-101D-B4C8-6A34-D86B18C73D80}"/>
              </a:ext>
            </a:extLst>
          </p:cNvPr>
          <p:cNvSpPr/>
          <p:nvPr/>
        </p:nvSpPr>
        <p:spPr>
          <a:xfrm flipH="1">
            <a:off x="-642637" y="2531509"/>
            <a:ext cx="1890842" cy="1890842"/>
          </a:xfrm>
          <a:prstGeom prst="ellipse">
            <a:avLst/>
          </a:prstGeom>
          <a:solidFill>
            <a:schemeClr val="bg2">
              <a:lumMod val="2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73B1E13-F557-E11C-1F1F-B5D12EA6C0E4}"/>
              </a:ext>
            </a:extLst>
          </p:cNvPr>
          <p:cNvGrpSpPr/>
          <p:nvPr/>
        </p:nvGrpSpPr>
        <p:grpSpPr>
          <a:xfrm>
            <a:off x="4411918" y="554702"/>
            <a:ext cx="2957753" cy="505131"/>
            <a:chOff x="4411918" y="554702"/>
            <a:chExt cx="2957753" cy="50513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FC3E3E-310A-4CFB-F870-24A1B3A2E669}"/>
                </a:ext>
              </a:extLst>
            </p:cNvPr>
            <p:cNvSpPr txBox="1"/>
            <p:nvPr/>
          </p:nvSpPr>
          <p:spPr>
            <a:xfrm>
              <a:off x="4860677" y="622601"/>
              <a:ext cx="2508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Artificial Intelligence</a:t>
              </a:r>
              <a:endParaRPr kumimoji="1" lang="ko-KR" altLang="en-US" dirty="0"/>
            </a:p>
          </p:txBody>
        </p:sp>
        <p:pic>
          <p:nvPicPr>
            <p:cNvPr id="47" name="그래픽 46" descr="배지 1 단색으로 채워진">
              <a:extLst>
                <a:ext uri="{FF2B5EF4-FFF2-40B4-BE49-F238E27FC236}">
                  <a16:creationId xmlns:a16="http://schemas.microsoft.com/office/drawing/2014/main" id="{9B395064-3B67-D1CC-D539-3A38B0580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11918" y="554702"/>
              <a:ext cx="505131" cy="505131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3FA25F7-547F-7D76-9D65-B709FD345295}"/>
              </a:ext>
            </a:extLst>
          </p:cNvPr>
          <p:cNvGrpSpPr/>
          <p:nvPr/>
        </p:nvGrpSpPr>
        <p:grpSpPr>
          <a:xfrm>
            <a:off x="4411918" y="2820082"/>
            <a:ext cx="2521565" cy="505131"/>
            <a:chOff x="4411918" y="2368390"/>
            <a:chExt cx="2521565" cy="50513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E83B5E-C7CB-090C-325A-7D1989D35528}"/>
                </a:ext>
              </a:extLst>
            </p:cNvPr>
            <p:cNvSpPr txBox="1"/>
            <p:nvPr/>
          </p:nvSpPr>
          <p:spPr>
            <a:xfrm>
              <a:off x="4860677" y="2436289"/>
              <a:ext cx="207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Machine Learning</a:t>
              </a:r>
              <a:endParaRPr kumimoji="1" lang="ko-KR" altLang="en-US" dirty="0"/>
            </a:p>
          </p:txBody>
        </p:sp>
        <p:pic>
          <p:nvPicPr>
            <p:cNvPr id="49" name="그래픽 48" descr="배지 단색으로 채워진">
              <a:extLst>
                <a:ext uri="{FF2B5EF4-FFF2-40B4-BE49-F238E27FC236}">
                  <a16:creationId xmlns:a16="http://schemas.microsoft.com/office/drawing/2014/main" id="{50133885-C327-530C-571A-10F3F862C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11918" y="2368390"/>
              <a:ext cx="505131" cy="505131"/>
            </a:xfrm>
            <a:prstGeom prst="rect">
              <a:avLst/>
            </a:prstGeom>
          </p:spPr>
        </p:pic>
      </p:grpSp>
      <p:pic>
        <p:nvPicPr>
          <p:cNvPr id="51" name="그래픽 50" descr="배지 3 단색으로 채워진">
            <a:extLst>
              <a:ext uri="{FF2B5EF4-FFF2-40B4-BE49-F238E27FC236}">
                <a16:creationId xmlns:a16="http://schemas.microsoft.com/office/drawing/2014/main" id="{DE7E8671-883B-BD55-7ECE-7DA7BC0CC1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9137" y="3224365"/>
            <a:ext cx="505131" cy="505131"/>
          </a:xfrm>
          <a:prstGeom prst="rect">
            <a:avLst/>
          </a:prstGeom>
        </p:spPr>
      </p:pic>
      <p:pic>
        <p:nvPicPr>
          <p:cNvPr id="52" name="그래픽 51" descr="배지 1 단색으로 채워진">
            <a:extLst>
              <a:ext uri="{FF2B5EF4-FFF2-40B4-BE49-F238E27FC236}">
                <a16:creationId xmlns:a16="http://schemas.microsoft.com/office/drawing/2014/main" id="{4961FBC2-3DB5-A910-66A7-C4A9F4C62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1949" y="3224365"/>
            <a:ext cx="505131" cy="505131"/>
          </a:xfrm>
          <a:prstGeom prst="rect">
            <a:avLst/>
          </a:prstGeom>
        </p:spPr>
      </p:pic>
      <p:pic>
        <p:nvPicPr>
          <p:cNvPr id="53" name="그래픽 52" descr="배지 단색으로 채워진">
            <a:extLst>
              <a:ext uri="{FF2B5EF4-FFF2-40B4-BE49-F238E27FC236}">
                <a16:creationId xmlns:a16="http://schemas.microsoft.com/office/drawing/2014/main" id="{72B81580-4F30-8A39-A898-4E8E64F96C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5729" y="3224365"/>
            <a:ext cx="505131" cy="505131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B5C857B1-4190-74CF-8696-B6525233DE43}"/>
              </a:ext>
            </a:extLst>
          </p:cNvPr>
          <p:cNvGrpSpPr/>
          <p:nvPr/>
        </p:nvGrpSpPr>
        <p:grpSpPr>
          <a:xfrm>
            <a:off x="4411918" y="4422351"/>
            <a:ext cx="2177731" cy="505131"/>
            <a:chOff x="4411918" y="5353661"/>
            <a:chExt cx="2177731" cy="50513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DA8E9F9-BC57-1DAF-5DCA-094DA42EFF4E}"/>
                </a:ext>
              </a:extLst>
            </p:cNvPr>
            <p:cNvSpPr txBox="1"/>
            <p:nvPr/>
          </p:nvSpPr>
          <p:spPr>
            <a:xfrm>
              <a:off x="4860677" y="5421560"/>
              <a:ext cx="1728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Deep Learning</a:t>
              </a:r>
              <a:endParaRPr kumimoji="1" lang="ko-KR" altLang="en-US" dirty="0"/>
            </a:p>
          </p:txBody>
        </p:sp>
        <p:pic>
          <p:nvPicPr>
            <p:cNvPr id="54" name="그래픽 53" descr="배지 3 단색으로 채워진">
              <a:extLst>
                <a:ext uri="{FF2B5EF4-FFF2-40B4-BE49-F238E27FC236}">
                  <a16:creationId xmlns:a16="http://schemas.microsoft.com/office/drawing/2014/main" id="{6FAE0DA3-1801-4B33-F088-C430710D4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11918" y="5353661"/>
              <a:ext cx="505131" cy="505131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F3310F6-867E-8246-6E51-DC40DEC4522B}"/>
              </a:ext>
            </a:extLst>
          </p:cNvPr>
          <p:cNvSpPr txBox="1"/>
          <p:nvPr/>
        </p:nvSpPr>
        <p:spPr>
          <a:xfrm>
            <a:off x="4845582" y="1048899"/>
            <a:ext cx="5048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사람이 수행하는 지능적인 작업을 자동화하기 위한 연구활동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263F40-414F-7CF6-1F45-29B411702ECC}"/>
              </a:ext>
            </a:extLst>
          </p:cNvPr>
          <p:cNvSpPr txBox="1"/>
          <p:nvPr/>
        </p:nvSpPr>
        <p:spPr>
          <a:xfrm>
            <a:off x="5824131" y="148086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초기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F827D7-F666-8C03-5F20-A3E7314F9191}"/>
              </a:ext>
            </a:extLst>
          </p:cNvPr>
          <p:cNvSpPr txBox="1"/>
          <p:nvPr/>
        </p:nvSpPr>
        <p:spPr>
          <a:xfrm>
            <a:off x="5524208" y="2191126"/>
            <a:ext cx="1143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Symbolic AI</a:t>
            </a:r>
            <a:endParaRPr kumimoji="1" lang="ko-KR" altLang="en-US" sz="1400" dirty="0"/>
          </a:p>
        </p:txBody>
      </p:sp>
      <p:pic>
        <p:nvPicPr>
          <p:cNvPr id="62" name="그래픽 61" descr="체스 말 윤곽선">
            <a:extLst>
              <a:ext uri="{FF2B5EF4-FFF2-40B4-BE49-F238E27FC236}">
                <a16:creationId xmlns:a16="http://schemas.microsoft.com/office/drawing/2014/main" id="{0A3AF185-1350-464E-B35B-E8CBF72574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42598" y="1761286"/>
            <a:ext cx="457200" cy="457200"/>
          </a:xfrm>
          <a:prstGeom prst="rect">
            <a:avLst/>
          </a:prstGeom>
        </p:spPr>
      </p:pic>
      <p:pic>
        <p:nvPicPr>
          <p:cNvPr id="64" name="그래픽 63" descr="인공 지능 윤곽선">
            <a:extLst>
              <a:ext uri="{FF2B5EF4-FFF2-40B4-BE49-F238E27FC236}">
                <a16:creationId xmlns:a16="http://schemas.microsoft.com/office/drawing/2014/main" id="{BEBC2F37-8393-CE38-24BD-F151CB0625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54965" y="1586088"/>
            <a:ext cx="538794" cy="538794"/>
          </a:xfrm>
          <a:prstGeom prst="rect">
            <a:avLst/>
          </a:prstGeom>
        </p:spPr>
      </p:pic>
      <p:pic>
        <p:nvPicPr>
          <p:cNvPr id="68" name="그래픽 67" descr="결정 차트 윤곽선">
            <a:extLst>
              <a:ext uri="{FF2B5EF4-FFF2-40B4-BE49-F238E27FC236}">
                <a16:creationId xmlns:a16="http://schemas.microsoft.com/office/drawing/2014/main" id="{A20078E8-5E8F-A149-8990-3317333002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65097" y="3476930"/>
            <a:ext cx="634701" cy="63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42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6EEE51C-B464-D3B9-1646-22F13A9BB8AF}"/>
              </a:ext>
            </a:extLst>
          </p:cNvPr>
          <p:cNvSpPr/>
          <p:nvPr/>
        </p:nvSpPr>
        <p:spPr>
          <a:xfrm flipH="1">
            <a:off x="277174" y="189729"/>
            <a:ext cx="11687143" cy="6530560"/>
          </a:xfrm>
          <a:prstGeom prst="roundRect">
            <a:avLst>
              <a:gd name="adj" fmla="val 7389"/>
            </a:avLst>
          </a:prstGeom>
          <a:solidFill>
            <a:srgbClr val="ECECEC">
              <a:alpha val="2494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7BFCAA05-5885-33C0-2858-2B270FB06FAB}"/>
              </a:ext>
            </a:extLst>
          </p:cNvPr>
          <p:cNvSpPr/>
          <p:nvPr/>
        </p:nvSpPr>
        <p:spPr>
          <a:xfrm flipH="1">
            <a:off x="3922718" y="473725"/>
            <a:ext cx="7864863" cy="5995352"/>
          </a:xfrm>
          <a:prstGeom prst="roundRect">
            <a:avLst>
              <a:gd name="adj" fmla="val 5457"/>
            </a:avLst>
          </a:prstGeom>
          <a:solidFill>
            <a:schemeClr val="bg2">
              <a:lumMod val="90000"/>
              <a:alpha val="1993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A4315EA-D194-0A60-81D1-7C3336325459}"/>
              </a:ext>
            </a:extLst>
          </p:cNvPr>
          <p:cNvSpPr/>
          <p:nvPr/>
        </p:nvSpPr>
        <p:spPr>
          <a:xfrm flipH="1">
            <a:off x="7863555" y="760163"/>
            <a:ext cx="3623262" cy="5432536"/>
          </a:xfrm>
          <a:prstGeom prst="roundRect">
            <a:avLst>
              <a:gd name="adj" fmla="val 7459"/>
            </a:avLst>
          </a:prstGeom>
          <a:solidFill>
            <a:schemeClr val="bg2">
              <a:lumMod val="90000"/>
              <a:alpha val="219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73B1E13-F557-E11C-1F1F-B5D12EA6C0E4}"/>
              </a:ext>
            </a:extLst>
          </p:cNvPr>
          <p:cNvGrpSpPr/>
          <p:nvPr/>
        </p:nvGrpSpPr>
        <p:grpSpPr>
          <a:xfrm>
            <a:off x="558950" y="1106008"/>
            <a:ext cx="1961583" cy="568251"/>
            <a:chOff x="4411918" y="554702"/>
            <a:chExt cx="2957753" cy="8568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FC3E3E-310A-4CFB-F870-24A1B3A2E669}"/>
                </a:ext>
              </a:extLst>
            </p:cNvPr>
            <p:cNvSpPr txBox="1"/>
            <p:nvPr/>
          </p:nvSpPr>
          <p:spPr>
            <a:xfrm>
              <a:off x="4860677" y="622602"/>
              <a:ext cx="2508994" cy="788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dirty="0"/>
                <a:t>Artificial Intelligence</a:t>
              </a:r>
              <a:endParaRPr kumimoji="1" lang="ko-KR" altLang="en-US" sz="1400" b="1" dirty="0"/>
            </a:p>
          </p:txBody>
        </p:sp>
        <p:pic>
          <p:nvPicPr>
            <p:cNvPr id="47" name="그래픽 46" descr="배지 1 단색으로 채워진">
              <a:extLst>
                <a:ext uri="{FF2B5EF4-FFF2-40B4-BE49-F238E27FC236}">
                  <a16:creationId xmlns:a16="http://schemas.microsoft.com/office/drawing/2014/main" id="{9B395064-3B67-D1CC-D539-3A38B0580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1918" y="554702"/>
              <a:ext cx="505131" cy="505131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3FA25F7-547F-7D76-9D65-B709FD345295}"/>
              </a:ext>
            </a:extLst>
          </p:cNvPr>
          <p:cNvGrpSpPr/>
          <p:nvPr/>
        </p:nvGrpSpPr>
        <p:grpSpPr>
          <a:xfrm>
            <a:off x="4291189" y="1106008"/>
            <a:ext cx="1672303" cy="568251"/>
            <a:chOff x="4411918" y="2368390"/>
            <a:chExt cx="2521565" cy="8568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E83B5E-C7CB-090C-325A-7D1989D35528}"/>
                </a:ext>
              </a:extLst>
            </p:cNvPr>
            <p:cNvSpPr txBox="1"/>
            <p:nvPr/>
          </p:nvSpPr>
          <p:spPr>
            <a:xfrm>
              <a:off x="4860677" y="2436290"/>
              <a:ext cx="2072806" cy="788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dirty="0"/>
                <a:t>Machine Learning</a:t>
              </a:r>
              <a:endParaRPr kumimoji="1" lang="ko-KR" altLang="en-US" sz="1400" b="1" dirty="0"/>
            </a:p>
          </p:txBody>
        </p:sp>
        <p:pic>
          <p:nvPicPr>
            <p:cNvPr id="49" name="그래픽 48" descr="배지 단색으로 채워진">
              <a:extLst>
                <a:ext uri="{FF2B5EF4-FFF2-40B4-BE49-F238E27FC236}">
                  <a16:creationId xmlns:a16="http://schemas.microsoft.com/office/drawing/2014/main" id="{50133885-C327-530C-571A-10F3F862C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11918" y="2368390"/>
              <a:ext cx="505131" cy="505131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5C857B1-4190-74CF-8696-B6525233DE43}"/>
              </a:ext>
            </a:extLst>
          </p:cNvPr>
          <p:cNvGrpSpPr/>
          <p:nvPr/>
        </p:nvGrpSpPr>
        <p:grpSpPr>
          <a:xfrm>
            <a:off x="8287515" y="1106008"/>
            <a:ext cx="1444272" cy="568251"/>
            <a:chOff x="4411918" y="5353661"/>
            <a:chExt cx="2177731" cy="8568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DA8E9F9-BC57-1DAF-5DCA-094DA42EFF4E}"/>
                </a:ext>
              </a:extLst>
            </p:cNvPr>
            <p:cNvSpPr txBox="1"/>
            <p:nvPr/>
          </p:nvSpPr>
          <p:spPr>
            <a:xfrm>
              <a:off x="4860677" y="5421561"/>
              <a:ext cx="1728972" cy="788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dirty="0"/>
                <a:t>Deep Learning</a:t>
              </a:r>
              <a:endParaRPr kumimoji="1" lang="ko-KR" altLang="en-US" sz="1400" b="1" dirty="0"/>
            </a:p>
          </p:txBody>
        </p:sp>
        <p:pic>
          <p:nvPicPr>
            <p:cNvPr id="54" name="그래픽 53" descr="배지 3 단색으로 채워진">
              <a:extLst>
                <a:ext uri="{FF2B5EF4-FFF2-40B4-BE49-F238E27FC236}">
                  <a16:creationId xmlns:a16="http://schemas.microsoft.com/office/drawing/2014/main" id="{6FAE0DA3-1801-4B33-F088-C430710D4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11918" y="5353661"/>
              <a:ext cx="505131" cy="505131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F3310F6-867E-8246-6E51-DC40DEC4522B}"/>
              </a:ext>
            </a:extLst>
          </p:cNvPr>
          <p:cNvSpPr txBox="1"/>
          <p:nvPr/>
        </p:nvSpPr>
        <p:spPr>
          <a:xfrm>
            <a:off x="817246" y="1885759"/>
            <a:ext cx="244401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사람이 수행하는 지능적인 작업을 자동화하기 위한 연구활동</a:t>
            </a:r>
            <a:endParaRPr kumimoji="1" lang="en-US" altLang="ko-KR" sz="1100" dirty="0"/>
          </a:p>
          <a:p>
            <a:endParaRPr kumimoji="1"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인간의 지적 능력을 모방하려는 컴퓨터 기술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F827D7-F666-8C03-5F20-A3E7314F9191}"/>
              </a:ext>
            </a:extLst>
          </p:cNvPr>
          <p:cNvSpPr txBox="1"/>
          <p:nvPr/>
        </p:nvSpPr>
        <p:spPr>
          <a:xfrm>
            <a:off x="1609489" y="4389549"/>
            <a:ext cx="98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Symbolic AI</a:t>
            </a:r>
            <a:endParaRPr kumimoji="1" lang="ko-KR" altLang="en-US" sz="1100" dirty="0"/>
          </a:p>
        </p:txBody>
      </p:sp>
      <p:pic>
        <p:nvPicPr>
          <p:cNvPr id="62" name="그래픽 61" descr="체스 말 윤곽선">
            <a:extLst>
              <a:ext uri="{FF2B5EF4-FFF2-40B4-BE49-F238E27FC236}">
                <a16:creationId xmlns:a16="http://schemas.microsoft.com/office/drawing/2014/main" id="{0A3AF185-1350-464E-B35B-E8CBF72574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68061" y="3962181"/>
            <a:ext cx="457200" cy="457200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F03B03F9-3D36-CFF8-52B4-877F57CD80C9}"/>
              </a:ext>
            </a:extLst>
          </p:cNvPr>
          <p:cNvSpPr/>
          <p:nvPr/>
        </p:nvSpPr>
        <p:spPr>
          <a:xfrm>
            <a:off x="938632" y="3515167"/>
            <a:ext cx="2322629" cy="2233156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263F40-414F-7CF6-1F45-29B411702ECC}"/>
              </a:ext>
            </a:extLst>
          </p:cNvPr>
          <p:cNvSpPr txBox="1"/>
          <p:nvPr/>
        </p:nvSpPr>
        <p:spPr>
          <a:xfrm>
            <a:off x="1792731" y="3414194"/>
            <a:ext cx="607859" cy="261610"/>
          </a:xfrm>
          <a:prstGeom prst="rect">
            <a:avLst/>
          </a:prstGeom>
          <a:solidFill>
            <a:srgbClr val="ECECEC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00" dirty="0"/>
              <a:t>출발점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05B36D-5CDB-E5A8-AF23-3B16B5784505}"/>
              </a:ext>
            </a:extLst>
          </p:cNvPr>
          <p:cNvSpPr txBox="1"/>
          <p:nvPr/>
        </p:nvSpPr>
        <p:spPr>
          <a:xfrm>
            <a:off x="1115996" y="4814697"/>
            <a:ext cx="19679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en-US" altLang="ko-KR" sz="1100" dirty="0"/>
              <a:t>hard-coding</a:t>
            </a:r>
            <a:r>
              <a:rPr kumimoji="1" lang="ko-KR" altLang="en-US" sz="1100" dirty="0"/>
              <a:t>된 규칙 기반 시스템</a:t>
            </a:r>
            <a:endParaRPr kumimoji="1" lang="en-US" altLang="ko-KR" sz="1100" dirty="0"/>
          </a:p>
          <a:p>
            <a:pPr marL="171450" indent="-171450">
              <a:buFontTx/>
              <a:buChar char="-"/>
            </a:pPr>
            <a:r>
              <a:rPr kumimoji="1" lang="ko-KR" altLang="en-US" sz="1100" dirty="0"/>
              <a:t>예</a:t>
            </a:r>
            <a:r>
              <a:rPr kumimoji="1" lang="en-US" altLang="ko-KR" sz="1100" dirty="0"/>
              <a:t>) </a:t>
            </a:r>
            <a:r>
              <a:rPr kumimoji="1" lang="ko-KR" altLang="en-US" sz="1100" dirty="0"/>
              <a:t>체스 프로그램</a:t>
            </a: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07757AA9-3F55-6CD8-0909-6FC1DFB94C37}"/>
              </a:ext>
            </a:extLst>
          </p:cNvPr>
          <p:cNvCxnSpPr/>
          <p:nvPr/>
        </p:nvCxnSpPr>
        <p:spPr>
          <a:xfrm>
            <a:off x="882875" y="1696407"/>
            <a:ext cx="805675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231224-3D85-F6A3-2A30-DD9CB9CE3AA2}"/>
              </a:ext>
            </a:extLst>
          </p:cNvPr>
          <p:cNvSpPr txBox="1"/>
          <p:nvPr/>
        </p:nvSpPr>
        <p:spPr>
          <a:xfrm>
            <a:off x="4660744" y="1882431"/>
            <a:ext cx="24440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데이터에서 통계적 구조를 찾아</a:t>
            </a:r>
            <a:r>
              <a:rPr kumimoji="1" lang="en-US" altLang="ko-KR" sz="1100" dirty="0"/>
              <a:t> </a:t>
            </a:r>
            <a:r>
              <a:rPr kumimoji="1" lang="ko-KR" altLang="en-US" sz="1100" dirty="0"/>
              <a:t>스스로 규칙을 생성</a:t>
            </a:r>
            <a:r>
              <a:rPr kumimoji="1"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컴퓨터가 스스로 학습할 수 있는 가</a:t>
            </a:r>
            <a:r>
              <a:rPr kumimoji="1" lang="en-US" altLang="ko-KR" sz="1100" dirty="0"/>
              <a:t>?</a:t>
            </a:r>
            <a:r>
              <a:rPr kumimoji="1" lang="ko-KR" altLang="en-US" sz="1100" dirty="0"/>
              <a:t>라는 질문에서 시작됨</a:t>
            </a:r>
            <a:r>
              <a:rPr kumimoji="1"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/>
              <a:t>사람이 </a:t>
            </a:r>
            <a:r>
              <a:rPr kumimoji="1" lang="ko-KR" altLang="en-US" sz="1100" dirty="0" err="1"/>
              <a:t>레이블링한</a:t>
            </a:r>
            <a:r>
              <a:rPr kumimoji="1" lang="ko-KR" altLang="en-US" sz="1100" dirty="0"/>
              <a:t> 데이터를 제공한 상태에서 훈련함</a:t>
            </a:r>
            <a:r>
              <a:rPr kumimoji="1" lang="en-US" altLang="ko-KR" sz="1100" dirty="0"/>
              <a:t>.</a:t>
            </a: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7DA64FEE-B82C-8AE7-97B5-C2E9F43BA303}"/>
              </a:ext>
            </a:extLst>
          </p:cNvPr>
          <p:cNvCxnSpPr>
            <a:cxnSpLocks/>
          </p:cNvCxnSpPr>
          <p:nvPr/>
        </p:nvCxnSpPr>
        <p:spPr>
          <a:xfrm>
            <a:off x="4626192" y="1696407"/>
            <a:ext cx="649957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D5D94B22-075E-7C15-C5C3-EB9FA8B4E77B}"/>
              </a:ext>
            </a:extLst>
          </p:cNvPr>
          <p:cNvCxnSpPr>
            <a:cxnSpLocks/>
          </p:cNvCxnSpPr>
          <p:nvPr/>
        </p:nvCxnSpPr>
        <p:spPr>
          <a:xfrm>
            <a:off x="8659971" y="1696407"/>
            <a:ext cx="498488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7C17BC-6351-31B1-2211-BB09F68969A4}"/>
              </a:ext>
            </a:extLst>
          </p:cNvPr>
          <p:cNvSpPr txBox="1"/>
          <p:nvPr/>
        </p:nvSpPr>
        <p:spPr>
          <a:xfrm>
            <a:off x="8585132" y="1885759"/>
            <a:ext cx="2444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머신러닝의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하위 분야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특히 이미지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음성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텍스트와 같이 복잡한 데이터를 다룸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의미있는</a:t>
            </a:r>
            <a:r>
              <a:rPr lang="ko-KR" altLang="en-US" sz="11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특징을 스스로 찾아냄</a:t>
            </a:r>
            <a:r>
              <a:rPr lang="en-US" altLang="ko-KR" sz="11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1D021F1A-AA2A-82BE-FF6E-5E256377E90B}"/>
              </a:ext>
            </a:extLst>
          </p:cNvPr>
          <p:cNvSpPr/>
          <p:nvPr/>
        </p:nvSpPr>
        <p:spPr>
          <a:xfrm>
            <a:off x="5363533" y="3867367"/>
            <a:ext cx="1337301" cy="610469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B4A9EAED-8AAE-C248-9CCF-3CAC70911234}"/>
              </a:ext>
            </a:extLst>
          </p:cNvPr>
          <p:cNvCxnSpPr>
            <a:cxnSpLocks/>
          </p:cNvCxnSpPr>
          <p:nvPr/>
        </p:nvCxnSpPr>
        <p:spPr>
          <a:xfrm>
            <a:off x="4993283" y="4040643"/>
            <a:ext cx="359233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C09604C7-17D1-ADFB-A599-36F9C6AEE3C8}"/>
              </a:ext>
            </a:extLst>
          </p:cNvPr>
          <p:cNvCxnSpPr>
            <a:cxnSpLocks/>
          </p:cNvCxnSpPr>
          <p:nvPr/>
        </p:nvCxnSpPr>
        <p:spPr>
          <a:xfrm>
            <a:off x="4993282" y="4297675"/>
            <a:ext cx="359233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F810DE2-37F4-DF0F-C98A-0F910113B9C9}"/>
              </a:ext>
            </a:extLst>
          </p:cNvPr>
          <p:cNvCxnSpPr>
            <a:cxnSpLocks/>
          </p:cNvCxnSpPr>
          <p:nvPr/>
        </p:nvCxnSpPr>
        <p:spPr>
          <a:xfrm>
            <a:off x="6700834" y="4172601"/>
            <a:ext cx="359233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F106241-73C3-DDCC-5057-00EA72B5BD48}"/>
              </a:ext>
            </a:extLst>
          </p:cNvPr>
          <p:cNvSpPr txBox="1"/>
          <p:nvPr/>
        </p:nvSpPr>
        <p:spPr>
          <a:xfrm>
            <a:off x="5524775" y="3957157"/>
            <a:ext cx="1014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전통적인 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프로그래밍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8FD36F-3127-7B1C-11DF-914D84DE4047}"/>
              </a:ext>
            </a:extLst>
          </p:cNvPr>
          <p:cNvSpPr txBox="1"/>
          <p:nvPr/>
        </p:nvSpPr>
        <p:spPr>
          <a:xfrm>
            <a:off x="4197113" y="3909395"/>
            <a:ext cx="81616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100" dirty="0"/>
              <a:t>규칙</a:t>
            </a:r>
            <a:endParaRPr kumimoji="1" lang="en-US" altLang="ko-KR" sz="1100" dirty="0"/>
          </a:p>
          <a:p>
            <a:pPr algn="r"/>
            <a:endParaRPr kumimoji="1" lang="en-US" altLang="ko-KR" sz="600" dirty="0"/>
          </a:p>
          <a:p>
            <a:pPr algn="r"/>
            <a:r>
              <a:rPr kumimoji="1" lang="ko-KR" altLang="en-US" sz="1100" dirty="0"/>
              <a:t>데이터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429720-C9CD-853B-483F-9A744BD75B0C}"/>
              </a:ext>
            </a:extLst>
          </p:cNvPr>
          <p:cNvSpPr txBox="1"/>
          <p:nvPr/>
        </p:nvSpPr>
        <p:spPr>
          <a:xfrm>
            <a:off x="7060067" y="4041795"/>
            <a:ext cx="816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해답</a:t>
            </a: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A178ED99-7766-2E1E-959F-85FB06B8D380}"/>
              </a:ext>
            </a:extLst>
          </p:cNvPr>
          <p:cNvSpPr/>
          <p:nvPr/>
        </p:nvSpPr>
        <p:spPr>
          <a:xfrm>
            <a:off x="5363533" y="4734296"/>
            <a:ext cx="1337301" cy="610469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C369D0D1-D41D-339D-35CF-A12ECF2D1A8C}"/>
              </a:ext>
            </a:extLst>
          </p:cNvPr>
          <p:cNvCxnSpPr>
            <a:cxnSpLocks/>
          </p:cNvCxnSpPr>
          <p:nvPr/>
        </p:nvCxnSpPr>
        <p:spPr>
          <a:xfrm>
            <a:off x="4993283" y="4907572"/>
            <a:ext cx="359233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7FBEC48D-E278-BA97-6369-FF6394CC67CE}"/>
              </a:ext>
            </a:extLst>
          </p:cNvPr>
          <p:cNvCxnSpPr>
            <a:cxnSpLocks/>
          </p:cNvCxnSpPr>
          <p:nvPr/>
        </p:nvCxnSpPr>
        <p:spPr>
          <a:xfrm>
            <a:off x="4993282" y="5164604"/>
            <a:ext cx="359233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4A7490A8-0059-C22F-B6FB-1B9B27912B1F}"/>
              </a:ext>
            </a:extLst>
          </p:cNvPr>
          <p:cNvCxnSpPr>
            <a:cxnSpLocks/>
          </p:cNvCxnSpPr>
          <p:nvPr/>
        </p:nvCxnSpPr>
        <p:spPr>
          <a:xfrm>
            <a:off x="6700834" y="5039530"/>
            <a:ext cx="359233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9B06A9-3EB1-1494-097C-BB77A007150C}"/>
              </a:ext>
            </a:extLst>
          </p:cNvPr>
          <p:cNvSpPr txBox="1"/>
          <p:nvPr/>
        </p:nvSpPr>
        <p:spPr>
          <a:xfrm>
            <a:off x="5536393" y="4902994"/>
            <a:ext cx="101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 err="1"/>
              <a:t>머신러닝</a:t>
            </a:r>
            <a:endParaRPr kumimoji="1" lang="en-US" altLang="ko-KR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34E716-21E7-C201-42C4-F1FABBCC09BC}"/>
              </a:ext>
            </a:extLst>
          </p:cNvPr>
          <p:cNvSpPr txBox="1"/>
          <p:nvPr/>
        </p:nvSpPr>
        <p:spPr>
          <a:xfrm>
            <a:off x="4197113" y="4776324"/>
            <a:ext cx="81616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100" dirty="0"/>
              <a:t>데이터</a:t>
            </a:r>
            <a:endParaRPr kumimoji="1" lang="en-US" altLang="ko-KR" sz="1100" dirty="0"/>
          </a:p>
          <a:p>
            <a:pPr algn="r"/>
            <a:endParaRPr kumimoji="1" lang="en-US" altLang="ko-KR" sz="600" dirty="0"/>
          </a:p>
          <a:p>
            <a:pPr algn="r"/>
            <a:r>
              <a:rPr kumimoji="1" lang="ko-KR" altLang="en-US" sz="1100" dirty="0"/>
              <a:t>해답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402D29-5EE2-4B1F-8131-B96750976BCF}"/>
              </a:ext>
            </a:extLst>
          </p:cNvPr>
          <p:cNvSpPr txBox="1"/>
          <p:nvPr/>
        </p:nvSpPr>
        <p:spPr>
          <a:xfrm>
            <a:off x="7060067" y="4908724"/>
            <a:ext cx="816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규칙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C3DF0171-DB3A-502A-1179-33C85DC9EA8D}"/>
              </a:ext>
            </a:extLst>
          </p:cNvPr>
          <p:cNvSpPr/>
          <p:nvPr/>
        </p:nvSpPr>
        <p:spPr>
          <a:xfrm>
            <a:off x="9108721" y="3753989"/>
            <a:ext cx="1212006" cy="1683679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F08B881F-EA20-BCBE-C8D6-A29AF8226975}"/>
              </a:ext>
            </a:extLst>
          </p:cNvPr>
          <p:cNvSpPr/>
          <p:nvPr/>
        </p:nvSpPr>
        <p:spPr>
          <a:xfrm>
            <a:off x="8775662" y="4444440"/>
            <a:ext cx="208736" cy="261610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F9DC91EC-71BD-3B3D-2C88-5C9CE0C0D644}"/>
              </a:ext>
            </a:extLst>
          </p:cNvPr>
          <p:cNvSpPr/>
          <p:nvPr/>
        </p:nvSpPr>
        <p:spPr>
          <a:xfrm>
            <a:off x="9244039" y="3896204"/>
            <a:ext cx="208736" cy="1415163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4835B9F3-882E-9D7E-711C-A0CC535BA7F2}"/>
              </a:ext>
            </a:extLst>
          </p:cNvPr>
          <p:cNvSpPr/>
          <p:nvPr/>
        </p:nvSpPr>
        <p:spPr>
          <a:xfrm>
            <a:off x="9621866" y="3896205"/>
            <a:ext cx="208736" cy="1415163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9C975853-C3D1-F226-86B9-CA86FE207AE0}"/>
              </a:ext>
            </a:extLst>
          </p:cNvPr>
          <p:cNvSpPr/>
          <p:nvPr/>
        </p:nvSpPr>
        <p:spPr>
          <a:xfrm>
            <a:off x="9994854" y="3896204"/>
            <a:ext cx="208736" cy="1415163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C18CE0FA-20FC-7469-AB99-65E0D76C2ECB}"/>
              </a:ext>
            </a:extLst>
          </p:cNvPr>
          <p:cNvSpPr/>
          <p:nvPr/>
        </p:nvSpPr>
        <p:spPr>
          <a:xfrm>
            <a:off x="10429950" y="3896204"/>
            <a:ext cx="208736" cy="141516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309C33-FB31-F208-CEF7-33E102CF55EC}"/>
              </a:ext>
            </a:extLst>
          </p:cNvPr>
          <p:cNvSpPr txBox="1"/>
          <p:nvPr/>
        </p:nvSpPr>
        <p:spPr>
          <a:xfrm>
            <a:off x="9398606" y="3569879"/>
            <a:ext cx="607860" cy="261610"/>
          </a:xfrm>
          <a:prstGeom prst="rect">
            <a:avLst/>
          </a:prstGeom>
          <a:solidFill>
            <a:srgbClr val="E0DDDD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00" dirty="0" err="1"/>
              <a:t>은닉층</a:t>
            </a:r>
            <a:endParaRPr kumimoji="1"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42A2B6-D464-9BC7-1B51-688531599423}"/>
              </a:ext>
            </a:extLst>
          </p:cNvPr>
          <p:cNvSpPr txBox="1"/>
          <p:nvPr/>
        </p:nvSpPr>
        <p:spPr>
          <a:xfrm>
            <a:off x="8576100" y="4118568"/>
            <a:ext cx="607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입력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214441-EB05-339C-8D12-F262456ACCE8}"/>
              </a:ext>
            </a:extLst>
          </p:cNvPr>
          <p:cNvSpPr txBox="1"/>
          <p:nvPr/>
        </p:nvSpPr>
        <p:spPr>
          <a:xfrm>
            <a:off x="10208360" y="3569879"/>
            <a:ext cx="607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/>
              <a:t>출력</a:t>
            </a: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BE706876-474A-7CBF-0523-801A5D97C362}"/>
              </a:ext>
            </a:extLst>
          </p:cNvPr>
          <p:cNvSpPr/>
          <p:nvPr/>
        </p:nvSpPr>
        <p:spPr>
          <a:xfrm>
            <a:off x="10436484" y="4479997"/>
            <a:ext cx="195668" cy="201955"/>
          </a:xfrm>
          <a:prstGeom prst="roundRect">
            <a:avLst/>
          </a:prstGeom>
          <a:solidFill>
            <a:srgbClr val="E0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4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E5F28D1B-5AEE-AE15-6D34-CA433993665C}"/>
                  </a:ext>
                </a:extLst>
              </p14:cNvPr>
              <p14:cNvContentPartPr/>
              <p14:nvPr/>
            </p14:nvContentPartPr>
            <p14:xfrm>
              <a:off x="8820280" y="4516102"/>
              <a:ext cx="114840" cy="12600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E5F28D1B-5AEE-AE15-6D34-CA43399366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11280" y="4507462"/>
                <a:ext cx="132480" cy="143640"/>
              </a:xfrm>
              <a:prstGeom prst="rect">
                <a:avLst/>
              </a:prstGeom>
            </p:spPr>
          </p:pic>
        </mc:Fallback>
      </mc:AlternateContent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49126C2F-6125-849C-3B04-BFC5A2CF4403}"/>
              </a:ext>
            </a:extLst>
          </p:cNvPr>
          <p:cNvCxnSpPr>
            <a:cxnSpLocks/>
          </p:cNvCxnSpPr>
          <p:nvPr/>
        </p:nvCxnSpPr>
        <p:spPr>
          <a:xfrm>
            <a:off x="8984398" y="4572965"/>
            <a:ext cx="271007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360A63EF-90F7-710E-686E-ADBD84668897}"/>
              </a:ext>
            </a:extLst>
          </p:cNvPr>
          <p:cNvCxnSpPr>
            <a:cxnSpLocks/>
          </p:cNvCxnSpPr>
          <p:nvPr/>
        </p:nvCxnSpPr>
        <p:spPr>
          <a:xfrm>
            <a:off x="9448483" y="4582081"/>
            <a:ext cx="18350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32504A0E-9E12-A680-F439-B5A63C8D7626}"/>
              </a:ext>
            </a:extLst>
          </p:cNvPr>
          <p:cNvCxnSpPr>
            <a:cxnSpLocks/>
          </p:cNvCxnSpPr>
          <p:nvPr/>
        </p:nvCxnSpPr>
        <p:spPr>
          <a:xfrm>
            <a:off x="9830602" y="4595272"/>
            <a:ext cx="18350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3A1D1336-EE98-2BE3-8645-190D8FD4AC85}"/>
              </a:ext>
            </a:extLst>
          </p:cNvPr>
          <p:cNvCxnSpPr>
            <a:cxnSpLocks/>
          </p:cNvCxnSpPr>
          <p:nvPr/>
        </p:nvCxnSpPr>
        <p:spPr>
          <a:xfrm>
            <a:off x="10199760" y="4600054"/>
            <a:ext cx="23019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27D7166-4985-25CF-44C2-634E2463479C}"/>
              </a:ext>
            </a:extLst>
          </p:cNvPr>
          <p:cNvSpPr txBox="1"/>
          <p:nvPr/>
        </p:nvSpPr>
        <p:spPr>
          <a:xfrm>
            <a:off x="9108721" y="5540700"/>
            <a:ext cx="1488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* 딥 </a:t>
            </a:r>
            <a:r>
              <a:rPr kumimoji="1" lang="en-US" altLang="ko-KR" sz="1100" dirty="0"/>
              <a:t>: </a:t>
            </a:r>
            <a:r>
              <a:rPr kumimoji="1" lang="ko-KR" altLang="en-US" sz="1100" dirty="0"/>
              <a:t>층이 많다</a:t>
            </a:r>
            <a:r>
              <a:rPr kumimoji="1"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81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78548FD-EDB5-F0EE-F31B-F717D38A8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807" y="-7296912"/>
            <a:ext cx="5610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best ImageNet challenge results in 2010 and 2011, compared against all results in 2012, including AlexNet [2].">
            <a:extLst>
              <a:ext uri="{FF2B5EF4-FFF2-40B4-BE49-F238E27FC236}">
                <a16:creationId xmlns:a16="http://schemas.microsoft.com/office/drawing/2014/main" id="{480F43F6-BDEC-E5D3-D42C-45F31A31D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69404"/>
            <a:ext cx="4933865" cy="310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32C290D-520F-DF78-DDBD-AEE4B40E1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42626" y="0"/>
            <a:ext cx="3495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자유형 81">
            <a:extLst>
              <a:ext uri="{FF2B5EF4-FFF2-40B4-BE49-F238E27FC236}">
                <a16:creationId xmlns:a16="http://schemas.microsoft.com/office/drawing/2014/main" id="{9B33F245-55DC-E8A2-0169-656965A2DF45}"/>
              </a:ext>
            </a:extLst>
          </p:cNvPr>
          <p:cNvSpPr/>
          <p:nvPr/>
        </p:nvSpPr>
        <p:spPr>
          <a:xfrm>
            <a:off x="402336" y="3062941"/>
            <a:ext cx="11106912" cy="3385753"/>
          </a:xfrm>
          <a:custGeom>
            <a:avLst/>
            <a:gdLst>
              <a:gd name="connsiteX0" fmla="*/ 12192 w 11106912"/>
              <a:gd name="connsiteY0" fmla="*/ 0 h 4328160"/>
              <a:gd name="connsiteX1" fmla="*/ 0 w 11106912"/>
              <a:gd name="connsiteY1" fmla="*/ 2316480 h 4328160"/>
              <a:gd name="connsiteX2" fmla="*/ 2194560 w 11106912"/>
              <a:gd name="connsiteY2" fmla="*/ 3230880 h 4328160"/>
              <a:gd name="connsiteX3" fmla="*/ 4401312 w 11106912"/>
              <a:gd name="connsiteY3" fmla="*/ 3584448 h 4328160"/>
              <a:gd name="connsiteX4" fmla="*/ 6669024 w 11106912"/>
              <a:gd name="connsiteY4" fmla="*/ 4011168 h 4328160"/>
              <a:gd name="connsiteX5" fmla="*/ 8863584 w 11106912"/>
              <a:gd name="connsiteY5" fmla="*/ 4279392 h 4328160"/>
              <a:gd name="connsiteX6" fmla="*/ 11106912 w 11106912"/>
              <a:gd name="connsiteY6" fmla="*/ 4328160 h 4328160"/>
              <a:gd name="connsiteX7" fmla="*/ 11106912 w 11106912"/>
              <a:gd name="connsiteY7" fmla="*/ 4230624 h 4328160"/>
              <a:gd name="connsiteX8" fmla="*/ 8839200 w 11106912"/>
              <a:gd name="connsiteY8" fmla="*/ 3889248 h 4328160"/>
              <a:gd name="connsiteX9" fmla="*/ 6693408 w 11106912"/>
              <a:gd name="connsiteY9" fmla="*/ 3413760 h 4328160"/>
              <a:gd name="connsiteX10" fmla="*/ 4462272 w 11106912"/>
              <a:gd name="connsiteY10" fmla="*/ 3157728 h 4328160"/>
              <a:gd name="connsiteX11" fmla="*/ 2133600 w 11106912"/>
              <a:gd name="connsiteY11" fmla="*/ 1414272 h 4328160"/>
              <a:gd name="connsiteX12" fmla="*/ 12192 w 11106912"/>
              <a:gd name="connsiteY12" fmla="*/ 0 h 4328160"/>
              <a:gd name="connsiteX0" fmla="*/ 12192 w 11106912"/>
              <a:gd name="connsiteY0" fmla="*/ 0 h 4328160"/>
              <a:gd name="connsiteX1" fmla="*/ 0 w 11106912"/>
              <a:gd name="connsiteY1" fmla="*/ 2316480 h 4328160"/>
              <a:gd name="connsiteX2" fmla="*/ 2125287 w 11106912"/>
              <a:gd name="connsiteY2" fmla="*/ 3147753 h 4328160"/>
              <a:gd name="connsiteX3" fmla="*/ 4401312 w 11106912"/>
              <a:gd name="connsiteY3" fmla="*/ 3584448 h 4328160"/>
              <a:gd name="connsiteX4" fmla="*/ 6669024 w 11106912"/>
              <a:gd name="connsiteY4" fmla="*/ 4011168 h 4328160"/>
              <a:gd name="connsiteX5" fmla="*/ 8863584 w 11106912"/>
              <a:gd name="connsiteY5" fmla="*/ 4279392 h 4328160"/>
              <a:gd name="connsiteX6" fmla="*/ 11106912 w 11106912"/>
              <a:gd name="connsiteY6" fmla="*/ 4328160 h 4328160"/>
              <a:gd name="connsiteX7" fmla="*/ 11106912 w 11106912"/>
              <a:gd name="connsiteY7" fmla="*/ 4230624 h 4328160"/>
              <a:gd name="connsiteX8" fmla="*/ 8839200 w 11106912"/>
              <a:gd name="connsiteY8" fmla="*/ 3889248 h 4328160"/>
              <a:gd name="connsiteX9" fmla="*/ 6693408 w 11106912"/>
              <a:gd name="connsiteY9" fmla="*/ 3413760 h 4328160"/>
              <a:gd name="connsiteX10" fmla="*/ 4462272 w 11106912"/>
              <a:gd name="connsiteY10" fmla="*/ 3157728 h 4328160"/>
              <a:gd name="connsiteX11" fmla="*/ 2133600 w 11106912"/>
              <a:gd name="connsiteY11" fmla="*/ 1414272 h 4328160"/>
              <a:gd name="connsiteX12" fmla="*/ 12192 w 11106912"/>
              <a:gd name="connsiteY12" fmla="*/ 0 h 4328160"/>
              <a:gd name="connsiteX0" fmla="*/ 12192 w 11106912"/>
              <a:gd name="connsiteY0" fmla="*/ 0 h 4328160"/>
              <a:gd name="connsiteX1" fmla="*/ 0 w 11106912"/>
              <a:gd name="connsiteY1" fmla="*/ 2316480 h 4328160"/>
              <a:gd name="connsiteX2" fmla="*/ 2125287 w 11106912"/>
              <a:gd name="connsiteY2" fmla="*/ 3147753 h 4328160"/>
              <a:gd name="connsiteX3" fmla="*/ 4401312 w 11106912"/>
              <a:gd name="connsiteY3" fmla="*/ 3584448 h 4328160"/>
              <a:gd name="connsiteX4" fmla="*/ 6669024 w 11106912"/>
              <a:gd name="connsiteY4" fmla="*/ 4011168 h 4328160"/>
              <a:gd name="connsiteX5" fmla="*/ 8863584 w 11106912"/>
              <a:gd name="connsiteY5" fmla="*/ 4279392 h 4328160"/>
              <a:gd name="connsiteX6" fmla="*/ 11106912 w 11106912"/>
              <a:gd name="connsiteY6" fmla="*/ 4328160 h 4328160"/>
              <a:gd name="connsiteX7" fmla="*/ 11106912 w 11106912"/>
              <a:gd name="connsiteY7" fmla="*/ 4230624 h 4328160"/>
              <a:gd name="connsiteX8" fmla="*/ 8839200 w 11106912"/>
              <a:gd name="connsiteY8" fmla="*/ 3889248 h 4328160"/>
              <a:gd name="connsiteX9" fmla="*/ 6693408 w 11106912"/>
              <a:gd name="connsiteY9" fmla="*/ 3413760 h 4328160"/>
              <a:gd name="connsiteX10" fmla="*/ 4462272 w 11106912"/>
              <a:gd name="connsiteY10" fmla="*/ 3157728 h 4328160"/>
              <a:gd name="connsiteX11" fmla="*/ 2119745 w 11106912"/>
              <a:gd name="connsiteY11" fmla="*/ 1511254 h 4328160"/>
              <a:gd name="connsiteX12" fmla="*/ 12192 w 11106912"/>
              <a:gd name="connsiteY12" fmla="*/ 0 h 4328160"/>
              <a:gd name="connsiteX0" fmla="*/ 12192 w 11106912"/>
              <a:gd name="connsiteY0" fmla="*/ 0 h 4328160"/>
              <a:gd name="connsiteX1" fmla="*/ 0 w 11106912"/>
              <a:gd name="connsiteY1" fmla="*/ 2316480 h 4328160"/>
              <a:gd name="connsiteX2" fmla="*/ 2125287 w 11106912"/>
              <a:gd name="connsiteY2" fmla="*/ 3147753 h 4328160"/>
              <a:gd name="connsiteX3" fmla="*/ 4401312 w 11106912"/>
              <a:gd name="connsiteY3" fmla="*/ 3584448 h 4328160"/>
              <a:gd name="connsiteX4" fmla="*/ 6669024 w 11106912"/>
              <a:gd name="connsiteY4" fmla="*/ 4011168 h 4328160"/>
              <a:gd name="connsiteX5" fmla="*/ 8863584 w 11106912"/>
              <a:gd name="connsiteY5" fmla="*/ 4279392 h 4328160"/>
              <a:gd name="connsiteX6" fmla="*/ 11106912 w 11106912"/>
              <a:gd name="connsiteY6" fmla="*/ 4328160 h 4328160"/>
              <a:gd name="connsiteX7" fmla="*/ 11106912 w 11106912"/>
              <a:gd name="connsiteY7" fmla="*/ 4230624 h 4328160"/>
              <a:gd name="connsiteX8" fmla="*/ 8839200 w 11106912"/>
              <a:gd name="connsiteY8" fmla="*/ 3889248 h 4328160"/>
              <a:gd name="connsiteX9" fmla="*/ 6693408 w 11106912"/>
              <a:gd name="connsiteY9" fmla="*/ 3413760 h 4328160"/>
              <a:gd name="connsiteX10" fmla="*/ 4462272 w 11106912"/>
              <a:gd name="connsiteY10" fmla="*/ 3157728 h 4328160"/>
              <a:gd name="connsiteX11" fmla="*/ 2119745 w 11106912"/>
              <a:gd name="connsiteY11" fmla="*/ 1435350 h 4328160"/>
              <a:gd name="connsiteX12" fmla="*/ 12192 w 11106912"/>
              <a:gd name="connsiteY12" fmla="*/ 0 h 4328160"/>
              <a:gd name="connsiteX0" fmla="*/ 12192 w 11106912"/>
              <a:gd name="connsiteY0" fmla="*/ 0 h 4328160"/>
              <a:gd name="connsiteX1" fmla="*/ 0 w 11106912"/>
              <a:gd name="connsiteY1" fmla="*/ 2316480 h 4328160"/>
              <a:gd name="connsiteX2" fmla="*/ 2125287 w 11106912"/>
              <a:gd name="connsiteY2" fmla="*/ 3254019 h 4328160"/>
              <a:gd name="connsiteX3" fmla="*/ 4401312 w 11106912"/>
              <a:gd name="connsiteY3" fmla="*/ 3584448 h 4328160"/>
              <a:gd name="connsiteX4" fmla="*/ 6669024 w 11106912"/>
              <a:gd name="connsiteY4" fmla="*/ 4011168 h 4328160"/>
              <a:gd name="connsiteX5" fmla="*/ 8863584 w 11106912"/>
              <a:gd name="connsiteY5" fmla="*/ 4279392 h 4328160"/>
              <a:gd name="connsiteX6" fmla="*/ 11106912 w 11106912"/>
              <a:gd name="connsiteY6" fmla="*/ 4328160 h 4328160"/>
              <a:gd name="connsiteX7" fmla="*/ 11106912 w 11106912"/>
              <a:gd name="connsiteY7" fmla="*/ 4230624 h 4328160"/>
              <a:gd name="connsiteX8" fmla="*/ 8839200 w 11106912"/>
              <a:gd name="connsiteY8" fmla="*/ 3889248 h 4328160"/>
              <a:gd name="connsiteX9" fmla="*/ 6693408 w 11106912"/>
              <a:gd name="connsiteY9" fmla="*/ 3413760 h 4328160"/>
              <a:gd name="connsiteX10" fmla="*/ 4462272 w 11106912"/>
              <a:gd name="connsiteY10" fmla="*/ 3157728 h 4328160"/>
              <a:gd name="connsiteX11" fmla="*/ 2119745 w 11106912"/>
              <a:gd name="connsiteY11" fmla="*/ 1435350 h 4328160"/>
              <a:gd name="connsiteX12" fmla="*/ 12192 w 11106912"/>
              <a:gd name="connsiteY12" fmla="*/ 0 h 432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106912" h="4328160">
                <a:moveTo>
                  <a:pt x="12192" y="0"/>
                </a:moveTo>
                <a:lnTo>
                  <a:pt x="0" y="2316480"/>
                </a:lnTo>
                <a:lnTo>
                  <a:pt x="2125287" y="3254019"/>
                </a:lnTo>
                <a:lnTo>
                  <a:pt x="4401312" y="3584448"/>
                </a:lnTo>
                <a:lnTo>
                  <a:pt x="6669024" y="4011168"/>
                </a:lnTo>
                <a:lnTo>
                  <a:pt x="8863584" y="4279392"/>
                </a:lnTo>
                <a:lnTo>
                  <a:pt x="11106912" y="4328160"/>
                </a:lnTo>
                <a:lnTo>
                  <a:pt x="11106912" y="4230624"/>
                </a:lnTo>
                <a:lnTo>
                  <a:pt x="8839200" y="3889248"/>
                </a:lnTo>
                <a:lnTo>
                  <a:pt x="6693408" y="3413760"/>
                </a:lnTo>
                <a:lnTo>
                  <a:pt x="4462272" y="3157728"/>
                </a:lnTo>
                <a:lnTo>
                  <a:pt x="2119745" y="1435350"/>
                </a:lnTo>
                <a:lnTo>
                  <a:pt x="12192" y="0"/>
                </a:lnTo>
                <a:close/>
              </a:path>
            </a:pathLst>
          </a:custGeom>
          <a:gradFill flip="none" rotWithShape="1">
            <a:gsLst>
              <a:gs pos="5000">
                <a:schemeClr val="accent1">
                  <a:lumMod val="5000"/>
                  <a:lumOff val="95000"/>
                  <a:alpha val="62458"/>
                </a:schemeClr>
              </a:gs>
              <a:gs pos="74000">
                <a:schemeClr val="accent1">
                  <a:lumMod val="45000"/>
                  <a:lumOff val="55000"/>
                  <a:alpha val="50215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  <a:alpha val="1783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404545" dist="38100" dir="5400000" algn="t" rotWithShape="0">
              <a:srgbClr val="CAD6E6"/>
            </a:outerShdw>
            <a:softEdge rad="6264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36C7C775-5E2A-CBC4-7D62-DADAD2A07647}"/>
              </a:ext>
            </a:extLst>
          </p:cNvPr>
          <p:cNvCxnSpPr>
            <a:cxnSpLocks/>
            <a:stCxn id="82" idx="1"/>
          </p:cNvCxnSpPr>
          <p:nvPr/>
        </p:nvCxnSpPr>
        <p:spPr>
          <a:xfrm>
            <a:off x="402336" y="4875034"/>
            <a:ext cx="12192" cy="1695327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B6C434C2-7261-4AC8-FC09-0657C1EED352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2527623" y="5608435"/>
            <a:ext cx="0" cy="933129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F9E9BC12-6924-E6D9-E26A-74BB5352BB7F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4803648" y="5866917"/>
            <a:ext cx="0" cy="683695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[R] 94">
            <a:extLst>
              <a:ext uri="{FF2B5EF4-FFF2-40B4-BE49-F238E27FC236}">
                <a16:creationId xmlns:a16="http://schemas.microsoft.com/office/drawing/2014/main" id="{149312CF-46EB-400B-E4F3-261A20C0F1AF}"/>
              </a:ext>
            </a:extLst>
          </p:cNvPr>
          <p:cNvCxnSpPr>
            <a:cxnSpLocks/>
            <a:stCxn id="82" idx="4"/>
          </p:cNvCxnSpPr>
          <p:nvPr/>
        </p:nvCxnSpPr>
        <p:spPr>
          <a:xfrm>
            <a:off x="7071360" y="6200723"/>
            <a:ext cx="0" cy="369638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2DC80799-643B-185B-35FC-89321147A0FB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9265920" y="6410545"/>
            <a:ext cx="0" cy="216756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7CA1DB83-8E83-7599-9A27-844029653633}"/>
              </a:ext>
            </a:extLst>
          </p:cNvPr>
          <p:cNvCxnSpPr>
            <a:cxnSpLocks/>
          </p:cNvCxnSpPr>
          <p:nvPr/>
        </p:nvCxnSpPr>
        <p:spPr>
          <a:xfrm>
            <a:off x="11509248" y="6455827"/>
            <a:ext cx="0" cy="171474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6C28596-78F6-38B9-AADE-CEE54E0F4C70}"/>
              </a:ext>
            </a:extLst>
          </p:cNvPr>
          <p:cNvSpPr txBox="1"/>
          <p:nvPr/>
        </p:nvSpPr>
        <p:spPr>
          <a:xfrm rot="16200000">
            <a:off x="-556007" y="5492391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Top 5 Error rate</a:t>
            </a:r>
            <a:endParaRPr kumimoji="1" lang="ko-KR" altLang="en-US" sz="14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AC084A5-C3C8-1B5F-78B8-6FE0286B217A}"/>
              </a:ext>
            </a:extLst>
          </p:cNvPr>
          <p:cNvSpPr txBox="1"/>
          <p:nvPr/>
        </p:nvSpPr>
        <p:spPr>
          <a:xfrm>
            <a:off x="-32172" y="6514381"/>
            <a:ext cx="101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2011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58F64-271B-4940-3845-3E43407EBE4A}"/>
              </a:ext>
            </a:extLst>
          </p:cNvPr>
          <p:cNvSpPr txBox="1"/>
          <p:nvPr/>
        </p:nvSpPr>
        <p:spPr>
          <a:xfrm>
            <a:off x="2029073" y="6488946"/>
            <a:ext cx="101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2012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EEB786C-4C47-4CEB-7B9D-0FA04E10452F}"/>
              </a:ext>
            </a:extLst>
          </p:cNvPr>
          <p:cNvSpPr txBox="1"/>
          <p:nvPr/>
        </p:nvSpPr>
        <p:spPr>
          <a:xfrm>
            <a:off x="4300385" y="6553340"/>
            <a:ext cx="101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2013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9B1CCC-C2B5-4187-E3C7-818B8CC0AA3C}"/>
              </a:ext>
            </a:extLst>
          </p:cNvPr>
          <p:cNvSpPr txBox="1"/>
          <p:nvPr/>
        </p:nvSpPr>
        <p:spPr>
          <a:xfrm>
            <a:off x="6584821" y="6570361"/>
            <a:ext cx="101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2014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B7379F0-3432-5485-A7A1-DA94B1ACEC2F}"/>
              </a:ext>
            </a:extLst>
          </p:cNvPr>
          <p:cNvSpPr txBox="1"/>
          <p:nvPr/>
        </p:nvSpPr>
        <p:spPr>
          <a:xfrm>
            <a:off x="8758513" y="6574654"/>
            <a:ext cx="101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2015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F4D3688-1FA1-6BFC-22FE-615B1B1D4BD9}"/>
              </a:ext>
            </a:extLst>
          </p:cNvPr>
          <p:cNvSpPr txBox="1"/>
          <p:nvPr/>
        </p:nvSpPr>
        <p:spPr>
          <a:xfrm>
            <a:off x="11001841" y="6570361"/>
            <a:ext cx="101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2016</a:t>
            </a:r>
          </a:p>
        </p:txBody>
      </p:sp>
      <p:sp>
        <p:nvSpPr>
          <p:cNvPr id="123" name="모서리가 둥근 직사각형 122">
            <a:extLst>
              <a:ext uri="{FF2B5EF4-FFF2-40B4-BE49-F238E27FC236}">
                <a16:creationId xmlns:a16="http://schemas.microsoft.com/office/drawing/2014/main" id="{6EDDCB6E-EB05-30F8-1481-800747162D31}"/>
              </a:ext>
            </a:extLst>
          </p:cNvPr>
          <p:cNvSpPr/>
          <p:nvPr/>
        </p:nvSpPr>
        <p:spPr>
          <a:xfrm>
            <a:off x="275941" y="-3175481"/>
            <a:ext cx="2184666" cy="2634836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DF61DF0-C8C2-DD2D-1B20-BF9391237E3B}"/>
              </a:ext>
            </a:extLst>
          </p:cNvPr>
          <p:cNvSpPr txBox="1"/>
          <p:nvPr/>
        </p:nvSpPr>
        <p:spPr>
          <a:xfrm>
            <a:off x="1001486" y="-470415"/>
            <a:ext cx="77503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err="1"/>
              <a:t>AlexNet</a:t>
            </a:r>
            <a:endParaRPr kumimoji="1" lang="ko-KR" altLang="en-US" sz="1100" b="1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B979676-214D-925B-E436-F8561449142A}"/>
              </a:ext>
            </a:extLst>
          </p:cNvPr>
          <p:cNvSpPr/>
          <p:nvPr/>
        </p:nvSpPr>
        <p:spPr>
          <a:xfrm>
            <a:off x="3137910" y="1047776"/>
            <a:ext cx="2770909" cy="27709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E524E4C2-D2E0-D985-4BF8-0D5F9C713A81}"/>
              </a:ext>
            </a:extLst>
          </p:cNvPr>
          <p:cNvSpPr/>
          <p:nvPr/>
        </p:nvSpPr>
        <p:spPr>
          <a:xfrm>
            <a:off x="5381445" y="1035457"/>
            <a:ext cx="2770909" cy="27709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6923FA9-D3A0-B4B9-C6C7-2D8F05EFAD90}"/>
              </a:ext>
            </a:extLst>
          </p:cNvPr>
          <p:cNvSpPr txBox="1"/>
          <p:nvPr/>
        </p:nvSpPr>
        <p:spPr>
          <a:xfrm>
            <a:off x="3686969" y="1784045"/>
            <a:ext cx="122683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/>
              <a:t>시대적 배경</a:t>
            </a:r>
            <a:endParaRPr kumimoji="1" lang="ko-KR" altLang="en-US" sz="11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DC3174-B7D2-F0B8-87F1-686F7713248A}"/>
              </a:ext>
            </a:extLst>
          </p:cNvPr>
          <p:cNvSpPr txBox="1"/>
          <p:nvPr/>
        </p:nvSpPr>
        <p:spPr>
          <a:xfrm>
            <a:off x="6223852" y="1770137"/>
            <a:ext cx="10260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/>
              <a:t>기술적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배경</a:t>
            </a:r>
            <a:endParaRPr kumimoji="1" lang="ko-KR" altLang="en-US" sz="1100" b="1" dirty="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36A7F477-2966-3B95-7566-6F933E82176D}"/>
              </a:ext>
            </a:extLst>
          </p:cNvPr>
          <p:cNvSpPr txBox="1"/>
          <p:nvPr/>
        </p:nvSpPr>
        <p:spPr>
          <a:xfrm>
            <a:off x="2162387" y="4550696"/>
            <a:ext cx="1395596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1"/>
            </a:lvl1pPr>
          </a:lstStyle>
          <a:p>
            <a:r>
              <a:rPr lang="en" altLang="ko-KR" b="0" dirty="0">
                <a:latin typeface="+mj-lt"/>
              </a:rPr>
              <a:t>ILSVRC 2012</a:t>
            </a:r>
            <a:r>
              <a:rPr lang="en-US" altLang="ko-KR" b="0" dirty="0">
                <a:latin typeface="+mj-lt"/>
              </a:rPr>
              <a:t>,</a:t>
            </a:r>
            <a:r>
              <a:rPr lang="ko-KR" altLang="en-US" b="0" dirty="0">
                <a:latin typeface="+mj-lt"/>
              </a:rPr>
              <a:t> </a:t>
            </a:r>
            <a:r>
              <a:rPr lang="en" altLang="ko-KR" b="0" dirty="0" err="1">
                <a:latin typeface="+mj-lt"/>
              </a:rPr>
              <a:t>Alexnet</a:t>
            </a:r>
            <a:endParaRPr lang="ko-KR" altLang="en-US" b="0" dirty="0">
              <a:latin typeface="+mj-lt"/>
            </a:endParaRP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F29A5873-95ED-382E-DC09-EBA3B532144B}"/>
              </a:ext>
            </a:extLst>
          </p:cNvPr>
          <p:cNvSpPr txBox="1"/>
          <p:nvPr/>
        </p:nvSpPr>
        <p:spPr>
          <a:xfrm>
            <a:off x="2246213" y="5189588"/>
            <a:ext cx="724520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15.3% </a:t>
            </a:r>
            <a:endParaRPr lang="ko-KR" altLang="en-US" dirty="0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36E19AC0-2095-7E66-2EA2-0F4C10A0BB07}"/>
              </a:ext>
            </a:extLst>
          </p:cNvPr>
          <p:cNvSpPr txBox="1"/>
          <p:nvPr/>
        </p:nvSpPr>
        <p:spPr>
          <a:xfrm>
            <a:off x="115665" y="4392252"/>
            <a:ext cx="597725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25.8%</a:t>
            </a:r>
            <a:endParaRPr lang="ko-KR" altLang="en-US" dirty="0"/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8639A04-6370-7026-3C23-84EC06E7CCAC}"/>
              </a:ext>
            </a:extLst>
          </p:cNvPr>
          <p:cNvSpPr txBox="1"/>
          <p:nvPr/>
        </p:nvSpPr>
        <p:spPr>
          <a:xfrm>
            <a:off x="944423" y="2143612"/>
            <a:ext cx="1140031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ko-KR" altLang="en-US" dirty="0"/>
              <a:t>작년도 대비</a:t>
            </a:r>
            <a:endParaRPr lang="en-US" altLang="ko-KR" dirty="0"/>
          </a:p>
          <a:p>
            <a:r>
              <a:rPr lang="en-US" altLang="ko-KR" dirty="0"/>
              <a:t>10.5%</a:t>
            </a:r>
            <a:r>
              <a:rPr lang="en" altLang="ko-KR" dirty="0"/>
              <a:t>p </a:t>
            </a:r>
            <a:r>
              <a:rPr lang="ko-KR" altLang="en-US" dirty="0"/>
              <a:t>감소</a:t>
            </a:r>
            <a:endParaRPr lang="en-US" altLang="ko-KR" dirty="0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D6746B34-EDF4-C784-D198-3938D375FBE2}"/>
              </a:ext>
            </a:extLst>
          </p:cNvPr>
          <p:cNvSpPr txBox="1"/>
          <p:nvPr/>
        </p:nvSpPr>
        <p:spPr>
          <a:xfrm>
            <a:off x="3391140" y="2287117"/>
            <a:ext cx="1968976" cy="64633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-</a:t>
            </a:r>
            <a:r>
              <a:rPr lang="ko-KR" altLang="en-US" dirty="0"/>
              <a:t> 대규모 이미지 데이터셋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" altLang="ko-KR" dirty="0"/>
              <a:t>GPU </a:t>
            </a:r>
            <a:r>
              <a:rPr lang="ko-KR" altLang="en-US" dirty="0"/>
              <a:t>기반 학습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" altLang="ko-KR" dirty="0"/>
              <a:t>CNN </a:t>
            </a:r>
            <a:r>
              <a:rPr lang="ko-KR" altLang="en-US" dirty="0"/>
              <a:t>도입 본격화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57EE8D41-9291-71AA-C34D-22639E41E6C4}"/>
              </a:ext>
            </a:extLst>
          </p:cNvPr>
          <p:cNvSpPr txBox="1"/>
          <p:nvPr/>
        </p:nvSpPr>
        <p:spPr>
          <a:xfrm>
            <a:off x="6128914" y="2287117"/>
            <a:ext cx="1889104" cy="64633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kumimoji="1" sz="1200" b="0">
                <a:latin typeface="+mj-lt"/>
              </a:defRPr>
            </a:lvl1pPr>
          </a:lstStyle>
          <a:p>
            <a:pPr algn="l"/>
            <a:r>
              <a:rPr lang="en" altLang="ko-KR" dirty="0"/>
              <a:t>- </a:t>
            </a:r>
            <a:r>
              <a:rPr lang="en" altLang="ko-KR" dirty="0" err="1"/>
              <a:t>ReLU</a:t>
            </a:r>
            <a:r>
              <a:rPr lang="en" altLang="ko-KR" dirty="0"/>
              <a:t> </a:t>
            </a:r>
            <a:r>
              <a:rPr lang="ko-KR" altLang="en-US" dirty="0"/>
              <a:t>활성화</a:t>
            </a:r>
          </a:p>
          <a:p>
            <a:pPr algn="l"/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" altLang="ko-KR" dirty="0"/>
              <a:t>Dropout</a:t>
            </a:r>
          </a:p>
          <a:p>
            <a:pPr algn="l"/>
            <a:r>
              <a:rPr lang="en" altLang="ko-KR" dirty="0"/>
              <a:t>- Data augmentation</a:t>
            </a:r>
          </a:p>
        </p:txBody>
      </p:sp>
      <p:cxnSp>
        <p:nvCxnSpPr>
          <p:cNvPr id="1058" name="직선 화살표 연결선 1057">
            <a:extLst>
              <a:ext uri="{FF2B5EF4-FFF2-40B4-BE49-F238E27FC236}">
                <a16:creationId xmlns:a16="http://schemas.microsoft.com/office/drawing/2014/main" id="{BEFAE635-28BB-2702-2D94-2D521F54FEED}"/>
              </a:ext>
            </a:extLst>
          </p:cNvPr>
          <p:cNvCxnSpPr>
            <a:stCxn id="1050" idx="3"/>
          </p:cNvCxnSpPr>
          <p:nvPr/>
        </p:nvCxnSpPr>
        <p:spPr>
          <a:xfrm flipV="1">
            <a:off x="2084454" y="2364988"/>
            <a:ext cx="751106" cy="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직선 화살표 연결선 1058">
            <a:extLst>
              <a:ext uri="{FF2B5EF4-FFF2-40B4-BE49-F238E27FC236}">
                <a16:creationId xmlns:a16="http://schemas.microsoft.com/office/drawing/2014/main" id="{89C474C7-7C4D-6580-9F62-8DC73D9F1BA0}"/>
              </a:ext>
            </a:extLst>
          </p:cNvPr>
          <p:cNvCxnSpPr/>
          <p:nvPr/>
        </p:nvCxnSpPr>
        <p:spPr>
          <a:xfrm flipV="1">
            <a:off x="8333480" y="2374444"/>
            <a:ext cx="751106" cy="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086864E-9D57-DC17-CE31-7B651D0CE346}"/>
              </a:ext>
            </a:extLst>
          </p:cNvPr>
          <p:cNvSpPr txBox="1"/>
          <p:nvPr/>
        </p:nvSpPr>
        <p:spPr>
          <a:xfrm>
            <a:off x="9265920" y="2135754"/>
            <a:ext cx="1869891" cy="64633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-</a:t>
            </a:r>
            <a:r>
              <a:rPr lang="ko-KR" altLang="en-US" dirty="0"/>
              <a:t> 모델 구조 심화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" altLang="ko-KR" dirty="0"/>
              <a:t>GPU </a:t>
            </a:r>
            <a:r>
              <a:rPr lang="ko-KR" altLang="en-US" dirty="0"/>
              <a:t>시장 성장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" altLang="ko-KR" dirty="0"/>
              <a:t>transpose </a:t>
            </a:r>
            <a:r>
              <a:rPr lang="ko-KR" altLang="en-US" dirty="0"/>
              <a:t>학습 표준화</a:t>
            </a:r>
          </a:p>
        </p:txBody>
      </p:sp>
    </p:spTree>
    <p:extLst>
      <p:ext uri="{BB962C8B-B14F-4D97-AF65-F5344CB8AC3E}">
        <p14:creationId xmlns:p14="http://schemas.microsoft.com/office/powerpoint/2010/main" val="130113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78548FD-EDB5-F0EE-F31B-F717D38A8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807" y="-7296912"/>
            <a:ext cx="5610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best ImageNet challenge results in 2010 and 2011, compared against all results in 2012, including AlexNet [2].">
            <a:extLst>
              <a:ext uri="{FF2B5EF4-FFF2-40B4-BE49-F238E27FC236}">
                <a16:creationId xmlns:a16="http://schemas.microsoft.com/office/drawing/2014/main" id="{480F43F6-BDEC-E5D3-D42C-45F31A31D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69404"/>
            <a:ext cx="4933865" cy="310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32C290D-520F-DF78-DDBD-AEE4B40E1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42626" y="0"/>
            <a:ext cx="3495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36C7C775-5E2A-CBC4-7D62-DADAD2A07647}"/>
              </a:ext>
            </a:extLst>
          </p:cNvPr>
          <p:cNvCxnSpPr>
            <a:cxnSpLocks/>
          </p:cNvCxnSpPr>
          <p:nvPr/>
        </p:nvCxnSpPr>
        <p:spPr>
          <a:xfrm>
            <a:off x="761888" y="2608504"/>
            <a:ext cx="12192" cy="1695327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B6C434C2-7261-4AC8-FC09-0657C1EED352}"/>
              </a:ext>
            </a:extLst>
          </p:cNvPr>
          <p:cNvCxnSpPr>
            <a:cxnSpLocks/>
          </p:cNvCxnSpPr>
          <p:nvPr/>
        </p:nvCxnSpPr>
        <p:spPr>
          <a:xfrm>
            <a:off x="1183526" y="3370702"/>
            <a:ext cx="0" cy="933129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AC084A5-C3C8-1B5F-78B8-6FE0286B217A}"/>
              </a:ext>
            </a:extLst>
          </p:cNvPr>
          <p:cNvSpPr txBox="1"/>
          <p:nvPr/>
        </p:nvSpPr>
        <p:spPr>
          <a:xfrm>
            <a:off x="275941" y="4341472"/>
            <a:ext cx="101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2011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58F64-271B-4940-3845-3E43407EBE4A}"/>
              </a:ext>
            </a:extLst>
          </p:cNvPr>
          <p:cNvSpPr txBox="1"/>
          <p:nvPr/>
        </p:nvSpPr>
        <p:spPr>
          <a:xfrm>
            <a:off x="680463" y="4346235"/>
            <a:ext cx="101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2012</a:t>
            </a:r>
          </a:p>
        </p:txBody>
      </p:sp>
      <p:sp>
        <p:nvSpPr>
          <p:cNvPr id="123" name="모서리가 둥근 직사각형 122">
            <a:extLst>
              <a:ext uri="{FF2B5EF4-FFF2-40B4-BE49-F238E27FC236}">
                <a16:creationId xmlns:a16="http://schemas.microsoft.com/office/drawing/2014/main" id="{6EDDCB6E-EB05-30F8-1481-800747162D31}"/>
              </a:ext>
            </a:extLst>
          </p:cNvPr>
          <p:cNvSpPr/>
          <p:nvPr/>
        </p:nvSpPr>
        <p:spPr>
          <a:xfrm>
            <a:off x="275941" y="-3175481"/>
            <a:ext cx="2184666" cy="2634836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DF61DF0-C8C2-DD2D-1B20-BF9391237E3B}"/>
              </a:ext>
            </a:extLst>
          </p:cNvPr>
          <p:cNvSpPr txBox="1"/>
          <p:nvPr/>
        </p:nvSpPr>
        <p:spPr>
          <a:xfrm>
            <a:off x="1001486" y="-470415"/>
            <a:ext cx="77503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err="1"/>
              <a:t>AlexNet</a:t>
            </a:r>
            <a:endParaRPr kumimoji="1" lang="ko-KR" altLang="en-US" sz="1100" b="1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B979676-214D-925B-E436-F8561449142A}"/>
              </a:ext>
            </a:extLst>
          </p:cNvPr>
          <p:cNvSpPr/>
          <p:nvPr/>
        </p:nvSpPr>
        <p:spPr>
          <a:xfrm>
            <a:off x="3518423" y="2267552"/>
            <a:ext cx="2770909" cy="27709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E524E4C2-D2E0-D985-4BF8-0D5F9C713A81}"/>
              </a:ext>
            </a:extLst>
          </p:cNvPr>
          <p:cNvSpPr/>
          <p:nvPr/>
        </p:nvSpPr>
        <p:spPr>
          <a:xfrm>
            <a:off x="5761958" y="2255233"/>
            <a:ext cx="2770909" cy="27709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6923FA9-D3A0-B4B9-C6C7-2D8F05EFAD90}"/>
              </a:ext>
            </a:extLst>
          </p:cNvPr>
          <p:cNvSpPr txBox="1"/>
          <p:nvPr/>
        </p:nvSpPr>
        <p:spPr>
          <a:xfrm>
            <a:off x="4115031" y="2989913"/>
            <a:ext cx="122683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/>
              <a:t>시대적 배경</a:t>
            </a:r>
            <a:endParaRPr kumimoji="1" lang="ko-KR" altLang="en-US" sz="11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DC3174-B7D2-F0B8-87F1-686F7713248A}"/>
              </a:ext>
            </a:extLst>
          </p:cNvPr>
          <p:cNvSpPr txBox="1"/>
          <p:nvPr/>
        </p:nvSpPr>
        <p:spPr>
          <a:xfrm>
            <a:off x="6940959" y="2989913"/>
            <a:ext cx="10260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/>
              <a:t>기술적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배경</a:t>
            </a:r>
            <a:endParaRPr kumimoji="1" lang="ko-KR" altLang="en-US" sz="1100" b="1" dirty="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36A7F477-2966-3B95-7566-6F933E82176D}"/>
              </a:ext>
            </a:extLst>
          </p:cNvPr>
          <p:cNvSpPr txBox="1"/>
          <p:nvPr/>
        </p:nvSpPr>
        <p:spPr>
          <a:xfrm>
            <a:off x="364669" y="1590297"/>
            <a:ext cx="1395596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1"/>
            </a:lvl1pPr>
          </a:lstStyle>
          <a:p>
            <a:r>
              <a:rPr lang="en" altLang="ko-KR" b="0" dirty="0">
                <a:latin typeface="+mj-lt"/>
              </a:rPr>
              <a:t>ILSVRC 2012</a:t>
            </a:r>
            <a:r>
              <a:rPr lang="en-US" altLang="ko-KR" b="0" dirty="0">
                <a:latin typeface="+mj-lt"/>
              </a:rPr>
              <a:t>,</a:t>
            </a:r>
            <a:r>
              <a:rPr lang="ko-KR" altLang="en-US" b="0" dirty="0">
                <a:latin typeface="+mj-lt"/>
              </a:rPr>
              <a:t> </a:t>
            </a:r>
            <a:r>
              <a:rPr lang="en" altLang="ko-KR" b="0" dirty="0" err="1">
                <a:latin typeface="+mj-lt"/>
              </a:rPr>
              <a:t>Alexnet</a:t>
            </a:r>
            <a:endParaRPr lang="ko-KR" altLang="en-US" b="0" dirty="0">
              <a:latin typeface="+mj-lt"/>
            </a:endParaRP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F29A5873-95ED-382E-DC09-EBA3B532144B}"/>
              </a:ext>
            </a:extLst>
          </p:cNvPr>
          <p:cNvSpPr txBox="1"/>
          <p:nvPr/>
        </p:nvSpPr>
        <p:spPr>
          <a:xfrm>
            <a:off x="881732" y="2949044"/>
            <a:ext cx="724520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15.3% </a:t>
            </a:r>
            <a:endParaRPr lang="ko-KR" altLang="en-US" dirty="0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36E19AC0-2095-7E66-2EA2-0F4C10A0BB07}"/>
              </a:ext>
            </a:extLst>
          </p:cNvPr>
          <p:cNvSpPr txBox="1"/>
          <p:nvPr/>
        </p:nvSpPr>
        <p:spPr>
          <a:xfrm>
            <a:off x="491410" y="2179177"/>
            <a:ext cx="597725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25.8%</a:t>
            </a:r>
            <a:endParaRPr lang="ko-KR" altLang="en-US" dirty="0"/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8639A04-6370-7026-3C23-84EC06E7CCAC}"/>
              </a:ext>
            </a:extLst>
          </p:cNvPr>
          <p:cNvSpPr txBox="1"/>
          <p:nvPr/>
        </p:nvSpPr>
        <p:spPr>
          <a:xfrm>
            <a:off x="1367983" y="3419312"/>
            <a:ext cx="1140031" cy="64633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ko-KR" altLang="en-US" dirty="0"/>
              <a:t>작년도 대비</a:t>
            </a:r>
            <a:endParaRPr lang="en-US" altLang="ko-KR" dirty="0"/>
          </a:p>
          <a:p>
            <a:r>
              <a:rPr lang="en-US" altLang="ko-KR" dirty="0"/>
              <a:t>error 10.5%</a:t>
            </a:r>
            <a:r>
              <a:rPr lang="en" altLang="ko-KR" dirty="0"/>
              <a:t>p </a:t>
            </a:r>
            <a:r>
              <a:rPr lang="ko-KR" altLang="en-US" dirty="0"/>
              <a:t>감소</a:t>
            </a:r>
            <a:endParaRPr lang="en-US" altLang="ko-KR" dirty="0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D6746B34-EDF4-C784-D198-3938D375FBE2}"/>
              </a:ext>
            </a:extLst>
          </p:cNvPr>
          <p:cNvSpPr txBox="1"/>
          <p:nvPr/>
        </p:nvSpPr>
        <p:spPr>
          <a:xfrm>
            <a:off x="3771653" y="3506893"/>
            <a:ext cx="1968976" cy="64633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-</a:t>
            </a:r>
            <a:r>
              <a:rPr lang="ko-KR" altLang="en-US" dirty="0"/>
              <a:t> 대규모 이미지 데이터셋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" altLang="ko-KR" dirty="0"/>
              <a:t>GPU </a:t>
            </a:r>
            <a:r>
              <a:rPr lang="ko-KR" altLang="en-US" dirty="0"/>
              <a:t>기반 학습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" altLang="ko-KR" dirty="0"/>
              <a:t>CNN </a:t>
            </a:r>
            <a:r>
              <a:rPr lang="ko-KR" altLang="en-US" dirty="0"/>
              <a:t>도입 본격화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57EE8D41-9291-71AA-C34D-22639E41E6C4}"/>
              </a:ext>
            </a:extLst>
          </p:cNvPr>
          <p:cNvSpPr txBox="1"/>
          <p:nvPr/>
        </p:nvSpPr>
        <p:spPr>
          <a:xfrm>
            <a:off x="6509427" y="3506893"/>
            <a:ext cx="1889104" cy="64633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kumimoji="1" sz="1200" b="0">
                <a:latin typeface="+mj-lt"/>
              </a:defRPr>
            </a:lvl1pPr>
          </a:lstStyle>
          <a:p>
            <a:pPr algn="l"/>
            <a:r>
              <a:rPr lang="en" altLang="ko-KR" dirty="0"/>
              <a:t>- </a:t>
            </a:r>
            <a:r>
              <a:rPr lang="en" altLang="ko-KR" dirty="0" err="1"/>
              <a:t>ReLU</a:t>
            </a:r>
            <a:r>
              <a:rPr lang="en" altLang="ko-KR" dirty="0"/>
              <a:t> </a:t>
            </a:r>
            <a:r>
              <a:rPr lang="ko-KR" altLang="en-US" dirty="0"/>
              <a:t>활성화</a:t>
            </a:r>
          </a:p>
          <a:p>
            <a:pPr algn="l"/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" altLang="ko-KR" dirty="0"/>
              <a:t>Dropout</a:t>
            </a:r>
          </a:p>
          <a:p>
            <a:pPr algn="l"/>
            <a:r>
              <a:rPr lang="en" altLang="ko-KR" dirty="0"/>
              <a:t>- Data augmentation</a:t>
            </a:r>
          </a:p>
        </p:txBody>
      </p:sp>
      <p:cxnSp>
        <p:nvCxnSpPr>
          <p:cNvPr id="1058" name="직선 화살표 연결선 1057">
            <a:extLst>
              <a:ext uri="{FF2B5EF4-FFF2-40B4-BE49-F238E27FC236}">
                <a16:creationId xmlns:a16="http://schemas.microsoft.com/office/drawing/2014/main" id="{BEFAE635-28BB-2702-2D94-2D521F54FEED}"/>
              </a:ext>
            </a:extLst>
          </p:cNvPr>
          <p:cNvCxnSpPr>
            <a:stCxn id="1050" idx="3"/>
          </p:cNvCxnSpPr>
          <p:nvPr/>
        </p:nvCxnSpPr>
        <p:spPr>
          <a:xfrm flipV="1">
            <a:off x="2508014" y="3640688"/>
            <a:ext cx="751106" cy="10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직선 화살표 연결선 1058">
            <a:extLst>
              <a:ext uri="{FF2B5EF4-FFF2-40B4-BE49-F238E27FC236}">
                <a16:creationId xmlns:a16="http://schemas.microsoft.com/office/drawing/2014/main" id="{89C474C7-7C4D-6580-9F62-8DC73D9F1BA0}"/>
              </a:ext>
            </a:extLst>
          </p:cNvPr>
          <p:cNvCxnSpPr/>
          <p:nvPr/>
        </p:nvCxnSpPr>
        <p:spPr>
          <a:xfrm flipV="1">
            <a:off x="8713993" y="3594220"/>
            <a:ext cx="751106" cy="9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086864E-9D57-DC17-CE31-7B651D0CE346}"/>
              </a:ext>
            </a:extLst>
          </p:cNvPr>
          <p:cNvSpPr txBox="1"/>
          <p:nvPr/>
        </p:nvSpPr>
        <p:spPr>
          <a:xfrm>
            <a:off x="9646433" y="3355530"/>
            <a:ext cx="1869891" cy="64633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-</a:t>
            </a:r>
            <a:r>
              <a:rPr lang="ko-KR" altLang="en-US" dirty="0"/>
              <a:t> 모델 구조 심화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" altLang="ko-KR" dirty="0"/>
              <a:t>GPU </a:t>
            </a:r>
            <a:r>
              <a:rPr lang="ko-KR" altLang="en-US" dirty="0"/>
              <a:t>시장 성장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" altLang="ko-KR" dirty="0"/>
              <a:t>transpose </a:t>
            </a:r>
            <a:r>
              <a:rPr lang="ko-KR" altLang="en-US" dirty="0"/>
              <a:t>학습 표준화</a:t>
            </a:r>
          </a:p>
        </p:txBody>
      </p:sp>
    </p:spTree>
    <p:extLst>
      <p:ext uri="{BB962C8B-B14F-4D97-AF65-F5344CB8AC3E}">
        <p14:creationId xmlns:p14="http://schemas.microsoft.com/office/powerpoint/2010/main" val="186572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BE7E184-3000-D7CF-D282-D571289BD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-3229269"/>
            <a:ext cx="5282788" cy="2868388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10A352-E9A4-2E78-CAEA-0F2C0AC47184}"/>
              </a:ext>
            </a:extLst>
          </p:cNvPr>
          <p:cNvSpPr txBox="1"/>
          <p:nvPr/>
        </p:nvSpPr>
        <p:spPr>
          <a:xfrm>
            <a:off x="373212" y="1158714"/>
            <a:ext cx="4710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모델의 </a:t>
            </a:r>
            <a:r>
              <a:rPr kumimoji="1" lang="ko-KR" altLang="en-US" sz="1400" dirty="0" err="1"/>
              <a:t>예측값과</a:t>
            </a:r>
            <a:r>
              <a:rPr kumimoji="1" lang="ko-KR" altLang="en-US" sz="1400" dirty="0"/>
              <a:t> 데이터의 </a:t>
            </a:r>
            <a:r>
              <a:rPr kumimoji="1" lang="ko-KR" altLang="en-US" sz="1400" dirty="0" err="1"/>
              <a:t>실제값의</a:t>
            </a:r>
            <a:r>
              <a:rPr kumimoji="1" lang="ko-KR" altLang="en-US" sz="1400" dirty="0"/>
              <a:t> 차이를 줄이기 위해</a:t>
            </a:r>
            <a:r>
              <a:rPr kumimoji="1" lang="en-US" altLang="ko-KR" sz="1400" dirty="0"/>
              <a:t> </a:t>
            </a:r>
            <a:r>
              <a:rPr kumimoji="1" lang="ko-KR" altLang="en-US" sz="1400" b="1" dirty="0"/>
              <a:t>가중치를 수정해 나가는 과정</a:t>
            </a:r>
            <a:endParaRPr kumimoji="1" lang="en-US" altLang="ko-KR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54770-6168-5DFC-0724-FB1AFE1E5649}"/>
              </a:ext>
            </a:extLst>
          </p:cNvPr>
          <p:cNvSpPr txBox="1"/>
          <p:nvPr/>
        </p:nvSpPr>
        <p:spPr>
          <a:xfrm>
            <a:off x="12287763" y="1206670"/>
            <a:ext cx="3220871" cy="43396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최적 가중치 값을 찾는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레이어 마다 입력과 </a:t>
            </a:r>
            <a:r>
              <a:rPr lang="en-US" altLang="ko-KR" dirty="0"/>
              <a:t>w</a:t>
            </a:r>
            <a:r>
              <a:rPr lang="ko-KR" altLang="en-US" dirty="0" err="1"/>
              <a:t>를</a:t>
            </a:r>
            <a:r>
              <a:rPr lang="ko-KR" altLang="en-US" dirty="0"/>
              <a:t> 곱해 출력을 내는데</a:t>
            </a:r>
            <a:r>
              <a:rPr lang="en-US" altLang="ko-KR" dirty="0"/>
              <a:t>, </a:t>
            </a:r>
            <a:r>
              <a:rPr lang="en-US" altLang="ko-KR" dirty="0" err="1"/>
              <a:t>wx+b</a:t>
            </a:r>
            <a:r>
              <a:rPr lang="ko-KR" altLang="en-US" dirty="0"/>
              <a:t>가 </a:t>
            </a:r>
            <a:r>
              <a:rPr lang="ko-KR" altLang="en-US" dirty="0" err="1"/>
              <a:t>예측값이라고</a:t>
            </a:r>
            <a:r>
              <a:rPr lang="ko-KR" altLang="en-US" dirty="0"/>
              <a:t> 하면</a:t>
            </a:r>
            <a:r>
              <a:rPr lang="en-US" altLang="ko-KR" dirty="0"/>
              <a:t>,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그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</a:t>
            </a:r>
            <a:r>
              <a:rPr lang="ko-KR" altLang="en-US" dirty="0"/>
              <a:t> 과의 차이를 감소하는 방향으로 파라미터를 업데이트한다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그 때</a:t>
            </a:r>
            <a:r>
              <a:rPr lang="en-US" altLang="ko-KR" dirty="0"/>
              <a:t>, </a:t>
            </a:r>
            <a:r>
              <a:rPr lang="ko-KR" altLang="en-US" dirty="0"/>
              <a:t>그 차이를 계산하는 걸 손실함수라고 하고</a:t>
            </a:r>
            <a:r>
              <a:rPr lang="en-US" altLang="ko-KR" dirty="0"/>
              <a:t>, </a:t>
            </a:r>
            <a:r>
              <a:rPr lang="ko-KR" altLang="en-US" dirty="0"/>
              <a:t>감소하는 방향으로 업데이트 하는 방법은 </a:t>
            </a:r>
            <a:r>
              <a:rPr lang="ko-KR" altLang="en-US" dirty="0" err="1"/>
              <a:t>그라디언트</a:t>
            </a:r>
            <a:r>
              <a:rPr lang="ko-KR" altLang="en-US" dirty="0"/>
              <a:t> </a:t>
            </a:r>
            <a:r>
              <a:rPr lang="ko-KR" altLang="en-US" dirty="0" err="1"/>
              <a:t>디센트를</a:t>
            </a:r>
            <a:r>
              <a:rPr lang="ko-KR" altLang="en-US" dirty="0"/>
              <a:t> 이용한다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업데이트 알고리즘은 </a:t>
            </a:r>
            <a:r>
              <a:rPr lang="ko-KR" altLang="en-US" dirty="0" err="1"/>
              <a:t>옵티마이저가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식으로 표현하면 </a:t>
            </a:r>
            <a:r>
              <a:rPr lang="en-US" altLang="ko-KR" dirty="0"/>
              <a:t>zh1 = w1x1 + w2x2+b1</a:t>
            </a:r>
          </a:p>
          <a:p>
            <a:r>
              <a:rPr lang="en-US" altLang="ko-KR" dirty="0"/>
              <a:t>h1 = /sigma(zh1)</a:t>
            </a:r>
          </a:p>
          <a:p>
            <a:r>
              <a:rPr lang="ko-KR" altLang="en-US" dirty="0"/>
              <a:t>이때 시그마는 활성화 함수로 비선형성으로 </a:t>
            </a:r>
            <a:r>
              <a:rPr lang="ko-KR" altLang="en-US" dirty="0" err="1"/>
              <a:t>여러층을</a:t>
            </a:r>
            <a:r>
              <a:rPr lang="ko-KR" altLang="en-US" dirty="0"/>
              <a:t> 쌓을 수</a:t>
            </a:r>
            <a:r>
              <a:rPr lang="en-US" altLang="ko-KR" dirty="0"/>
              <a:t> </a:t>
            </a:r>
            <a:r>
              <a:rPr lang="ko-KR" altLang="en-US" dirty="0"/>
              <a:t>있게 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결론적으로</a:t>
            </a:r>
            <a:r>
              <a:rPr lang="en-US" altLang="ko-KR" dirty="0"/>
              <a:t>, </a:t>
            </a:r>
            <a:r>
              <a:rPr lang="ko-KR" altLang="en-US" dirty="0"/>
              <a:t>각 층마다 파라미터가 입력과 곱해져 </a:t>
            </a:r>
            <a:r>
              <a:rPr lang="ko-KR" altLang="en-US" dirty="0" err="1"/>
              <a:t>출력값이</a:t>
            </a:r>
            <a:r>
              <a:rPr lang="ko-KR" altLang="en-US" dirty="0"/>
              <a:t> 나오는 데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ko-KR" altLang="en-US" dirty="0" err="1"/>
              <a:t>출력값과</a:t>
            </a:r>
            <a:r>
              <a:rPr lang="ko-KR" altLang="en-US" dirty="0"/>
              <a:t> </a:t>
            </a:r>
            <a:r>
              <a:rPr lang="ko-KR" altLang="en-US" dirty="0" err="1"/>
              <a:t>실제값과의</a:t>
            </a:r>
            <a:r>
              <a:rPr lang="ko-KR" altLang="en-US" dirty="0"/>
              <a:t> 차이로 파라미터를 업데이트를 하고</a:t>
            </a:r>
            <a:r>
              <a:rPr lang="en-US" altLang="ko-KR" dirty="0"/>
              <a:t>, </a:t>
            </a:r>
            <a:r>
              <a:rPr lang="ko-KR" altLang="en-US" dirty="0"/>
              <a:t>그 업데이트하는 과정을 학습이라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1C87AE-D9D2-229E-5392-073FA2B4D2A8}"/>
              </a:ext>
            </a:extLst>
          </p:cNvPr>
          <p:cNvSpPr txBox="1"/>
          <p:nvPr/>
        </p:nvSpPr>
        <p:spPr>
          <a:xfrm>
            <a:off x="874713" y="-3768373"/>
            <a:ext cx="3220871" cy="276999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ko-KR" altLang="en-US" dirty="0"/>
              <a:t>딥러닝 구조 예시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64CDC7D-4B2B-D0A2-BC6E-B2C410036FFC}"/>
              </a:ext>
            </a:extLst>
          </p:cNvPr>
          <p:cNvSpPr/>
          <p:nvPr/>
        </p:nvSpPr>
        <p:spPr>
          <a:xfrm>
            <a:off x="1490359" y="5789238"/>
            <a:ext cx="306846" cy="30684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DC35B15-F7CA-ABB2-906A-3533B9F6342F}"/>
              </a:ext>
            </a:extLst>
          </p:cNvPr>
          <p:cNvSpPr/>
          <p:nvPr/>
        </p:nvSpPr>
        <p:spPr>
          <a:xfrm>
            <a:off x="1490359" y="4211866"/>
            <a:ext cx="306846" cy="30684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67642CF-0008-EADD-B560-B6838DCAE136}"/>
              </a:ext>
            </a:extLst>
          </p:cNvPr>
          <p:cNvSpPr/>
          <p:nvPr/>
        </p:nvSpPr>
        <p:spPr>
          <a:xfrm>
            <a:off x="1490359" y="5000552"/>
            <a:ext cx="306846" cy="30684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C9D82EA-19B3-D6A0-D556-1F39A3A55A50}"/>
              </a:ext>
            </a:extLst>
          </p:cNvPr>
          <p:cNvSpPr/>
          <p:nvPr/>
        </p:nvSpPr>
        <p:spPr>
          <a:xfrm>
            <a:off x="3447902" y="4910638"/>
            <a:ext cx="494421" cy="49442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E567E49D-C38C-8303-AF34-F97E7FA24EB2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>
            <a:off x="1797205" y="4365289"/>
            <a:ext cx="1650697" cy="7925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788A5166-DBBB-C144-2A74-589A5842402A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1797205" y="5153975"/>
            <a:ext cx="1650697" cy="387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D714AD18-87D3-980D-B02B-539121F73D95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 flipV="1">
            <a:off x="1797205" y="5157849"/>
            <a:ext cx="1650697" cy="784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CD32BEBA-747D-FC49-CB19-A2CB9B4D1DB4}"/>
              </a:ext>
            </a:extLst>
          </p:cNvPr>
          <p:cNvCxnSpPr>
            <a:cxnSpLocks/>
            <a:stCxn id="40" idx="3"/>
            <a:endCxn id="26" idx="2"/>
          </p:cNvCxnSpPr>
          <p:nvPr/>
        </p:nvCxnSpPr>
        <p:spPr>
          <a:xfrm>
            <a:off x="3934560" y="5142759"/>
            <a:ext cx="948152" cy="112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187CDA8D-61F1-5AF3-BE9C-785CBF512840}"/>
              </a:ext>
            </a:extLst>
          </p:cNvPr>
          <p:cNvSpPr/>
          <p:nvPr/>
        </p:nvSpPr>
        <p:spPr>
          <a:xfrm>
            <a:off x="4882712" y="4906764"/>
            <a:ext cx="494421" cy="49442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0CB742B3-1BB6-AE33-8E2C-AF46AD5F5FF9}"/>
              </a:ext>
            </a:extLst>
          </p:cNvPr>
          <p:cNvCxnSpPr>
            <a:cxnSpLocks/>
            <a:stCxn id="26" idx="6"/>
            <a:endCxn id="48" idx="1"/>
          </p:cNvCxnSpPr>
          <p:nvPr/>
        </p:nvCxnSpPr>
        <p:spPr>
          <a:xfrm>
            <a:off x="5377133" y="5153975"/>
            <a:ext cx="879609" cy="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A86F6B80-0FD5-956D-1973-8DE829AFA6C5}"/>
                  </a:ext>
                </a:extLst>
              </p14:cNvPr>
              <p14:cNvContentPartPr/>
              <p14:nvPr/>
            </p14:nvContentPartPr>
            <p14:xfrm>
              <a:off x="5042802" y="5052661"/>
              <a:ext cx="174240" cy="20196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A86F6B80-0FD5-956D-1973-8DE829AFA6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33442" y="5043661"/>
                <a:ext cx="192960" cy="22068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BF32108-456F-8D3E-7EB1-BC2C82070A74}"/>
              </a:ext>
            </a:extLst>
          </p:cNvPr>
          <p:cNvSpPr txBox="1"/>
          <p:nvPr/>
        </p:nvSpPr>
        <p:spPr>
          <a:xfrm rot="16200000">
            <a:off x="-318203" y="5073971"/>
            <a:ext cx="2033911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simple layer architecture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F1C5DB-015A-459A-BD4B-A19A624667B5}"/>
              </a:ext>
            </a:extLst>
          </p:cNvPr>
          <p:cNvSpPr txBox="1"/>
          <p:nvPr/>
        </p:nvSpPr>
        <p:spPr>
          <a:xfrm>
            <a:off x="4792925" y="4409607"/>
            <a:ext cx="848234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activation function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D822D7-D268-FA9A-A6DC-BC1264955FFD}"/>
              </a:ext>
            </a:extLst>
          </p:cNvPr>
          <p:cNvSpPr txBox="1"/>
          <p:nvPr/>
        </p:nvSpPr>
        <p:spPr>
          <a:xfrm>
            <a:off x="3455415" y="5004259"/>
            <a:ext cx="479145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sum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0324CE-0AC2-F551-7C49-2D396A9115DE}"/>
              </a:ext>
            </a:extLst>
          </p:cNvPr>
          <p:cNvSpPr txBox="1"/>
          <p:nvPr/>
        </p:nvSpPr>
        <p:spPr>
          <a:xfrm>
            <a:off x="2393486" y="5119840"/>
            <a:ext cx="390481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0F5453-848C-A1EA-B1CF-4A49652791B4}"/>
              </a:ext>
            </a:extLst>
          </p:cNvPr>
          <p:cNvSpPr txBox="1"/>
          <p:nvPr/>
        </p:nvSpPr>
        <p:spPr>
          <a:xfrm>
            <a:off x="2392484" y="5606236"/>
            <a:ext cx="390481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w2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DBA948-0A6F-10A1-8537-C5CF5C8D4D2A}"/>
              </a:ext>
            </a:extLst>
          </p:cNvPr>
          <p:cNvSpPr txBox="1"/>
          <p:nvPr/>
        </p:nvSpPr>
        <p:spPr>
          <a:xfrm>
            <a:off x="1466606" y="5015559"/>
            <a:ext cx="390481" cy="276999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FF80B8-4D24-644D-3D27-FB940ED6BEB6}"/>
              </a:ext>
            </a:extLst>
          </p:cNvPr>
          <p:cNvSpPr txBox="1"/>
          <p:nvPr/>
        </p:nvSpPr>
        <p:spPr>
          <a:xfrm>
            <a:off x="1492310" y="5806937"/>
            <a:ext cx="390481" cy="276999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920046-40F2-F13F-5418-210B11D2AFF5}"/>
              </a:ext>
            </a:extLst>
          </p:cNvPr>
          <p:cNvSpPr txBox="1"/>
          <p:nvPr/>
        </p:nvSpPr>
        <p:spPr>
          <a:xfrm>
            <a:off x="1506964" y="4224529"/>
            <a:ext cx="390481" cy="276999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E878AF-E669-569B-71FE-1BC6B2977E56}"/>
              </a:ext>
            </a:extLst>
          </p:cNvPr>
          <p:cNvSpPr txBox="1"/>
          <p:nvPr/>
        </p:nvSpPr>
        <p:spPr>
          <a:xfrm>
            <a:off x="2406035" y="4498349"/>
            <a:ext cx="390481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w0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61E870-697B-40C9-9423-11AD446D10CC}"/>
              </a:ext>
            </a:extLst>
          </p:cNvPr>
          <p:cNvSpPr txBox="1"/>
          <p:nvPr/>
        </p:nvSpPr>
        <p:spPr>
          <a:xfrm>
            <a:off x="6256742" y="5015559"/>
            <a:ext cx="848234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875A3E-9EA7-63B0-3772-B53F3C614F87}"/>
              </a:ext>
            </a:extLst>
          </p:cNvPr>
          <p:cNvSpPr txBox="1"/>
          <p:nvPr/>
        </p:nvSpPr>
        <p:spPr>
          <a:xfrm>
            <a:off x="1466605" y="6245796"/>
            <a:ext cx="8106886" cy="24622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sz="1000" dirty="0"/>
              <a:t>input              weight                 sum                          nonlinearity	           output		         loss function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9506E40-00E0-0D57-9E81-21E564E140F4}"/>
              </a:ext>
            </a:extLst>
          </p:cNvPr>
          <p:cNvSpPr/>
          <p:nvPr/>
        </p:nvSpPr>
        <p:spPr>
          <a:xfrm>
            <a:off x="52664" y="493949"/>
            <a:ext cx="6078070" cy="435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B4E39-A429-17FA-C88E-EC004D7CEC67}"/>
              </a:ext>
            </a:extLst>
          </p:cNvPr>
          <p:cNvSpPr txBox="1"/>
          <p:nvPr/>
        </p:nvSpPr>
        <p:spPr>
          <a:xfrm>
            <a:off x="371975" y="527272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</a:rPr>
              <a:t>딥러닝에서</a:t>
            </a:r>
            <a:r>
              <a:rPr kumimoji="1" lang="en-US" altLang="ko-KR" b="1" dirty="0">
                <a:solidFill>
                  <a:schemeClr val="bg1"/>
                </a:solidFill>
              </a:rPr>
              <a:t>＂</a:t>
            </a:r>
            <a:r>
              <a:rPr kumimoji="1" lang="ko-KR" altLang="en-US" b="1" dirty="0">
                <a:solidFill>
                  <a:schemeClr val="bg1"/>
                </a:solidFill>
              </a:rPr>
              <a:t>학습</a:t>
            </a:r>
            <a:r>
              <a:rPr kumimoji="1" lang="en-US" altLang="ko-KR" b="1" dirty="0">
                <a:solidFill>
                  <a:schemeClr val="bg1"/>
                </a:solidFill>
              </a:rPr>
              <a:t> “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</a:rPr>
              <a:t>이란</a:t>
            </a:r>
            <a:r>
              <a:rPr kumimoji="1" lang="en-US" altLang="ko-KR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025" name="그림 1024" descr="폰트, 화이트, 타이포그래피, 서예이(가) 표시된 사진&#10;&#10;자동 생성된 설명">
            <a:extLst>
              <a:ext uri="{FF2B5EF4-FFF2-40B4-BE49-F238E27FC236}">
                <a16:creationId xmlns:a16="http://schemas.microsoft.com/office/drawing/2014/main" id="{76838479-5A00-1415-831A-E92D092D4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7448" y="5459745"/>
            <a:ext cx="1650697" cy="377302"/>
          </a:xfrm>
          <a:prstGeom prst="rect">
            <a:avLst/>
          </a:prstGeom>
        </p:spPr>
      </p:pic>
      <p:pic>
        <p:nvPicPr>
          <p:cNvPr id="1033" name="그림 1032" descr="폰트, 화이트, 서예, 상징이(가) 표시된 사진&#10;&#10;자동 생성된 설명">
            <a:extLst>
              <a:ext uri="{FF2B5EF4-FFF2-40B4-BE49-F238E27FC236}">
                <a16:creationId xmlns:a16="http://schemas.microsoft.com/office/drawing/2014/main" id="{C941FEBD-B56E-C8CC-9296-D23C000460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7172" y="5491920"/>
            <a:ext cx="825500" cy="342900"/>
          </a:xfrm>
          <a:prstGeom prst="rect">
            <a:avLst/>
          </a:prstGeom>
        </p:spPr>
      </p:pic>
      <p:sp>
        <p:nvSpPr>
          <p:cNvPr id="1035" name="타원 1034">
            <a:extLst>
              <a:ext uri="{FF2B5EF4-FFF2-40B4-BE49-F238E27FC236}">
                <a16:creationId xmlns:a16="http://schemas.microsoft.com/office/drawing/2014/main" id="{B40F96A2-EB31-5AD7-CDF8-2F18330E4D34}"/>
              </a:ext>
            </a:extLst>
          </p:cNvPr>
          <p:cNvSpPr/>
          <p:nvPr/>
        </p:nvSpPr>
        <p:spPr>
          <a:xfrm>
            <a:off x="6269512" y="4837111"/>
            <a:ext cx="626324" cy="6263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0AE4816A-A627-572B-15EE-FF21C8006DE3}"/>
              </a:ext>
            </a:extLst>
          </p:cNvPr>
          <p:cNvSpPr txBox="1"/>
          <p:nvPr/>
        </p:nvSpPr>
        <p:spPr>
          <a:xfrm>
            <a:off x="6243972" y="3944264"/>
            <a:ext cx="848234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ko-KR" altLang="en-US" dirty="0" err="1"/>
              <a:t>실제값</a:t>
            </a:r>
            <a:endParaRPr lang="ko-KR" altLang="en-US" dirty="0"/>
          </a:p>
        </p:txBody>
      </p:sp>
      <p:sp>
        <p:nvSpPr>
          <p:cNvPr id="1037" name="타원 1036">
            <a:extLst>
              <a:ext uri="{FF2B5EF4-FFF2-40B4-BE49-F238E27FC236}">
                <a16:creationId xmlns:a16="http://schemas.microsoft.com/office/drawing/2014/main" id="{66D3FA61-2491-A39A-4989-93E704A3DF7D}"/>
              </a:ext>
            </a:extLst>
          </p:cNvPr>
          <p:cNvSpPr/>
          <p:nvPr/>
        </p:nvSpPr>
        <p:spPr>
          <a:xfrm>
            <a:off x="6256742" y="3765816"/>
            <a:ext cx="626324" cy="6263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8" name="타원 1037">
            <a:extLst>
              <a:ext uri="{FF2B5EF4-FFF2-40B4-BE49-F238E27FC236}">
                <a16:creationId xmlns:a16="http://schemas.microsoft.com/office/drawing/2014/main" id="{AAE7C4D0-92EA-70C8-4A1F-35BB98A9FE39}"/>
              </a:ext>
            </a:extLst>
          </p:cNvPr>
          <p:cNvSpPr/>
          <p:nvPr/>
        </p:nvSpPr>
        <p:spPr>
          <a:xfrm>
            <a:off x="8182077" y="4323686"/>
            <a:ext cx="626324" cy="6263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39" name="직선 연결선[R] 1038">
            <a:extLst>
              <a:ext uri="{FF2B5EF4-FFF2-40B4-BE49-F238E27FC236}">
                <a16:creationId xmlns:a16="http://schemas.microsoft.com/office/drawing/2014/main" id="{2AA12311-D837-1A74-98F3-DA7E1FE8FD97}"/>
              </a:ext>
            </a:extLst>
          </p:cNvPr>
          <p:cNvCxnSpPr>
            <a:cxnSpLocks/>
            <a:stCxn id="1037" idx="6"/>
            <a:endCxn id="1038" idx="2"/>
          </p:cNvCxnSpPr>
          <p:nvPr/>
        </p:nvCxnSpPr>
        <p:spPr>
          <a:xfrm>
            <a:off x="6883066" y="4078978"/>
            <a:ext cx="1299011" cy="55787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직선 연결선[R] 1041">
            <a:extLst>
              <a:ext uri="{FF2B5EF4-FFF2-40B4-BE49-F238E27FC236}">
                <a16:creationId xmlns:a16="http://schemas.microsoft.com/office/drawing/2014/main" id="{9293E25A-8FAB-C498-C024-128132186660}"/>
              </a:ext>
            </a:extLst>
          </p:cNvPr>
          <p:cNvCxnSpPr>
            <a:cxnSpLocks/>
            <a:stCxn id="1035" idx="6"/>
            <a:endCxn id="1038" idx="2"/>
          </p:cNvCxnSpPr>
          <p:nvPr/>
        </p:nvCxnSpPr>
        <p:spPr>
          <a:xfrm flipV="1">
            <a:off x="6895836" y="4636848"/>
            <a:ext cx="1286241" cy="5134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B50543EE-75B8-9707-50AA-61A796BE48F8}"/>
              </a:ext>
            </a:extLst>
          </p:cNvPr>
          <p:cNvSpPr txBox="1"/>
          <p:nvPr/>
        </p:nvSpPr>
        <p:spPr>
          <a:xfrm>
            <a:off x="8146393" y="3810261"/>
            <a:ext cx="848234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46" name="잉크 1045">
                <a:extLst>
                  <a:ext uri="{FF2B5EF4-FFF2-40B4-BE49-F238E27FC236}">
                    <a16:creationId xmlns:a16="http://schemas.microsoft.com/office/drawing/2014/main" id="{77BC10FF-B9A4-F795-9626-D5DD21819A55}"/>
                  </a:ext>
                </a:extLst>
              </p14:cNvPr>
              <p14:cNvContentPartPr/>
              <p14:nvPr/>
            </p14:nvContentPartPr>
            <p14:xfrm>
              <a:off x="8382739" y="4485188"/>
              <a:ext cx="225000" cy="290160"/>
            </p14:xfrm>
          </p:contentPart>
        </mc:Choice>
        <mc:Fallback xmlns="">
          <p:pic>
            <p:nvPicPr>
              <p:cNvPr id="1046" name="잉크 1045">
                <a:extLst>
                  <a:ext uri="{FF2B5EF4-FFF2-40B4-BE49-F238E27FC236}">
                    <a16:creationId xmlns:a16="http://schemas.microsoft.com/office/drawing/2014/main" id="{77BC10FF-B9A4-F795-9626-D5DD21819A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4099" y="4476188"/>
                <a:ext cx="2426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49" name="잉크 1048">
                <a:extLst>
                  <a:ext uri="{FF2B5EF4-FFF2-40B4-BE49-F238E27FC236}">
                    <a16:creationId xmlns:a16="http://schemas.microsoft.com/office/drawing/2014/main" id="{EACA434B-1122-2A1C-72D1-B831B5479756}"/>
                  </a:ext>
                </a:extLst>
              </p14:cNvPr>
              <p14:cNvContentPartPr/>
              <p14:nvPr/>
            </p14:nvContentPartPr>
            <p14:xfrm>
              <a:off x="8420195" y="4615449"/>
              <a:ext cx="185760" cy="4320"/>
            </p14:xfrm>
          </p:contentPart>
        </mc:Choice>
        <mc:Fallback xmlns="">
          <p:pic>
            <p:nvPicPr>
              <p:cNvPr id="1049" name="잉크 1048">
                <a:extLst>
                  <a:ext uri="{FF2B5EF4-FFF2-40B4-BE49-F238E27FC236}">
                    <a16:creationId xmlns:a16="http://schemas.microsoft.com/office/drawing/2014/main" id="{EACA434B-1122-2A1C-72D1-B831B54797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11555" y="4606809"/>
                <a:ext cx="203400" cy="21960"/>
              </a:xfrm>
              <a:prstGeom prst="rect">
                <a:avLst/>
              </a:prstGeom>
            </p:spPr>
          </p:pic>
        </mc:Fallback>
      </mc:AlternateContent>
      <p:sp>
        <p:nvSpPr>
          <p:cNvPr id="1050" name="TextBox 1049">
            <a:extLst>
              <a:ext uri="{FF2B5EF4-FFF2-40B4-BE49-F238E27FC236}">
                <a16:creationId xmlns:a16="http://schemas.microsoft.com/office/drawing/2014/main" id="{0D98BF1B-2B97-BCBD-345D-6396C0019B4F}"/>
              </a:ext>
            </a:extLst>
          </p:cNvPr>
          <p:cNvSpPr txBox="1"/>
          <p:nvPr/>
        </p:nvSpPr>
        <p:spPr>
          <a:xfrm>
            <a:off x="12287763" y="-969496"/>
            <a:ext cx="4638754" cy="1938992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layer</a:t>
            </a:r>
            <a:r>
              <a:rPr lang="ko-KR" altLang="en-US" dirty="0"/>
              <a:t>에서는 입력*가중치를 통해 </a:t>
            </a:r>
            <a:r>
              <a:rPr lang="ko-KR" altLang="en-US" dirty="0" err="1"/>
              <a:t>예측값을</a:t>
            </a:r>
            <a:r>
              <a:rPr lang="ko-KR" altLang="en-US" dirty="0"/>
              <a:t> 얻는 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그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실제값의</a:t>
            </a:r>
            <a:r>
              <a:rPr lang="ko-KR" altLang="en-US" dirty="0"/>
              <a:t> 차이를 </a:t>
            </a:r>
            <a:r>
              <a:rPr lang="en-US" altLang="ko-KR" dirty="0"/>
              <a:t>loss function</a:t>
            </a:r>
            <a:r>
              <a:rPr lang="ko-KR" altLang="en-US" dirty="0"/>
              <a:t>을 통해 얻고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loss</a:t>
            </a:r>
            <a:r>
              <a:rPr lang="ko-KR" altLang="en-US" dirty="0"/>
              <a:t>값을 줄이기 위해 가중치를 줄이는 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 err="1"/>
              <a:t>경사하강법을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ko-KR" altLang="en-US" dirty="0"/>
              <a:t>이렇게 가중치를 업데이트하는 과정을 </a:t>
            </a:r>
            <a:r>
              <a:rPr lang="ko-KR" altLang="en-US" dirty="0" err="1"/>
              <a:t>딥러닝에서</a:t>
            </a:r>
            <a:r>
              <a:rPr lang="ko-KR" altLang="en-US" dirty="0"/>
              <a:t> 학습한다고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1051" name="직선 연결선[R] 1050">
            <a:extLst>
              <a:ext uri="{FF2B5EF4-FFF2-40B4-BE49-F238E27FC236}">
                <a16:creationId xmlns:a16="http://schemas.microsoft.com/office/drawing/2014/main" id="{682F81CF-A17B-CCCD-E923-CE0AE54536D6}"/>
              </a:ext>
            </a:extLst>
          </p:cNvPr>
          <p:cNvCxnSpPr>
            <a:cxnSpLocks/>
          </p:cNvCxnSpPr>
          <p:nvPr/>
        </p:nvCxnSpPr>
        <p:spPr>
          <a:xfrm flipV="1">
            <a:off x="8839365" y="4613679"/>
            <a:ext cx="1169237" cy="35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>
            <a:extLst>
              <a:ext uri="{FF2B5EF4-FFF2-40B4-BE49-F238E27FC236}">
                <a16:creationId xmlns:a16="http://schemas.microsoft.com/office/drawing/2014/main" id="{C83F7C1F-54DE-1D58-0CAC-A043BFFE6B09}"/>
              </a:ext>
            </a:extLst>
          </p:cNvPr>
          <p:cNvSpPr txBox="1"/>
          <p:nvPr/>
        </p:nvSpPr>
        <p:spPr>
          <a:xfrm>
            <a:off x="10020026" y="4365529"/>
            <a:ext cx="848234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30284148-5A9F-9166-D90F-D6BE8CD1EB8C}"/>
              </a:ext>
            </a:extLst>
          </p:cNvPr>
          <p:cNvSpPr txBox="1"/>
          <p:nvPr/>
        </p:nvSpPr>
        <p:spPr>
          <a:xfrm rot="18900000">
            <a:off x="1357538" y="2260514"/>
            <a:ext cx="1756830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ko-KR" altLang="en-US" dirty="0"/>
              <a:t>입력과 가중치를 곱해 </a:t>
            </a:r>
            <a:r>
              <a:rPr lang="ko-KR" altLang="en-US" dirty="0" err="1"/>
              <a:t>예측값을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55" name="자유형 1054">
            <a:extLst>
              <a:ext uri="{FF2B5EF4-FFF2-40B4-BE49-F238E27FC236}">
                <a16:creationId xmlns:a16="http://schemas.microsoft.com/office/drawing/2014/main" id="{3A3A7BEF-8257-22B2-D898-8BE5792E9F1B}"/>
              </a:ext>
            </a:extLst>
          </p:cNvPr>
          <p:cNvSpPr/>
          <p:nvPr/>
        </p:nvSpPr>
        <p:spPr>
          <a:xfrm>
            <a:off x="6250087" y="1824926"/>
            <a:ext cx="1135782" cy="2216167"/>
          </a:xfrm>
          <a:custGeom>
            <a:avLst/>
            <a:gdLst>
              <a:gd name="connsiteX0" fmla="*/ 0 w 1135782"/>
              <a:gd name="connsiteY0" fmla="*/ 2906830 h 2906830"/>
              <a:gd name="connsiteX1" fmla="*/ 0 w 1135782"/>
              <a:gd name="connsiteY1" fmla="*/ 2906830 h 2906830"/>
              <a:gd name="connsiteX2" fmla="*/ 0 w 1135782"/>
              <a:gd name="connsiteY2" fmla="*/ 1135782 h 2906830"/>
              <a:gd name="connsiteX3" fmla="*/ 1135782 w 1135782"/>
              <a:gd name="connsiteY3" fmla="*/ 0 h 2906830"/>
              <a:gd name="connsiteX0" fmla="*/ 0 w 1135782"/>
              <a:gd name="connsiteY0" fmla="*/ 2906830 h 2906830"/>
              <a:gd name="connsiteX1" fmla="*/ 0 w 1135782"/>
              <a:gd name="connsiteY1" fmla="*/ 2216167 h 2906830"/>
              <a:gd name="connsiteX2" fmla="*/ 0 w 1135782"/>
              <a:gd name="connsiteY2" fmla="*/ 1135782 h 2906830"/>
              <a:gd name="connsiteX3" fmla="*/ 1135782 w 1135782"/>
              <a:gd name="connsiteY3" fmla="*/ 0 h 2906830"/>
              <a:gd name="connsiteX0" fmla="*/ 0 w 1135782"/>
              <a:gd name="connsiteY0" fmla="*/ 2216166 h 2216167"/>
              <a:gd name="connsiteX1" fmla="*/ 0 w 1135782"/>
              <a:gd name="connsiteY1" fmla="*/ 2216167 h 2216167"/>
              <a:gd name="connsiteX2" fmla="*/ 0 w 1135782"/>
              <a:gd name="connsiteY2" fmla="*/ 1135782 h 2216167"/>
              <a:gd name="connsiteX3" fmla="*/ 1135782 w 1135782"/>
              <a:gd name="connsiteY3" fmla="*/ 0 h 221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782" h="2216167">
                <a:moveTo>
                  <a:pt x="0" y="2216166"/>
                </a:moveTo>
                <a:lnTo>
                  <a:pt x="0" y="2216167"/>
                </a:lnTo>
                <a:lnTo>
                  <a:pt x="0" y="1135782"/>
                </a:lnTo>
                <a:lnTo>
                  <a:pt x="1135782" y="0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DEAAFF09-5795-002E-EDC0-616D0F6D7D96}"/>
              </a:ext>
            </a:extLst>
          </p:cNvPr>
          <p:cNvSpPr txBox="1"/>
          <p:nvPr/>
        </p:nvSpPr>
        <p:spPr>
          <a:xfrm rot="18900000">
            <a:off x="6047885" y="2238236"/>
            <a:ext cx="2157920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손실값의</a:t>
            </a:r>
            <a:r>
              <a:rPr lang="ko-KR" altLang="en-US" dirty="0"/>
              <a:t> 차이는 손실함수로 계산한다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57" name="자유형 1056">
            <a:extLst>
              <a:ext uri="{FF2B5EF4-FFF2-40B4-BE49-F238E27FC236}">
                <a16:creationId xmlns:a16="http://schemas.microsoft.com/office/drawing/2014/main" id="{D0B2BA83-1AF5-7C3E-9AA4-86F69218D538}"/>
              </a:ext>
            </a:extLst>
          </p:cNvPr>
          <p:cNvSpPr/>
          <p:nvPr/>
        </p:nvSpPr>
        <p:spPr>
          <a:xfrm>
            <a:off x="9541607" y="1704406"/>
            <a:ext cx="1135782" cy="2906830"/>
          </a:xfrm>
          <a:custGeom>
            <a:avLst/>
            <a:gdLst>
              <a:gd name="connsiteX0" fmla="*/ 0 w 1135782"/>
              <a:gd name="connsiteY0" fmla="*/ 2906830 h 2906830"/>
              <a:gd name="connsiteX1" fmla="*/ 0 w 1135782"/>
              <a:gd name="connsiteY1" fmla="*/ 2906830 h 2906830"/>
              <a:gd name="connsiteX2" fmla="*/ 0 w 1135782"/>
              <a:gd name="connsiteY2" fmla="*/ 1135782 h 2906830"/>
              <a:gd name="connsiteX3" fmla="*/ 1135782 w 1135782"/>
              <a:gd name="connsiteY3" fmla="*/ 0 h 290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782" h="2906830">
                <a:moveTo>
                  <a:pt x="0" y="2906830"/>
                </a:moveTo>
                <a:lnTo>
                  <a:pt x="0" y="2906830"/>
                </a:lnTo>
                <a:lnTo>
                  <a:pt x="0" y="1135782"/>
                </a:lnTo>
                <a:lnTo>
                  <a:pt x="1135782" y="0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1ED0410C-7586-D207-B8E5-B8EEB8C8F69E}"/>
              </a:ext>
            </a:extLst>
          </p:cNvPr>
          <p:cNvSpPr txBox="1"/>
          <p:nvPr/>
        </p:nvSpPr>
        <p:spPr>
          <a:xfrm rot="18900000">
            <a:off x="9477224" y="2209771"/>
            <a:ext cx="1756830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 err="1"/>
              <a:t>경사하강법을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62" name="자유형 1061">
            <a:extLst>
              <a:ext uri="{FF2B5EF4-FFF2-40B4-BE49-F238E27FC236}">
                <a16:creationId xmlns:a16="http://schemas.microsoft.com/office/drawing/2014/main" id="{45CF3EAD-FB0E-68BF-0A75-8FCDCDFF3DC4}"/>
              </a:ext>
            </a:extLst>
          </p:cNvPr>
          <p:cNvSpPr/>
          <p:nvPr/>
        </p:nvSpPr>
        <p:spPr>
          <a:xfrm>
            <a:off x="8176878" y="1678544"/>
            <a:ext cx="1135782" cy="2906830"/>
          </a:xfrm>
          <a:custGeom>
            <a:avLst/>
            <a:gdLst>
              <a:gd name="connsiteX0" fmla="*/ 0 w 1135782"/>
              <a:gd name="connsiteY0" fmla="*/ 2906830 h 2906830"/>
              <a:gd name="connsiteX1" fmla="*/ 0 w 1135782"/>
              <a:gd name="connsiteY1" fmla="*/ 2906830 h 2906830"/>
              <a:gd name="connsiteX2" fmla="*/ 0 w 1135782"/>
              <a:gd name="connsiteY2" fmla="*/ 1135782 h 2906830"/>
              <a:gd name="connsiteX3" fmla="*/ 1135782 w 1135782"/>
              <a:gd name="connsiteY3" fmla="*/ 0 h 290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782" h="2906830">
                <a:moveTo>
                  <a:pt x="0" y="2906830"/>
                </a:moveTo>
                <a:lnTo>
                  <a:pt x="0" y="2906830"/>
                </a:lnTo>
                <a:lnTo>
                  <a:pt x="0" y="1135782"/>
                </a:lnTo>
                <a:lnTo>
                  <a:pt x="1135782" y="0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233C6A45-EF38-6309-39AE-697F844D1838}"/>
              </a:ext>
            </a:extLst>
          </p:cNvPr>
          <p:cNvSpPr txBox="1"/>
          <p:nvPr/>
        </p:nvSpPr>
        <p:spPr>
          <a:xfrm rot="18900000">
            <a:off x="8048587" y="2212214"/>
            <a:ext cx="1756830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ko-KR" altLang="en-US" dirty="0" err="1"/>
              <a:t>손실값을</a:t>
            </a:r>
            <a:r>
              <a:rPr lang="ko-KR" altLang="en-US" dirty="0"/>
              <a:t> 줄이기 위해 </a:t>
            </a:r>
            <a:r>
              <a:rPr lang="ko-KR" altLang="en-US" dirty="0" err="1"/>
              <a:t>가중치를업데이트한다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64" name="자유형 1063">
            <a:extLst>
              <a:ext uri="{FF2B5EF4-FFF2-40B4-BE49-F238E27FC236}">
                <a16:creationId xmlns:a16="http://schemas.microsoft.com/office/drawing/2014/main" id="{11C1AA26-D0F3-02C8-0923-DEA56C376A20}"/>
              </a:ext>
            </a:extLst>
          </p:cNvPr>
          <p:cNvSpPr/>
          <p:nvPr/>
        </p:nvSpPr>
        <p:spPr>
          <a:xfrm>
            <a:off x="1478604" y="1857983"/>
            <a:ext cx="1040860" cy="2509736"/>
          </a:xfrm>
          <a:custGeom>
            <a:avLst/>
            <a:gdLst>
              <a:gd name="connsiteX0" fmla="*/ 0 w 1040860"/>
              <a:gd name="connsiteY0" fmla="*/ 2509736 h 2509736"/>
              <a:gd name="connsiteX1" fmla="*/ 0 w 1040860"/>
              <a:gd name="connsiteY1" fmla="*/ 1040860 h 2509736"/>
              <a:gd name="connsiteX2" fmla="*/ 1040860 w 1040860"/>
              <a:gd name="connsiteY2" fmla="*/ 0 h 250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0860" h="2509736">
                <a:moveTo>
                  <a:pt x="0" y="2509736"/>
                </a:moveTo>
                <a:lnTo>
                  <a:pt x="0" y="1040860"/>
                </a:lnTo>
                <a:lnTo>
                  <a:pt x="1040860" y="0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982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BE7E184-3000-D7CF-D282-D571289BD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-3229269"/>
            <a:ext cx="5282788" cy="2868388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10A352-E9A4-2E78-CAEA-0F2C0AC47184}"/>
              </a:ext>
            </a:extLst>
          </p:cNvPr>
          <p:cNvSpPr txBox="1"/>
          <p:nvPr/>
        </p:nvSpPr>
        <p:spPr>
          <a:xfrm>
            <a:off x="373212" y="1158714"/>
            <a:ext cx="4710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모델의 </a:t>
            </a:r>
            <a:r>
              <a:rPr kumimoji="1" lang="ko-KR" altLang="en-US" sz="1400" dirty="0" err="1"/>
              <a:t>예측값과</a:t>
            </a:r>
            <a:r>
              <a:rPr kumimoji="1" lang="ko-KR" altLang="en-US" sz="1400" dirty="0"/>
              <a:t> 데이터의 </a:t>
            </a:r>
            <a:r>
              <a:rPr kumimoji="1" lang="ko-KR" altLang="en-US" sz="1400" dirty="0" err="1"/>
              <a:t>실제값의</a:t>
            </a:r>
            <a:r>
              <a:rPr kumimoji="1" lang="ko-KR" altLang="en-US" sz="1400" dirty="0"/>
              <a:t> 차이를 줄이기 위해</a:t>
            </a:r>
            <a:r>
              <a:rPr kumimoji="1" lang="en-US" altLang="ko-KR" sz="1400" dirty="0"/>
              <a:t> </a:t>
            </a:r>
            <a:r>
              <a:rPr kumimoji="1" lang="ko-KR" altLang="en-US" sz="1400" b="1" dirty="0"/>
              <a:t>가중치를 수정해 나가는 과정</a:t>
            </a:r>
            <a:endParaRPr kumimoji="1" lang="en-US" altLang="ko-KR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54770-6168-5DFC-0724-FB1AFE1E5649}"/>
              </a:ext>
            </a:extLst>
          </p:cNvPr>
          <p:cNvSpPr txBox="1"/>
          <p:nvPr/>
        </p:nvSpPr>
        <p:spPr>
          <a:xfrm>
            <a:off x="12287763" y="1206670"/>
            <a:ext cx="3220871" cy="43396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최적 가중치 값을 찾는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레이어 마다 입력과 </a:t>
            </a:r>
            <a:r>
              <a:rPr lang="en-US" altLang="ko-KR" dirty="0"/>
              <a:t>w</a:t>
            </a:r>
            <a:r>
              <a:rPr lang="ko-KR" altLang="en-US" dirty="0" err="1"/>
              <a:t>를</a:t>
            </a:r>
            <a:r>
              <a:rPr lang="ko-KR" altLang="en-US" dirty="0"/>
              <a:t> 곱해 출력을 내는데</a:t>
            </a:r>
            <a:r>
              <a:rPr lang="en-US" altLang="ko-KR" dirty="0"/>
              <a:t>, </a:t>
            </a:r>
            <a:r>
              <a:rPr lang="en-US" altLang="ko-KR" dirty="0" err="1"/>
              <a:t>wx+b</a:t>
            </a:r>
            <a:r>
              <a:rPr lang="ko-KR" altLang="en-US" dirty="0"/>
              <a:t>가 </a:t>
            </a:r>
            <a:r>
              <a:rPr lang="ko-KR" altLang="en-US" dirty="0" err="1"/>
              <a:t>예측값이라고</a:t>
            </a:r>
            <a:r>
              <a:rPr lang="ko-KR" altLang="en-US" dirty="0"/>
              <a:t> 하면</a:t>
            </a:r>
            <a:r>
              <a:rPr lang="en-US" altLang="ko-KR" dirty="0"/>
              <a:t>,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그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</a:t>
            </a:r>
            <a:r>
              <a:rPr lang="ko-KR" altLang="en-US" dirty="0"/>
              <a:t> 과의 차이를 감소하는 방향으로 파라미터를 업데이트한다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그 때</a:t>
            </a:r>
            <a:r>
              <a:rPr lang="en-US" altLang="ko-KR" dirty="0"/>
              <a:t>, </a:t>
            </a:r>
            <a:r>
              <a:rPr lang="ko-KR" altLang="en-US" dirty="0"/>
              <a:t>그 차이를 계산하는 걸 손실함수라고 하고</a:t>
            </a:r>
            <a:r>
              <a:rPr lang="en-US" altLang="ko-KR" dirty="0"/>
              <a:t>, </a:t>
            </a:r>
            <a:r>
              <a:rPr lang="ko-KR" altLang="en-US" dirty="0"/>
              <a:t>감소하는 방향으로 업데이트 하는 방법은 </a:t>
            </a:r>
            <a:r>
              <a:rPr lang="ko-KR" altLang="en-US" dirty="0" err="1"/>
              <a:t>그라디언트</a:t>
            </a:r>
            <a:r>
              <a:rPr lang="ko-KR" altLang="en-US" dirty="0"/>
              <a:t> </a:t>
            </a:r>
            <a:r>
              <a:rPr lang="ko-KR" altLang="en-US" dirty="0" err="1"/>
              <a:t>디센트를</a:t>
            </a:r>
            <a:r>
              <a:rPr lang="ko-KR" altLang="en-US" dirty="0"/>
              <a:t> 이용한다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업데이트 알고리즘은 </a:t>
            </a:r>
            <a:r>
              <a:rPr lang="ko-KR" altLang="en-US" dirty="0" err="1"/>
              <a:t>옵티마이저가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식으로 표현하면 </a:t>
            </a:r>
            <a:r>
              <a:rPr lang="en-US" altLang="ko-KR" dirty="0"/>
              <a:t>zh1 = w1x1 + w2x2+b1</a:t>
            </a:r>
          </a:p>
          <a:p>
            <a:r>
              <a:rPr lang="en-US" altLang="ko-KR" dirty="0"/>
              <a:t>h1 = /sigma(zh1)</a:t>
            </a:r>
          </a:p>
          <a:p>
            <a:r>
              <a:rPr lang="ko-KR" altLang="en-US" dirty="0"/>
              <a:t>이때 시그마는 활성화 함수로 비선형성으로 </a:t>
            </a:r>
            <a:r>
              <a:rPr lang="ko-KR" altLang="en-US" dirty="0" err="1"/>
              <a:t>여러층을</a:t>
            </a:r>
            <a:r>
              <a:rPr lang="ko-KR" altLang="en-US" dirty="0"/>
              <a:t> 쌓을 수</a:t>
            </a:r>
            <a:r>
              <a:rPr lang="en-US" altLang="ko-KR" dirty="0"/>
              <a:t> </a:t>
            </a:r>
            <a:r>
              <a:rPr lang="ko-KR" altLang="en-US" dirty="0"/>
              <a:t>있게 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결론적으로</a:t>
            </a:r>
            <a:r>
              <a:rPr lang="en-US" altLang="ko-KR" dirty="0"/>
              <a:t>, </a:t>
            </a:r>
            <a:r>
              <a:rPr lang="ko-KR" altLang="en-US" dirty="0"/>
              <a:t>각 층마다 파라미터가 입력과 곱해져 </a:t>
            </a:r>
            <a:r>
              <a:rPr lang="ko-KR" altLang="en-US" dirty="0" err="1"/>
              <a:t>출력값이</a:t>
            </a:r>
            <a:r>
              <a:rPr lang="ko-KR" altLang="en-US" dirty="0"/>
              <a:t> 나오는 데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ko-KR" altLang="en-US" dirty="0" err="1"/>
              <a:t>출력값과</a:t>
            </a:r>
            <a:r>
              <a:rPr lang="ko-KR" altLang="en-US" dirty="0"/>
              <a:t> </a:t>
            </a:r>
            <a:r>
              <a:rPr lang="ko-KR" altLang="en-US" dirty="0" err="1"/>
              <a:t>실제값과의</a:t>
            </a:r>
            <a:r>
              <a:rPr lang="ko-KR" altLang="en-US" dirty="0"/>
              <a:t> 차이로 파라미터를 업데이트를 하고</a:t>
            </a:r>
            <a:r>
              <a:rPr lang="en-US" altLang="ko-KR" dirty="0"/>
              <a:t>, </a:t>
            </a:r>
            <a:r>
              <a:rPr lang="ko-KR" altLang="en-US" dirty="0"/>
              <a:t>그 업데이트하는 과정을 학습이라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1C87AE-D9D2-229E-5392-073FA2B4D2A8}"/>
              </a:ext>
            </a:extLst>
          </p:cNvPr>
          <p:cNvSpPr txBox="1"/>
          <p:nvPr/>
        </p:nvSpPr>
        <p:spPr>
          <a:xfrm>
            <a:off x="874713" y="-3768373"/>
            <a:ext cx="3220871" cy="276999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ko-KR" altLang="en-US" dirty="0"/>
              <a:t>딥러닝 구조 예시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64CDC7D-4B2B-D0A2-BC6E-B2C410036FFC}"/>
              </a:ext>
            </a:extLst>
          </p:cNvPr>
          <p:cNvSpPr/>
          <p:nvPr/>
        </p:nvSpPr>
        <p:spPr>
          <a:xfrm>
            <a:off x="1804819" y="4610077"/>
            <a:ext cx="306846" cy="30684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DC35B15-F7CA-ABB2-906A-3533B9F6342F}"/>
              </a:ext>
            </a:extLst>
          </p:cNvPr>
          <p:cNvSpPr/>
          <p:nvPr/>
        </p:nvSpPr>
        <p:spPr>
          <a:xfrm>
            <a:off x="1804819" y="3032705"/>
            <a:ext cx="306846" cy="30684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67642CF-0008-EADD-B560-B6838DCAE136}"/>
              </a:ext>
            </a:extLst>
          </p:cNvPr>
          <p:cNvSpPr/>
          <p:nvPr/>
        </p:nvSpPr>
        <p:spPr>
          <a:xfrm>
            <a:off x="1804819" y="3821391"/>
            <a:ext cx="306846" cy="30684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C9D82EA-19B3-D6A0-D556-1F39A3A55A50}"/>
              </a:ext>
            </a:extLst>
          </p:cNvPr>
          <p:cNvSpPr/>
          <p:nvPr/>
        </p:nvSpPr>
        <p:spPr>
          <a:xfrm>
            <a:off x="3762362" y="3731477"/>
            <a:ext cx="494421" cy="49442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E567E49D-C38C-8303-AF34-F97E7FA24EB2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>
            <a:off x="2111665" y="3186128"/>
            <a:ext cx="1650697" cy="7925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788A5166-DBBB-C144-2A74-589A5842402A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111665" y="3974814"/>
            <a:ext cx="1650697" cy="387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D714AD18-87D3-980D-B02B-539121F73D95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 flipV="1">
            <a:off x="2111665" y="3978688"/>
            <a:ext cx="1650697" cy="784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CD32BEBA-747D-FC49-CB19-A2CB9B4D1DB4}"/>
              </a:ext>
            </a:extLst>
          </p:cNvPr>
          <p:cNvCxnSpPr>
            <a:cxnSpLocks/>
            <a:stCxn id="40" idx="3"/>
            <a:endCxn id="26" idx="2"/>
          </p:cNvCxnSpPr>
          <p:nvPr/>
        </p:nvCxnSpPr>
        <p:spPr>
          <a:xfrm>
            <a:off x="4249020" y="3963598"/>
            <a:ext cx="948152" cy="112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187CDA8D-61F1-5AF3-BE9C-785CBF512840}"/>
              </a:ext>
            </a:extLst>
          </p:cNvPr>
          <p:cNvSpPr/>
          <p:nvPr/>
        </p:nvSpPr>
        <p:spPr>
          <a:xfrm>
            <a:off x="5197172" y="3727603"/>
            <a:ext cx="494421" cy="49442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0CB742B3-1BB6-AE33-8E2C-AF46AD5F5FF9}"/>
              </a:ext>
            </a:extLst>
          </p:cNvPr>
          <p:cNvCxnSpPr>
            <a:cxnSpLocks/>
            <a:stCxn id="26" idx="6"/>
            <a:endCxn id="48" idx="1"/>
          </p:cNvCxnSpPr>
          <p:nvPr/>
        </p:nvCxnSpPr>
        <p:spPr>
          <a:xfrm>
            <a:off x="5691593" y="3974814"/>
            <a:ext cx="879609" cy="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A86F6B80-0FD5-956D-1973-8DE829AFA6C5}"/>
                  </a:ext>
                </a:extLst>
              </p14:cNvPr>
              <p14:cNvContentPartPr/>
              <p14:nvPr/>
            </p14:nvContentPartPr>
            <p14:xfrm>
              <a:off x="5357262" y="3873500"/>
              <a:ext cx="174240" cy="20196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A86F6B80-0FD5-956D-1973-8DE829AFA6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47902" y="3864500"/>
                <a:ext cx="192960" cy="22068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BF32108-456F-8D3E-7EB1-BC2C82070A74}"/>
              </a:ext>
            </a:extLst>
          </p:cNvPr>
          <p:cNvSpPr txBox="1"/>
          <p:nvPr/>
        </p:nvSpPr>
        <p:spPr>
          <a:xfrm rot="16200000">
            <a:off x="-3743" y="3894810"/>
            <a:ext cx="2033911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simple layer architecture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F1C5DB-015A-459A-BD4B-A19A624667B5}"/>
              </a:ext>
            </a:extLst>
          </p:cNvPr>
          <p:cNvSpPr txBox="1"/>
          <p:nvPr/>
        </p:nvSpPr>
        <p:spPr>
          <a:xfrm>
            <a:off x="5107385" y="3230446"/>
            <a:ext cx="848234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activation function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D822D7-D268-FA9A-A6DC-BC1264955FFD}"/>
              </a:ext>
            </a:extLst>
          </p:cNvPr>
          <p:cNvSpPr txBox="1"/>
          <p:nvPr/>
        </p:nvSpPr>
        <p:spPr>
          <a:xfrm>
            <a:off x="3769875" y="3825098"/>
            <a:ext cx="479145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sum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0324CE-0AC2-F551-7C49-2D396A9115DE}"/>
              </a:ext>
            </a:extLst>
          </p:cNvPr>
          <p:cNvSpPr txBox="1"/>
          <p:nvPr/>
        </p:nvSpPr>
        <p:spPr>
          <a:xfrm>
            <a:off x="2707946" y="3940679"/>
            <a:ext cx="390481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0F5453-848C-A1EA-B1CF-4A49652791B4}"/>
              </a:ext>
            </a:extLst>
          </p:cNvPr>
          <p:cNvSpPr txBox="1"/>
          <p:nvPr/>
        </p:nvSpPr>
        <p:spPr>
          <a:xfrm>
            <a:off x="2706944" y="4427075"/>
            <a:ext cx="390481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w2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DBA948-0A6F-10A1-8537-C5CF5C8D4D2A}"/>
              </a:ext>
            </a:extLst>
          </p:cNvPr>
          <p:cNvSpPr txBox="1"/>
          <p:nvPr/>
        </p:nvSpPr>
        <p:spPr>
          <a:xfrm>
            <a:off x="1781066" y="3836398"/>
            <a:ext cx="390481" cy="276999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FF80B8-4D24-644D-3D27-FB940ED6BEB6}"/>
              </a:ext>
            </a:extLst>
          </p:cNvPr>
          <p:cNvSpPr txBox="1"/>
          <p:nvPr/>
        </p:nvSpPr>
        <p:spPr>
          <a:xfrm>
            <a:off x="1806770" y="4627776"/>
            <a:ext cx="390481" cy="276999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920046-40F2-F13F-5418-210B11D2AFF5}"/>
              </a:ext>
            </a:extLst>
          </p:cNvPr>
          <p:cNvSpPr txBox="1"/>
          <p:nvPr/>
        </p:nvSpPr>
        <p:spPr>
          <a:xfrm>
            <a:off x="1821424" y="3045368"/>
            <a:ext cx="390481" cy="276999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E878AF-E669-569B-71FE-1BC6B2977E56}"/>
              </a:ext>
            </a:extLst>
          </p:cNvPr>
          <p:cNvSpPr txBox="1"/>
          <p:nvPr/>
        </p:nvSpPr>
        <p:spPr>
          <a:xfrm>
            <a:off x="2720495" y="3319188"/>
            <a:ext cx="390481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w0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61E870-697B-40C9-9423-11AD446D10CC}"/>
              </a:ext>
            </a:extLst>
          </p:cNvPr>
          <p:cNvSpPr txBox="1"/>
          <p:nvPr/>
        </p:nvSpPr>
        <p:spPr>
          <a:xfrm>
            <a:off x="6571202" y="3836398"/>
            <a:ext cx="848234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875A3E-9EA7-63B0-3772-B53F3C614F87}"/>
              </a:ext>
            </a:extLst>
          </p:cNvPr>
          <p:cNvSpPr txBox="1"/>
          <p:nvPr/>
        </p:nvSpPr>
        <p:spPr>
          <a:xfrm>
            <a:off x="1781065" y="5066635"/>
            <a:ext cx="8106886" cy="24622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sz="1000" dirty="0"/>
              <a:t>input              weight                 sum                     nonlinearity	     output		  %   loss function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9506E40-00E0-0D57-9E81-21E564E140F4}"/>
              </a:ext>
            </a:extLst>
          </p:cNvPr>
          <p:cNvSpPr/>
          <p:nvPr/>
        </p:nvSpPr>
        <p:spPr>
          <a:xfrm>
            <a:off x="52664" y="493949"/>
            <a:ext cx="6078070" cy="435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B4E39-A429-17FA-C88E-EC004D7CEC67}"/>
              </a:ext>
            </a:extLst>
          </p:cNvPr>
          <p:cNvSpPr txBox="1"/>
          <p:nvPr/>
        </p:nvSpPr>
        <p:spPr>
          <a:xfrm>
            <a:off x="371975" y="527272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</a:rPr>
              <a:t>딥러닝에서</a:t>
            </a:r>
            <a:r>
              <a:rPr kumimoji="1" lang="en-US" altLang="ko-KR" b="1" dirty="0">
                <a:solidFill>
                  <a:schemeClr val="bg1"/>
                </a:solidFill>
              </a:rPr>
              <a:t>＂</a:t>
            </a:r>
            <a:r>
              <a:rPr kumimoji="1" lang="ko-KR" altLang="en-US" b="1" dirty="0">
                <a:solidFill>
                  <a:schemeClr val="bg1"/>
                </a:solidFill>
              </a:rPr>
              <a:t>학습</a:t>
            </a:r>
            <a:r>
              <a:rPr kumimoji="1" lang="en-US" altLang="ko-KR" b="1" dirty="0">
                <a:solidFill>
                  <a:schemeClr val="bg1"/>
                </a:solidFill>
              </a:rPr>
              <a:t> “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</a:rPr>
              <a:t>이란</a:t>
            </a:r>
            <a:r>
              <a:rPr kumimoji="1" lang="en-US" altLang="ko-KR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1025" name="그림 1024" descr="폰트, 화이트, 타이포그래피, 서예이(가) 표시된 사진&#10;&#10;자동 생성된 설명">
            <a:extLst>
              <a:ext uri="{FF2B5EF4-FFF2-40B4-BE49-F238E27FC236}">
                <a16:creationId xmlns:a16="http://schemas.microsoft.com/office/drawing/2014/main" id="{76838479-5A00-1415-831A-E92D092D4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1908" y="4280584"/>
            <a:ext cx="1650697" cy="377302"/>
          </a:xfrm>
          <a:prstGeom prst="rect">
            <a:avLst/>
          </a:prstGeom>
        </p:spPr>
      </p:pic>
      <p:pic>
        <p:nvPicPr>
          <p:cNvPr id="1033" name="그림 1032" descr="폰트, 화이트, 서예, 상징이(가) 표시된 사진&#10;&#10;자동 생성된 설명">
            <a:extLst>
              <a:ext uri="{FF2B5EF4-FFF2-40B4-BE49-F238E27FC236}">
                <a16:creationId xmlns:a16="http://schemas.microsoft.com/office/drawing/2014/main" id="{C941FEBD-B56E-C8CC-9296-D23C000460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632" y="4312759"/>
            <a:ext cx="825500" cy="342900"/>
          </a:xfrm>
          <a:prstGeom prst="rect">
            <a:avLst/>
          </a:prstGeom>
        </p:spPr>
      </p:pic>
      <p:sp>
        <p:nvSpPr>
          <p:cNvPr id="1035" name="타원 1034">
            <a:extLst>
              <a:ext uri="{FF2B5EF4-FFF2-40B4-BE49-F238E27FC236}">
                <a16:creationId xmlns:a16="http://schemas.microsoft.com/office/drawing/2014/main" id="{B40F96A2-EB31-5AD7-CDF8-2F18330E4D34}"/>
              </a:ext>
            </a:extLst>
          </p:cNvPr>
          <p:cNvSpPr/>
          <p:nvPr/>
        </p:nvSpPr>
        <p:spPr>
          <a:xfrm>
            <a:off x="6583972" y="3657950"/>
            <a:ext cx="626324" cy="6263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0AE4816A-A627-572B-15EE-FF21C8006DE3}"/>
              </a:ext>
            </a:extLst>
          </p:cNvPr>
          <p:cNvSpPr txBox="1"/>
          <p:nvPr/>
        </p:nvSpPr>
        <p:spPr>
          <a:xfrm>
            <a:off x="6558432" y="2765103"/>
            <a:ext cx="848234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ko-KR" altLang="en-US" dirty="0" err="1"/>
              <a:t>실제값</a:t>
            </a:r>
            <a:endParaRPr lang="ko-KR" altLang="en-US" dirty="0"/>
          </a:p>
        </p:txBody>
      </p:sp>
      <p:sp>
        <p:nvSpPr>
          <p:cNvPr id="1037" name="타원 1036">
            <a:extLst>
              <a:ext uri="{FF2B5EF4-FFF2-40B4-BE49-F238E27FC236}">
                <a16:creationId xmlns:a16="http://schemas.microsoft.com/office/drawing/2014/main" id="{66D3FA61-2491-A39A-4989-93E704A3DF7D}"/>
              </a:ext>
            </a:extLst>
          </p:cNvPr>
          <p:cNvSpPr/>
          <p:nvPr/>
        </p:nvSpPr>
        <p:spPr>
          <a:xfrm>
            <a:off x="6571202" y="2586655"/>
            <a:ext cx="626324" cy="6263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8" name="타원 1037">
            <a:extLst>
              <a:ext uri="{FF2B5EF4-FFF2-40B4-BE49-F238E27FC236}">
                <a16:creationId xmlns:a16="http://schemas.microsoft.com/office/drawing/2014/main" id="{AAE7C4D0-92EA-70C8-4A1F-35BB98A9FE39}"/>
              </a:ext>
            </a:extLst>
          </p:cNvPr>
          <p:cNvSpPr/>
          <p:nvPr/>
        </p:nvSpPr>
        <p:spPr>
          <a:xfrm>
            <a:off x="8496537" y="3144525"/>
            <a:ext cx="626324" cy="6263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39" name="직선 연결선[R] 1038">
            <a:extLst>
              <a:ext uri="{FF2B5EF4-FFF2-40B4-BE49-F238E27FC236}">
                <a16:creationId xmlns:a16="http://schemas.microsoft.com/office/drawing/2014/main" id="{2AA12311-D837-1A74-98F3-DA7E1FE8FD97}"/>
              </a:ext>
            </a:extLst>
          </p:cNvPr>
          <p:cNvCxnSpPr>
            <a:cxnSpLocks/>
            <a:stCxn id="1037" idx="6"/>
            <a:endCxn id="1038" idx="2"/>
          </p:cNvCxnSpPr>
          <p:nvPr/>
        </p:nvCxnSpPr>
        <p:spPr>
          <a:xfrm>
            <a:off x="7197526" y="2899817"/>
            <a:ext cx="1299011" cy="55787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직선 연결선[R] 1041">
            <a:extLst>
              <a:ext uri="{FF2B5EF4-FFF2-40B4-BE49-F238E27FC236}">
                <a16:creationId xmlns:a16="http://schemas.microsoft.com/office/drawing/2014/main" id="{9293E25A-8FAB-C498-C024-128132186660}"/>
              </a:ext>
            </a:extLst>
          </p:cNvPr>
          <p:cNvCxnSpPr>
            <a:cxnSpLocks/>
            <a:stCxn id="1035" idx="6"/>
            <a:endCxn id="1038" idx="2"/>
          </p:cNvCxnSpPr>
          <p:nvPr/>
        </p:nvCxnSpPr>
        <p:spPr>
          <a:xfrm flipV="1">
            <a:off x="7210296" y="3457687"/>
            <a:ext cx="1286241" cy="5134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B50543EE-75B8-9707-50AA-61A796BE48F8}"/>
              </a:ext>
            </a:extLst>
          </p:cNvPr>
          <p:cNvSpPr txBox="1"/>
          <p:nvPr/>
        </p:nvSpPr>
        <p:spPr>
          <a:xfrm>
            <a:off x="8460853" y="2631100"/>
            <a:ext cx="848234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46" name="잉크 1045">
                <a:extLst>
                  <a:ext uri="{FF2B5EF4-FFF2-40B4-BE49-F238E27FC236}">
                    <a16:creationId xmlns:a16="http://schemas.microsoft.com/office/drawing/2014/main" id="{77BC10FF-B9A4-F795-9626-D5DD21819A55}"/>
                  </a:ext>
                </a:extLst>
              </p14:cNvPr>
              <p14:cNvContentPartPr/>
              <p14:nvPr/>
            </p14:nvContentPartPr>
            <p14:xfrm>
              <a:off x="8697199" y="3306027"/>
              <a:ext cx="225000" cy="290160"/>
            </p14:xfrm>
          </p:contentPart>
        </mc:Choice>
        <mc:Fallback xmlns="">
          <p:pic>
            <p:nvPicPr>
              <p:cNvPr id="1046" name="잉크 1045">
                <a:extLst>
                  <a:ext uri="{FF2B5EF4-FFF2-40B4-BE49-F238E27FC236}">
                    <a16:creationId xmlns:a16="http://schemas.microsoft.com/office/drawing/2014/main" id="{77BC10FF-B9A4-F795-9626-D5DD21819A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88559" y="3297027"/>
                <a:ext cx="2426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49" name="잉크 1048">
                <a:extLst>
                  <a:ext uri="{FF2B5EF4-FFF2-40B4-BE49-F238E27FC236}">
                    <a16:creationId xmlns:a16="http://schemas.microsoft.com/office/drawing/2014/main" id="{EACA434B-1122-2A1C-72D1-B831B5479756}"/>
                  </a:ext>
                </a:extLst>
              </p14:cNvPr>
              <p14:cNvContentPartPr/>
              <p14:nvPr/>
            </p14:nvContentPartPr>
            <p14:xfrm>
              <a:off x="8734655" y="3436288"/>
              <a:ext cx="185760" cy="4320"/>
            </p14:xfrm>
          </p:contentPart>
        </mc:Choice>
        <mc:Fallback xmlns="">
          <p:pic>
            <p:nvPicPr>
              <p:cNvPr id="1049" name="잉크 1048">
                <a:extLst>
                  <a:ext uri="{FF2B5EF4-FFF2-40B4-BE49-F238E27FC236}">
                    <a16:creationId xmlns:a16="http://schemas.microsoft.com/office/drawing/2014/main" id="{EACA434B-1122-2A1C-72D1-B831B54797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26015" y="3427648"/>
                <a:ext cx="203400" cy="21960"/>
              </a:xfrm>
              <a:prstGeom prst="rect">
                <a:avLst/>
              </a:prstGeom>
            </p:spPr>
          </p:pic>
        </mc:Fallback>
      </mc:AlternateContent>
      <p:sp>
        <p:nvSpPr>
          <p:cNvPr id="1050" name="TextBox 1049">
            <a:extLst>
              <a:ext uri="{FF2B5EF4-FFF2-40B4-BE49-F238E27FC236}">
                <a16:creationId xmlns:a16="http://schemas.microsoft.com/office/drawing/2014/main" id="{0D98BF1B-2B97-BCBD-345D-6396C0019B4F}"/>
              </a:ext>
            </a:extLst>
          </p:cNvPr>
          <p:cNvSpPr txBox="1"/>
          <p:nvPr/>
        </p:nvSpPr>
        <p:spPr>
          <a:xfrm>
            <a:off x="12287763" y="-969496"/>
            <a:ext cx="4638754" cy="1938992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layer</a:t>
            </a:r>
            <a:r>
              <a:rPr lang="ko-KR" altLang="en-US" dirty="0"/>
              <a:t>에서는 입력*가중치를 통해 </a:t>
            </a:r>
            <a:r>
              <a:rPr lang="ko-KR" altLang="en-US" dirty="0" err="1"/>
              <a:t>예측값을</a:t>
            </a:r>
            <a:r>
              <a:rPr lang="ko-KR" altLang="en-US" dirty="0"/>
              <a:t> 얻는 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그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실제값의</a:t>
            </a:r>
            <a:r>
              <a:rPr lang="ko-KR" altLang="en-US" dirty="0"/>
              <a:t> 차이를 </a:t>
            </a:r>
            <a:r>
              <a:rPr lang="en-US" altLang="ko-KR" dirty="0"/>
              <a:t>loss function</a:t>
            </a:r>
            <a:r>
              <a:rPr lang="ko-KR" altLang="en-US" dirty="0"/>
              <a:t>을 통해 얻고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loss</a:t>
            </a:r>
            <a:r>
              <a:rPr lang="ko-KR" altLang="en-US" dirty="0"/>
              <a:t>값을 줄이기 위해 가중치를 줄이는 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 err="1"/>
              <a:t>경사하강법을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ko-KR" altLang="en-US" dirty="0"/>
              <a:t>이렇게 가중치를 업데이트하는 과정을 </a:t>
            </a:r>
            <a:r>
              <a:rPr lang="ko-KR" altLang="en-US" dirty="0" err="1"/>
              <a:t>딥러닝에서</a:t>
            </a:r>
            <a:r>
              <a:rPr lang="ko-KR" altLang="en-US" dirty="0"/>
              <a:t> 학습한다고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1051" name="직선 연결선[R] 1050">
            <a:extLst>
              <a:ext uri="{FF2B5EF4-FFF2-40B4-BE49-F238E27FC236}">
                <a16:creationId xmlns:a16="http://schemas.microsoft.com/office/drawing/2014/main" id="{682F81CF-A17B-CCCD-E923-CE0AE54536D6}"/>
              </a:ext>
            </a:extLst>
          </p:cNvPr>
          <p:cNvCxnSpPr>
            <a:cxnSpLocks/>
          </p:cNvCxnSpPr>
          <p:nvPr/>
        </p:nvCxnSpPr>
        <p:spPr>
          <a:xfrm flipV="1">
            <a:off x="9153825" y="3434518"/>
            <a:ext cx="1169237" cy="35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>
            <a:extLst>
              <a:ext uri="{FF2B5EF4-FFF2-40B4-BE49-F238E27FC236}">
                <a16:creationId xmlns:a16="http://schemas.microsoft.com/office/drawing/2014/main" id="{C83F7C1F-54DE-1D58-0CAC-A043BFFE6B09}"/>
              </a:ext>
            </a:extLst>
          </p:cNvPr>
          <p:cNvSpPr txBox="1"/>
          <p:nvPr/>
        </p:nvSpPr>
        <p:spPr>
          <a:xfrm>
            <a:off x="10334486" y="3186368"/>
            <a:ext cx="848234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A677CC-D42F-B012-2108-758DE5CE99C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4524" t="-896"/>
          <a:stretch/>
        </p:blipFill>
        <p:spPr>
          <a:xfrm>
            <a:off x="6012113" y="4377363"/>
            <a:ext cx="2396365" cy="281902"/>
          </a:xfrm>
          <a:prstGeom prst="rect">
            <a:avLst/>
          </a:prstGeom>
        </p:spPr>
      </p:pic>
      <p:pic>
        <p:nvPicPr>
          <p:cNvPr id="5" name="그림 4" descr="폰트, 텍스트, 화이트, 서예이(가) 표시된 사진&#10;&#10;자동 생성된 설명">
            <a:extLst>
              <a:ext uri="{FF2B5EF4-FFF2-40B4-BE49-F238E27FC236}">
                <a16:creationId xmlns:a16="http://schemas.microsoft.com/office/drawing/2014/main" id="{B35EA58A-CC8F-24E6-DBB8-D3614849740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43947" y="3671273"/>
            <a:ext cx="1173341" cy="41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1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0DBC1861-DB97-50D5-1F5C-61F4FBFBEE1D}"/>
              </a:ext>
            </a:extLst>
          </p:cNvPr>
          <p:cNvSpPr/>
          <p:nvPr/>
        </p:nvSpPr>
        <p:spPr>
          <a:xfrm>
            <a:off x="1501726" y="5393297"/>
            <a:ext cx="9188548" cy="855086"/>
          </a:xfrm>
          <a:prstGeom prst="roundRect">
            <a:avLst/>
          </a:prstGeom>
          <a:solidFill>
            <a:schemeClr val="tx1">
              <a:lumMod val="50000"/>
              <a:lumOff val="50000"/>
              <a:alpha val="29188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E7E184-3000-D7CF-D282-D571289BD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976" y="1316451"/>
            <a:ext cx="6478697" cy="3517729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10A352-E9A4-2E78-CAEA-0F2C0AC47184}"/>
              </a:ext>
            </a:extLst>
          </p:cNvPr>
          <p:cNvSpPr txBox="1"/>
          <p:nvPr/>
        </p:nvSpPr>
        <p:spPr>
          <a:xfrm>
            <a:off x="3722752" y="5540481"/>
            <a:ext cx="4710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모델의 </a:t>
            </a:r>
            <a:r>
              <a:rPr kumimoji="1"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예측값과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데이터의 </a:t>
            </a:r>
            <a:r>
              <a:rPr kumimoji="1"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실제값의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차이를 줄이기 위해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400" b="1" dirty="0"/>
              <a:t>가중치를 수정해 나가는 과정</a:t>
            </a:r>
            <a:endParaRPr kumimoji="1" lang="en-US" altLang="ko-KR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C54770-6168-5DFC-0724-FB1AFE1E5649}"/>
              </a:ext>
            </a:extLst>
          </p:cNvPr>
          <p:cNvSpPr txBox="1"/>
          <p:nvPr/>
        </p:nvSpPr>
        <p:spPr>
          <a:xfrm>
            <a:off x="12287763" y="1206670"/>
            <a:ext cx="3220871" cy="43396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최적 가중치 값을 찾는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레이어 마다 입력과 </a:t>
            </a:r>
            <a:r>
              <a:rPr lang="en-US" altLang="ko-KR" dirty="0"/>
              <a:t>w</a:t>
            </a:r>
            <a:r>
              <a:rPr lang="ko-KR" altLang="en-US" dirty="0" err="1"/>
              <a:t>를</a:t>
            </a:r>
            <a:r>
              <a:rPr lang="ko-KR" altLang="en-US" dirty="0"/>
              <a:t> 곱해 출력을 내는데</a:t>
            </a:r>
            <a:r>
              <a:rPr lang="en-US" altLang="ko-KR" dirty="0"/>
              <a:t>, </a:t>
            </a:r>
            <a:r>
              <a:rPr lang="en-US" altLang="ko-KR" dirty="0" err="1"/>
              <a:t>wx+b</a:t>
            </a:r>
            <a:r>
              <a:rPr lang="ko-KR" altLang="en-US" dirty="0"/>
              <a:t>가 </a:t>
            </a:r>
            <a:r>
              <a:rPr lang="ko-KR" altLang="en-US" dirty="0" err="1"/>
              <a:t>예측값이라고</a:t>
            </a:r>
            <a:r>
              <a:rPr lang="ko-KR" altLang="en-US" dirty="0"/>
              <a:t> 하면</a:t>
            </a:r>
            <a:r>
              <a:rPr lang="en-US" altLang="ko-KR" dirty="0"/>
              <a:t>,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그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</a:t>
            </a:r>
            <a:r>
              <a:rPr lang="ko-KR" altLang="en-US" dirty="0"/>
              <a:t> 과의 차이를 감소하는 방향으로 파라미터를 업데이트한다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그 때</a:t>
            </a:r>
            <a:r>
              <a:rPr lang="en-US" altLang="ko-KR" dirty="0"/>
              <a:t>, </a:t>
            </a:r>
            <a:r>
              <a:rPr lang="ko-KR" altLang="en-US" dirty="0"/>
              <a:t>그 차이를 계산하는 걸 손실함수라고 하고</a:t>
            </a:r>
            <a:r>
              <a:rPr lang="en-US" altLang="ko-KR" dirty="0"/>
              <a:t>, </a:t>
            </a:r>
            <a:r>
              <a:rPr lang="ko-KR" altLang="en-US" dirty="0"/>
              <a:t>감소하는 방향으로 업데이트 하는 방법은 </a:t>
            </a:r>
            <a:r>
              <a:rPr lang="ko-KR" altLang="en-US" dirty="0" err="1"/>
              <a:t>그라디언트</a:t>
            </a:r>
            <a:r>
              <a:rPr lang="ko-KR" altLang="en-US" dirty="0"/>
              <a:t> </a:t>
            </a:r>
            <a:r>
              <a:rPr lang="ko-KR" altLang="en-US" dirty="0" err="1"/>
              <a:t>디센트를</a:t>
            </a:r>
            <a:r>
              <a:rPr lang="ko-KR" altLang="en-US" dirty="0"/>
              <a:t> 이용한다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업데이트 알고리즘은 </a:t>
            </a:r>
            <a:r>
              <a:rPr lang="ko-KR" altLang="en-US" dirty="0" err="1"/>
              <a:t>옵티마이저가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식으로 표현하면 </a:t>
            </a:r>
            <a:r>
              <a:rPr lang="en-US" altLang="ko-KR" dirty="0"/>
              <a:t>zh1 = w1x1 + w2x2+b1</a:t>
            </a:r>
          </a:p>
          <a:p>
            <a:r>
              <a:rPr lang="en-US" altLang="ko-KR" dirty="0"/>
              <a:t>h1 = /sigma(zh1)</a:t>
            </a:r>
          </a:p>
          <a:p>
            <a:r>
              <a:rPr lang="ko-KR" altLang="en-US" dirty="0"/>
              <a:t>이때 시그마는 활성화 함수로 비선형성으로 </a:t>
            </a:r>
            <a:r>
              <a:rPr lang="ko-KR" altLang="en-US" dirty="0" err="1"/>
              <a:t>여러층을</a:t>
            </a:r>
            <a:r>
              <a:rPr lang="ko-KR" altLang="en-US" dirty="0"/>
              <a:t> 쌓을 수</a:t>
            </a:r>
            <a:r>
              <a:rPr lang="en-US" altLang="ko-KR" dirty="0"/>
              <a:t> </a:t>
            </a:r>
            <a:r>
              <a:rPr lang="ko-KR" altLang="en-US" dirty="0"/>
              <a:t>있게 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결론적으로</a:t>
            </a:r>
            <a:r>
              <a:rPr lang="en-US" altLang="ko-KR" dirty="0"/>
              <a:t>, </a:t>
            </a:r>
            <a:r>
              <a:rPr lang="ko-KR" altLang="en-US" dirty="0"/>
              <a:t>각 층마다 파라미터가 입력과 곱해져 </a:t>
            </a:r>
            <a:r>
              <a:rPr lang="ko-KR" altLang="en-US" dirty="0" err="1"/>
              <a:t>출력값이</a:t>
            </a:r>
            <a:r>
              <a:rPr lang="ko-KR" altLang="en-US" dirty="0"/>
              <a:t> 나오는 데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ko-KR" altLang="en-US" dirty="0" err="1"/>
              <a:t>출력값과</a:t>
            </a:r>
            <a:r>
              <a:rPr lang="ko-KR" altLang="en-US" dirty="0"/>
              <a:t> </a:t>
            </a:r>
            <a:r>
              <a:rPr lang="ko-KR" altLang="en-US" dirty="0" err="1"/>
              <a:t>실제값과의</a:t>
            </a:r>
            <a:r>
              <a:rPr lang="ko-KR" altLang="en-US" dirty="0"/>
              <a:t> 차이로 파라미터를 업데이트를 하고</a:t>
            </a:r>
            <a:r>
              <a:rPr lang="en-US" altLang="ko-KR" dirty="0"/>
              <a:t>, </a:t>
            </a:r>
            <a:r>
              <a:rPr lang="ko-KR" altLang="en-US" dirty="0"/>
              <a:t>그 업데이트하는 과정을 학습이라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1C87AE-D9D2-229E-5392-073FA2B4D2A8}"/>
              </a:ext>
            </a:extLst>
          </p:cNvPr>
          <p:cNvSpPr txBox="1"/>
          <p:nvPr/>
        </p:nvSpPr>
        <p:spPr>
          <a:xfrm>
            <a:off x="1282361" y="1565552"/>
            <a:ext cx="1557404" cy="276999"/>
          </a:xfrm>
          <a:prstGeom prst="rect">
            <a:avLst/>
          </a:prstGeom>
          <a:noFill/>
          <a:ln w="9525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ko-KR" altLang="en-US" dirty="0"/>
              <a:t>딥러닝 구조 예시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64CDC7D-4B2B-D0A2-BC6E-B2C410036FFC}"/>
              </a:ext>
            </a:extLst>
          </p:cNvPr>
          <p:cNvSpPr/>
          <p:nvPr/>
        </p:nvSpPr>
        <p:spPr>
          <a:xfrm>
            <a:off x="1668631" y="9152204"/>
            <a:ext cx="306846" cy="30684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DC35B15-F7CA-ABB2-906A-3533B9F6342F}"/>
              </a:ext>
            </a:extLst>
          </p:cNvPr>
          <p:cNvSpPr/>
          <p:nvPr/>
        </p:nvSpPr>
        <p:spPr>
          <a:xfrm>
            <a:off x="1668631" y="7574832"/>
            <a:ext cx="306846" cy="30684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67642CF-0008-EADD-B560-B6838DCAE136}"/>
              </a:ext>
            </a:extLst>
          </p:cNvPr>
          <p:cNvSpPr/>
          <p:nvPr/>
        </p:nvSpPr>
        <p:spPr>
          <a:xfrm>
            <a:off x="1668631" y="8363518"/>
            <a:ext cx="306846" cy="30684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C9D82EA-19B3-D6A0-D556-1F39A3A55A50}"/>
              </a:ext>
            </a:extLst>
          </p:cNvPr>
          <p:cNvSpPr/>
          <p:nvPr/>
        </p:nvSpPr>
        <p:spPr>
          <a:xfrm>
            <a:off x="3626174" y="8273604"/>
            <a:ext cx="494421" cy="49442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E567E49D-C38C-8303-AF34-F97E7FA24EB2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>
            <a:off x="1975477" y="7728255"/>
            <a:ext cx="1650697" cy="7925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788A5166-DBBB-C144-2A74-589A5842402A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1975477" y="8516941"/>
            <a:ext cx="1650697" cy="387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D714AD18-87D3-980D-B02B-539121F73D95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 flipV="1">
            <a:off x="1975477" y="8520815"/>
            <a:ext cx="1650697" cy="784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CD32BEBA-747D-FC49-CB19-A2CB9B4D1DB4}"/>
              </a:ext>
            </a:extLst>
          </p:cNvPr>
          <p:cNvCxnSpPr>
            <a:cxnSpLocks/>
            <a:stCxn id="40" idx="3"/>
            <a:endCxn id="26" idx="2"/>
          </p:cNvCxnSpPr>
          <p:nvPr/>
        </p:nvCxnSpPr>
        <p:spPr>
          <a:xfrm>
            <a:off x="4112832" y="8505725"/>
            <a:ext cx="948152" cy="112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187CDA8D-61F1-5AF3-BE9C-785CBF512840}"/>
              </a:ext>
            </a:extLst>
          </p:cNvPr>
          <p:cNvSpPr/>
          <p:nvPr/>
        </p:nvSpPr>
        <p:spPr>
          <a:xfrm>
            <a:off x="5060984" y="8269730"/>
            <a:ext cx="494421" cy="49442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0CB742B3-1BB6-AE33-8E2C-AF46AD5F5FF9}"/>
              </a:ext>
            </a:extLst>
          </p:cNvPr>
          <p:cNvCxnSpPr>
            <a:cxnSpLocks/>
            <a:stCxn id="26" idx="6"/>
            <a:endCxn id="48" idx="1"/>
          </p:cNvCxnSpPr>
          <p:nvPr/>
        </p:nvCxnSpPr>
        <p:spPr>
          <a:xfrm>
            <a:off x="5555405" y="8516941"/>
            <a:ext cx="879609" cy="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A86F6B80-0FD5-956D-1973-8DE829AFA6C5}"/>
                  </a:ext>
                </a:extLst>
              </p14:cNvPr>
              <p14:cNvContentPartPr/>
              <p14:nvPr/>
            </p14:nvContentPartPr>
            <p14:xfrm>
              <a:off x="5221074" y="8415627"/>
              <a:ext cx="174240" cy="20196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A86F6B80-0FD5-956D-1973-8DE829AFA6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11714" y="8406627"/>
                <a:ext cx="192960" cy="22068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F2F1C5DB-015A-459A-BD4B-A19A624667B5}"/>
              </a:ext>
            </a:extLst>
          </p:cNvPr>
          <p:cNvSpPr txBox="1"/>
          <p:nvPr/>
        </p:nvSpPr>
        <p:spPr>
          <a:xfrm>
            <a:off x="4971197" y="7772573"/>
            <a:ext cx="848234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activation function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D822D7-D268-FA9A-A6DC-BC1264955FFD}"/>
              </a:ext>
            </a:extLst>
          </p:cNvPr>
          <p:cNvSpPr txBox="1"/>
          <p:nvPr/>
        </p:nvSpPr>
        <p:spPr>
          <a:xfrm>
            <a:off x="3633687" y="8367225"/>
            <a:ext cx="479145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sum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0324CE-0AC2-F551-7C49-2D396A9115DE}"/>
              </a:ext>
            </a:extLst>
          </p:cNvPr>
          <p:cNvSpPr txBox="1"/>
          <p:nvPr/>
        </p:nvSpPr>
        <p:spPr>
          <a:xfrm>
            <a:off x="2571758" y="8482806"/>
            <a:ext cx="390481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0F5453-848C-A1EA-B1CF-4A49652791B4}"/>
              </a:ext>
            </a:extLst>
          </p:cNvPr>
          <p:cNvSpPr txBox="1"/>
          <p:nvPr/>
        </p:nvSpPr>
        <p:spPr>
          <a:xfrm>
            <a:off x="2570756" y="8969202"/>
            <a:ext cx="390481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w2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DBA948-0A6F-10A1-8537-C5CF5C8D4D2A}"/>
              </a:ext>
            </a:extLst>
          </p:cNvPr>
          <p:cNvSpPr txBox="1"/>
          <p:nvPr/>
        </p:nvSpPr>
        <p:spPr>
          <a:xfrm>
            <a:off x="1644878" y="8378525"/>
            <a:ext cx="390481" cy="276999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FF80B8-4D24-644D-3D27-FB940ED6BEB6}"/>
              </a:ext>
            </a:extLst>
          </p:cNvPr>
          <p:cNvSpPr txBox="1"/>
          <p:nvPr/>
        </p:nvSpPr>
        <p:spPr>
          <a:xfrm>
            <a:off x="1670582" y="9169903"/>
            <a:ext cx="390481" cy="276999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920046-40F2-F13F-5418-210B11D2AFF5}"/>
              </a:ext>
            </a:extLst>
          </p:cNvPr>
          <p:cNvSpPr txBox="1"/>
          <p:nvPr/>
        </p:nvSpPr>
        <p:spPr>
          <a:xfrm>
            <a:off x="1685236" y="7587495"/>
            <a:ext cx="390481" cy="276999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E878AF-E669-569B-71FE-1BC6B2977E56}"/>
              </a:ext>
            </a:extLst>
          </p:cNvPr>
          <p:cNvSpPr txBox="1"/>
          <p:nvPr/>
        </p:nvSpPr>
        <p:spPr>
          <a:xfrm>
            <a:off x="2584307" y="7861315"/>
            <a:ext cx="390481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w0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61E870-697B-40C9-9423-11AD446D10CC}"/>
              </a:ext>
            </a:extLst>
          </p:cNvPr>
          <p:cNvSpPr txBox="1"/>
          <p:nvPr/>
        </p:nvSpPr>
        <p:spPr>
          <a:xfrm>
            <a:off x="6435014" y="8378525"/>
            <a:ext cx="848234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875A3E-9EA7-63B0-3772-B53F3C614F87}"/>
              </a:ext>
            </a:extLst>
          </p:cNvPr>
          <p:cNvSpPr txBox="1"/>
          <p:nvPr/>
        </p:nvSpPr>
        <p:spPr>
          <a:xfrm>
            <a:off x="1644877" y="9608762"/>
            <a:ext cx="8106886" cy="24622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sz="1000" dirty="0"/>
              <a:t>input              weight                 sum                     nonlinearity	     output		  %   loss function</a:t>
            </a:r>
            <a:endParaRPr lang="ko-KR" altLang="en-US" sz="1000" dirty="0"/>
          </a:p>
        </p:txBody>
      </p:sp>
      <p:pic>
        <p:nvPicPr>
          <p:cNvPr id="1025" name="그림 1024" descr="폰트, 화이트, 타이포그래피, 서예이(가) 표시된 사진&#10;&#10;자동 생성된 설명">
            <a:extLst>
              <a:ext uri="{FF2B5EF4-FFF2-40B4-BE49-F238E27FC236}">
                <a16:creationId xmlns:a16="http://schemas.microsoft.com/office/drawing/2014/main" id="{76838479-5A00-1415-831A-E92D092D4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720" y="8822711"/>
            <a:ext cx="1650697" cy="377302"/>
          </a:xfrm>
          <a:prstGeom prst="rect">
            <a:avLst/>
          </a:prstGeom>
        </p:spPr>
      </p:pic>
      <p:pic>
        <p:nvPicPr>
          <p:cNvPr id="1033" name="그림 1032" descr="폰트, 화이트, 서예, 상징이(가) 표시된 사진&#10;&#10;자동 생성된 설명">
            <a:extLst>
              <a:ext uri="{FF2B5EF4-FFF2-40B4-BE49-F238E27FC236}">
                <a16:creationId xmlns:a16="http://schemas.microsoft.com/office/drawing/2014/main" id="{C941FEBD-B56E-C8CC-9296-D23C000460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5444" y="8854886"/>
            <a:ext cx="825500" cy="342900"/>
          </a:xfrm>
          <a:prstGeom prst="rect">
            <a:avLst/>
          </a:prstGeom>
        </p:spPr>
      </p:pic>
      <p:sp>
        <p:nvSpPr>
          <p:cNvPr id="1035" name="타원 1034">
            <a:extLst>
              <a:ext uri="{FF2B5EF4-FFF2-40B4-BE49-F238E27FC236}">
                <a16:creationId xmlns:a16="http://schemas.microsoft.com/office/drawing/2014/main" id="{B40F96A2-EB31-5AD7-CDF8-2F18330E4D34}"/>
              </a:ext>
            </a:extLst>
          </p:cNvPr>
          <p:cNvSpPr/>
          <p:nvPr/>
        </p:nvSpPr>
        <p:spPr>
          <a:xfrm>
            <a:off x="6447784" y="8200077"/>
            <a:ext cx="626324" cy="6263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0AE4816A-A627-572B-15EE-FF21C8006DE3}"/>
              </a:ext>
            </a:extLst>
          </p:cNvPr>
          <p:cNvSpPr txBox="1"/>
          <p:nvPr/>
        </p:nvSpPr>
        <p:spPr>
          <a:xfrm>
            <a:off x="6422244" y="7307230"/>
            <a:ext cx="848234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ko-KR" altLang="en-US" dirty="0" err="1"/>
              <a:t>실제값</a:t>
            </a:r>
            <a:endParaRPr lang="ko-KR" altLang="en-US" dirty="0"/>
          </a:p>
        </p:txBody>
      </p:sp>
      <p:sp>
        <p:nvSpPr>
          <p:cNvPr id="1037" name="타원 1036">
            <a:extLst>
              <a:ext uri="{FF2B5EF4-FFF2-40B4-BE49-F238E27FC236}">
                <a16:creationId xmlns:a16="http://schemas.microsoft.com/office/drawing/2014/main" id="{66D3FA61-2491-A39A-4989-93E704A3DF7D}"/>
              </a:ext>
            </a:extLst>
          </p:cNvPr>
          <p:cNvSpPr/>
          <p:nvPr/>
        </p:nvSpPr>
        <p:spPr>
          <a:xfrm>
            <a:off x="6435014" y="7128782"/>
            <a:ext cx="626324" cy="6263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8" name="타원 1037">
            <a:extLst>
              <a:ext uri="{FF2B5EF4-FFF2-40B4-BE49-F238E27FC236}">
                <a16:creationId xmlns:a16="http://schemas.microsoft.com/office/drawing/2014/main" id="{AAE7C4D0-92EA-70C8-4A1F-35BB98A9FE39}"/>
              </a:ext>
            </a:extLst>
          </p:cNvPr>
          <p:cNvSpPr/>
          <p:nvPr/>
        </p:nvSpPr>
        <p:spPr>
          <a:xfrm>
            <a:off x="8360349" y="7686652"/>
            <a:ext cx="626324" cy="6263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39" name="직선 연결선[R] 1038">
            <a:extLst>
              <a:ext uri="{FF2B5EF4-FFF2-40B4-BE49-F238E27FC236}">
                <a16:creationId xmlns:a16="http://schemas.microsoft.com/office/drawing/2014/main" id="{2AA12311-D837-1A74-98F3-DA7E1FE8FD97}"/>
              </a:ext>
            </a:extLst>
          </p:cNvPr>
          <p:cNvCxnSpPr>
            <a:cxnSpLocks/>
            <a:stCxn id="1037" idx="6"/>
            <a:endCxn id="1038" idx="2"/>
          </p:cNvCxnSpPr>
          <p:nvPr/>
        </p:nvCxnSpPr>
        <p:spPr>
          <a:xfrm>
            <a:off x="7061338" y="7441944"/>
            <a:ext cx="1299011" cy="55787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직선 연결선[R] 1041">
            <a:extLst>
              <a:ext uri="{FF2B5EF4-FFF2-40B4-BE49-F238E27FC236}">
                <a16:creationId xmlns:a16="http://schemas.microsoft.com/office/drawing/2014/main" id="{9293E25A-8FAB-C498-C024-128132186660}"/>
              </a:ext>
            </a:extLst>
          </p:cNvPr>
          <p:cNvCxnSpPr>
            <a:cxnSpLocks/>
            <a:stCxn id="1035" idx="6"/>
            <a:endCxn id="1038" idx="2"/>
          </p:cNvCxnSpPr>
          <p:nvPr/>
        </p:nvCxnSpPr>
        <p:spPr>
          <a:xfrm flipV="1">
            <a:off x="7074108" y="7999814"/>
            <a:ext cx="1286241" cy="5134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B50543EE-75B8-9707-50AA-61A796BE48F8}"/>
              </a:ext>
            </a:extLst>
          </p:cNvPr>
          <p:cNvSpPr txBox="1"/>
          <p:nvPr/>
        </p:nvSpPr>
        <p:spPr>
          <a:xfrm>
            <a:off x="8324665" y="7173227"/>
            <a:ext cx="848234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46" name="잉크 1045">
                <a:extLst>
                  <a:ext uri="{FF2B5EF4-FFF2-40B4-BE49-F238E27FC236}">
                    <a16:creationId xmlns:a16="http://schemas.microsoft.com/office/drawing/2014/main" id="{77BC10FF-B9A4-F795-9626-D5DD21819A55}"/>
                  </a:ext>
                </a:extLst>
              </p14:cNvPr>
              <p14:cNvContentPartPr/>
              <p14:nvPr/>
            </p14:nvContentPartPr>
            <p14:xfrm>
              <a:off x="8561011" y="7848154"/>
              <a:ext cx="225000" cy="290160"/>
            </p14:xfrm>
          </p:contentPart>
        </mc:Choice>
        <mc:Fallback xmlns="">
          <p:pic>
            <p:nvPicPr>
              <p:cNvPr id="1046" name="잉크 1045">
                <a:extLst>
                  <a:ext uri="{FF2B5EF4-FFF2-40B4-BE49-F238E27FC236}">
                    <a16:creationId xmlns:a16="http://schemas.microsoft.com/office/drawing/2014/main" id="{77BC10FF-B9A4-F795-9626-D5DD21819A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52371" y="7839154"/>
                <a:ext cx="2426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49" name="잉크 1048">
                <a:extLst>
                  <a:ext uri="{FF2B5EF4-FFF2-40B4-BE49-F238E27FC236}">
                    <a16:creationId xmlns:a16="http://schemas.microsoft.com/office/drawing/2014/main" id="{EACA434B-1122-2A1C-72D1-B831B5479756}"/>
                  </a:ext>
                </a:extLst>
              </p14:cNvPr>
              <p14:cNvContentPartPr/>
              <p14:nvPr/>
            </p14:nvContentPartPr>
            <p14:xfrm>
              <a:off x="8598467" y="7978415"/>
              <a:ext cx="185760" cy="4320"/>
            </p14:xfrm>
          </p:contentPart>
        </mc:Choice>
        <mc:Fallback xmlns="">
          <p:pic>
            <p:nvPicPr>
              <p:cNvPr id="1049" name="잉크 1048">
                <a:extLst>
                  <a:ext uri="{FF2B5EF4-FFF2-40B4-BE49-F238E27FC236}">
                    <a16:creationId xmlns:a16="http://schemas.microsoft.com/office/drawing/2014/main" id="{EACA434B-1122-2A1C-72D1-B831B54797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89827" y="7969775"/>
                <a:ext cx="203400" cy="21960"/>
              </a:xfrm>
              <a:prstGeom prst="rect">
                <a:avLst/>
              </a:prstGeom>
            </p:spPr>
          </p:pic>
        </mc:Fallback>
      </mc:AlternateContent>
      <p:sp>
        <p:nvSpPr>
          <p:cNvPr id="1050" name="TextBox 1049">
            <a:extLst>
              <a:ext uri="{FF2B5EF4-FFF2-40B4-BE49-F238E27FC236}">
                <a16:creationId xmlns:a16="http://schemas.microsoft.com/office/drawing/2014/main" id="{0D98BF1B-2B97-BCBD-345D-6396C0019B4F}"/>
              </a:ext>
            </a:extLst>
          </p:cNvPr>
          <p:cNvSpPr txBox="1"/>
          <p:nvPr/>
        </p:nvSpPr>
        <p:spPr>
          <a:xfrm>
            <a:off x="12287763" y="-969496"/>
            <a:ext cx="4638754" cy="1938992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layer</a:t>
            </a:r>
            <a:r>
              <a:rPr lang="ko-KR" altLang="en-US" dirty="0"/>
              <a:t>에서는 입력*가중치를 통해 </a:t>
            </a:r>
            <a:r>
              <a:rPr lang="ko-KR" altLang="en-US" dirty="0" err="1"/>
              <a:t>예측값을</a:t>
            </a:r>
            <a:r>
              <a:rPr lang="ko-KR" altLang="en-US" dirty="0"/>
              <a:t> 얻는 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그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실제값의</a:t>
            </a:r>
            <a:r>
              <a:rPr lang="ko-KR" altLang="en-US" dirty="0"/>
              <a:t> 차이를 </a:t>
            </a:r>
            <a:r>
              <a:rPr lang="en-US" altLang="ko-KR" dirty="0"/>
              <a:t>loss function</a:t>
            </a:r>
            <a:r>
              <a:rPr lang="ko-KR" altLang="en-US" dirty="0"/>
              <a:t>을 통해 얻고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loss</a:t>
            </a:r>
            <a:r>
              <a:rPr lang="ko-KR" altLang="en-US" dirty="0"/>
              <a:t>값을 줄이기 위해 가중치를 줄이는 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 err="1"/>
              <a:t>경사하강법을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ko-KR" altLang="en-US" dirty="0"/>
              <a:t>이렇게 가중치를 업데이트하는 과정을 </a:t>
            </a:r>
            <a:r>
              <a:rPr lang="ko-KR" altLang="en-US" dirty="0" err="1"/>
              <a:t>딥러닝에서</a:t>
            </a:r>
            <a:r>
              <a:rPr lang="ko-KR" altLang="en-US" dirty="0"/>
              <a:t> 학습한다고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1051" name="직선 연결선[R] 1050">
            <a:extLst>
              <a:ext uri="{FF2B5EF4-FFF2-40B4-BE49-F238E27FC236}">
                <a16:creationId xmlns:a16="http://schemas.microsoft.com/office/drawing/2014/main" id="{682F81CF-A17B-CCCD-E923-CE0AE54536D6}"/>
              </a:ext>
            </a:extLst>
          </p:cNvPr>
          <p:cNvCxnSpPr>
            <a:cxnSpLocks/>
          </p:cNvCxnSpPr>
          <p:nvPr/>
        </p:nvCxnSpPr>
        <p:spPr>
          <a:xfrm flipV="1">
            <a:off x="9017637" y="7976645"/>
            <a:ext cx="1169237" cy="35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TextBox 1051">
            <a:extLst>
              <a:ext uri="{FF2B5EF4-FFF2-40B4-BE49-F238E27FC236}">
                <a16:creationId xmlns:a16="http://schemas.microsoft.com/office/drawing/2014/main" id="{C83F7C1F-54DE-1D58-0CAC-A043BFFE6B09}"/>
              </a:ext>
            </a:extLst>
          </p:cNvPr>
          <p:cNvSpPr txBox="1"/>
          <p:nvPr/>
        </p:nvSpPr>
        <p:spPr>
          <a:xfrm>
            <a:off x="10198298" y="7728495"/>
            <a:ext cx="848234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A677CC-D42F-B012-2108-758DE5CE99C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4524" t="-896"/>
          <a:stretch/>
        </p:blipFill>
        <p:spPr>
          <a:xfrm>
            <a:off x="5875925" y="8919490"/>
            <a:ext cx="2396365" cy="281902"/>
          </a:xfrm>
          <a:prstGeom prst="rect">
            <a:avLst/>
          </a:prstGeom>
        </p:spPr>
      </p:pic>
      <p:pic>
        <p:nvPicPr>
          <p:cNvPr id="5" name="그림 4" descr="폰트, 텍스트, 화이트, 서예이(가) 표시된 사진&#10;&#10;자동 생성된 설명">
            <a:extLst>
              <a:ext uri="{FF2B5EF4-FFF2-40B4-BE49-F238E27FC236}">
                <a16:creationId xmlns:a16="http://schemas.microsoft.com/office/drawing/2014/main" id="{B35EA58A-CC8F-24E6-DBB8-D3614849740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07759" y="8213400"/>
            <a:ext cx="1173341" cy="4130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1B498A-F392-A3E1-8759-9CE66F70EAA9}"/>
              </a:ext>
            </a:extLst>
          </p:cNvPr>
          <p:cNvSpPr txBox="1"/>
          <p:nvPr/>
        </p:nvSpPr>
        <p:spPr>
          <a:xfrm>
            <a:off x="4709218" y="4786798"/>
            <a:ext cx="848234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pPr algn="ctr"/>
            <a:r>
              <a:rPr lang="en-US" altLang="ko-KR" dirty="0"/>
              <a:t>weights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F516EDB-A9BB-EE14-878E-223A81FEC910}"/>
              </a:ext>
            </a:extLst>
          </p:cNvPr>
          <p:cNvCxnSpPr>
            <a:cxnSpLocks/>
          </p:cNvCxnSpPr>
          <p:nvPr/>
        </p:nvCxnSpPr>
        <p:spPr>
          <a:xfrm flipH="1" flipV="1">
            <a:off x="5111503" y="4300315"/>
            <a:ext cx="11367" cy="4921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C8B8E6-85AA-CB3E-FEBA-F76CB3A9064F}"/>
              </a:ext>
            </a:extLst>
          </p:cNvPr>
          <p:cNvSpPr txBox="1"/>
          <p:nvPr/>
        </p:nvSpPr>
        <p:spPr>
          <a:xfrm>
            <a:off x="5951984" y="4780713"/>
            <a:ext cx="848234" cy="27699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pPr algn="ctr"/>
            <a:r>
              <a:rPr lang="en-US" altLang="ko-KR" dirty="0"/>
              <a:t>weights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388E5FC-6960-701B-75DC-1C89D4DC6F00}"/>
              </a:ext>
            </a:extLst>
          </p:cNvPr>
          <p:cNvCxnSpPr>
            <a:cxnSpLocks/>
          </p:cNvCxnSpPr>
          <p:nvPr/>
        </p:nvCxnSpPr>
        <p:spPr>
          <a:xfrm flipH="1" flipV="1">
            <a:off x="6364734" y="4288553"/>
            <a:ext cx="11367" cy="4921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6E18CF-3C17-A694-7F61-D122327747D8}"/>
              </a:ext>
            </a:extLst>
          </p:cNvPr>
          <p:cNvSpPr txBox="1"/>
          <p:nvPr/>
        </p:nvSpPr>
        <p:spPr>
          <a:xfrm>
            <a:off x="9017637" y="2752149"/>
            <a:ext cx="1732297" cy="64633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kumimoji="1" sz="1200" b="0">
                <a:latin typeface="+mj-lt"/>
              </a:defRPr>
            </a:lvl1pPr>
          </a:lstStyle>
          <a:p>
            <a:r>
              <a:rPr lang="en-US" altLang="ko-KR" dirty="0"/>
              <a:t>loss</a:t>
            </a:r>
          </a:p>
          <a:p>
            <a:endParaRPr lang="en-US" altLang="ko-KR" dirty="0"/>
          </a:p>
          <a:p>
            <a:r>
              <a:rPr lang="en-US" altLang="ko-KR" dirty="0"/>
              <a:t>backpropagation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CB1164B-982D-DE78-4C27-587FDEEB82F2}"/>
              </a:ext>
            </a:extLst>
          </p:cNvPr>
          <p:cNvCxnSpPr>
            <a:cxnSpLocks/>
          </p:cNvCxnSpPr>
          <p:nvPr/>
        </p:nvCxnSpPr>
        <p:spPr>
          <a:xfrm>
            <a:off x="8060497" y="2880761"/>
            <a:ext cx="90060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F8BECE4-B493-1F3D-FC25-0FA43DFF5578}"/>
              </a:ext>
            </a:extLst>
          </p:cNvPr>
          <p:cNvCxnSpPr>
            <a:cxnSpLocks/>
          </p:cNvCxnSpPr>
          <p:nvPr/>
        </p:nvCxnSpPr>
        <p:spPr>
          <a:xfrm flipH="1">
            <a:off x="8052246" y="3247169"/>
            <a:ext cx="90060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F4CB3B-2118-BAAA-5651-377C9963D288}"/>
              </a:ext>
            </a:extLst>
          </p:cNvPr>
          <p:cNvSpPr/>
          <p:nvPr/>
        </p:nvSpPr>
        <p:spPr>
          <a:xfrm>
            <a:off x="0" y="474260"/>
            <a:ext cx="6078070" cy="435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E3B665-2D37-0B1A-6132-1A77BCAF2C6B}"/>
              </a:ext>
            </a:extLst>
          </p:cNvPr>
          <p:cNvSpPr txBox="1"/>
          <p:nvPr/>
        </p:nvSpPr>
        <p:spPr>
          <a:xfrm>
            <a:off x="319311" y="507583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</a:rPr>
              <a:t>딥러닝에서</a:t>
            </a:r>
            <a:r>
              <a:rPr kumimoji="1" lang="en-US" altLang="ko-KR" b="1" dirty="0">
                <a:solidFill>
                  <a:schemeClr val="bg1"/>
                </a:solidFill>
              </a:rPr>
              <a:t>＂</a:t>
            </a:r>
            <a:r>
              <a:rPr kumimoji="1" lang="ko-KR" altLang="en-US" b="1" dirty="0">
                <a:solidFill>
                  <a:schemeClr val="bg1"/>
                </a:solidFill>
              </a:rPr>
              <a:t>학습</a:t>
            </a:r>
            <a:r>
              <a:rPr kumimoji="1" lang="en-US" altLang="ko-KR" b="1" dirty="0">
                <a:solidFill>
                  <a:schemeClr val="bg1"/>
                </a:solidFill>
              </a:rPr>
              <a:t> “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</a:rPr>
              <a:t>이란</a:t>
            </a:r>
            <a:r>
              <a:rPr kumimoji="1" lang="en-US" altLang="ko-KR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3193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1863</TotalTime>
  <Words>1082</Words>
  <Application>Microsoft Macintosh PowerPoint</Application>
  <PresentationFormat>와이드스크린</PresentationFormat>
  <Paragraphs>260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Helvetica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가은</dc:creator>
  <cp:lastModifiedBy>한 가은</cp:lastModifiedBy>
  <cp:revision>7</cp:revision>
  <dcterms:created xsi:type="dcterms:W3CDTF">2025-05-22T12:21:04Z</dcterms:created>
  <dcterms:modified xsi:type="dcterms:W3CDTF">2025-06-05T12:14:45Z</dcterms:modified>
</cp:coreProperties>
</file>