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Default Extension="vml" ContentType="application/vnd.openxmlformats-officedocument.vmlDrawing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63" r:id="rId2"/>
    <p:sldId id="330" r:id="rId3"/>
    <p:sldId id="274" r:id="rId4"/>
    <p:sldId id="273" r:id="rId5"/>
    <p:sldId id="299" r:id="rId6"/>
    <p:sldId id="300" r:id="rId7"/>
    <p:sldId id="301" r:id="rId8"/>
    <p:sldId id="303" r:id="rId9"/>
    <p:sldId id="302" r:id="rId10"/>
    <p:sldId id="304" r:id="rId11"/>
    <p:sldId id="305" r:id="rId12"/>
    <p:sldId id="306" r:id="rId13"/>
    <p:sldId id="310" r:id="rId14"/>
    <p:sldId id="311" r:id="rId15"/>
    <p:sldId id="312" r:id="rId16"/>
    <p:sldId id="308" r:id="rId17"/>
    <p:sldId id="309" r:id="rId18"/>
    <p:sldId id="313" r:id="rId19"/>
    <p:sldId id="314" r:id="rId20"/>
    <p:sldId id="315" r:id="rId21"/>
    <p:sldId id="316" r:id="rId22"/>
    <p:sldId id="317" r:id="rId23"/>
    <p:sldId id="319" r:id="rId24"/>
    <p:sldId id="320" r:id="rId25"/>
    <p:sldId id="293" r:id="rId26"/>
    <p:sldId id="324" r:id="rId27"/>
    <p:sldId id="325" r:id="rId28"/>
    <p:sldId id="298" r:id="rId29"/>
    <p:sldId id="327" r:id="rId30"/>
    <p:sldId id="329" r:id="rId31"/>
    <p:sldId id="321" r:id="rId32"/>
    <p:sldId id="287" r:id="rId33"/>
  </p:sldIdLst>
  <p:sldSz cx="9144000" cy="514826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99FF66"/>
    <a:srgbClr val="5252A9"/>
    <a:srgbClr val="28287D"/>
    <a:srgbClr val="FFFF00"/>
    <a:srgbClr val="FFCC00"/>
    <a:srgbClr val="CCFF66"/>
    <a:srgbClr val="FFFF99"/>
    <a:srgbClr val="FF9933"/>
    <a:srgbClr val="30303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620"/>
    <p:restoredTop sz="88809" autoAdjust="0"/>
  </p:normalViewPr>
  <p:slideViewPr>
    <p:cSldViewPr snapToGrid="0" snapToObjects="1">
      <p:cViewPr>
        <p:scale>
          <a:sx n="80" d="100"/>
          <a:sy n="80" d="100"/>
        </p:scale>
        <p:origin x="-858" y="-336"/>
      </p:cViewPr>
      <p:guideLst>
        <p:guide orient="horz" pos="162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A6ECF-8C6F-4BC6-BDBC-7619C5B88ECB}" type="datetimeFigureOut">
              <a:rPr lang="zh-CN" altLang="en-US" smtClean="0"/>
              <a:pPr/>
              <a:t>2011-1-13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4175" y="685800"/>
            <a:ext cx="60896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D993F5-44E9-45B1-A3B0-7974B52B14F9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D993F5-44E9-45B1-A3B0-7974B52B14F9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374699-8B7C-4446-A614-D19DC3F3748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A5462B-69ED-4E6D-BF7D-FC6476D4236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92613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92613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94004-81F6-4140-B110-328093895129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60FEC3-199A-4A18-BCD5-8D6CCB5CEB5A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8350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2813"/>
            <a:ext cx="7772400" cy="112553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758F6-43E0-411A-B8A5-1E630954100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1738"/>
            <a:ext cx="4038600" cy="3397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1738"/>
            <a:ext cx="4038600" cy="33972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912A32-135D-4EE9-BB98-A4252B9B738F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2525"/>
            <a:ext cx="4040188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152525"/>
            <a:ext cx="4041775" cy="47942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70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7F2AB7-0565-4A2D-98A8-42B46673C475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C51C6-C782-4517-BB78-53AFC720F8B3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BEB5CB-7ADD-498F-90E7-61610FD5EB7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31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942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077913"/>
            <a:ext cx="3008313" cy="3521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E0F4BF-AC66-4E24-A6A6-6025C93D1076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3625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92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smtClean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9075"/>
            <a:ext cx="5486400" cy="60483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E7B68-B5F8-428B-8F40-231EF6E3AFFD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01738"/>
            <a:ext cx="8229600" cy="339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7888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7888"/>
            <a:ext cx="2895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7888"/>
            <a:ext cx="21336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fld id="{8F9C8E9A-D1BD-4ACA-A2ED-9652D25C33EB}" type="slidenum">
              <a:rPr lang="en-US" altLang="zh-CN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9" descr="C:\Documents and Settings\Administrator\桌面\图片\封面SKY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588" y="0"/>
            <a:ext cx="9144001" cy="5157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5" name="Line 10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2365375" y="4210050"/>
            <a:ext cx="4084638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COPYRIGHT©2009 </a:t>
            </a:r>
            <a:r>
              <a:rPr lang="en-US" altLang="zh-CN" sz="1400" b="1" dirty="0" smtClean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SKY-MOBI NETWORK </a:t>
            </a:r>
            <a:r>
              <a:rPr lang="en-US" altLang="zh-CN" sz="1400" b="1" dirty="0">
                <a:solidFill>
                  <a:schemeClr val="bg1">
                    <a:lumMod val="65000"/>
                  </a:schemeClr>
                </a:solidFill>
                <a:latin typeface="Calibri" pitchFamily="34" charset="0"/>
              </a:rPr>
              <a:t>TECH.INC.</a:t>
            </a:r>
          </a:p>
          <a:p>
            <a:pPr>
              <a:defRPr/>
            </a:pPr>
            <a:endParaRPr lang="zh-CN" altLang="en-US" sz="14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861332" y="1104900"/>
            <a:ext cx="5976381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</a:t>
            </a:r>
            <a:r>
              <a:rPr lang="en-US" altLang="zh-CN" sz="16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Mythroad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平台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别称：</a:t>
            </a:r>
            <a:r>
              <a:rPr lang="en-US" altLang="zh-CN" sz="2000" dirty="0" smtClean="0">
                <a:solidFill>
                  <a:schemeClr val="bg1"/>
                </a:solidFill>
              </a:rPr>
              <a:t>Mythroad</a:t>
            </a:r>
            <a:r>
              <a:rPr lang="zh-CN" altLang="en-US" sz="2000" dirty="0" smtClean="0">
                <a:solidFill>
                  <a:schemeClr val="bg1"/>
                </a:solidFill>
              </a:rPr>
              <a:t>虚拟机；</a:t>
            </a:r>
            <a:r>
              <a:rPr lang="en-US" altLang="zh-CN" sz="2000" dirty="0" smtClean="0">
                <a:solidFill>
                  <a:schemeClr val="bg1"/>
                </a:solidFill>
              </a:rPr>
              <a:t>SkyEngine</a:t>
            </a:r>
            <a:r>
              <a:rPr lang="zh-CN" altLang="en-US" sz="2000" dirty="0" smtClean="0">
                <a:solidFill>
                  <a:schemeClr val="bg1"/>
                </a:solidFill>
              </a:rPr>
              <a:t>（官方）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用于动态加载和运行斯凯应用（</a:t>
            </a:r>
            <a:r>
              <a:rPr lang="en-US" altLang="zh-CN" sz="2000" dirty="0" smtClean="0">
                <a:solidFill>
                  <a:schemeClr val="bg1"/>
                </a:solidFill>
              </a:rPr>
              <a:t>mrp</a:t>
            </a:r>
            <a:r>
              <a:rPr lang="zh-CN" altLang="en-US" sz="2000" dirty="0" smtClean="0">
                <a:solidFill>
                  <a:schemeClr val="bg1"/>
                </a:solidFill>
              </a:rPr>
              <a:t>应用）</a:t>
            </a:r>
          </a:p>
          <a:p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9357" y="2884175"/>
            <a:ext cx="5976381" cy="1692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MRP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应用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斯凯应用格式，运行于</a:t>
            </a:r>
            <a:r>
              <a:rPr lang="en-US" altLang="zh-CN" sz="2000" dirty="0" smtClean="0">
                <a:solidFill>
                  <a:schemeClr val="bg1"/>
                </a:solidFill>
              </a:rPr>
              <a:t>Mythroad</a:t>
            </a:r>
            <a:r>
              <a:rPr lang="zh-CN" altLang="en-US" sz="2000" dirty="0" smtClean="0">
                <a:solidFill>
                  <a:schemeClr val="bg1"/>
                </a:solidFill>
              </a:rPr>
              <a:t>平台之上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程序包，包含执行代码和资源文件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861332" y="713025"/>
            <a:ext cx="597638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</a:t>
            </a:r>
            <a:r>
              <a:rPr lang="en-US" altLang="zh-CN" sz="16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精简虚拟机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版本号</a:t>
            </a:r>
            <a:r>
              <a:rPr lang="en-US" altLang="zh-CN" sz="2000" dirty="0" smtClean="0">
                <a:solidFill>
                  <a:schemeClr val="bg1"/>
                </a:solidFill>
              </a:rPr>
              <a:t>2000</a:t>
            </a:r>
            <a:r>
              <a:rPr lang="zh-CN" altLang="en-US" sz="2000" dirty="0" smtClean="0">
                <a:solidFill>
                  <a:schemeClr val="bg1"/>
                </a:solidFill>
              </a:rPr>
              <a:t>以上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不再支持</a:t>
            </a:r>
            <a:r>
              <a:rPr lang="en-US" altLang="zh-CN" sz="2000" dirty="0" smtClean="0">
                <a:solidFill>
                  <a:schemeClr val="bg1"/>
                </a:solidFill>
              </a:rPr>
              <a:t>mythroad</a:t>
            </a:r>
            <a:r>
              <a:rPr lang="zh-CN" altLang="en-US" sz="2000" dirty="0" smtClean="0">
                <a:solidFill>
                  <a:schemeClr val="bg1"/>
                </a:solidFill>
              </a:rPr>
              <a:t>语言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节省</a:t>
            </a:r>
            <a:r>
              <a:rPr lang="en-US" altLang="zh-CN" sz="2000" dirty="0" smtClean="0">
                <a:solidFill>
                  <a:schemeClr val="bg1"/>
                </a:solidFill>
              </a:rPr>
              <a:t>60K</a:t>
            </a:r>
            <a:r>
              <a:rPr lang="zh-CN" altLang="en-US" sz="2000" dirty="0" smtClean="0">
                <a:solidFill>
                  <a:schemeClr val="bg1"/>
                </a:solidFill>
              </a:rPr>
              <a:t>左右的</a:t>
            </a:r>
            <a:r>
              <a:rPr lang="en-US" altLang="zh-CN" sz="2000" dirty="0" smtClean="0">
                <a:solidFill>
                  <a:schemeClr val="bg1"/>
                </a:solidFill>
              </a:rPr>
              <a:t>ROM</a:t>
            </a:r>
            <a:r>
              <a:rPr lang="zh-CN" altLang="en-US" sz="2000" dirty="0" smtClean="0">
                <a:solidFill>
                  <a:schemeClr val="bg1"/>
                </a:solidFill>
              </a:rPr>
              <a:t>空间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直接启动</a:t>
            </a:r>
            <a:r>
              <a:rPr lang="en-US" altLang="zh-CN" sz="2000" dirty="0" smtClean="0">
                <a:solidFill>
                  <a:schemeClr val="bg1"/>
                </a:solidFill>
              </a:rPr>
              <a:t>MRP</a:t>
            </a:r>
            <a:r>
              <a:rPr lang="zh-CN" altLang="en-US" sz="2000" dirty="0" smtClean="0">
                <a:solidFill>
                  <a:schemeClr val="bg1"/>
                </a:solidFill>
              </a:rPr>
              <a:t>时必须编译为</a:t>
            </a:r>
            <a:r>
              <a:rPr lang="en-US" altLang="zh-CN" sz="2000" dirty="0" smtClean="0">
                <a:solidFill>
                  <a:schemeClr val="bg1"/>
                </a:solidFill>
              </a:rPr>
              <a:t>logo</a:t>
            </a:r>
            <a:r>
              <a:rPr lang="zh-CN" altLang="en-US" sz="2000" dirty="0" smtClean="0">
                <a:solidFill>
                  <a:schemeClr val="bg1"/>
                </a:solidFill>
              </a:rPr>
              <a:t>模式</a:t>
            </a:r>
          </a:p>
          <a:p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9357" y="2884175"/>
            <a:ext cx="5976381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非精简虚拟机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版本号</a:t>
            </a:r>
            <a:r>
              <a:rPr lang="en-US" altLang="zh-CN" sz="2000" dirty="0" smtClean="0">
                <a:solidFill>
                  <a:schemeClr val="bg1"/>
                </a:solidFill>
              </a:rPr>
              <a:t>19XX</a:t>
            </a: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支持</a:t>
            </a:r>
            <a:r>
              <a:rPr lang="en-US" altLang="zh-CN" sz="2000" dirty="0" smtClean="0">
                <a:solidFill>
                  <a:schemeClr val="bg1"/>
                </a:solidFill>
              </a:rPr>
              <a:t>mythroad</a:t>
            </a:r>
            <a:r>
              <a:rPr lang="zh-CN" altLang="en-US" sz="2000" dirty="0" smtClean="0">
                <a:solidFill>
                  <a:schemeClr val="bg1"/>
                </a:solidFill>
              </a:rPr>
              <a:t>语言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可直接启动</a:t>
            </a:r>
            <a:r>
              <a:rPr lang="en-US" altLang="zh-CN" sz="2000" dirty="0" smtClean="0">
                <a:solidFill>
                  <a:schemeClr val="bg1"/>
                </a:solidFill>
              </a:rPr>
              <a:t>start</a:t>
            </a:r>
            <a:r>
              <a:rPr lang="zh-CN" altLang="en-US" sz="2000" dirty="0" smtClean="0">
                <a:solidFill>
                  <a:schemeClr val="bg1"/>
                </a:solidFill>
              </a:rPr>
              <a:t>版本的</a:t>
            </a:r>
            <a:r>
              <a:rPr lang="en-US" altLang="zh-CN" sz="2000" dirty="0" smtClean="0">
                <a:solidFill>
                  <a:schemeClr val="bg1"/>
                </a:solidFill>
              </a:rPr>
              <a:t>MRP</a:t>
            </a:r>
          </a:p>
          <a:p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861332" y="713025"/>
            <a:ext cx="5976381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</a:t>
            </a:r>
            <a:r>
              <a:rPr lang="en-US" altLang="zh-CN" sz="16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支持矢量的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VM</a:t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通过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mr_getCharBitmap</a:t>
            </a:r>
            <a:r>
              <a:rPr lang="zh-CN" altLang="en-US" sz="2000" dirty="0" smtClean="0">
                <a:solidFill>
                  <a:schemeClr val="bg1"/>
                </a:solidFill>
              </a:rPr>
              <a:t>获取字符的宽高信息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通过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mr_platDrawCharReal</a:t>
            </a:r>
            <a:r>
              <a:rPr lang="zh-CN" altLang="en-US" sz="2000" dirty="0" smtClean="0">
                <a:solidFill>
                  <a:schemeClr val="bg1"/>
                </a:solidFill>
              </a:rPr>
              <a:t>绘制</a:t>
            </a:r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9357" y="2456675"/>
            <a:ext cx="6488996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支持点阵的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VM</a:t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通过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mr_getCharBitmap</a:t>
            </a:r>
            <a:r>
              <a:rPr lang="zh-CN" altLang="en-US" sz="2000" dirty="0" smtClean="0">
                <a:solidFill>
                  <a:schemeClr val="bg1"/>
                </a:solidFill>
              </a:rPr>
              <a:t>获取字符的宽高和点阵信息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应用内部将获取到的点阵信息绘制到一块</a:t>
            </a:r>
            <a:r>
              <a:rPr lang="en-US" altLang="zh-CN" sz="2000" dirty="0" smtClean="0">
                <a:solidFill>
                  <a:schemeClr val="bg1"/>
                </a:solidFill>
              </a:rPr>
              <a:t>buffer</a:t>
            </a: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通过</a:t>
            </a:r>
            <a:r>
              <a:rPr lang="en-US" altLang="zh-CN" sz="2000" dirty="0" err="1" smtClean="0">
                <a:solidFill>
                  <a:schemeClr val="bg1"/>
                </a:solidFill>
              </a:rPr>
              <a:t>mr_drawBitmap</a:t>
            </a:r>
            <a:r>
              <a:rPr lang="zh-CN" altLang="en-US" sz="2000" dirty="0" smtClean="0">
                <a:solidFill>
                  <a:schemeClr val="bg1"/>
                </a:solidFill>
              </a:rPr>
              <a:t>刷新屏幕</a:t>
            </a:r>
            <a:r>
              <a:rPr lang="en-US" altLang="zh-CN" sz="2000" dirty="0" smtClean="0">
                <a:solidFill>
                  <a:schemeClr val="bg1"/>
                </a:solidFill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861332" y="713025"/>
            <a:ext cx="7009536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</a:t>
            </a:r>
            <a:r>
              <a:rPr lang="en-US" altLang="zh-CN" sz="16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外部接口</a:t>
            </a: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SkyEngine</a:t>
            </a:r>
            <a:r>
              <a:rPr lang="zh-CN" altLang="en-US" dirty="0" smtClean="0">
                <a:solidFill>
                  <a:schemeClr val="bg1"/>
                </a:solidFill>
              </a:rPr>
              <a:t>为移植者提供的一套</a:t>
            </a:r>
            <a:r>
              <a:rPr lang="en-US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，通过调用这些</a:t>
            </a:r>
            <a:r>
              <a:rPr lang="en-US" dirty="0" smtClean="0">
                <a:solidFill>
                  <a:schemeClr val="bg1"/>
                </a:solidFill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</a:rPr>
              <a:t>函数，移植者可以在手机上实现对</a:t>
            </a:r>
            <a:r>
              <a:rPr lang="en-US" dirty="0" smtClean="0">
                <a:solidFill>
                  <a:schemeClr val="bg1"/>
                </a:solidFill>
              </a:rPr>
              <a:t>SkyEngine</a:t>
            </a:r>
            <a:r>
              <a:rPr lang="zh-CN" altLang="en-US" dirty="0" smtClean="0">
                <a:solidFill>
                  <a:schemeClr val="bg1"/>
                </a:solidFill>
              </a:rPr>
              <a:t>应用的控制和管理，包括</a:t>
            </a:r>
            <a:r>
              <a:rPr lang="en-US" dirty="0" smtClean="0">
                <a:solidFill>
                  <a:schemeClr val="bg1"/>
                </a:solidFill>
              </a:rPr>
              <a:t>SkyEngine</a:t>
            </a:r>
            <a:r>
              <a:rPr lang="zh-CN" altLang="en-US" dirty="0" smtClean="0">
                <a:solidFill>
                  <a:schemeClr val="bg1"/>
                </a:solidFill>
              </a:rPr>
              <a:t>应用启动、暂停、恢复、退出等。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952500" lvl="1" indent="-495300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mr_start_dsm</a:t>
            </a: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mr_registerApp</a:t>
            </a: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mr_pauseApp</a:t>
            </a: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mr_resumeApp</a:t>
            </a: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mr_stop</a:t>
            </a: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mr_event</a:t>
            </a: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en-US" altLang="zh-CN" dirty="0" err="1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mr_timer</a:t>
            </a: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…</a:t>
            </a:r>
          </a:p>
          <a:p>
            <a:pPr marL="952500" lvl="1" indent="-495300">
              <a:buFontTx/>
              <a:buChar char="-"/>
            </a:pP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1835608" y="914400"/>
            <a:ext cx="7154014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</a:t>
            </a:r>
            <a:r>
              <a:rPr lang="en-US" altLang="zh-CN" sz="16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抽象接口</a:t>
            </a: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en-US" dirty="0" smtClean="0">
                <a:solidFill>
                  <a:schemeClr val="bg1"/>
                </a:solidFill>
              </a:rPr>
              <a:t>SkyEngine</a:t>
            </a:r>
            <a:r>
              <a:rPr lang="zh-CN" altLang="en-US" dirty="0" smtClean="0">
                <a:solidFill>
                  <a:schemeClr val="bg1"/>
                </a:solidFill>
              </a:rPr>
              <a:t>根据移植的需要以及不同手机软件平台的共性，向下抽象的一套需求接口函数，无论什么样的软硬件平台上，只要实现了这些接口函数， 也就完成了平台上对</a:t>
            </a:r>
            <a:r>
              <a:rPr lang="en-US" dirty="0" smtClean="0">
                <a:solidFill>
                  <a:schemeClr val="bg1"/>
                </a:solidFill>
              </a:rPr>
              <a:t>SkyEngine</a:t>
            </a:r>
            <a:r>
              <a:rPr lang="zh-CN" altLang="en-US" dirty="0" smtClean="0">
                <a:solidFill>
                  <a:schemeClr val="bg1"/>
                </a:solidFill>
              </a:rPr>
              <a:t>核心的支持，存储在手机平台上的</a:t>
            </a:r>
            <a:r>
              <a:rPr lang="en-US" dirty="0" smtClean="0">
                <a:solidFill>
                  <a:schemeClr val="bg1"/>
                </a:solidFill>
              </a:rPr>
              <a:t>SkyEngine</a:t>
            </a:r>
            <a:r>
              <a:rPr lang="zh-CN" altLang="en-US" dirty="0" smtClean="0">
                <a:solidFill>
                  <a:schemeClr val="bg1"/>
                </a:solidFill>
              </a:rPr>
              <a:t>应用，就能够正常运行。</a:t>
            </a:r>
            <a:endParaRPr lang="en-US" altLang="zh-CN" dirty="0" smtClean="0">
              <a:solidFill>
                <a:schemeClr val="bg1"/>
              </a:solidFill>
            </a:endParaRPr>
          </a:p>
          <a:p>
            <a:pPr marL="952500" lvl="1" indent="-495300">
              <a:buFontTx/>
              <a:buChar char="-"/>
            </a:pPr>
            <a:r>
              <a:rPr lang="zh-CN" altLang="en-US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文件系统</a:t>
            </a: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zh-CN" altLang="en-US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通信相关</a:t>
            </a:r>
            <a:endParaRPr lang="en-US" altLang="zh-CN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>
              <a:buFontTx/>
              <a:buChar char="-"/>
            </a:pPr>
            <a:r>
              <a:rPr lang="zh-CN" altLang="en-US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本地</a:t>
            </a:r>
            <a:r>
              <a:rPr lang="en-US" altLang="zh-CN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UI</a:t>
            </a:r>
          </a:p>
          <a:p>
            <a:pPr marL="952500" lvl="1" indent="-495300">
              <a:buFontTx/>
              <a:buChar char="-"/>
            </a:pPr>
            <a:r>
              <a:rPr lang="en-US" altLang="zh-CN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9357" y="1138550"/>
            <a:ext cx="6702752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扩展接口</a:t>
            </a: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     </a:t>
            </a:r>
            <a:r>
              <a:rPr lang="zh-CN" altLang="en-US" sz="2000" dirty="0" smtClean="0">
                <a:solidFill>
                  <a:schemeClr val="bg1"/>
                </a:solidFill>
              </a:rPr>
              <a:t>在不对</a:t>
            </a:r>
            <a:r>
              <a:rPr lang="en-US" sz="2000" dirty="0" smtClean="0">
                <a:solidFill>
                  <a:schemeClr val="bg1"/>
                </a:solidFill>
              </a:rPr>
              <a:t>VM</a:t>
            </a:r>
            <a:r>
              <a:rPr lang="zh-CN" altLang="en-US" sz="2000" dirty="0" smtClean="0">
                <a:solidFill>
                  <a:schemeClr val="bg1"/>
                </a:solidFill>
              </a:rPr>
              <a:t>进行修改的前提下，可以扩展</a:t>
            </a:r>
            <a:r>
              <a:rPr lang="en-US" sz="2000" dirty="0" smtClean="0">
                <a:solidFill>
                  <a:schemeClr val="bg1"/>
                </a:solidFill>
              </a:rPr>
              <a:t>VM</a:t>
            </a:r>
            <a:r>
              <a:rPr lang="zh-CN" altLang="en-US" sz="2000" dirty="0" smtClean="0">
                <a:solidFill>
                  <a:schemeClr val="bg1"/>
                </a:solidFill>
              </a:rPr>
              <a:t>所支持的功能，使得</a:t>
            </a:r>
            <a:r>
              <a:rPr lang="en-US" sz="2000" dirty="0" smtClean="0">
                <a:solidFill>
                  <a:schemeClr val="bg1"/>
                </a:solidFill>
              </a:rPr>
              <a:t>VM</a:t>
            </a:r>
            <a:r>
              <a:rPr lang="zh-CN" altLang="en-US" sz="2000" dirty="0" smtClean="0">
                <a:solidFill>
                  <a:schemeClr val="bg1"/>
                </a:solidFill>
              </a:rPr>
              <a:t>扩展功能不必再新增抽象接口。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     </a:t>
            </a:r>
            <a:r>
              <a:rPr lang="en-US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层对应的命令将会透明调用至移植层，移植层的返回值也将透明返回至</a:t>
            </a:r>
            <a:r>
              <a:rPr lang="en-US" sz="2000" dirty="0" smtClean="0">
                <a:solidFill>
                  <a:schemeClr val="bg1"/>
                </a:solidFill>
              </a:rPr>
              <a:t>APP</a:t>
            </a:r>
            <a:r>
              <a:rPr lang="zh-CN" altLang="en-US" sz="2000" dirty="0" smtClean="0">
                <a:solidFill>
                  <a:schemeClr val="bg1"/>
                </a:solidFill>
              </a:rPr>
              <a:t>层。</a:t>
            </a:r>
          </a:p>
          <a:p>
            <a:pPr marL="952500" lvl="1" indent="-495300">
              <a:buFontTx/>
              <a:buChar char="-"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mr_plat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>
              <a:buFontTx/>
              <a:buChar char="-"/>
            </a:pPr>
            <a:r>
              <a:rPr lang="en-US" altLang="zh-CN" sz="2000" dirty="0" err="1" smtClean="0">
                <a:solidFill>
                  <a:schemeClr val="bg1"/>
                </a:solidFill>
              </a:rPr>
              <a:t>mr_platEx</a:t>
            </a:r>
            <a:endParaRPr lang="en-US" altLang="zh-CN" sz="20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861332" y="713025"/>
            <a:ext cx="665327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本地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UI</a:t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dirty="0" smtClean="0">
                <a:solidFill>
                  <a:schemeClr val="bg1"/>
                </a:solidFill>
              </a:rPr>
              <a:t>移植层按照手机平台风格动态创建的窗体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-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菜单、文本框、对话框、编辑框、可扩展窗体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-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mr_menuCreate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-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mr_textCreate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-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mr_dialogCreate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- 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mr_editCreate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七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1859357" y="3477925"/>
            <a:ext cx="648899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0" lvl="1"/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SGL(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Simple GUI Layer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)</a:t>
            </a: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-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窗口管理：创建，销毁，事件分发，刷新，子窗口</a:t>
            </a: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- 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控件：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Button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Label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textInfo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menu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，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list…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84416" y="1074311"/>
            <a:ext cx="784081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APPLIST</a:t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  <a:r>
              <a:rPr lang="en-US" altLang="zh-CN" sz="2000" dirty="0" smtClean="0">
                <a:solidFill>
                  <a:schemeClr val="bg1"/>
                </a:solidFill>
              </a:rPr>
              <a:t>-</a:t>
            </a:r>
            <a:r>
              <a:rPr lang="zh-CN" altLang="en-US" sz="2000" dirty="0" smtClean="0">
                <a:solidFill>
                  <a:schemeClr val="bg1"/>
                </a:solidFill>
              </a:rPr>
              <a:t>功能：应用的展现，下载，管理和执行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000" dirty="0" smtClean="0">
                <a:solidFill>
                  <a:schemeClr val="bg1"/>
                </a:solidFill>
              </a:rPr>
              <a:t>      - </a:t>
            </a:r>
            <a:r>
              <a:rPr lang="zh-CN" altLang="en-US" sz="2000" dirty="0" smtClean="0">
                <a:solidFill>
                  <a:schemeClr val="bg1"/>
                </a:solidFill>
              </a:rPr>
              <a:t>版本历史：</a:t>
            </a:r>
            <a:r>
              <a:rPr lang="en-US" altLang="zh-CN" sz="2000" dirty="0" smtClean="0">
                <a:solidFill>
                  <a:schemeClr val="bg1"/>
                </a:solidFill>
              </a:rPr>
              <a:t>Applist1.0 -&gt; Applist1.5 -&gt; </a:t>
            </a:r>
            <a:r>
              <a:rPr lang="zh-CN" altLang="en-US" sz="2000" dirty="0" smtClean="0">
                <a:solidFill>
                  <a:schemeClr val="bg1"/>
                </a:solidFill>
              </a:rPr>
              <a:t>冒泡（</a:t>
            </a:r>
            <a:r>
              <a:rPr lang="en-US" altLang="zh-CN" sz="2000" dirty="0" smtClean="0">
                <a:solidFill>
                  <a:schemeClr val="bg1"/>
                </a:solidFill>
              </a:rPr>
              <a:t>Applist2.0</a:t>
            </a:r>
            <a:r>
              <a:rPr lang="zh-CN" altLang="en-US" sz="2000" dirty="0" smtClean="0">
                <a:solidFill>
                  <a:schemeClr val="bg1"/>
                </a:solidFill>
              </a:rPr>
              <a:t>，曲奇）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 Applist1.0</a:t>
            </a:r>
            <a:r>
              <a:rPr lang="zh-CN" altLang="en-US" sz="2000" dirty="0" smtClean="0">
                <a:solidFill>
                  <a:schemeClr val="bg1"/>
                </a:solidFill>
              </a:rPr>
              <a:t>已经基本退出舞台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dirty="0" smtClean="0">
                <a:solidFill>
                  <a:schemeClr val="bg1"/>
                </a:solidFill>
              </a:rPr>
              <a:t> Applist1.5</a:t>
            </a:r>
            <a:r>
              <a:rPr lang="zh-CN" altLang="en-US" sz="2000" dirty="0" smtClean="0">
                <a:solidFill>
                  <a:schemeClr val="bg1"/>
                </a:solidFill>
              </a:rPr>
              <a:t>主要用于海外项目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zh-CN" altLang="en-US" sz="2000" dirty="0" smtClean="0">
                <a:solidFill>
                  <a:schemeClr val="bg1"/>
                </a:solidFill>
              </a:rPr>
              <a:t>全面推广冒泡</a:t>
            </a:r>
            <a:endParaRPr lang="en-US" altLang="zh-CN" sz="2000" dirty="0" smtClean="0">
              <a:solidFill>
                <a:schemeClr val="bg1"/>
              </a:solidFill>
            </a:endParaRPr>
          </a:p>
          <a:p>
            <a:pPr marL="952500" lvl="1" indent="-495300"/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八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13165" y="1074311"/>
            <a:ext cx="4408845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APPLIST 1.0</a:t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Mythroad</a:t>
            </a:r>
            <a:r>
              <a:rPr lang="zh-CN" altLang="en-US" sz="2400" dirty="0" smtClean="0">
                <a:solidFill>
                  <a:schemeClr val="bg1"/>
                </a:solidFill>
              </a:rPr>
              <a:t>语言编写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简单</a:t>
            </a:r>
            <a:r>
              <a:rPr lang="en-US" altLang="zh-CN" sz="2400" dirty="0" smtClean="0">
                <a:solidFill>
                  <a:schemeClr val="bg1"/>
                </a:solidFill>
              </a:rPr>
              <a:t>List</a:t>
            </a:r>
            <a:r>
              <a:rPr lang="zh-CN" altLang="en-US" sz="2400" dirty="0" smtClean="0">
                <a:solidFill>
                  <a:schemeClr val="bg1"/>
                </a:solidFill>
              </a:rPr>
              <a:t>界面，本地</a:t>
            </a:r>
            <a:r>
              <a:rPr lang="en-US" altLang="zh-CN" sz="2400" dirty="0" smtClean="0">
                <a:solidFill>
                  <a:schemeClr val="bg1"/>
                </a:solidFill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</a:rPr>
              <a:t>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List</a:t>
            </a:r>
            <a:r>
              <a:rPr lang="zh-CN" altLang="en-US" sz="2400" dirty="0" smtClean="0">
                <a:solidFill>
                  <a:schemeClr val="bg1"/>
                </a:solidFill>
              </a:rPr>
              <a:t>无层级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必须由非精简</a:t>
            </a:r>
            <a:r>
              <a:rPr lang="en-US" altLang="zh-CN" sz="2400" dirty="0" smtClean="0">
                <a:solidFill>
                  <a:schemeClr val="bg1"/>
                </a:solidFill>
              </a:rPr>
              <a:t>VM</a:t>
            </a:r>
            <a:r>
              <a:rPr lang="zh-CN" altLang="en-US" sz="2400" dirty="0" smtClean="0">
                <a:solidFill>
                  <a:schemeClr val="bg1"/>
                </a:solidFill>
              </a:rPr>
              <a:t>启动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952500" lvl="1" indent="-495300"/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九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67400" y="801179"/>
            <a:ext cx="2276475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816291" y="836811"/>
            <a:ext cx="5691379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APPLIST 1.5</a:t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Mythroad</a:t>
            </a:r>
            <a:r>
              <a:rPr lang="zh-CN" altLang="en-US" sz="2400" dirty="0" smtClean="0">
                <a:solidFill>
                  <a:schemeClr val="bg1"/>
                </a:solidFill>
              </a:rPr>
              <a:t>语言编写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使用本地</a:t>
            </a:r>
            <a:r>
              <a:rPr lang="en-US" altLang="zh-CN" sz="2400" dirty="0" smtClean="0">
                <a:solidFill>
                  <a:schemeClr val="bg1"/>
                </a:solidFill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</a:rPr>
              <a:t>；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   (</a:t>
            </a:r>
            <a:r>
              <a:rPr lang="zh-CN" altLang="en-US" sz="2400" dirty="0" smtClean="0">
                <a:solidFill>
                  <a:schemeClr val="bg1"/>
                </a:solidFill>
              </a:rPr>
              <a:t>下载资源包后可以显示</a:t>
            </a:r>
            <a:r>
              <a:rPr lang="en-US" altLang="zh-CN" sz="2400" dirty="0" smtClean="0">
                <a:solidFill>
                  <a:schemeClr val="bg1"/>
                </a:solidFill>
              </a:rPr>
              <a:t>9</a:t>
            </a:r>
            <a:r>
              <a:rPr lang="zh-CN" altLang="en-US" sz="2400" dirty="0" smtClean="0">
                <a:solidFill>
                  <a:schemeClr val="bg1"/>
                </a:solidFill>
              </a:rPr>
              <a:t>宫格界面）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具有多个层级（子栏目）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必须由非精简</a:t>
            </a:r>
            <a:r>
              <a:rPr lang="en-US" altLang="zh-CN" sz="2400" dirty="0" smtClean="0">
                <a:solidFill>
                  <a:schemeClr val="bg1"/>
                </a:solidFill>
              </a:rPr>
              <a:t>VM</a:t>
            </a:r>
            <a:r>
              <a:rPr lang="zh-CN" altLang="en-US" sz="2400" dirty="0" smtClean="0">
                <a:solidFill>
                  <a:schemeClr val="bg1"/>
                </a:solidFill>
              </a:rPr>
              <a:t>启动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952500" lvl="1" indent="-495300"/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1468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54327" y="333831"/>
            <a:ext cx="2295525" cy="305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-7938"/>
            <a:ext cx="9155113" cy="5162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00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692146" y="1084918"/>
            <a:ext cx="7915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chemeClr val="bg1"/>
                </a:solidFill>
              </a:rPr>
              <a:t>SKYENGINE</a:t>
            </a:r>
            <a:r>
              <a:rPr lang="zh-CN" altLang="en-US" sz="3200" dirty="0" smtClean="0">
                <a:solidFill>
                  <a:schemeClr val="bg1"/>
                </a:solidFill>
              </a:rPr>
              <a:t>平台</a:t>
            </a:r>
            <a:r>
              <a:rPr lang="zh-CN" altLang="en-US" sz="3200" dirty="0" smtClean="0">
                <a:solidFill>
                  <a:schemeClr val="bg1"/>
                </a:solidFill>
              </a:rPr>
              <a:t>基本</a:t>
            </a:r>
            <a:r>
              <a:rPr lang="zh-CN" altLang="en-US" sz="3200" dirty="0" smtClean="0">
                <a:solidFill>
                  <a:schemeClr val="bg1"/>
                </a:solidFill>
              </a:rPr>
              <a:t>概念</a:t>
            </a:r>
            <a:r>
              <a:rPr lang="zh-CN" altLang="en-US" sz="3200" dirty="0" smtClean="0">
                <a:solidFill>
                  <a:schemeClr val="bg1"/>
                </a:solidFill>
              </a:rPr>
              <a:t>与</a:t>
            </a:r>
            <a:r>
              <a:rPr lang="zh-CN" altLang="en-US" sz="3200" dirty="0" smtClean="0">
                <a:solidFill>
                  <a:schemeClr val="bg1"/>
                </a:solidFill>
              </a:rPr>
              <a:t>应用</a:t>
            </a:r>
            <a:r>
              <a:rPr lang="zh-CN" altLang="en-US" sz="3200" dirty="0" smtClean="0">
                <a:solidFill>
                  <a:schemeClr val="bg1"/>
                </a:solidFill>
              </a:rPr>
              <a:t>启动规则</a:t>
            </a:r>
            <a:endParaRPr lang="zh-CN" altLang="en-US" sz="32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86566" y="3244004"/>
            <a:ext cx="198002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chemeClr val="bg1"/>
                </a:solidFill>
              </a:rPr>
              <a:t>平台开发部</a:t>
            </a:r>
            <a:endParaRPr lang="en-US" altLang="zh-CN" sz="2800" dirty="0" smtClean="0">
              <a:solidFill>
                <a:schemeClr val="bg1"/>
              </a:solidFill>
            </a:endParaRPr>
          </a:p>
          <a:p>
            <a:r>
              <a:rPr lang="zh-CN" altLang="en-US" sz="2800" dirty="0" smtClean="0">
                <a:solidFill>
                  <a:schemeClr val="bg1"/>
                </a:solidFill>
              </a:rPr>
              <a:t>    张智慧</a:t>
            </a:r>
            <a:endParaRPr lang="zh-CN" altLang="en-US" sz="2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982541" y="1074311"/>
            <a:ext cx="565575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APPLIST 2.0(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曲奇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)</a:t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C</a:t>
            </a:r>
            <a:r>
              <a:rPr lang="zh-CN" altLang="en-US" sz="2400" dirty="0" smtClean="0">
                <a:solidFill>
                  <a:schemeClr val="bg1"/>
                </a:solidFill>
              </a:rPr>
              <a:t>语言编写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采用宫格和列表两种方式展现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使用了插件技术，支持部分固化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可以由精简</a:t>
            </a:r>
            <a:r>
              <a:rPr lang="en-US" altLang="zh-CN" sz="2400" dirty="0" smtClean="0">
                <a:solidFill>
                  <a:schemeClr val="bg1"/>
                </a:solidFill>
              </a:rPr>
              <a:t>VM</a:t>
            </a:r>
            <a:r>
              <a:rPr lang="zh-CN" altLang="en-US" sz="2400" dirty="0" smtClean="0">
                <a:solidFill>
                  <a:schemeClr val="bg1"/>
                </a:solidFill>
              </a:rPr>
              <a:t>启动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952500" lvl="1" indent="-495300"/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43700" y="990600"/>
            <a:ext cx="23241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36916" y="1074311"/>
            <a:ext cx="5382622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主入口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/>
            </a:r>
            <a:b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-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</a:t>
            </a:r>
            <a:r>
              <a:rPr lang="zh-CN" altLang="en-US" sz="2400" dirty="0" smtClean="0">
                <a:solidFill>
                  <a:schemeClr val="bg1"/>
                </a:solidFill>
              </a:rPr>
              <a:t>游戏下载中心</a:t>
            </a:r>
            <a:r>
              <a:rPr lang="en-US" altLang="zh-CN" sz="2400" dirty="0" smtClean="0">
                <a:solidFill>
                  <a:schemeClr val="bg1"/>
                </a:solidFill>
              </a:rPr>
              <a:t>(*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J,games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主题</a:t>
            </a:r>
            <a:r>
              <a:rPr lang="en-US" altLang="zh-CN" sz="2400" dirty="0" smtClean="0">
                <a:solidFill>
                  <a:schemeClr val="bg1"/>
                </a:solidFill>
              </a:rPr>
              <a:t>(*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J,theme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  <a:p>
            <a:pPr marL="533400" indent="-533400"/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多入口</a:t>
            </a: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一种推广手段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可以部署游戏或其他应用列表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需要由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Config</a:t>
            </a:r>
            <a:r>
              <a:rPr lang="zh-CN" altLang="en-US" sz="2400" dirty="0" smtClean="0">
                <a:solidFill>
                  <a:schemeClr val="bg1"/>
                </a:solidFill>
              </a:rPr>
              <a:t>进行配置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 -  *J,qq2008 …</a:t>
            </a:r>
          </a:p>
          <a:p>
            <a:pPr marL="952500" lvl="1" indent="-495300"/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29425" y="2360455"/>
            <a:ext cx="2077069" cy="23763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671290" y="1074311"/>
            <a:ext cx="5857635" cy="2185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配置文件</a:t>
            </a: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533400" indent="-533400"/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533400" indent="-533400"/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- 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配置可以启动的多入口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- 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配置界面风格 宫格或列表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- 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其他个性化配置</a:t>
            </a:r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671290" y="718061"/>
            <a:ext cx="729458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固化</a:t>
            </a: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533400" indent="-533400"/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- 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将</a:t>
            </a:r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MRP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转化为数组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- </a:t>
            </a:r>
            <a:r>
              <a:rPr lang="en-US" sz="2400" dirty="0" smtClean="0">
                <a:solidFill>
                  <a:schemeClr val="bg1"/>
                </a:solidFill>
              </a:rPr>
              <a:t>VM </a:t>
            </a:r>
            <a:r>
              <a:rPr lang="en-US" sz="2400" dirty="0" smtClean="0">
                <a:solidFill>
                  <a:schemeClr val="bg1"/>
                </a:solidFill>
              </a:rPr>
              <a:t>1952</a:t>
            </a:r>
            <a:r>
              <a:rPr lang="zh-CN" altLang="en-US" sz="2400" dirty="0" smtClean="0">
                <a:solidFill>
                  <a:schemeClr val="bg1"/>
                </a:solidFill>
              </a:rPr>
              <a:t>版本起扩展到</a:t>
            </a:r>
            <a:r>
              <a:rPr lang="en-US" altLang="zh-CN" sz="2400" dirty="0" smtClean="0">
                <a:solidFill>
                  <a:schemeClr val="bg1"/>
                </a:solidFill>
              </a:rPr>
              <a:t>20</a:t>
            </a:r>
            <a:r>
              <a:rPr lang="zh-CN" altLang="en-US" sz="2400" dirty="0" smtClean="0">
                <a:solidFill>
                  <a:schemeClr val="bg1"/>
                </a:solidFill>
              </a:rPr>
              <a:t>个</a:t>
            </a:r>
            <a:r>
              <a:rPr lang="en-US" altLang="zh-CN" sz="2400" dirty="0" smtClean="0">
                <a:solidFill>
                  <a:schemeClr val="bg1"/>
                </a:solidFill>
              </a:rPr>
              <a:t>MRP</a:t>
            </a:r>
            <a:r>
              <a:rPr lang="zh-CN" altLang="en-US" sz="2400" dirty="0" smtClean="0">
                <a:solidFill>
                  <a:schemeClr val="bg1"/>
                </a:solidFill>
              </a:rPr>
              <a:t>（</a:t>
            </a:r>
            <a:r>
              <a:rPr lang="en-US" altLang="zh-CN" sz="2400" dirty="0" smtClean="0">
                <a:solidFill>
                  <a:schemeClr val="bg1"/>
                </a:solidFill>
              </a:rPr>
              <a:t>0-19</a:t>
            </a:r>
            <a:r>
              <a:rPr lang="zh-CN" altLang="en-US" sz="2400" dirty="0" smtClean="0">
                <a:solidFill>
                  <a:schemeClr val="bg1"/>
                </a:solidFill>
              </a:rPr>
              <a:t>）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- 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调用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mr_registerAPP</a:t>
            </a:r>
            <a:r>
              <a:rPr lang="en-US" altLang="zh-CN" sz="2400" dirty="0" smtClean="0">
                <a:solidFill>
                  <a:schemeClr val="bg1"/>
                </a:solidFill>
              </a:rPr>
              <a:t>()</a:t>
            </a:r>
            <a:r>
              <a:rPr lang="zh-CN" altLang="en-US" sz="2400" dirty="0" smtClean="0">
                <a:solidFill>
                  <a:schemeClr val="bg1"/>
                </a:solidFill>
              </a:rPr>
              <a:t>函数向虚拟机注册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533400" indent="-533400"/>
            <a:r>
              <a:rPr lang="en-US" altLang="zh-CN" sz="2400" dirty="0" smtClean="0">
                <a:solidFill>
                  <a:schemeClr val="bg1"/>
                </a:solidFill>
              </a:rPr>
              <a:t>     -  </a:t>
            </a:r>
            <a:r>
              <a:rPr lang="zh-CN" altLang="en-US" sz="2400" dirty="0" smtClean="0">
                <a:solidFill>
                  <a:schemeClr val="bg1"/>
                </a:solidFill>
              </a:rPr>
              <a:t>主入口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933450" lvl="1" indent="-533400"/>
            <a:r>
              <a:rPr lang="en-US" altLang="zh-CN" sz="1600" dirty="0" smtClean="0">
                <a:solidFill>
                  <a:schemeClr val="bg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mr_registerAPP</a:t>
            </a:r>
            <a:r>
              <a:rPr lang="en-US" altLang="zh-CN" sz="1600" dirty="0" smtClean="0">
                <a:solidFill>
                  <a:schemeClr val="bg1"/>
                </a:solidFill>
              </a:rPr>
              <a:t>((uint8 *)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mr_cookie</a:t>
            </a:r>
            <a:r>
              <a:rPr lang="en-US" altLang="zh-CN" sz="1600" dirty="0" smtClean="0">
                <a:solidFill>
                  <a:schemeClr val="bg1"/>
                </a:solidFill>
              </a:rPr>
              <a:t>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mr_cookie</a:t>
            </a:r>
            <a:r>
              <a:rPr lang="en-US" altLang="zh-CN" sz="1600" dirty="0" smtClean="0">
                <a:solidFill>
                  <a:schemeClr val="bg1"/>
                </a:solidFill>
              </a:rPr>
              <a:t>), 9);</a:t>
            </a:r>
          </a:p>
          <a:p>
            <a:pPr marL="933450" lvl="1" indent="-533400"/>
            <a:r>
              <a:rPr lang="en-US" altLang="zh-CN" sz="1600" dirty="0" smtClean="0">
                <a:solidFill>
                  <a:schemeClr val="bg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mr_registerAPP</a:t>
            </a:r>
            <a:r>
              <a:rPr lang="en-US" altLang="zh-CN" sz="1600" dirty="0" smtClean="0">
                <a:solidFill>
                  <a:schemeClr val="bg1"/>
                </a:solidFill>
              </a:rPr>
              <a:t>((uint8 *)mr_m0_sgl,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</a:rPr>
              <a:t>(mr_m0_sgl), 17);</a:t>
            </a:r>
          </a:p>
          <a:p>
            <a:pPr marL="933450" lvl="1" indent="-533400"/>
            <a:r>
              <a:rPr lang="en-US" altLang="zh-CN" sz="1600" dirty="0" smtClean="0">
                <a:solidFill>
                  <a:schemeClr val="bg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mr_registerAPP</a:t>
            </a:r>
            <a:r>
              <a:rPr lang="en-US" altLang="zh-CN" sz="1600" dirty="0" smtClean="0">
                <a:solidFill>
                  <a:schemeClr val="bg1"/>
                </a:solidFill>
              </a:rPr>
              <a:t>((uint8 *)mr_m0_appmgr,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</a:rPr>
              <a:t>(mr_m0_appmgr), 16);</a:t>
            </a:r>
          </a:p>
          <a:p>
            <a:pPr marL="933450" lvl="1" indent="-533400"/>
            <a:r>
              <a:rPr lang="en-US" altLang="zh-CN" sz="1600" dirty="0" smtClean="0">
                <a:solidFill>
                  <a:schemeClr val="bg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dsmEntry</a:t>
            </a:r>
            <a:r>
              <a:rPr lang="en-US" altLang="zh-CN" sz="1600" dirty="0" smtClean="0">
                <a:solidFill>
                  <a:schemeClr val="bg1"/>
                </a:solidFill>
              </a:rPr>
              <a:t> = "*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J,games</a:t>
            </a:r>
            <a:r>
              <a:rPr lang="en-US" altLang="zh-CN" sz="1600" dirty="0" smtClean="0">
                <a:solidFill>
                  <a:schemeClr val="bg1"/>
                </a:solidFill>
              </a:rPr>
              <a:t>“;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933450" lvl="1" indent="-533400"/>
            <a:r>
              <a:rPr lang="en-US" altLang="zh-CN" sz="2400" dirty="0" smtClean="0">
                <a:solidFill>
                  <a:schemeClr val="bg1"/>
                </a:solidFill>
              </a:rPr>
              <a:t>-  </a:t>
            </a:r>
            <a:r>
              <a:rPr lang="zh-CN" altLang="en-US" sz="2400" dirty="0" smtClean="0">
                <a:solidFill>
                  <a:schemeClr val="bg1"/>
                </a:solidFill>
              </a:rPr>
              <a:t>多入口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pPr marL="933450" lvl="1" indent="-533400"/>
            <a:r>
              <a:rPr lang="en-US" altLang="zh-CN" sz="1600" dirty="0" smtClean="0">
                <a:solidFill>
                  <a:schemeClr val="bg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mr_registerAPP</a:t>
            </a:r>
            <a:r>
              <a:rPr lang="en-US" altLang="zh-CN" sz="1600" dirty="0" smtClean="0">
                <a:solidFill>
                  <a:schemeClr val="bg1"/>
                </a:solidFill>
              </a:rPr>
              <a:t>((uint8 *)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mr_cookie</a:t>
            </a:r>
            <a:r>
              <a:rPr lang="en-US" altLang="zh-CN" sz="1600" dirty="0" smtClean="0">
                <a:solidFill>
                  <a:schemeClr val="bg1"/>
                </a:solidFill>
              </a:rPr>
              <a:t>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mr_cookie</a:t>
            </a:r>
            <a:r>
              <a:rPr lang="en-US" altLang="zh-CN" sz="1600" dirty="0" smtClean="0">
                <a:solidFill>
                  <a:schemeClr val="bg1"/>
                </a:solidFill>
              </a:rPr>
              <a:t>), 9);</a:t>
            </a:r>
          </a:p>
          <a:p>
            <a:pPr marL="933450" lvl="1" indent="-533400"/>
            <a:r>
              <a:rPr lang="en-US" altLang="zh-CN" sz="1600" dirty="0" smtClean="0">
                <a:solidFill>
                  <a:schemeClr val="bg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mr_registerAPP</a:t>
            </a:r>
            <a:r>
              <a:rPr lang="en-US" altLang="zh-CN" sz="1600" dirty="0" smtClean="0">
                <a:solidFill>
                  <a:schemeClr val="bg1"/>
                </a:solidFill>
              </a:rPr>
              <a:t>((uint8 *)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mr_config</a:t>
            </a:r>
            <a:r>
              <a:rPr lang="en-US" altLang="zh-CN" sz="1600" dirty="0" smtClean="0">
                <a:solidFill>
                  <a:schemeClr val="bg1"/>
                </a:solidFill>
              </a:rPr>
              <a:t>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mr_config</a:t>
            </a:r>
            <a:r>
              <a:rPr lang="en-US" altLang="zh-CN" sz="1600" dirty="0" smtClean="0">
                <a:solidFill>
                  <a:schemeClr val="bg1"/>
                </a:solidFill>
              </a:rPr>
              <a:t>), 18);</a:t>
            </a:r>
          </a:p>
          <a:p>
            <a:pPr marL="933450" lvl="1" indent="-533400"/>
            <a:r>
              <a:rPr lang="en-US" altLang="zh-CN" sz="1600" dirty="0" smtClean="0">
                <a:solidFill>
                  <a:schemeClr val="bg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mr_registerAPP</a:t>
            </a:r>
            <a:r>
              <a:rPr lang="en-US" altLang="zh-CN" sz="1600" dirty="0" smtClean="0">
                <a:solidFill>
                  <a:schemeClr val="bg1"/>
                </a:solidFill>
              </a:rPr>
              <a:t>((uint8 *)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mr_qq</a:t>
            </a:r>
            <a:r>
              <a:rPr lang="en-US" altLang="zh-CN" sz="1600" dirty="0" smtClean="0">
                <a:solidFill>
                  <a:schemeClr val="bg1"/>
                </a:solidFill>
              </a:rPr>
              <a:t>,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sizeof</a:t>
            </a:r>
            <a:r>
              <a:rPr lang="en-US" altLang="zh-CN" sz="1600" dirty="0" smtClean="0">
                <a:solidFill>
                  <a:schemeClr val="bg1"/>
                </a:solidFill>
              </a:rPr>
              <a:t>(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mr_qq</a:t>
            </a:r>
            <a:r>
              <a:rPr lang="en-US" altLang="zh-CN" sz="1600" dirty="0" smtClean="0">
                <a:solidFill>
                  <a:schemeClr val="bg1"/>
                </a:solidFill>
              </a:rPr>
              <a:t>), 10);</a:t>
            </a:r>
          </a:p>
          <a:p>
            <a:pPr marL="933450" lvl="1" indent="-533400"/>
            <a:r>
              <a:rPr lang="en-US" altLang="zh-CN" sz="1600" dirty="0" smtClean="0">
                <a:solidFill>
                  <a:schemeClr val="bg1"/>
                </a:solidFill>
              </a:rPr>
              <a:t>      </a:t>
            </a:r>
            <a:r>
              <a:rPr lang="en-US" altLang="zh-CN" sz="1600" dirty="0" err="1" smtClean="0">
                <a:solidFill>
                  <a:schemeClr val="bg1"/>
                </a:solidFill>
              </a:rPr>
              <a:t>dsmEntry</a:t>
            </a:r>
            <a:r>
              <a:rPr lang="en-US" altLang="zh-CN" sz="1600" dirty="0" smtClean="0">
                <a:solidFill>
                  <a:schemeClr val="bg1"/>
                </a:solidFill>
              </a:rPr>
              <a:t> = "*J,qq2008“;</a:t>
            </a:r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十四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-11938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113165" y="1074311"/>
            <a:ext cx="5857635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33400" indent="-533400"/>
            <a:r>
              <a:rPr lang="en-US" altLang="zh-CN" sz="2400" b="1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MRP Store</a:t>
            </a:r>
          </a:p>
          <a:p>
            <a:pPr marL="533400" indent="-533400">
              <a:buFontTx/>
              <a:buChar char="-"/>
            </a:pP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可以由精简</a:t>
            </a:r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VM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直接启动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 marL="533400" indent="-533400">
              <a:buFontTx/>
              <a:buChar char="-"/>
            </a:pP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其他应用可以通过</a:t>
            </a:r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MRP Store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来启动</a:t>
            </a:r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</a:br>
            <a:endParaRPr lang="en-US" altLang="zh-CN" sz="16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基本概念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十五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aphicFrame>
        <p:nvGraphicFramePr>
          <p:cNvPr id="104450" name="Object 2"/>
          <p:cNvGraphicFramePr>
            <a:graphicFrameLocks noChangeAspect="1"/>
          </p:cNvGraphicFramePr>
          <p:nvPr/>
        </p:nvGraphicFramePr>
        <p:xfrm>
          <a:off x="6912487" y="131438"/>
          <a:ext cx="2085975" cy="2771775"/>
        </p:xfrm>
        <a:graphic>
          <a:graphicData uri="http://schemas.openxmlformats.org/presentationml/2006/ole">
            <p:oleObj spid="_x0000_s104450" name="位图图像" r:id="rId5" imgW="2276793" imgH="3019048" progId="PBrush">
              <p:embed/>
            </p:oleObj>
          </a:graphicData>
        </a:graphic>
      </p:graphicFrame>
      <p:sp>
        <p:nvSpPr>
          <p:cNvPr id="7" name="矩形 6"/>
          <p:cNvSpPr/>
          <p:nvPr/>
        </p:nvSpPr>
        <p:spPr>
          <a:xfrm>
            <a:off x="1125040" y="3063834"/>
            <a:ext cx="6436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bg1"/>
                </a:solidFill>
              </a:rPr>
              <a:t>mr_registerAPP</a:t>
            </a:r>
            <a:r>
              <a:rPr lang="en-US" dirty="0" smtClean="0">
                <a:solidFill>
                  <a:schemeClr val="bg1"/>
                </a:solidFill>
              </a:rPr>
              <a:t>((uint8 *) </a:t>
            </a:r>
            <a:r>
              <a:rPr lang="en-US" dirty="0" err="1" smtClean="0">
                <a:solidFill>
                  <a:schemeClr val="bg1"/>
                </a:solidFill>
              </a:rPr>
              <a:t>mr_</a:t>
            </a:r>
            <a:r>
              <a:rPr lang="en-US" altLang="zh-CN" dirty="0" err="1" smtClean="0">
                <a:solidFill>
                  <a:schemeClr val="bg1"/>
                </a:solidFill>
              </a:rPr>
              <a:t>store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mr_</a:t>
            </a:r>
            <a:r>
              <a:rPr lang="en-US" altLang="zh-CN" dirty="0" err="1" smtClean="0">
                <a:solidFill>
                  <a:schemeClr val="bg1"/>
                </a:solidFill>
              </a:rPr>
              <a:t>store</a:t>
            </a:r>
            <a:r>
              <a:rPr lang="en-US" dirty="0" smtClean="0">
                <a:solidFill>
                  <a:schemeClr val="bg1"/>
                </a:solidFill>
              </a:rPr>
              <a:t>), 9);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mr_registerAPP</a:t>
            </a:r>
            <a:r>
              <a:rPr lang="en-US" dirty="0" smtClean="0">
                <a:solidFill>
                  <a:schemeClr val="bg1"/>
                </a:solidFill>
              </a:rPr>
              <a:t>((uint8 *) </a:t>
            </a:r>
            <a:r>
              <a:rPr lang="en-US" dirty="0" err="1" smtClean="0">
                <a:solidFill>
                  <a:schemeClr val="bg1"/>
                </a:solidFill>
              </a:rPr>
              <a:t>mr_config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mr_config</a:t>
            </a:r>
            <a:r>
              <a:rPr lang="en-US" dirty="0" smtClean="0">
                <a:solidFill>
                  <a:schemeClr val="bg1"/>
                </a:solidFill>
              </a:rPr>
              <a:t>), 18);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mr_registerAPP</a:t>
            </a:r>
            <a:r>
              <a:rPr lang="en-US" dirty="0" smtClean="0">
                <a:solidFill>
                  <a:schemeClr val="bg1"/>
                </a:solidFill>
              </a:rPr>
              <a:t>((uint8 *) </a:t>
            </a:r>
            <a:r>
              <a:rPr lang="en-US" dirty="0" err="1" smtClean="0">
                <a:solidFill>
                  <a:schemeClr val="bg1"/>
                </a:solidFill>
              </a:rPr>
              <a:t>mr_msn</a:t>
            </a:r>
            <a:r>
              <a:rPr lang="en-US" dirty="0" smtClean="0">
                <a:solidFill>
                  <a:schemeClr val="bg1"/>
                </a:solidFill>
              </a:rPr>
              <a:t>, </a:t>
            </a:r>
            <a:r>
              <a:rPr lang="en-US" dirty="0" err="1" smtClean="0">
                <a:solidFill>
                  <a:schemeClr val="bg1"/>
                </a:solidFill>
              </a:rPr>
              <a:t>sizeof</a:t>
            </a:r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mr_msn</a:t>
            </a:r>
            <a:r>
              <a:rPr lang="en-US" dirty="0" smtClean="0">
                <a:solidFill>
                  <a:schemeClr val="bg1"/>
                </a:solidFill>
              </a:rPr>
              <a:t>), 8);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dirty="0" err="1" smtClean="0">
                <a:solidFill>
                  <a:schemeClr val="bg1"/>
                </a:solidFill>
              </a:rPr>
              <a:t>dsmEntry</a:t>
            </a:r>
            <a:r>
              <a:rPr lang="en-US" dirty="0" smtClean="0">
                <a:solidFill>
                  <a:schemeClr val="bg1"/>
                </a:solidFill>
              </a:rPr>
              <a:t> = "*J,1,0,3,3,5,0,0,MSN,203102,msn.mrp";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3813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18161" y="961901"/>
            <a:ext cx="7623958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启动固化应用</a:t>
            </a: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extern int32 </a:t>
            </a:r>
            <a:r>
              <a:rPr lang="en-US" sz="2400" dirty="0" err="1" smtClean="0">
                <a:solidFill>
                  <a:schemeClr val="bg1"/>
                </a:solidFill>
              </a:rPr>
              <a:t>mr_start_dsm</a:t>
            </a:r>
            <a:r>
              <a:rPr lang="en-US" sz="2400" dirty="0" smtClean="0">
                <a:solidFill>
                  <a:schemeClr val="bg1"/>
                </a:solidFill>
              </a:rPr>
              <a:t>(const char* entry);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- entry </a:t>
            </a:r>
            <a:r>
              <a:rPr lang="zh-CN" altLang="en-US" sz="2400" dirty="0" smtClean="0">
                <a:solidFill>
                  <a:schemeClr val="bg1"/>
                </a:solidFill>
              </a:rPr>
              <a:t>启动参数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-</a:t>
            </a:r>
            <a:r>
              <a:rPr lang="zh-CN" altLang="en-US" sz="2400" dirty="0" smtClean="0">
                <a:solidFill>
                  <a:schemeClr val="bg1"/>
                </a:solidFill>
              </a:rPr>
              <a:t> 参数以</a:t>
            </a:r>
            <a:r>
              <a:rPr lang="en-US" sz="2400" dirty="0" smtClean="0">
                <a:solidFill>
                  <a:schemeClr val="bg1"/>
                </a:solidFill>
              </a:rPr>
              <a:t>’*’</a:t>
            </a:r>
            <a:r>
              <a:rPr lang="zh-CN" altLang="en-US" sz="2400" dirty="0" smtClean="0">
                <a:solidFill>
                  <a:schemeClr val="bg1"/>
                </a:solidFill>
              </a:rPr>
              <a:t>开头，则执行固化应用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- </a:t>
            </a:r>
            <a:r>
              <a:rPr lang="en-US" sz="2400" dirty="0" smtClean="0">
                <a:solidFill>
                  <a:schemeClr val="bg1"/>
                </a:solidFill>
              </a:rPr>
              <a:t>*A”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</a:t>
            </a:r>
            <a:r>
              <a:rPr lang="en-US" sz="2400" dirty="0" smtClean="0">
                <a:solidFill>
                  <a:schemeClr val="bg1"/>
                </a:solidFill>
              </a:rPr>
              <a:t>index</a:t>
            </a:r>
            <a:r>
              <a:rPr lang="zh-CN" altLang="en-US" sz="2400" dirty="0" smtClean="0">
                <a:solidFill>
                  <a:schemeClr val="bg1"/>
                </a:solidFill>
              </a:rPr>
              <a:t>为</a:t>
            </a:r>
            <a:r>
              <a:rPr lang="en-US" sz="2400" dirty="0" smtClean="0">
                <a:solidFill>
                  <a:schemeClr val="bg1"/>
                </a:solidFill>
              </a:rPr>
              <a:t>0</a:t>
            </a:r>
            <a:r>
              <a:rPr lang="zh-CN" altLang="en-US" sz="2400" dirty="0" smtClean="0">
                <a:solidFill>
                  <a:schemeClr val="bg1"/>
                </a:solidFill>
              </a:rPr>
              <a:t>的应用，</a:t>
            </a:r>
            <a:r>
              <a:rPr lang="en-US" sz="2400" dirty="0" smtClean="0">
                <a:solidFill>
                  <a:schemeClr val="bg1"/>
                </a:solidFill>
              </a:rPr>
              <a:t>”*B”</a:t>
            </a:r>
            <a:r>
              <a:rPr lang="zh-CN" altLang="en-US" sz="2400" dirty="0" smtClean="0">
                <a:solidFill>
                  <a:schemeClr val="bg1"/>
                </a:solidFill>
              </a:rPr>
              <a:t>表示 </a:t>
            </a:r>
            <a:r>
              <a:rPr lang="en-US" sz="2400" dirty="0" smtClean="0">
                <a:solidFill>
                  <a:schemeClr val="bg1"/>
                </a:solidFill>
              </a:rPr>
              <a:t>index</a:t>
            </a:r>
            <a:r>
              <a:rPr lang="zh-CN" altLang="en-US" sz="2400" dirty="0" smtClean="0">
                <a:solidFill>
                  <a:schemeClr val="bg1"/>
                </a:solidFill>
              </a:rPr>
              <a:t>为</a:t>
            </a:r>
            <a:r>
              <a:rPr lang="en-US" sz="2400" dirty="0" smtClean="0">
                <a:solidFill>
                  <a:schemeClr val="bg1"/>
                </a:solidFill>
              </a:rPr>
              <a:t>1</a:t>
            </a:r>
            <a:r>
              <a:rPr lang="zh-CN" altLang="en-US" sz="2400" dirty="0" smtClean="0">
                <a:solidFill>
                  <a:schemeClr val="bg1"/>
                </a:solidFill>
              </a:rPr>
              <a:t>的应用，                                                   </a:t>
            </a:r>
            <a:r>
              <a:rPr lang="en-US" altLang="zh-CN" sz="2400" dirty="0" smtClean="0">
                <a:solidFill>
                  <a:schemeClr val="bg1"/>
                </a:solidFill>
              </a:rPr>
              <a:t/>
            </a:r>
            <a:br>
              <a:rPr lang="en-US" altLang="zh-CN" sz="2400" dirty="0" smtClean="0">
                <a:solidFill>
                  <a:schemeClr val="bg1"/>
                </a:solidFill>
              </a:rPr>
            </a:br>
            <a:r>
              <a:rPr lang="en-US" altLang="zh-CN" sz="2400" dirty="0" smtClean="0">
                <a:solidFill>
                  <a:schemeClr val="bg1"/>
                </a:solidFill>
              </a:rPr>
              <a:t>   </a:t>
            </a:r>
            <a:r>
              <a:rPr lang="zh-CN" altLang="en-US" sz="2400" dirty="0" smtClean="0">
                <a:solidFill>
                  <a:schemeClr val="bg1"/>
                </a:solidFill>
              </a:rPr>
              <a:t>以此类推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- index</a:t>
            </a:r>
            <a:r>
              <a:rPr lang="zh-CN" altLang="en-US" sz="2400" dirty="0" smtClean="0">
                <a:solidFill>
                  <a:schemeClr val="bg1"/>
                </a:solidFill>
              </a:rPr>
              <a:t>为调用</a:t>
            </a:r>
            <a:r>
              <a:rPr lang="en-US" altLang="zh-CN" sz="2400" dirty="0" err="1" smtClean="0">
                <a:solidFill>
                  <a:schemeClr val="bg1"/>
                </a:solidFill>
              </a:rPr>
              <a:t>mr_registerApp</a:t>
            </a:r>
            <a:r>
              <a:rPr lang="zh-CN" altLang="en-US" sz="2400" dirty="0" smtClean="0">
                <a:solidFill>
                  <a:schemeClr val="bg1"/>
                </a:solidFill>
              </a:rPr>
              <a:t>时指定的位置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5" y="309563"/>
            <a:ext cx="1529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启动方式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3813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18161" y="961901"/>
            <a:ext cx="7623958" cy="3046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启动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T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卡应用</a:t>
            </a: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extern int32 </a:t>
            </a:r>
            <a:r>
              <a:rPr lang="en-US" sz="2400" dirty="0" err="1" smtClean="0">
                <a:solidFill>
                  <a:schemeClr val="bg1"/>
                </a:solidFill>
              </a:rPr>
              <a:t>mr_start_dsm</a:t>
            </a:r>
            <a:r>
              <a:rPr lang="en-US" sz="2400" dirty="0" smtClean="0">
                <a:solidFill>
                  <a:schemeClr val="bg1"/>
                </a:solidFill>
              </a:rPr>
              <a:t>(const char* entry);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- entry </a:t>
            </a:r>
            <a:r>
              <a:rPr lang="zh-CN" altLang="en-US" sz="2400" dirty="0" smtClean="0">
                <a:solidFill>
                  <a:schemeClr val="bg1"/>
                </a:solidFill>
              </a:rPr>
              <a:t>启动参数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-</a:t>
            </a:r>
            <a:r>
              <a:rPr lang="zh-CN" altLang="en-US" sz="2400" dirty="0" smtClean="0">
                <a:solidFill>
                  <a:schemeClr val="bg1"/>
                </a:solidFill>
              </a:rPr>
              <a:t> 参数以</a:t>
            </a:r>
            <a:r>
              <a:rPr lang="en-US" sz="2400" dirty="0" smtClean="0">
                <a:solidFill>
                  <a:schemeClr val="bg1"/>
                </a:solidFill>
              </a:rPr>
              <a:t>’</a:t>
            </a:r>
            <a:r>
              <a:rPr lang="en-US" altLang="zh-CN" sz="2400" dirty="0" smtClean="0">
                <a:solidFill>
                  <a:schemeClr val="bg1"/>
                </a:solidFill>
              </a:rPr>
              <a:t>%</a:t>
            </a:r>
            <a:r>
              <a:rPr lang="en-US" sz="2400" dirty="0" smtClean="0">
                <a:solidFill>
                  <a:schemeClr val="bg1"/>
                </a:solidFill>
              </a:rPr>
              <a:t>’</a:t>
            </a:r>
            <a:r>
              <a:rPr lang="zh-CN" altLang="en-US" sz="2400" dirty="0" smtClean="0">
                <a:solidFill>
                  <a:schemeClr val="bg1"/>
                </a:solidFill>
              </a:rPr>
              <a:t>开头，则执行</a:t>
            </a:r>
            <a:r>
              <a:rPr lang="en-US" altLang="zh-CN" sz="2400" dirty="0" smtClean="0">
                <a:solidFill>
                  <a:schemeClr val="bg1"/>
                </a:solidFill>
              </a:rPr>
              <a:t>T</a:t>
            </a:r>
            <a:r>
              <a:rPr lang="zh-CN" altLang="en-US" sz="2400" dirty="0" smtClean="0">
                <a:solidFill>
                  <a:schemeClr val="bg1"/>
                </a:solidFill>
              </a:rPr>
              <a:t>卡应用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sz="2400" dirty="0" smtClean="0">
                <a:solidFill>
                  <a:schemeClr val="bg1"/>
                </a:solidFill>
              </a:rPr>
              <a:t> </a:t>
            </a:r>
            <a:r>
              <a:rPr lang="en-US" altLang="zh-CN" sz="2400" dirty="0" smtClean="0">
                <a:solidFill>
                  <a:schemeClr val="bg1"/>
                </a:solidFill>
              </a:rPr>
              <a:t>- “%dsm_gm.mrp” </a:t>
            </a:r>
            <a:r>
              <a:rPr lang="zh-CN" altLang="en-US" sz="2400" dirty="0" smtClean="0">
                <a:solidFill>
                  <a:schemeClr val="bg1"/>
                </a:solidFill>
              </a:rPr>
              <a:t>执行</a:t>
            </a:r>
            <a:r>
              <a:rPr lang="en-US" altLang="zh-CN" sz="2400" dirty="0" smtClean="0">
                <a:solidFill>
                  <a:schemeClr val="bg1"/>
                </a:solidFill>
              </a:rPr>
              <a:t>VM</a:t>
            </a:r>
            <a:r>
              <a:rPr lang="zh-CN" altLang="en-US" sz="2400" dirty="0" smtClean="0">
                <a:solidFill>
                  <a:schemeClr val="bg1"/>
                </a:solidFill>
              </a:rPr>
              <a:t>根目录下的应用</a:t>
            </a:r>
            <a:endParaRPr lang="en-US" altLang="zh-CN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- “%app240320/dsm_gm.mrp”</a:t>
            </a:r>
            <a:r>
              <a:rPr lang="zh-CN" altLang="en-US" sz="2400" dirty="0" smtClean="0">
                <a:solidFill>
                  <a:schemeClr val="bg1"/>
                </a:solidFill>
              </a:rPr>
              <a:t>执行指定路径的</a:t>
            </a:r>
            <a:r>
              <a:rPr lang="en-US" altLang="zh-CN" sz="2400" dirty="0" smtClean="0">
                <a:solidFill>
                  <a:schemeClr val="bg1"/>
                </a:solidFill>
              </a:rPr>
              <a:t>MRP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5" y="309563"/>
            <a:ext cx="1529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启动方式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3813" y="-23288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1318161" y="961901"/>
            <a:ext cx="7338951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OTA</a:t>
            </a:r>
            <a:r>
              <a:rPr lang="zh-CN" altLang="en-US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下载</a:t>
            </a:r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endParaRPr lang="en-US" altLang="zh-CN" sz="2400" b="1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r>
              <a:rPr lang="en-US" altLang="zh-CN" sz="2400" b="1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extern int32 mr_start_dsm(const char* entry);</a:t>
            </a:r>
          </a:p>
          <a:p>
            <a:endParaRPr lang="en-US" sz="2400" dirty="0" smtClean="0">
              <a:solidFill>
                <a:schemeClr val="bg1"/>
              </a:solidFill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- </a:t>
            </a:r>
            <a:r>
              <a:rPr lang="zh-CN" altLang="en-US" sz="2400" dirty="0" smtClean="0">
                <a:solidFill>
                  <a:schemeClr val="bg1"/>
                </a:solidFill>
              </a:rPr>
              <a:t>固化曲奇，其他应用</a:t>
            </a:r>
            <a:r>
              <a:rPr lang="en-US" altLang="zh-CN" sz="2400" dirty="0" smtClean="0">
                <a:solidFill>
                  <a:schemeClr val="bg1"/>
                </a:solidFill>
              </a:rPr>
              <a:t>OTA</a:t>
            </a:r>
          </a:p>
          <a:p>
            <a:r>
              <a:rPr lang="en-US" altLang="zh-CN" sz="2400" dirty="0" smtClean="0">
                <a:solidFill>
                  <a:schemeClr val="bg1"/>
                </a:solidFill>
              </a:rPr>
              <a:t> - </a:t>
            </a:r>
            <a:r>
              <a:rPr lang="zh-CN" altLang="en-US" sz="2400" dirty="0" smtClean="0">
                <a:solidFill>
                  <a:schemeClr val="bg1"/>
                </a:solidFill>
              </a:rPr>
              <a:t>应用都不固化，启动时下载</a:t>
            </a:r>
            <a:r>
              <a:rPr lang="en-US" altLang="zh-CN" sz="2400" dirty="0" smtClean="0">
                <a:solidFill>
                  <a:schemeClr val="bg1"/>
                </a:solidFill>
              </a:rPr>
              <a:t>(</a:t>
            </a:r>
            <a:r>
              <a:rPr lang="zh-CN" altLang="en-US" sz="2400" dirty="0" smtClean="0">
                <a:solidFill>
                  <a:schemeClr val="bg1"/>
                </a:solidFill>
              </a:rPr>
              <a:t>需修改启动</a:t>
            </a:r>
            <a:r>
              <a:rPr lang="en-US" altLang="zh-CN" sz="2400" dirty="0" smtClean="0">
                <a:solidFill>
                  <a:schemeClr val="bg1"/>
                </a:solidFill>
              </a:rPr>
              <a:t>VM</a:t>
            </a:r>
            <a:r>
              <a:rPr lang="zh-CN" altLang="en-US" sz="2400" dirty="0" smtClean="0">
                <a:solidFill>
                  <a:schemeClr val="bg1"/>
                </a:solidFill>
              </a:rPr>
              <a:t>的函数</a:t>
            </a:r>
            <a:r>
              <a:rPr lang="en-US" altLang="zh-CN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5" y="309563"/>
            <a:ext cx="152948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启动方式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3813" y="-26987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241" y="1542287"/>
            <a:ext cx="873275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Start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方式（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shell=0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默认）：非精简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VM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可以直接启动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endParaRPr lang="zh-CN" altLang="en-US" sz="2000" b="1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Shell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shell=1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）方式：必现由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applist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启动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Start-shell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（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shell=3421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）方式：非精简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VM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可以直接启动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Logo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方式（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loader=logo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）：精简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VM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只能直接启动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Logo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模式的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MRP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241" y="29688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/>
            <a:r>
              <a:rPr lang="zh-CN" altLang="en-US" b="1" dirty="0" smtClean="0">
                <a:solidFill>
                  <a:schemeClr val="bg1"/>
                </a:solidFill>
              </a:rPr>
              <a:t>启动方式：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3813" y="-26987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411241" y="1542287"/>
            <a:ext cx="873275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52500" lvl="1" indent="-495300"/>
            <a:r>
              <a:rPr lang="zh-CN" altLang="en-US" sz="2000" b="1" dirty="0" smtClean="0">
                <a:solidFill>
                  <a:schemeClr val="bg1"/>
                </a:solidFill>
              </a:rPr>
              <a:t>如果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MPR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文件中指定了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plat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字段，则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MRP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中第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0xd0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个字节有以下意义</a:t>
            </a:r>
            <a:r>
              <a:rPr lang="en-US" altLang="zh-CN" sz="2000" b="1" dirty="0" smtClean="0">
                <a:solidFill>
                  <a:schemeClr val="bg1"/>
                </a:solidFill>
              </a:rPr>
              <a:t/>
            </a:r>
            <a:br>
              <a:rPr lang="en-US" altLang="zh-CN" sz="2000" b="1" dirty="0" smtClean="0">
                <a:solidFill>
                  <a:schemeClr val="bg1"/>
                </a:solidFill>
              </a:rPr>
            </a:br>
            <a:r>
              <a:rPr lang="en-US" altLang="zh-CN" sz="2000" b="1" dirty="0" smtClean="0">
                <a:solidFill>
                  <a:schemeClr val="bg1"/>
                </a:solidFill>
              </a:rPr>
              <a:t>0x01    MTK/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Mstar</a:t>
            </a:r>
            <a:endParaRPr lang="en-US" altLang="zh-CN" sz="2000" b="1" dirty="0" smtClean="0">
              <a:solidFill>
                <a:schemeClr val="bg1"/>
              </a:solidFill>
            </a:endParaRP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       0x02    SPR</a:t>
            </a:r>
          </a:p>
          <a:p>
            <a:pPr marL="952500" lvl="1" indent="-495300"/>
            <a:r>
              <a:rPr lang="en-US" altLang="zh-CN" sz="2000" b="1" dirty="0" smtClean="0">
                <a:solidFill>
                  <a:schemeClr val="bg1"/>
                </a:solidFill>
              </a:rPr>
              <a:t>       0x00    Other(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通常如果</a:t>
            </a:r>
            <a:r>
              <a:rPr lang="en-US" altLang="zh-CN" sz="2000" b="1" dirty="0" err="1" smtClean="0">
                <a:solidFill>
                  <a:schemeClr val="bg1"/>
                </a:solidFill>
              </a:rPr>
              <a:t>mpr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中没指定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plat</a:t>
            </a:r>
            <a:r>
              <a:rPr lang="zh-CN" altLang="en-US" sz="2000" b="1" dirty="0" smtClean="0">
                <a:solidFill>
                  <a:schemeClr val="bg1"/>
                </a:solidFill>
              </a:rPr>
              <a:t>时为这种情况</a:t>
            </a:r>
            <a:r>
              <a:rPr lang="en-US" altLang="zh-CN" sz="2000" b="1" dirty="0" smtClean="0">
                <a:solidFill>
                  <a:schemeClr val="bg1"/>
                </a:solidFill>
              </a:rPr>
              <a:t>)</a:t>
            </a:r>
            <a:endParaRPr lang="zh-CN" altLang="en-US" sz="2000" b="1" dirty="0" smtClean="0">
              <a:solidFill>
                <a:schemeClr val="bg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411241" y="296883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/>
            <a:r>
              <a:rPr lang="en-US" altLang="zh-CN" b="1" dirty="0" smtClean="0">
                <a:solidFill>
                  <a:schemeClr val="bg1"/>
                </a:solidFill>
              </a:rPr>
              <a:t>MRP</a:t>
            </a:r>
            <a:r>
              <a:rPr lang="zh-CN" altLang="en-US" b="1" dirty="0" smtClean="0">
                <a:solidFill>
                  <a:schemeClr val="bg1"/>
                </a:solidFill>
              </a:rPr>
              <a:t>版本平台标志：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-7938"/>
            <a:ext cx="9155113" cy="51625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100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1864427" y="1137499"/>
            <a:ext cx="580158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 smtClean="0">
                <a:solidFill>
                  <a:schemeClr val="bg1"/>
                </a:solidFill>
              </a:rPr>
              <a:t>一、公司主要产品概览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endParaRPr lang="en-US" altLang="zh-CN" sz="3600" dirty="0" smtClean="0">
              <a:solidFill>
                <a:schemeClr val="bg1"/>
              </a:solidFill>
            </a:endParaRPr>
          </a:p>
          <a:p>
            <a:r>
              <a:rPr lang="zh-CN" altLang="en-US" sz="3600" dirty="0" smtClean="0">
                <a:solidFill>
                  <a:schemeClr val="bg1"/>
                </a:solidFill>
              </a:rPr>
              <a:t>二、</a:t>
            </a:r>
            <a:r>
              <a:rPr lang="en-US" altLang="zh-CN" sz="3600" dirty="0" smtClean="0">
                <a:solidFill>
                  <a:schemeClr val="bg1"/>
                </a:solidFill>
              </a:rPr>
              <a:t>mythroad</a:t>
            </a:r>
            <a:r>
              <a:rPr lang="zh-CN" altLang="en-US" sz="3600" dirty="0" smtClean="0">
                <a:solidFill>
                  <a:schemeClr val="bg1"/>
                </a:solidFill>
              </a:rPr>
              <a:t>平台基本概念</a:t>
            </a: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en-US" altLang="zh-CN" sz="3600" dirty="0" smtClean="0">
                <a:solidFill>
                  <a:schemeClr val="bg1"/>
                </a:solidFill>
              </a:rPr>
              <a:t/>
            </a:r>
            <a:br>
              <a:rPr lang="en-US" altLang="zh-CN" sz="3600" dirty="0" smtClean="0">
                <a:solidFill>
                  <a:schemeClr val="bg1"/>
                </a:solidFill>
              </a:rPr>
            </a:br>
            <a:r>
              <a:rPr lang="zh-CN" altLang="en-US" sz="3600" dirty="0" smtClean="0">
                <a:solidFill>
                  <a:schemeClr val="bg1"/>
                </a:solidFill>
              </a:rPr>
              <a:t>三、</a:t>
            </a:r>
            <a:r>
              <a:rPr lang="en-US" altLang="zh-CN" sz="3600" dirty="0" smtClean="0">
                <a:solidFill>
                  <a:schemeClr val="bg1"/>
                </a:solidFill>
              </a:rPr>
              <a:t>mythroad</a:t>
            </a:r>
            <a:r>
              <a:rPr lang="zh-CN" altLang="en-US" sz="3600" dirty="0" smtClean="0">
                <a:solidFill>
                  <a:schemeClr val="bg1"/>
                </a:solidFill>
              </a:rPr>
              <a:t>应用启动规则</a:t>
            </a:r>
            <a:endParaRPr lang="zh-CN" altLang="en-US" sz="3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3813" y="-26987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11241" y="296883"/>
            <a:ext cx="23246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33400" indent="-533400"/>
            <a:r>
              <a:rPr lang="en-US" altLang="zh-CN" b="1" dirty="0" smtClean="0">
                <a:solidFill>
                  <a:schemeClr val="bg1"/>
                </a:solidFill>
              </a:rPr>
              <a:t>MRP</a:t>
            </a:r>
            <a:r>
              <a:rPr lang="zh-CN" altLang="en-US" b="1" dirty="0" smtClean="0">
                <a:solidFill>
                  <a:schemeClr val="bg1"/>
                </a:solidFill>
              </a:rPr>
              <a:t>应用存放路径：</a:t>
            </a:r>
          </a:p>
        </p:txBody>
      </p:sp>
      <p:sp>
        <p:nvSpPr>
          <p:cNvPr id="7" name="矩形 6"/>
          <p:cNvSpPr/>
          <p:nvPr/>
        </p:nvSpPr>
        <p:spPr>
          <a:xfrm>
            <a:off x="961901" y="1306286"/>
            <a:ext cx="769521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 smtClean="0">
                <a:solidFill>
                  <a:schemeClr val="bg1"/>
                </a:solidFill>
              </a:rPr>
              <a:t>下载的</a:t>
            </a:r>
            <a:r>
              <a:rPr lang="en-US" altLang="zh-CN" b="1" dirty="0" smtClean="0">
                <a:solidFill>
                  <a:schemeClr val="bg1"/>
                </a:solidFill>
              </a:rPr>
              <a:t>MRP</a:t>
            </a:r>
            <a:r>
              <a:rPr lang="zh-CN" altLang="en-US" b="1" dirty="0" smtClean="0">
                <a:solidFill>
                  <a:schemeClr val="bg1"/>
                </a:solidFill>
              </a:rPr>
              <a:t>在</a:t>
            </a:r>
            <a:r>
              <a:rPr lang="en-US" altLang="zh-CN" b="1" dirty="0" smtClean="0">
                <a:solidFill>
                  <a:schemeClr val="bg1"/>
                </a:solidFill>
              </a:rPr>
              <a:t>T</a:t>
            </a:r>
            <a:r>
              <a:rPr lang="zh-CN" altLang="en-US" b="1" dirty="0" smtClean="0">
                <a:solidFill>
                  <a:schemeClr val="bg1"/>
                </a:solidFill>
              </a:rPr>
              <a:t>卡中存放路径：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国内版本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</a:rPr>
              <a:t>曲奇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r>
              <a:rPr lang="zh-CN" altLang="en-US" b="1" dirty="0" smtClean="0">
                <a:solidFill>
                  <a:schemeClr val="bg1"/>
                </a:solidFill>
              </a:rPr>
              <a:t>：支持的文件名最大长度</a:t>
            </a:r>
            <a:r>
              <a:rPr lang="en-US" altLang="zh-CN" b="1" dirty="0" smtClean="0">
                <a:solidFill>
                  <a:schemeClr val="bg1"/>
                </a:solidFill>
              </a:rPr>
              <a:t>15</a:t>
            </a:r>
            <a:r>
              <a:rPr lang="zh-CN" altLang="en-US" b="1" dirty="0" smtClean="0">
                <a:solidFill>
                  <a:schemeClr val="bg1"/>
                </a:solidFill>
              </a:rPr>
              <a:t>个字节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</a:rPr>
              <a:t>包含扩展名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SPR: </a:t>
            </a:r>
            <a:r>
              <a:rPr lang="en-US" altLang="zh-CN" b="1" dirty="0" err="1" smtClean="0">
                <a:solidFill>
                  <a:schemeClr val="bg1"/>
                </a:solidFill>
              </a:rPr>
              <a:t>mrapp</a:t>
            </a:r>
            <a:r>
              <a:rPr lang="en-US" altLang="zh-CN" b="1" dirty="0" smtClean="0">
                <a:solidFill>
                  <a:schemeClr val="bg1"/>
                </a:solidFill>
              </a:rPr>
              <a:t>/app240320,</a:t>
            </a:r>
            <a:endParaRPr lang="zh-CN" altLang="en-US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MTK: </a:t>
            </a:r>
            <a:r>
              <a:rPr lang="en-US" altLang="zh-CN" b="1" dirty="0" err="1" smtClean="0">
                <a:solidFill>
                  <a:schemeClr val="bg1"/>
                </a:solidFill>
              </a:rPr>
              <a:t>mythroad</a:t>
            </a:r>
            <a:r>
              <a:rPr lang="en-US" altLang="zh-CN" b="1" dirty="0" smtClean="0">
                <a:solidFill>
                  <a:schemeClr val="bg1"/>
                </a:solidFill>
              </a:rPr>
              <a:t>/app240320,</a:t>
            </a:r>
            <a:endParaRPr lang="zh-CN" altLang="en-US" b="1" dirty="0" smtClean="0">
              <a:solidFill>
                <a:schemeClr val="bg1"/>
              </a:solidFill>
            </a:endParaRPr>
          </a:p>
          <a:p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zh-CN" altLang="en-US" b="1" dirty="0" smtClean="0">
                <a:solidFill>
                  <a:schemeClr val="bg1"/>
                </a:solidFill>
              </a:rPr>
              <a:t>海外版本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en-US" altLang="zh-CN" b="1" dirty="0" err="1" smtClean="0">
                <a:solidFill>
                  <a:schemeClr val="bg1"/>
                </a:solidFill>
              </a:rPr>
              <a:t>Applist</a:t>
            </a:r>
            <a:r>
              <a:rPr lang="en-US" altLang="zh-CN" b="1" dirty="0" smtClean="0">
                <a:solidFill>
                  <a:schemeClr val="bg1"/>
                </a:solidFill>
              </a:rPr>
              <a:t> 1.5)</a:t>
            </a:r>
            <a:r>
              <a:rPr lang="zh-CN" altLang="en-US" b="1" dirty="0" smtClean="0">
                <a:solidFill>
                  <a:schemeClr val="bg1"/>
                </a:solidFill>
              </a:rPr>
              <a:t>：支持的文件名最大长度</a:t>
            </a:r>
            <a:r>
              <a:rPr lang="en-US" altLang="zh-CN" b="1" dirty="0" smtClean="0">
                <a:solidFill>
                  <a:schemeClr val="bg1"/>
                </a:solidFill>
              </a:rPr>
              <a:t>16</a:t>
            </a:r>
            <a:r>
              <a:rPr lang="zh-CN" altLang="en-US" b="1" dirty="0" smtClean="0">
                <a:solidFill>
                  <a:schemeClr val="bg1"/>
                </a:solidFill>
              </a:rPr>
              <a:t>个字节</a:t>
            </a:r>
            <a:r>
              <a:rPr lang="en-US" altLang="zh-CN" b="1" dirty="0" smtClean="0">
                <a:solidFill>
                  <a:schemeClr val="bg1"/>
                </a:solidFill>
              </a:rPr>
              <a:t>(</a:t>
            </a:r>
            <a:r>
              <a:rPr lang="zh-CN" altLang="en-US" b="1" dirty="0" smtClean="0">
                <a:solidFill>
                  <a:schemeClr val="bg1"/>
                </a:solidFill>
              </a:rPr>
              <a:t>包含扩展名</a:t>
            </a:r>
            <a:r>
              <a:rPr lang="en-US" altLang="zh-CN" b="1" dirty="0" smtClean="0">
                <a:solidFill>
                  <a:schemeClr val="bg1"/>
                </a:solidFill>
              </a:rPr>
              <a:t>)</a:t>
            </a:r>
            <a:endParaRPr lang="en-US" altLang="zh-CN" b="1" dirty="0" smtClean="0">
              <a:solidFill>
                <a:schemeClr val="bg1"/>
              </a:solidFill>
            </a:endParaRP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SPR: </a:t>
            </a:r>
            <a:r>
              <a:rPr lang="en-US" altLang="zh-CN" b="1" dirty="0" err="1" smtClean="0">
                <a:solidFill>
                  <a:schemeClr val="bg1"/>
                </a:solidFill>
              </a:rPr>
              <a:t>mrapp</a:t>
            </a:r>
            <a:r>
              <a:rPr lang="en-US" altLang="zh-CN" b="1" dirty="0" smtClean="0">
                <a:solidFill>
                  <a:schemeClr val="bg1"/>
                </a:solidFill>
              </a:rPr>
              <a:t>/games240x320,</a:t>
            </a:r>
          </a:p>
          <a:p>
            <a:r>
              <a:rPr lang="en-US" altLang="zh-CN" b="1" dirty="0" smtClean="0">
                <a:solidFill>
                  <a:schemeClr val="bg1"/>
                </a:solidFill>
              </a:rPr>
              <a:t>MTK: </a:t>
            </a:r>
            <a:r>
              <a:rPr lang="en-US" altLang="zh-CN" b="1" dirty="0" err="1" smtClean="0">
                <a:solidFill>
                  <a:schemeClr val="bg1"/>
                </a:solidFill>
              </a:rPr>
              <a:t>mrapp</a:t>
            </a:r>
            <a:r>
              <a:rPr lang="en-US" altLang="zh-CN" b="1" dirty="0" smtClean="0">
                <a:solidFill>
                  <a:schemeClr val="bg1"/>
                </a:solidFill>
              </a:rPr>
              <a:t>/games240x320,</a:t>
            </a:r>
            <a:endParaRPr lang="zh-CN" altLang="en-US" b="1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23813" y="-26987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427515" y="192118"/>
          <a:ext cx="8324604" cy="4757707"/>
        </p:xfrm>
        <a:graphic>
          <a:graphicData uri="http://schemas.openxmlformats.org/drawingml/2006/table">
            <a:tbl>
              <a:tblPr/>
              <a:tblGrid>
                <a:gridCol w="627935"/>
                <a:gridCol w="663817"/>
                <a:gridCol w="574113"/>
                <a:gridCol w="1345575"/>
                <a:gridCol w="1288015"/>
                <a:gridCol w="3825149"/>
              </a:tblGrid>
              <a:tr h="316530">
                <a:tc grid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VM</a:t>
                      </a:r>
                      <a:r>
                        <a:rPr lang="zh-CN" altLang="en-US" sz="12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和</a:t>
                      </a:r>
                      <a:r>
                        <a:rPr lang="en-US" altLang="zh-CN" sz="1200" b="1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MRP</a:t>
                      </a:r>
                      <a:r>
                        <a:rPr lang="zh-CN" altLang="en-US" sz="1200" b="1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对应关系表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BB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FFFFFF"/>
                          </a:solidFill>
                          <a:latin typeface="宋体"/>
                        </a:rPr>
                        <a:t> VM</a:t>
                      </a:r>
                      <a:endParaRPr lang="en-US" sz="1200" b="1" i="0" u="none" strike="noStrike" dirty="0">
                        <a:solidFill>
                          <a:srgbClr val="FFFFFF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Loader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START/SHELL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结论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1" i="0" u="none" strike="noStrike">
                          <a:solidFill>
                            <a:srgbClr val="FFFFFF"/>
                          </a:solidFill>
                          <a:latin typeface="宋体"/>
                        </a:rPr>
                        <a:t>现象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9646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精简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默认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无法直接启动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无响应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file  "logo.ext" err, code=3006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精简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默认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无法直接启动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无响应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file  "logo.ext" err, code=3006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精简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默认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3421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START/SHELL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无法直接启动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无响应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file  "logo.ext" err, code=3006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精简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无法直接启动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无响应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file  "logo.ext" err, code=3006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精简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无法直接启动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无响应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file  "logo.ext" err, code=3006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精简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3421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START/SHELL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无法直接启动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无响应 </a:t>
                      </a:r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read file  "logo.ext" err, code=3006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精简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logo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精简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logo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精简</a:t>
                      </a:r>
                      <a:endParaRPr lang="zh-CN" altLang="en-US" sz="1200" b="0" i="0" u="none" strike="noStrike" dirty="0">
                        <a:solidFill>
                          <a:srgbClr val="000000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logo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3421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START/SHELL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精简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默认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精简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默认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无法直接启动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latin typeface="宋体"/>
                        </a:rPr>
                        <a:t>白屏</a:t>
                      </a: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 start.mr：222can't be run direct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精简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默认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3421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START/SHELL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B9B8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精简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精简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无法直接启动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白屏 start.mr：222can't be run direct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精简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c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3421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START/SHELL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EF3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精简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logo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0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21333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精简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logo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35850"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 smtClean="0">
                          <a:solidFill>
                            <a:srgbClr val="000000"/>
                          </a:solidFill>
                          <a:latin typeface="宋体"/>
                        </a:rPr>
                        <a:t> 非</a:t>
                      </a:r>
                      <a:r>
                        <a:rPr lang="zh-CN" altLang="en-US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精简</a:t>
                      </a: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logo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200" b="0" i="0" u="none" strike="noStrike" dirty="0">
                          <a:solidFill>
                            <a:srgbClr val="000000"/>
                          </a:solidFill>
                          <a:latin typeface="宋体"/>
                        </a:rPr>
                        <a:t>3421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START/SHELL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可以直接启动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>
                          <a:solidFill>
                            <a:srgbClr val="000000"/>
                          </a:solidFill>
                          <a:latin typeface="宋体"/>
                        </a:rPr>
                        <a:t>　</a:t>
                      </a:r>
                    </a:p>
                  </a:txBody>
                  <a:tcPr marL="7304" marR="7304" marT="730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DDD"/>
                    </a:solidFill>
                  </a:tcPr>
                </a:tc>
              </a:tr>
              <a:tr h="221333">
                <a:tc gridSpan="6">
                  <a:txBody>
                    <a:bodyPr/>
                    <a:lstStyle/>
                    <a:p>
                      <a:pPr algn="l" fontAlgn="ctr"/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备注：部分</a:t>
                      </a:r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LOGO</a:t>
                      </a:r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启动模式的应用</a:t>
                      </a:r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(</a:t>
                      </a:r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如天气助手</a:t>
                      </a:r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)</a:t>
                      </a:r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在展讯非精简</a:t>
                      </a:r>
                      <a:r>
                        <a:rPr lang="en-US" altLang="zh-CN" sz="1200" b="0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VM</a:t>
                      </a:r>
                      <a:r>
                        <a:rPr lang="zh-CN" altLang="en-US" sz="1200" b="0" i="0" u="none" strike="noStrike" dirty="0">
                          <a:solidFill>
                            <a:schemeClr val="bg1"/>
                          </a:solidFill>
                          <a:latin typeface="宋体"/>
                        </a:rPr>
                        <a:t>上直接启动会死机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，初步判断和</a:t>
                      </a:r>
                      <a:r>
                        <a:rPr lang="en-US" altLang="zh-CN" sz="1200" b="0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SDK</a:t>
                      </a:r>
                      <a:r>
                        <a:rPr lang="zh-CN" altLang="en-US" sz="1200" b="0" i="0" u="none" strike="noStrike" dirty="0" smtClean="0">
                          <a:solidFill>
                            <a:schemeClr val="bg1"/>
                          </a:solidFill>
                          <a:latin typeface="宋体"/>
                        </a:rPr>
                        <a:t>版本有关</a:t>
                      </a:r>
                      <a:endParaRPr lang="zh-CN" altLang="en-US" sz="1200" b="0" i="0" u="none" strike="noStrike" dirty="0">
                        <a:solidFill>
                          <a:schemeClr val="bg1"/>
                        </a:solidFill>
                        <a:latin typeface="宋体"/>
                      </a:endParaRPr>
                    </a:p>
                  </a:txBody>
                  <a:tcPr marL="7304" marR="7304" marT="7304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1113" y="-7938"/>
            <a:ext cx="9155113" cy="516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59" name="TextBox 2"/>
          <p:cNvSpPr txBox="1">
            <a:spLocks noChangeArrowheads="1"/>
          </p:cNvSpPr>
          <p:nvPr/>
        </p:nvSpPr>
        <p:spPr bwMode="auto">
          <a:xfrm>
            <a:off x="3190875" y="1941513"/>
            <a:ext cx="2719388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sz="3200">
                <a:solidFill>
                  <a:srgbClr val="FF9933"/>
                </a:solidFill>
              </a:rPr>
              <a:t>THANK</a:t>
            </a:r>
            <a:r>
              <a:rPr lang="zh-CN" altLang="en-US" sz="3200">
                <a:solidFill>
                  <a:srgbClr val="FF9933"/>
                </a:solidFill>
              </a:rPr>
              <a:t> </a:t>
            </a:r>
            <a:r>
              <a:rPr lang="en-US" altLang="zh-CN" sz="3200">
                <a:solidFill>
                  <a:srgbClr val="FF9933"/>
                </a:solidFill>
              </a:rPr>
              <a:t>YOU</a:t>
            </a:r>
            <a:r>
              <a:rPr lang="zh-CN" altLang="en-US" sz="3200">
                <a:solidFill>
                  <a:srgbClr val="FF9933"/>
                </a:solidFill>
              </a:rPr>
              <a:t>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43063" y="3346450"/>
            <a:ext cx="5640387" cy="8524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lnSpc>
                <a:spcPct val="120000"/>
              </a:lnSpc>
              <a:defRPr/>
            </a:pPr>
            <a:r>
              <a:rPr lang="zh-CN" altLang="en-US" sz="1200" spc="3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杭州斯凯网络科技有限公司</a:t>
            </a:r>
            <a:endParaRPr lang="en-US" altLang="zh-CN" sz="1200" spc="3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SKY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NETWORK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TECHNOLOGIES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 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CO.,LTD</a:t>
            </a:r>
          </a:p>
          <a:p>
            <a:pPr algn="ctr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地址：</a:t>
            </a:r>
            <a:r>
              <a:rPr lang="en-US" sz="1000" dirty="0" err="1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杭州市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紫荆花路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路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2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联合大厦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B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座</a:t>
            </a:r>
            <a:r>
              <a:rPr lang="en-US" altLang="zh-CN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楼</a:t>
            </a:r>
            <a:r>
              <a:rPr lang="zh-CN" altLang="en-US" sz="1000" dirty="0" smtClean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310013</a:t>
            </a:r>
            <a:endParaRPr lang="en-US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 algn="ctr">
              <a:lnSpc>
                <a:spcPct val="120000"/>
              </a:lnSpc>
              <a:defRPr/>
            </a:pP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电话：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0571-87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7709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7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8-8168</a:t>
            </a:r>
            <a:r>
              <a:rPr lang="zh-CN" altLang="en-US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 传真：</a:t>
            </a:r>
            <a:r>
              <a:rPr lang="en-US" altLang="zh-CN" sz="1000" dirty="0"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0571-87758616</a:t>
            </a:r>
            <a:endParaRPr lang="zh-CN" altLang="en-US" sz="1000" dirty="0">
              <a:solidFill>
                <a:schemeClr val="bg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66975" y="1104900"/>
            <a:ext cx="32956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运营类产品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冒泡网游社区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冒泡游戏下载中心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冒泡书城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冒泡音乐盒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冒泡图库</a:t>
            </a:r>
            <a:endParaRPr lang="zh-CN" altLang="en-US" sz="2000" dirty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5" y="309563"/>
            <a:ext cx="16007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产品概览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一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66975" y="1104900"/>
            <a:ext cx="32956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游戏类产品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幻想三国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二战风云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棋牌类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拳皇之格斗天王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…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48198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产品概览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二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66975" y="1104900"/>
            <a:ext cx="32956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多媒体娱乐类产品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冒泡视频播放器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冒泡影院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冒泡视频聊天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冒泡有声读物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…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532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产品概览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三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66975" y="1104900"/>
            <a:ext cx="329565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IM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类产品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QQ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MSN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Fetion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Skype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Yahoo Message</a:t>
            </a: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…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53235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产品概览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四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66975" y="1104900"/>
            <a:ext cx="32956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实用工具类产品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天气助手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网络时钟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来电助手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尚邮邮件客户端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…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4" y="309563"/>
            <a:ext cx="154135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产品概览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五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17" descr="C:\Documents and Settings\Administrator\桌面\图片\页面背景psd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67813" cy="517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2466975" y="1104900"/>
            <a:ext cx="329565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•  </a:t>
            </a:r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UI</a:t>
            </a:r>
            <a:r>
              <a:rPr lang="zh-CN" altLang="en-US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界面类产品</a:t>
            </a:r>
            <a:endParaRPr lang="en-US" altLang="zh-CN" sz="24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r>
              <a:rPr lang="en-US" altLang="zh-CN" sz="24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HTC HERO</a:t>
            </a: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效果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动画王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</a:t>
            </a:r>
            <a:r>
              <a:rPr lang="en-US" altLang="zh-CN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WidgetⅡ</a:t>
            </a: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chemeClr val="bg1"/>
                </a:solidFill>
                <a:latin typeface="Junegull" pitchFamily="2" charset="0"/>
                <a:ea typeface="微软雅黑" pitchFamily="34" charset="-122"/>
              </a:rPr>
              <a:t>    图片浏览器</a:t>
            </a:r>
            <a:endParaRPr lang="en-US" altLang="zh-CN" sz="2000" dirty="0" smtClean="0">
              <a:solidFill>
                <a:schemeClr val="bg1"/>
              </a:solidFill>
              <a:latin typeface="Junegull" pitchFamily="2" charset="0"/>
              <a:ea typeface="微软雅黑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      …</a:t>
            </a:r>
            <a:endParaRPr lang="zh-CN" altLang="en-US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5128" name="Line 24"/>
          <p:cNvSpPr>
            <a:spLocks noChangeShapeType="1"/>
          </p:cNvSpPr>
          <p:nvPr/>
        </p:nvSpPr>
        <p:spPr bwMode="auto">
          <a:xfrm>
            <a:off x="0" y="49498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31825" y="309563"/>
            <a:ext cx="149385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产品概览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(</a:t>
            </a:r>
            <a:r>
              <a:rPr lang="zh-CN" altLang="en-US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六</a:t>
            </a:r>
            <a:r>
              <a:rPr lang="en-US" altLang="zh-CN" sz="1600" dirty="0" smtClean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)</a:t>
            </a:r>
            <a:endParaRPr lang="zh-CN" altLang="en-US" sz="16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/>
    </p:bldLst>
  </p:timing>
</p:sld>
</file>

<file path=ppt/theme/theme1.xml><?xml version="1.0" encoding="utf-8"?>
<a:theme xmlns:a="http://schemas.openxmlformats.org/drawingml/2006/main" name="SKY手机UI方案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SKY手机UI方案</Template>
  <TotalTime>2695</TotalTime>
  <Words>1344</Words>
  <Application>Microsoft Office PowerPoint</Application>
  <PresentationFormat>自定义</PresentationFormat>
  <Paragraphs>376</Paragraphs>
  <Slides>32</Slides>
  <Notes>32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4" baseType="lpstr">
      <vt:lpstr>SKY手机UI方案</vt:lpstr>
      <vt:lpstr>位图图像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</vt:vector>
  </TitlesOfParts>
  <Company>WwW.YlmF.CoM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雨林木风</dc:creator>
  <cp:lastModifiedBy>Zack.Zhang</cp:lastModifiedBy>
  <cp:revision>283</cp:revision>
  <cp:lastPrinted>1601-01-01T00:00:00Z</cp:lastPrinted>
  <dcterms:created xsi:type="dcterms:W3CDTF">2010-01-07T07:43:27Z</dcterms:created>
  <dcterms:modified xsi:type="dcterms:W3CDTF">2011-01-13T13:15:07Z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