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311" r:id="rId3"/>
    <p:sldId id="312" r:id="rId4"/>
    <p:sldId id="306" r:id="rId5"/>
    <p:sldId id="313" r:id="rId6"/>
    <p:sldId id="314" r:id="rId7"/>
    <p:sldId id="307" r:id="rId8"/>
    <p:sldId id="316" r:id="rId9"/>
    <p:sldId id="258" r:id="rId10"/>
    <p:sldId id="310" r:id="rId11"/>
    <p:sldId id="308" r:id="rId12"/>
    <p:sldId id="309" r:id="rId13"/>
  </p:sldIdLst>
  <p:sldSz cx="9144000" cy="5143500" type="screen16x9"/>
  <p:notesSz cx="6858000" cy="9144000"/>
  <p:embeddedFontLst>
    <p:embeddedFont>
      <p:font typeface="Frank Ruhl Libre Medium" panose="00000600000000000000" pitchFamily="2" charset="-79"/>
      <p:regular r:id="rId15"/>
      <p:bold r:id="rId16"/>
    </p:embeddedFont>
    <p:embeddedFont>
      <p:font typeface="Lato Light" panose="020F0502020204030203" pitchFamily="34" charset="0"/>
      <p:regular r:id="rId17"/>
      <p:bold r:id="rId18"/>
      <p:italic r:id="rId19"/>
      <p:boldItalic r:id="rId20"/>
    </p:embeddedFont>
    <p:embeddedFont>
      <p:font typeface="Oswald Medium" panose="00000600000000000000" pitchFamily="2" charset="-52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03EB78-2BBB-4DB0-A768-74B0964FC1A8}">
  <a:tblStyle styleId="{5C03EB78-2BBB-4DB0-A768-74B0964FC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79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f340c683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f340c683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15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87550" y="2526375"/>
            <a:ext cx="6168900" cy="86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75000" y="3273275"/>
            <a:ext cx="4794000" cy="49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1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-5400000">
            <a:off x="64695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66925" y="2236950"/>
            <a:ext cx="3295500" cy="6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9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866925" y="548700"/>
            <a:ext cx="1619400" cy="14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7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866925" y="3626150"/>
            <a:ext cx="20382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7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468401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468400" y="4053200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2"/>
          </p:nvPr>
        </p:nvSpPr>
        <p:spPr>
          <a:xfrm>
            <a:off x="1463062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1463050" y="2203253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4"/>
          </p:nvPr>
        </p:nvSpPr>
        <p:spPr>
          <a:xfrm>
            <a:off x="4984831" y="1638961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4984825" y="2203253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 idx="6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7"/>
          </p:nvPr>
        </p:nvSpPr>
        <p:spPr>
          <a:xfrm>
            <a:off x="4984849" y="3488904"/>
            <a:ext cx="26961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Medium"/>
              <a:buNone/>
              <a:defRPr>
                <a:solidFill>
                  <a:schemeClr val="accent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8"/>
          </p:nvPr>
        </p:nvSpPr>
        <p:spPr>
          <a:xfrm>
            <a:off x="4984850" y="4053200"/>
            <a:ext cx="2696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9" hasCustomPrompt="1"/>
          </p:nvPr>
        </p:nvSpPr>
        <p:spPr>
          <a:xfrm>
            <a:off x="1744610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13" hasCustomPrompt="1"/>
          </p:nvPr>
        </p:nvSpPr>
        <p:spPr>
          <a:xfrm>
            <a:off x="1744610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14" hasCustomPrompt="1"/>
          </p:nvPr>
        </p:nvSpPr>
        <p:spPr>
          <a:xfrm>
            <a:off x="5266394" y="1347050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15" hasCustomPrompt="1"/>
          </p:nvPr>
        </p:nvSpPr>
        <p:spPr>
          <a:xfrm>
            <a:off x="5266394" y="3188743"/>
            <a:ext cx="2133000" cy="4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496550"/>
            <a:ext cx="7715400" cy="3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strepo/dev.git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ctrTitle"/>
          </p:nvPr>
        </p:nvSpPr>
        <p:spPr>
          <a:xfrm>
            <a:off x="924790" y="1697182"/>
            <a:ext cx="7294419" cy="2052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Redmine - </a:t>
            </a:r>
            <a:r>
              <a:rPr lang="ru-RU" sz="4000" dirty="0">
                <a:solidFill>
                  <a:schemeClr val="bg1"/>
                </a:solidFill>
              </a:rPr>
              <a:t>открытое серверное веб-приложение для управления проектами и задачами.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69DFCE-3C1E-4DFE-A448-FAB15DADD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02" y="619252"/>
            <a:ext cx="4080013" cy="9143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2DAAB94-EC12-43AD-A66F-D72EBC963681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51955" y="75108"/>
            <a:ext cx="2770118" cy="616500"/>
          </a:xfrm>
        </p:spPr>
        <p:txBody>
          <a:bodyPr/>
          <a:lstStyle/>
          <a:p>
            <a:r>
              <a:rPr lang="en-US" dirty="0"/>
              <a:t>Task flow Redmine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E2AD83-85A5-449D-98A4-6F7907F45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6" y="893318"/>
            <a:ext cx="7737391" cy="28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2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8187F5A-5661-4E75-AD3A-ADCE96AAAEB8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4301" y="-60181"/>
            <a:ext cx="1938845" cy="616500"/>
          </a:xfrm>
        </p:spPr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AB1CCBB2-AC24-4788-A39D-99576E92AE69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714301" y="498763"/>
            <a:ext cx="7312962" cy="4443845"/>
          </a:xfrm>
        </p:spPr>
        <p:txBody>
          <a:bodyPr/>
          <a:lstStyle/>
          <a:p>
            <a:pPr algn="l"/>
            <a:r>
              <a:rPr lang="ru-RU" sz="1900" dirty="0"/>
              <a:t>Основные команды :</a:t>
            </a:r>
            <a:br>
              <a:rPr lang="en-US" sz="1900" dirty="0"/>
            </a:br>
            <a:r>
              <a:rPr lang="en-US" sz="1800" dirty="0"/>
              <a:t>1. git </a:t>
            </a:r>
            <a:r>
              <a:rPr lang="en-US" sz="1800" dirty="0" err="1"/>
              <a:t>init</a:t>
            </a:r>
            <a:r>
              <a:rPr lang="en-US" sz="1800" dirty="0"/>
              <a:t> – </a:t>
            </a:r>
            <a:r>
              <a:rPr lang="ru-RU" sz="1800" dirty="0"/>
              <a:t>инициализация </a:t>
            </a:r>
            <a:r>
              <a:rPr lang="en-US" sz="1800" dirty="0"/>
              <a:t>Git</a:t>
            </a:r>
            <a:r>
              <a:rPr lang="ru-RU" sz="1800" dirty="0"/>
              <a:t>-репозитория</a:t>
            </a:r>
            <a:br>
              <a:rPr lang="ru-RU" sz="1800" dirty="0"/>
            </a:br>
            <a:r>
              <a:rPr lang="en-US" sz="1800" dirty="0"/>
              <a:t>2</a:t>
            </a:r>
            <a:r>
              <a:rPr lang="ru-RU" sz="1800" dirty="0"/>
              <a:t>. </a:t>
            </a:r>
            <a:r>
              <a:rPr lang="en-US" sz="1800" dirty="0"/>
              <a:t>git add . – </a:t>
            </a:r>
            <a:r>
              <a:rPr lang="ru-RU" sz="1800" dirty="0"/>
              <a:t>сборка слепка следующего коммита</a:t>
            </a:r>
            <a:br>
              <a:rPr lang="en-US" sz="1800" dirty="0"/>
            </a:br>
            <a:r>
              <a:rPr lang="en-US" sz="1800" dirty="0"/>
              <a:t>3. git commit - </a:t>
            </a:r>
            <a:r>
              <a:rPr lang="ru-RU" sz="1800" dirty="0"/>
              <a:t>сохраняет слепок во внутренней базе данных</a:t>
            </a:r>
            <a:br>
              <a:rPr lang="ru-RU" sz="1800" dirty="0"/>
            </a:br>
            <a:r>
              <a:rPr lang="en-US" sz="1800" dirty="0"/>
              <a:t>4. git status – </a:t>
            </a:r>
            <a:r>
              <a:rPr lang="ru-RU" sz="1800" dirty="0"/>
              <a:t>показывает статус рабочего каталога (дерева)</a:t>
            </a:r>
            <a:br>
              <a:rPr lang="en-US" sz="1800" dirty="0"/>
            </a:br>
            <a:r>
              <a:rPr lang="ru-RU" sz="1800" dirty="0"/>
              <a:t>5</a:t>
            </a:r>
            <a:r>
              <a:rPr lang="en-US" sz="1800" dirty="0"/>
              <a:t>. git push</a:t>
            </a:r>
            <a:r>
              <a:rPr lang="ru-RU" sz="1800" dirty="0"/>
              <a:t> – получение и интеграция с другим репозиторием или локальным</a:t>
            </a:r>
            <a:br>
              <a:rPr lang="en-US" sz="1800" dirty="0"/>
            </a:br>
            <a:r>
              <a:rPr lang="ru-RU" sz="1800" dirty="0"/>
              <a:t>6</a:t>
            </a:r>
            <a:r>
              <a:rPr lang="en-US" sz="1800" dirty="0"/>
              <a:t>. git pull - </a:t>
            </a:r>
            <a:r>
              <a:rPr lang="ru-RU" sz="1800" dirty="0"/>
              <a:t> обновите удаленные ссылки вместе со связанными объектами</a:t>
            </a:r>
            <a:br>
              <a:rPr lang="en-US" sz="1800" dirty="0"/>
            </a:br>
            <a:r>
              <a:rPr lang="ru-RU" sz="1800" dirty="0"/>
              <a:t>7</a:t>
            </a:r>
            <a:r>
              <a:rPr lang="en-US" sz="1800" dirty="0"/>
              <a:t>. git branch “</a:t>
            </a:r>
            <a:r>
              <a:rPr lang="en-US" sz="1800" dirty="0" err="1"/>
              <a:t>NameBranch</a:t>
            </a:r>
            <a:r>
              <a:rPr lang="en-US" sz="1800" dirty="0"/>
              <a:t>”- </a:t>
            </a:r>
            <a:r>
              <a:rPr lang="ru-RU" sz="1800" dirty="0"/>
              <a:t>создание новой ветки</a:t>
            </a:r>
            <a:br>
              <a:rPr lang="en-US" sz="1800" dirty="0"/>
            </a:br>
            <a:r>
              <a:rPr lang="en-US" sz="1800" dirty="0"/>
              <a:t>8. git branch – </a:t>
            </a:r>
            <a:r>
              <a:rPr lang="ru-RU" sz="1800" dirty="0"/>
              <a:t>просмотр веток и в какой находишься </a:t>
            </a:r>
            <a:br>
              <a:rPr lang="en-US" sz="1800" dirty="0"/>
            </a:br>
            <a:r>
              <a:rPr lang="ru-RU" sz="1800" dirty="0"/>
              <a:t>8</a:t>
            </a:r>
            <a:r>
              <a:rPr lang="en-US" sz="1800" dirty="0"/>
              <a:t>. git checkout “</a:t>
            </a:r>
            <a:r>
              <a:rPr lang="en-US" sz="1800" dirty="0" err="1"/>
              <a:t>NameBranch</a:t>
            </a:r>
            <a:r>
              <a:rPr lang="en-US" sz="1800" dirty="0"/>
              <a:t>”-</a:t>
            </a:r>
            <a:r>
              <a:rPr lang="ru-RU" sz="1800" dirty="0"/>
              <a:t> переключение между ветками </a:t>
            </a:r>
            <a:br>
              <a:rPr lang="en-US" sz="1800" dirty="0"/>
            </a:br>
            <a:r>
              <a:rPr lang="ru-RU" sz="1800" dirty="0"/>
              <a:t>9</a:t>
            </a:r>
            <a:r>
              <a:rPr lang="en-US" sz="1800" dirty="0"/>
              <a:t>.</a:t>
            </a:r>
            <a:r>
              <a:rPr lang="ru-RU" sz="1800" dirty="0"/>
              <a:t> </a:t>
            </a:r>
            <a:r>
              <a:rPr lang="en-US" sz="1800" dirty="0"/>
              <a:t>git clone </a:t>
            </a:r>
            <a:r>
              <a:rPr lang="en-US" sz="1800" dirty="0">
                <a:hlinkClick r:id="rId2"/>
              </a:rPr>
              <a:t>https://github.com/testrepo/dev.git</a:t>
            </a:r>
            <a:r>
              <a:rPr lang="en-US" sz="1800" dirty="0"/>
              <a:t> - </a:t>
            </a:r>
            <a:r>
              <a:rPr lang="ru-RU" sz="1800" dirty="0"/>
              <a:t>клонирование всей ветки </a:t>
            </a:r>
            <a:br>
              <a:rPr lang="ru-RU" sz="1800" dirty="0"/>
            </a:br>
            <a:r>
              <a:rPr lang="ru-RU" sz="1800" dirty="0"/>
              <a:t>10. </a:t>
            </a:r>
            <a:r>
              <a:rPr lang="en-US" sz="1800" dirty="0"/>
              <a:t>git reset – </a:t>
            </a:r>
            <a:r>
              <a:rPr lang="ru-RU" sz="1800" dirty="0"/>
              <a:t>отменяет изменения, лучше использовать для локальных  изменений</a:t>
            </a:r>
            <a:br>
              <a:rPr lang="ru-RU" sz="1800" dirty="0"/>
            </a:br>
            <a:r>
              <a:rPr lang="ru-RU" sz="1800" dirty="0"/>
              <a:t>11. </a:t>
            </a:r>
            <a:r>
              <a:rPr lang="en-US" sz="1800" dirty="0"/>
              <a:t>git revert --hard “028fd209ed” - </a:t>
            </a:r>
            <a:r>
              <a:rPr lang="ru-RU" sz="1800" dirty="0"/>
              <a:t>отменяет изменения, лучше использовать для публичных изменений 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1586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CD2A918D-FCB5-4A6A-B076-B7C922CDE92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14300" y="436419"/>
            <a:ext cx="7715100" cy="1052946"/>
          </a:xfrm>
        </p:spPr>
        <p:txBody>
          <a:bodyPr/>
          <a:lstStyle/>
          <a:p>
            <a:r>
              <a:rPr lang="en-US" dirty="0" err="1"/>
              <a:t>TortoiseGit</a:t>
            </a:r>
            <a:r>
              <a:rPr lang="en-US" dirty="0"/>
              <a:t> – </a:t>
            </a:r>
            <a:r>
              <a:rPr lang="ru-RU" dirty="0"/>
              <a:t>визуальный клиент системы управления исходными кодами программы </a:t>
            </a:r>
            <a:r>
              <a:rPr lang="en-US" dirty="0"/>
              <a:t>GIT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FB72C1-EC73-42F9-8DE8-FE212BBB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477" y="1771649"/>
            <a:ext cx="4024745" cy="2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9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Анимация сцены деловых людей коллеги по команде. Premium векторы">
            <a:extLst>
              <a:ext uri="{FF2B5EF4-FFF2-40B4-BE49-F238E27FC236}">
                <a16:creationId xmlns:a16="http://schemas.microsoft.com/office/drawing/2014/main" id="{D464C0B5-69B2-46AB-A082-16693BAB0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82" y="685800"/>
            <a:ext cx="6313343" cy="416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64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Группа рабочих людей совместной работы в день труда.">
            <a:extLst>
              <a:ext uri="{FF2B5EF4-FFF2-40B4-BE49-F238E27FC236}">
                <a16:creationId xmlns:a16="http://schemas.microsoft.com/office/drawing/2014/main" id="{37EA7369-E240-49E1-8894-4F6DEFA2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50" y="362370"/>
            <a:ext cx="7204650" cy="432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1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4E86A-49C4-4D64-A6ED-B84FCA453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607"/>
            <a:ext cx="6367977" cy="23034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ERP- Enterprise Resource Planning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8" name="Picture 4" descr="ERP-системы :что это просто про ЕРП программы">
            <a:extLst>
              <a:ext uri="{FF2B5EF4-FFF2-40B4-BE49-F238E27FC236}">
                <a16:creationId xmlns:a16="http://schemas.microsoft.com/office/drawing/2014/main" id="{8EADDE64-5341-411F-8F9F-E949807C1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361" y="2631437"/>
            <a:ext cx="2815278" cy="24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6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3CD987-A405-492C-B4BC-F0BA9B071B4F}"/>
              </a:ext>
            </a:extLst>
          </p:cNvPr>
          <p:cNvSpPr txBox="1"/>
          <p:nvPr/>
        </p:nvSpPr>
        <p:spPr>
          <a:xfrm>
            <a:off x="103909" y="285995"/>
            <a:ext cx="87075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ru-RU" sz="2800" b="0" i="0" strike="noStrike" dirty="0">
                <a:solidFill>
                  <a:schemeClr val="bg1"/>
                </a:solidFill>
                <a:effectLst/>
                <a:latin typeface="Oswald Medium" panose="00000600000000000000" pitchFamily="2" charset="-52"/>
              </a:rPr>
              <a:t>ТОП 5 лучших ПЛАТНЫХ ERP-систем для ведения бизнеса</a:t>
            </a:r>
            <a:endParaRPr lang="ru-RU" sz="2800" b="0" i="0" dirty="0">
              <a:solidFill>
                <a:schemeClr val="bg1"/>
              </a:solidFill>
              <a:effectLst/>
              <a:latin typeface="Oswald Medium" panose="000006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EFD9B-9042-4244-9AED-360C8EB5BB06}"/>
              </a:ext>
            </a:extLst>
          </p:cNvPr>
          <p:cNvSpPr txBox="1"/>
          <p:nvPr/>
        </p:nvSpPr>
        <p:spPr>
          <a:xfrm>
            <a:off x="464288" y="1015990"/>
            <a:ext cx="17411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1. SAP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2. Oracle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3. Workday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4. Sage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5. Infor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SAP spins out financial services operations in deal with Dediq">
            <a:extLst>
              <a:ext uri="{FF2B5EF4-FFF2-40B4-BE49-F238E27FC236}">
                <a16:creationId xmlns:a16="http://schemas.microsoft.com/office/drawing/2014/main" id="{65E1CE08-979D-472B-AA46-AAE1349D0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0" b="27472"/>
          <a:stretch/>
        </p:blipFill>
        <p:spPr bwMode="auto">
          <a:xfrm>
            <a:off x="2915084" y="862875"/>
            <a:ext cx="1542615" cy="7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6CFFAF8-7FC3-4104-BBD5-26737EB5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09" y="1702440"/>
            <a:ext cx="1591757" cy="76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Workday ERP? - Integration, Pricing, Features, &amp; More | Tipalti">
            <a:extLst>
              <a:ext uri="{FF2B5EF4-FFF2-40B4-BE49-F238E27FC236}">
                <a16:creationId xmlns:a16="http://schemas.microsoft.com/office/drawing/2014/main" id="{856F451F-541C-47BB-9CD3-F0593F02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942" y="2559190"/>
            <a:ext cx="2199410" cy="76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age X3 ERP Software: Pros &amp; Cons | CIO Insight">
            <a:extLst>
              <a:ext uri="{FF2B5EF4-FFF2-40B4-BE49-F238E27FC236}">
                <a16:creationId xmlns:a16="http://schemas.microsoft.com/office/drawing/2014/main" id="{10CA8FDC-E449-482C-B775-DD5816897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6" b="29814"/>
          <a:stretch/>
        </p:blipFill>
        <p:spPr bwMode="auto">
          <a:xfrm>
            <a:off x="4973782" y="3392934"/>
            <a:ext cx="2143125" cy="7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nfor - Wikipedia">
            <a:extLst>
              <a:ext uri="{FF2B5EF4-FFF2-40B4-BE49-F238E27FC236}">
                <a16:creationId xmlns:a16="http://schemas.microsoft.com/office/drawing/2014/main" id="{C1C475E6-8450-4C31-A0DF-53F5006C5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29510" r="2859" b="34618"/>
          <a:stretch/>
        </p:blipFill>
        <p:spPr bwMode="auto">
          <a:xfrm>
            <a:off x="5867400" y="4166218"/>
            <a:ext cx="2071255" cy="76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98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4E4884-FDEC-4674-A0B8-B22F52E611A7}"/>
              </a:ext>
            </a:extLst>
          </p:cNvPr>
          <p:cNvSpPr txBox="1"/>
          <p:nvPr/>
        </p:nvSpPr>
        <p:spPr>
          <a:xfrm>
            <a:off x="840993" y="2117593"/>
            <a:ext cx="18231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CRM</a:t>
            </a:r>
          </a:p>
          <a:p>
            <a:r>
              <a:rPr lang="en-US" sz="2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Relationship Management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EECC2-ABC6-4C95-B58C-A141C558449F}"/>
              </a:ext>
            </a:extLst>
          </p:cNvPr>
          <p:cNvSpPr txBox="1"/>
          <p:nvPr/>
        </p:nvSpPr>
        <p:spPr>
          <a:xfrm>
            <a:off x="3469835" y="2117593"/>
            <a:ext cx="168026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PPM</a:t>
            </a:r>
          </a:p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Project </a:t>
            </a:r>
          </a:p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Portfolio </a:t>
            </a:r>
          </a:p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Management</a:t>
            </a:r>
            <a:endParaRPr lang="ru-RU" sz="2000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F48DE-FA81-4876-BD44-469D39C6BB72}"/>
              </a:ext>
            </a:extLst>
          </p:cNvPr>
          <p:cNvSpPr txBox="1"/>
          <p:nvPr/>
        </p:nvSpPr>
        <p:spPr>
          <a:xfrm>
            <a:off x="6038966" y="2117593"/>
            <a:ext cx="16802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PLM</a:t>
            </a:r>
          </a:p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Product </a:t>
            </a:r>
          </a:p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Lifecycle </a:t>
            </a:r>
          </a:p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</a:rPr>
              <a:t>Management</a:t>
            </a:r>
            <a:endParaRPr lang="ru-RU" sz="2000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B043D-ADC7-4F7F-ADF2-E1679EAFDF41}"/>
              </a:ext>
            </a:extLst>
          </p:cNvPr>
          <p:cNvSpPr txBox="1"/>
          <p:nvPr/>
        </p:nvSpPr>
        <p:spPr>
          <a:xfrm>
            <a:off x="3472665" y="504565"/>
            <a:ext cx="1156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ERP</a:t>
            </a:r>
            <a:endParaRPr lang="ru-RU" sz="3600" b="1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3E28054F-17C5-40CD-A580-80AECAE856ED}"/>
              </a:ext>
            </a:extLst>
          </p:cNvPr>
          <p:cNvSpPr/>
          <p:nvPr/>
        </p:nvSpPr>
        <p:spPr>
          <a:xfrm rot="7809197">
            <a:off x="2410184" y="1100584"/>
            <a:ext cx="440038" cy="4734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D074E378-3C48-4791-AD8E-77DE7AD99838}"/>
              </a:ext>
            </a:extLst>
          </p:cNvPr>
          <p:cNvSpPr/>
          <p:nvPr/>
        </p:nvSpPr>
        <p:spPr>
          <a:xfrm rot="5400000">
            <a:off x="3773878" y="1203520"/>
            <a:ext cx="440038" cy="4734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CF777BD5-E041-4BB7-AED3-DD59BA97B050}"/>
              </a:ext>
            </a:extLst>
          </p:cNvPr>
          <p:cNvSpPr/>
          <p:nvPr/>
        </p:nvSpPr>
        <p:spPr>
          <a:xfrm rot="3117200">
            <a:off x="5250525" y="1078384"/>
            <a:ext cx="440038" cy="4734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75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8C682-F29F-486C-B499-BAC2F9F6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86" y="1254364"/>
            <a:ext cx="6872213" cy="3479278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1. </a:t>
            </a:r>
            <a:r>
              <a:rPr lang="ru-RU" sz="2000" dirty="0">
                <a:solidFill>
                  <a:schemeClr val="bg1"/>
                </a:solidFill>
              </a:rPr>
              <a:t>Актуальная информация о состоянии проектов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2. Централизованное место хранения проектных документов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3. Распределение ресурсов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4. Календарно-сетевое планирование (Диаграмма </a:t>
            </a:r>
            <a:r>
              <a:rPr lang="ru-RU" sz="2000" dirty="0" err="1">
                <a:solidFill>
                  <a:schemeClr val="bg1"/>
                </a:solidFill>
              </a:rPr>
              <a:t>Ганта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5. Визуальная отчетность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6. Разграничение доступа к информации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7. Структурированный поиск информации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8. Интеграция в информационную инфраструктуру предприятия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9</a:t>
            </a:r>
            <a:r>
              <a:rPr lang="ru-RU" sz="2000" dirty="0">
                <a:solidFill>
                  <a:srgbClr val="FF0000"/>
                </a:solidFill>
              </a:rPr>
              <a:t>. Учет и управления рисками</a:t>
            </a:r>
            <a:br>
              <a:rPr lang="ru-RU" sz="2000" dirty="0">
                <a:solidFill>
                  <a:srgbClr val="FF0000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10. Отслеживание актуального состояния выполнения задачи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69C51BD-7CAB-4325-8297-6C34E1A97D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47787" y="547255"/>
            <a:ext cx="7508148" cy="57979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PPM </a:t>
            </a:r>
            <a:r>
              <a:rPr lang="ru-RU" sz="2800" dirty="0">
                <a:solidFill>
                  <a:srgbClr val="FF0000"/>
                </a:solidFill>
              </a:rPr>
              <a:t>система (</a:t>
            </a:r>
            <a:r>
              <a:rPr lang="en-US" sz="2800" dirty="0">
                <a:solidFill>
                  <a:srgbClr val="FF0000"/>
                </a:solidFill>
              </a:rPr>
              <a:t>Project Portfolio Management</a:t>
            </a:r>
            <a:r>
              <a:rPr lang="ru-RU" sz="28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318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ctrTitle"/>
          </p:nvPr>
        </p:nvSpPr>
        <p:spPr>
          <a:xfrm>
            <a:off x="924790" y="1697182"/>
            <a:ext cx="7294419" cy="2052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3"/>
                </a:solidFill>
              </a:rPr>
              <a:t>Redmine - </a:t>
            </a:r>
            <a:r>
              <a:rPr lang="ru-RU" sz="4000" dirty="0">
                <a:solidFill>
                  <a:schemeClr val="bg1"/>
                </a:solidFill>
              </a:rPr>
              <a:t>открытое серверное веб-приложение для управления проектами и задачами.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69DFCE-3C1E-4DFE-A448-FAB15DADD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02" y="619252"/>
            <a:ext cx="4080013" cy="9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8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 idx="6"/>
          </p:nvPr>
        </p:nvSpPr>
        <p:spPr>
          <a:xfrm>
            <a:off x="678873" y="119210"/>
            <a:ext cx="6566265" cy="59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Какие возможности предоставляет:</a:t>
            </a:r>
            <a:br>
              <a:rPr lang="ru-RU" dirty="0"/>
            </a:br>
            <a:r>
              <a:rPr lang="ru-RU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A3E5F5-11CA-4ACA-8692-DEE65F5793CF}"/>
              </a:ext>
            </a:extLst>
          </p:cNvPr>
          <p:cNvSpPr txBox="1"/>
          <p:nvPr/>
        </p:nvSpPr>
        <p:spPr>
          <a:xfrm>
            <a:off x="678874" y="718860"/>
            <a:ext cx="706581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1. Ведение множество проектов одновременно</a:t>
            </a:r>
          </a:p>
          <a:p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2. Формирования индивидуальных задач для каждого сотрудника</a:t>
            </a:r>
          </a:p>
          <a:p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3. Отслеживания прогресса</a:t>
            </a:r>
            <a:r>
              <a:rPr lang="en-US" sz="2000" dirty="0">
                <a:solidFill>
                  <a:schemeClr val="bg1"/>
                </a:solidFill>
                <a:latin typeface="Oswald Medium"/>
                <a:sym typeface="Oswald Medium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выполнения задачи</a:t>
            </a:r>
          </a:p>
          <a:p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4. Диаграмма </a:t>
            </a:r>
            <a:r>
              <a:rPr lang="ru-RU" sz="2000" dirty="0" err="1">
                <a:solidFill>
                  <a:schemeClr val="bg1"/>
                </a:solidFill>
                <a:latin typeface="Oswald Medium"/>
                <a:sym typeface="Oswald Medium"/>
              </a:rPr>
              <a:t>Ганта</a:t>
            </a:r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endParaRPr lang="en-US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r>
              <a:rPr lang="en-US" sz="2000" dirty="0">
                <a:solidFill>
                  <a:schemeClr val="bg1"/>
                </a:solidFill>
                <a:latin typeface="Oswald Medium"/>
                <a:sym typeface="Oswald Medium"/>
              </a:rPr>
              <a:t>5. Wiki </a:t>
            </a:r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для каждого проекта</a:t>
            </a:r>
          </a:p>
          <a:p>
            <a:r>
              <a:rPr lang="en-US" sz="2000" dirty="0">
                <a:solidFill>
                  <a:schemeClr val="bg1"/>
                </a:solidFill>
                <a:latin typeface="Oswald Medium"/>
                <a:sym typeface="Oswald Medium"/>
              </a:rPr>
              <a:t> </a:t>
            </a:r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6.</a:t>
            </a:r>
            <a:r>
              <a:rPr lang="en-US" sz="2000" dirty="0">
                <a:solidFill>
                  <a:schemeClr val="bg1"/>
                </a:solidFill>
                <a:latin typeface="Oswald Medium"/>
                <a:sym typeface="Oswald Medium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Рассылка оповещений на почту</a:t>
            </a:r>
            <a:endParaRPr lang="en-US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r>
              <a:rPr lang="ru-RU" sz="2000" dirty="0">
                <a:solidFill>
                  <a:schemeClr val="bg1"/>
                </a:solidFill>
                <a:latin typeface="Oswald Medium"/>
                <a:sym typeface="Oswald Medium"/>
              </a:rPr>
              <a:t>7. Интеграция с </a:t>
            </a:r>
            <a:r>
              <a:rPr lang="en-US" sz="2000" dirty="0">
                <a:solidFill>
                  <a:schemeClr val="bg1"/>
                </a:solidFill>
                <a:latin typeface="Oswald Medium"/>
                <a:sym typeface="Oswald Medium"/>
              </a:rPr>
              <a:t>Git</a:t>
            </a:r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  <a:p>
            <a:endParaRPr lang="ru-RU" sz="2000" dirty="0">
              <a:solidFill>
                <a:schemeClr val="bg1"/>
              </a:solidFill>
              <a:latin typeface="Oswald Medium"/>
              <a:sym typeface="Oswal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remen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A153D"/>
      </a:lt2>
      <a:accent1>
        <a:srgbClr val="821409"/>
      </a:accent1>
      <a:accent2>
        <a:srgbClr val="6D9EEB"/>
      </a:accent2>
      <a:accent3>
        <a:srgbClr val="DC2417"/>
      </a:accent3>
      <a:accent4>
        <a:srgbClr val="FFC61A"/>
      </a:accent4>
      <a:accent5>
        <a:srgbClr val="FEE7B3"/>
      </a:accent5>
      <a:accent6>
        <a:srgbClr val="3C0002"/>
      </a:accent6>
      <a:hlink>
        <a:srgbClr val="6A5E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366</Words>
  <Application>Microsoft Office PowerPoint</Application>
  <PresentationFormat>Экран (16:9)</PresentationFormat>
  <Paragraphs>44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Roboto</vt:lpstr>
      <vt:lpstr>Frank Ruhl Libre Medium</vt:lpstr>
      <vt:lpstr>Arial</vt:lpstr>
      <vt:lpstr>Oswald Medium</vt:lpstr>
      <vt:lpstr>Lato Light</vt:lpstr>
      <vt:lpstr>Firemen Meeting by Slidesgo</vt:lpstr>
      <vt:lpstr>Redmine - открытое серверное веб-приложение для управления проектами и задачами.</vt:lpstr>
      <vt:lpstr>Презентация PowerPoint</vt:lpstr>
      <vt:lpstr>Презентация PowerPoint</vt:lpstr>
      <vt:lpstr>ERP- Enterprise Resource Planning</vt:lpstr>
      <vt:lpstr>Презентация PowerPoint</vt:lpstr>
      <vt:lpstr>Презентация PowerPoint</vt:lpstr>
      <vt:lpstr>1. Актуальная информация о состоянии проектов 2. Централизованное место хранения проектных документов 3. Распределение ресурсов 4. Календарно-сетевое планирование (Диаграмма Ганта) 5. Визуальная отчетность 6. Разграничение доступа к информации 7. Структурированный поиск информации 8. Интеграция в информационную инфраструктуру предприятия 9. Учет и управления рисками 10. Отслеживание актуального состояния выполнения задачи </vt:lpstr>
      <vt:lpstr>Redmine - открытое серверное веб-приложение для управления проектами и задачами.</vt:lpstr>
      <vt:lpstr>Какие возможности предоставляет:  </vt:lpstr>
      <vt:lpstr>Task flow Redmine</vt:lpstr>
      <vt:lpstr>Работа с Git</vt:lpstr>
      <vt:lpstr>TortoiseGit – визуальный клиент системы управления исходными кодами программы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Redmine - открытое серверное веб-приложение для управления проектами и задачами.</dc:title>
  <dc:creator>Дмитрий</dc:creator>
  <cp:lastModifiedBy>Дмитрий Журавлев</cp:lastModifiedBy>
  <cp:revision>21</cp:revision>
  <dcterms:modified xsi:type="dcterms:W3CDTF">2022-04-16T16:07:43Z</dcterms:modified>
</cp:coreProperties>
</file>