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319" r:id="rId2"/>
    <p:sldId id="311" r:id="rId3"/>
    <p:sldId id="312" r:id="rId4"/>
    <p:sldId id="306" r:id="rId5"/>
    <p:sldId id="313" r:id="rId6"/>
    <p:sldId id="314" r:id="rId7"/>
    <p:sldId id="316" r:id="rId8"/>
    <p:sldId id="307" r:id="rId9"/>
    <p:sldId id="317" r:id="rId10"/>
    <p:sldId id="318" r:id="rId11"/>
  </p:sldIdLst>
  <p:sldSz cx="9144000" cy="5143500" type="screen16x9"/>
  <p:notesSz cx="6858000" cy="9144000"/>
  <p:embeddedFontLst>
    <p:embeddedFont>
      <p:font typeface="Frank Ruhl Libre Medium" panose="00000600000000000000" pitchFamily="2" charset="-79"/>
      <p:regular r:id="rId13"/>
      <p:bold r:id="rId14"/>
    </p:embeddedFont>
    <p:embeddedFont>
      <p:font typeface="Lato Light" panose="020F0502020204030203" pitchFamily="34" charset="0"/>
      <p:regular r:id="rId15"/>
      <p:bold r:id="rId16"/>
      <p:italic r:id="rId17"/>
      <p:boldItalic r:id="rId18"/>
    </p:embeddedFont>
    <p:embeddedFont>
      <p:font typeface="Oswald Medium" panose="00000600000000000000" pitchFamily="2" charset="-52"/>
      <p:regular r:id="rId19"/>
      <p:bold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46"/>
    <a:srgbClr val="000066"/>
    <a:srgbClr val="CC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03EB78-2BBB-4DB0-A768-74B0964FC1A8}">
  <a:tblStyle styleId="{5C03EB78-2BBB-4DB0-A768-74B0964FC1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317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79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A153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87550" y="2526375"/>
            <a:ext cx="6168900" cy="86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75000" y="3273275"/>
            <a:ext cx="4794000" cy="49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1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-5400000">
            <a:off x="64695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866925" y="2236950"/>
            <a:ext cx="3295500" cy="6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9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866925" y="548700"/>
            <a:ext cx="1619400" cy="14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7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866925" y="3626150"/>
            <a:ext cx="2038200" cy="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7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1468401" y="3488904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1468400" y="4053200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2"/>
          </p:nvPr>
        </p:nvSpPr>
        <p:spPr>
          <a:xfrm>
            <a:off x="1463062" y="1638961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3"/>
          </p:nvPr>
        </p:nvSpPr>
        <p:spPr>
          <a:xfrm>
            <a:off x="1463050" y="2203253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4"/>
          </p:nvPr>
        </p:nvSpPr>
        <p:spPr>
          <a:xfrm>
            <a:off x="4984831" y="1638961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5"/>
          </p:nvPr>
        </p:nvSpPr>
        <p:spPr>
          <a:xfrm>
            <a:off x="4984825" y="2203253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 idx="6"/>
          </p:nvPr>
        </p:nvSpPr>
        <p:spPr>
          <a:xfrm>
            <a:off x="714300" y="548700"/>
            <a:ext cx="7715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7"/>
          </p:nvPr>
        </p:nvSpPr>
        <p:spPr>
          <a:xfrm>
            <a:off x="4984849" y="3488904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8"/>
          </p:nvPr>
        </p:nvSpPr>
        <p:spPr>
          <a:xfrm>
            <a:off x="4984850" y="4053200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 idx="9" hasCustomPrompt="1"/>
          </p:nvPr>
        </p:nvSpPr>
        <p:spPr>
          <a:xfrm>
            <a:off x="1744610" y="1347050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 idx="13" hasCustomPrompt="1"/>
          </p:nvPr>
        </p:nvSpPr>
        <p:spPr>
          <a:xfrm>
            <a:off x="1744610" y="3188743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 idx="14" hasCustomPrompt="1"/>
          </p:nvPr>
        </p:nvSpPr>
        <p:spPr>
          <a:xfrm>
            <a:off x="5266394" y="1347050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 idx="15" hasCustomPrompt="1"/>
          </p:nvPr>
        </p:nvSpPr>
        <p:spPr>
          <a:xfrm>
            <a:off x="5266394" y="3188743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8700"/>
            <a:ext cx="7715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496550"/>
            <a:ext cx="7715400" cy="3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4" r:id="rId4"/>
    <p:sldLayoutId id="214748366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gddno@inbox.ru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69DFCE-3C1E-4DFE-A448-FAB15DADD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2" r="-2610"/>
          <a:stretch/>
        </p:blipFill>
        <p:spPr>
          <a:xfrm>
            <a:off x="369928" y="1668647"/>
            <a:ext cx="8404144" cy="1806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388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Университет ИТМО">
            <a:extLst>
              <a:ext uri="{FF2B5EF4-FFF2-40B4-BE49-F238E27FC236}">
                <a16:creationId xmlns:a16="http://schemas.microsoft.com/office/drawing/2014/main" id="{F4CE565F-6232-4A30-9D30-41B5BC1D8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9" t="8709" r="7171" b="13824"/>
          <a:stretch/>
        </p:blipFill>
        <p:spPr bwMode="auto">
          <a:xfrm>
            <a:off x="4021810" y="665308"/>
            <a:ext cx="4533255" cy="22467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AE5539-F484-4F62-AF11-BEE35D7CE366}"/>
              </a:ext>
            </a:extLst>
          </p:cNvPr>
          <p:cNvSpPr txBox="1"/>
          <p:nvPr/>
        </p:nvSpPr>
        <p:spPr>
          <a:xfrm>
            <a:off x="139484" y="973085"/>
            <a:ext cx="3789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Презентацию подготовил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:</a:t>
            </a:r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 </a:t>
            </a:r>
          </a:p>
          <a:p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Журавлев Дмитрий, инженер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.</a:t>
            </a:r>
          </a:p>
          <a:p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Контакты:</a:t>
            </a:r>
          </a:p>
          <a:p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Тел. 8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(</a:t>
            </a:r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918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)</a:t>
            </a:r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328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-</a:t>
            </a:r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88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-</a:t>
            </a:r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14</a:t>
            </a:r>
          </a:p>
          <a:p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Mail. 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gddno@inbox.ru</a:t>
            </a:r>
            <a:endParaRPr lang="ru-RU" sz="2000" dirty="0">
              <a:solidFill>
                <a:schemeClr val="bg1"/>
              </a:solidFill>
              <a:latin typeface="Oswald Medium" panose="00000600000000000000" pitchFamily="2" charset="-52"/>
            </a:endParaRPr>
          </a:p>
          <a:p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Telegram.</a:t>
            </a:r>
            <a:r>
              <a:rPr lang="ru-RU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Oswald Medium" panose="00000600000000000000" pitchFamily="2" charset="-52"/>
              </a:rPr>
              <a:t>https://t.me/dzhuravlevvv </a:t>
            </a:r>
            <a:endParaRPr lang="ru-RU" sz="2000" dirty="0">
              <a:solidFill>
                <a:schemeClr val="bg1"/>
              </a:solidFill>
              <a:latin typeface="Oswald Medium" panose="00000600000000000000" pitchFamily="2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B0C17-7494-47EF-873E-952576F26D3D}"/>
              </a:ext>
            </a:extLst>
          </p:cNvPr>
          <p:cNvSpPr txBox="1"/>
          <p:nvPr/>
        </p:nvSpPr>
        <p:spPr>
          <a:xfrm>
            <a:off x="3529739" y="4215901"/>
            <a:ext cx="2084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/>
                </a:solidFill>
                <a:latin typeface="Oswald Medium" panose="00000600000000000000" pitchFamily="2" charset="-52"/>
              </a:rPr>
              <a:t>Санкт-Петербург </a:t>
            </a:r>
          </a:p>
          <a:p>
            <a:pPr algn="ctr"/>
            <a:r>
              <a:rPr lang="ru-RU" sz="1800" dirty="0">
                <a:solidFill>
                  <a:schemeClr val="bg1"/>
                </a:solidFill>
                <a:latin typeface="Oswald Medium" panose="00000600000000000000" pitchFamily="2" charset="-52"/>
              </a:rPr>
              <a:t>2022 год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9242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Анимация сцены деловых людей коллеги по команде. Premium векторы">
            <a:extLst>
              <a:ext uri="{FF2B5EF4-FFF2-40B4-BE49-F238E27FC236}">
                <a16:creationId xmlns:a16="http://schemas.microsoft.com/office/drawing/2014/main" id="{D464C0B5-69B2-46AB-A082-16693BAB0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28" y="490104"/>
            <a:ext cx="6313343" cy="41632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4964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Группа рабочих людей совместной работы в день труда.">
            <a:extLst>
              <a:ext uri="{FF2B5EF4-FFF2-40B4-BE49-F238E27FC236}">
                <a16:creationId xmlns:a16="http://schemas.microsoft.com/office/drawing/2014/main" id="{37EA7369-E240-49E1-8894-4F6DEFA2E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50" y="362370"/>
            <a:ext cx="7204650" cy="43273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71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4E86A-49C4-4D64-A6ED-B84FCA4537A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388269" y="268288"/>
            <a:ext cx="6367462" cy="2303462"/>
          </a:xfrm>
        </p:spPr>
        <p:txBody>
          <a:bodyPr/>
          <a:lstStyle/>
          <a:p>
            <a:pPr algn="ctr"/>
            <a:r>
              <a:rPr lang="en-US" sz="6600" u="sng" dirty="0">
                <a:solidFill>
                  <a:schemeClr val="bg1"/>
                </a:solidFill>
              </a:rPr>
              <a:t>ERP- Enterprise Resource Planning</a:t>
            </a:r>
            <a:endParaRPr lang="ru-RU" sz="6600" u="sng" dirty="0">
              <a:solidFill>
                <a:schemeClr val="bg1"/>
              </a:solidFill>
            </a:endParaRPr>
          </a:p>
        </p:txBody>
      </p:sp>
      <p:pic>
        <p:nvPicPr>
          <p:cNvPr id="1028" name="Picture 4" descr="ERP-системы :что это просто про ЕРП программы">
            <a:extLst>
              <a:ext uri="{FF2B5EF4-FFF2-40B4-BE49-F238E27FC236}">
                <a16:creationId xmlns:a16="http://schemas.microsoft.com/office/drawing/2014/main" id="{8EADDE64-5341-411F-8F9F-E949807C1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361" y="2571750"/>
            <a:ext cx="2815278" cy="2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5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3CD987-A405-492C-B4BC-F0BA9B071B4F}"/>
              </a:ext>
            </a:extLst>
          </p:cNvPr>
          <p:cNvSpPr txBox="1"/>
          <p:nvPr/>
        </p:nvSpPr>
        <p:spPr>
          <a:xfrm>
            <a:off x="103909" y="179505"/>
            <a:ext cx="87075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ru-RU" sz="2800" b="0" i="0" u="sng" strike="noStrike" dirty="0">
                <a:solidFill>
                  <a:schemeClr val="bg1"/>
                </a:solidFill>
                <a:effectLst/>
                <a:latin typeface="Oswald Medium" panose="00000600000000000000" pitchFamily="2" charset="-52"/>
              </a:rPr>
              <a:t>ТОП 5 лучших ПЛАТНЫХ ERP-систем для ведения бизнеса:</a:t>
            </a:r>
            <a:endParaRPr lang="ru-RU" sz="2800" b="0" i="0" u="sng" dirty="0">
              <a:solidFill>
                <a:schemeClr val="bg1"/>
              </a:solidFill>
              <a:effectLst/>
              <a:latin typeface="Oswald Medium" panose="000006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EFD9B-9042-4244-9AED-360C8EB5BB06}"/>
              </a:ext>
            </a:extLst>
          </p:cNvPr>
          <p:cNvSpPr txBox="1"/>
          <p:nvPr/>
        </p:nvSpPr>
        <p:spPr>
          <a:xfrm>
            <a:off x="453878" y="798875"/>
            <a:ext cx="15253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swald Medium" panose="00000600000000000000" pitchFamily="2" charset="-52"/>
              </a:rPr>
              <a:t>1. SAP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/>
              </a:solidFill>
              <a:latin typeface="Oswald Medium" panose="00000600000000000000" pitchFamily="2" charset="-52"/>
            </a:endParaRPr>
          </a:p>
          <a:p>
            <a:r>
              <a:rPr lang="en-US" sz="2400" dirty="0">
                <a:solidFill>
                  <a:schemeClr val="bg1"/>
                </a:solidFill>
                <a:latin typeface="Oswald Medium" panose="00000600000000000000" pitchFamily="2" charset="-52"/>
              </a:rPr>
              <a:t>2. Oracle</a:t>
            </a:r>
          </a:p>
          <a:p>
            <a:endParaRPr lang="en-US" sz="2400" dirty="0">
              <a:solidFill>
                <a:schemeClr val="bg1"/>
              </a:solidFill>
              <a:latin typeface="Oswald Medium" panose="00000600000000000000" pitchFamily="2" charset="-52"/>
            </a:endParaRPr>
          </a:p>
          <a:p>
            <a:r>
              <a:rPr lang="en-US" sz="2400" dirty="0">
                <a:solidFill>
                  <a:schemeClr val="bg1"/>
                </a:solidFill>
                <a:latin typeface="Oswald Medium" panose="00000600000000000000" pitchFamily="2" charset="-52"/>
              </a:rPr>
              <a:t>3. 1C</a:t>
            </a:r>
          </a:p>
          <a:p>
            <a:endParaRPr lang="en-US" sz="2400" dirty="0">
              <a:solidFill>
                <a:schemeClr val="bg1"/>
              </a:solidFill>
              <a:latin typeface="Oswald Medium" panose="00000600000000000000" pitchFamily="2" charset="-52"/>
            </a:endParaRPr>
          </a:p>
          <a:p>
            <a:r>
              <a:rPr lang="en-US" sz="2400" dirty="0">
                <a:solidFill>
                  <a:schemeClr val="bg1"/>
                </a:solidFill>
                <a:latin typeface="Oswald Medium" panose="00000600000000000000" pitchFamily="2" charset="-52"/>
              </a:rPr>
              <a:t>3. Workday</a:t>
            </a:r>
          </a:p>
          <a:p>
            <a:endParaRPr lang="en-US" sz="2400" dirty="0">
              <a:solidFill>
                <a:schemeClr val="bg1"/>
              </a:solidFill>
              <a:latin typeface="Oswald Medium" panose="00000600000000000000" pitchFamily="2" charset="-52"/>
            </a:endParaRPr>
          </a:p>
          <a:p>
            <a:r>
              <a:rPr lang="en-US" sz="2400" dirty="0">
                <a:solidFill>
                  <a:schemeClr val="bg1"/>
                </a:solidFill>
                <a:latin typeface="Oswald Medium" panose="00000600000000000000" pitchFamily="2" charset="-52"/>
              </a:rPr>
              <a:t>4. Sage</a:t>
            </a:r>
          </a:p>
          <a:p>
            <a:endParaRPr lang="en-US" sz="2400" dirty="0">
              <a:solidFill>
                <a:schemeClr val="bg1"/>
              </a:solidFill>
              <a:latin typeface="Oswald Medium" panose="00000600000000000000" pitchFamily="2" charset="-52"/>
            </a:endParaRPr>
          </a:p>
          <a:p>
            <a:r>
              <a:rPr lang="en-US" sz="2400" dirty="0">
                <a:solidFill>
                  <a:schemeClr val="bg1"/>
                </a:solidFill>
                <a:latin typeface="Oswald Medium" panose="00000600000000000000" pitchFamily="2" charset="-52"/>
              </a:rPr>
              <a:t>5. Infor</a:t>
            </a:r>
            <a:endParaRPr lang="en-US" dirty="0">
              <a:solidFill>
                <a:schemeClr val="bg1"/>
              </a:solidFill>
              <a:latin typeface="Oswald Medium" panose="00000600000000000000" pitchFamily="2" charset="-52"/>
            </a:endParaRPr>
          </a:p>
        </p:txBody>
      </p:sp>
      <p:pic>
        <p:nvPicPr>
          <p:cNvPr id="3074" name="Picture 2" descr="SAP spins out financial services operations in deal with Dediq">
            <a:extLst>
              <a:ext uri="{FF2B5EF4-FFF2-40B4-BE49-F238E27FC236}">
                <a16:creationId xmlns:a16="http://schemas.microsoft.com/office/drawing/2014/main" id="{65E1CE08-979D-472B-AA46-AAE1349D08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20" b="27472"/>
          <a:stretch/>
        </p:blipFill>
        <p:spPr bwMode="auto">
          <a:xfrm>
            <a:off x="2807748" y="798875"/>
            <a:ext cx="1525376" cy="75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6CFFAF8-7FC3-4104-BBD5-26737EB5F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436" y="1581255"/>
            <a:ext cx="1419514" cy="68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s Workday ERP? - Integration, Pricing, Features, &amp; More | Tipalti">
            <a:extLst>
              <a:ext uri="{FF2B5EF4-FFF2-40B4-BE49-F238E27FC236}">
                <a16:creationId xmlns:a16="http://schemas.microsoft.com/office/drawing/2014/main" id="{856F451F-541C-47BB-9CD3-F0593F02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693" y="3015934"/>
            <a:ext cx="1808407" cy="63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age X3 ERP Software: Pros &amp; Cons | CIO Insight">
            <a:extLst>
              <a:ext uri="{FF2B5EF4-FFF2-40B4-BE49-F238E27FC236}">
                <a16:creationId xmlns:a16="http://schemas.microsoft.com/office/drawing/2014/main" id="{10CA8FDC-E449-482C-B775-DD5816897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36" b="29814"/>
          <a:stretch/>
        </p:blipFill>
        <p:spPr bwMode="auto">
          <a:xfrm>
            <a:off x="5959896" y="3666833"/>
            <a:ext cx="1912539" cy="63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nfor - Wikipedia">
            <a:extLst>
              <a:ext uri="{FF2B5EF4-FFF2-40B4-BE49-F238E27FC236}">
                <a16:creationId xmlns:a16="http://schemas.microsoft.com/office/drawing/2014/main" id="{C1C475E6-8450-4C31-A0DF-53F5006C5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" t="29510" r="2859" b="34618"/>
          <a:stretch/>
        </p:blipFill>
        <p:spPr bwMode="auto">
          <a:xfrm>
            <a:off x="6916165" y="4317732"/>
            <a:ext cx="1741182" cy="64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С — Википедия">
            <a:extLst>
              <a:ext uri="{FF2B5EF4-FFF2-40B4-BE49-F238E27FC236}">
                <a16:creationId xmlns:a16="http://schemas.microsoft.com/office/drawing/2014/main" id="{7934456B-03B3-42D5-8D8B-B9893C24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24" y="2292522"/>
            <a:ext cx="1445138" cy="70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9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4E4884-FDEC-4674-A0B8-B22F52E611A7}"/>
              </a:ext>
            </a:extLst>
          </p:cNvPr>
          <p:cNvSpPr txBox="1"/>
          <p:nvPr/>
        </p:nvSpPr>
        <p:spPr>
          <a:xfrm>
            <a:off x="414788" y="2179585"/>
            <a:ext cx="250944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bg1"/>
                </a:solidFill>
                <a:latin typeface="Oswald Medium" panose="00000600000000000000" pitchFamily="2" charset="-52"/>
              </a:rPr>
              <a:t>CRM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effectLst/>
                <a:latin typeface="Oswald Medium" panose="00000600000000000000" pitchFamily="2" charset="-52"/>
              </a:rPr>
              <a:t>Customer Relationship Management</a:t>
            </a:r>
            <a:endParaRPr lang="ru-RU" sz="2800" b="1" dirty="0">
              <a:solidFill>
                <a:schemeClr val="bg1"/>
              </a:solidFill>
              <a:latin typeface="Oswald Medium" panose="00000600000000000000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EECC2-ABC6-4C95-B58C-A141C558449F}"/>
              </a:ext>
            </a:extLst>
          </p:cNvPr>
          <p:cNvSpPr txBox="1"/>
          <p:nvPr/>
        </p:nvSpPr>
        <p:spPr>
          <a:xfrm>
            <a:off x="3358366" y="2179586"/>
            <a:ext cx="242726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bg1"/>
                </a:solidFill>
                <a:latin typeface="Oswald Medium" panose="00000600000000000000" pitchFamily="2" charset="-52"/>
              </a:rPr>
              <a:t>PPM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Oswald Medium" panose="00000600000000000000" pitchFamily="2" charset="-52"/>
              </a:rPr>
              <a:t>Project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Oswald Medium" panose="00000600000000000000" pitchFamily="2" charset="-52"/>
              </a:rPr>
              <a:t>Portfolio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Oswald Medium" panose="00000600000000000000" pitchFamily="2" charset="-52"/>
              </a:rPr>
              <a:t>Management</a:t>
            </a:r>
            <a:endParaRPr lang="ru-RU" sz="2000" b="1" dirty="0">
              <a:solidFill>
                <a:schemeClr val="bg1"/>
              </a:solidFill>
              <a:latin typeface="Oswald Medium" panose="000006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F48DE-FA81-4876-BD44-469D39C6BB72}"/>
              </a:ext>
            </a:extLst>
          </p:cNvPr>
          <p:cNvSpPr txBox="1"/>
          <p:nvPr/>
        </p:nvSpPr>
        <p:spPr>
          <a:xfrm>
            <a:off x="6219765" y="2179586"/>
            <a:ext cx="242726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bg1"/>
                </a:solidFill>
                <a:latin typeface="Oswald Medium" panose="00000600000000000000" pitchFamily="2" charset="-52"/>
              </a:rPr>
              <a:t>PLM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Oswald Medium" panose="00000600000000000000" pitchFamily="2" charset="-52"/>
              </a:rPr>
              <a:t>Product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Oswald Medium" panose="00000600000000000000" pitchFamily="2" charset="-52"/>
              </a:rPr>
              <a:t>Lifecycle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Oswald Medium" panose="00000600000000000000" pitchFamily="2" charset="-52"/>
              </a:rPr>
              <a:t>Management</a:t>
            </a:r>
            <a:endParaRPr lang="ru-RU" sz="2000" b="1" dirty="0">
              <a:solidFill>
                <a:schemeClr val="bg1"/>
              </a:solidFill>
              <a:latin typeface="Oswald Medium" panose="000006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0B043D-ADC7-4F7F-ADF2-E1679EAFDF41}"/>
              </a:ext>
            </a:extLst>
          </p:cNvPr>
          <p:cNvSpPr txBox="1"/>
          <p:nvPr/>
        </p:nvSpPr>
        <p:spPr>
          <a:xfrm>
            <a:off x="3965942" y="179977"/>
            <a:ext cx="12121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 dirty="0">
                <a:solidFill>
                  <a:schemeClr val="bg1"/>
                </a:solidFill>
                <a:latin typeface="Oswald Medium" panose="00000600000000000000" pitchFamily="2" charset="-52"/>
              </a:rPr>
              <a:t>ERP</a:t>
            </a:r>
            <a:endParaRPr lang="ru-RU" sz="5400" b="1" u="sng" dirty="0">
              <a:latin typeface="Oswald Medium" panose="00000600000000000000" pitchFamily="2" charset="-52"/>
            </a:endParaRPr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3E28054F-17C5-40CD-A580-80AECAE856ED}"/>
              </a:ext>
            </a:extLst>
          </p:cNvPr>
          <p:cNvSpPr/>
          <p:nvPr/>
        </p:nvSpPr>
        <p:spPr>
          <a:xfrm rot="7947215">
            <a:off x="2733996" y="1146303"/>
            <a:ext cx="890880" cy="47341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D074E378-3C48-4791-AD8E-77DE7AD99838}"/>
              </a:ext>
            </a:extLst>
          </p:cNvPr>
          <p:cNvSpPr/>
          <p:nvPr/>
        </p:nvSpPr>
        <p:spPr>
          <a:xfrm rot="5400000">
            <a:off x="4170051" y="1391620"/>
            <a:ext cx="803898" cy="47341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CF777BD5-E041-4BB7-AED3-DD59BA97B050}"/>
              </a:ext>
            </a:extLst>
          </p:cNvPr>
          <p:cNvSpPr/>
          <p:nvPr/>
        </p:nvSpPr>
        <p:spPr>
          <a:xfrm rot="2851128">
            <a:off x="5523910" y="1147690"/>
            <a:ext cx="885070" cy="47341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7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ctrTitle" idx="4294967295"/>
          </p:nvPr>
        </p:nvSpPr>
        <p:spPr>
          <a:xfrm>
            <a:off x="925511" y="2053499"/>
            <a:ext cx="7292975" cy="20526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/>
                </a:solidFill>
              </a:rPr>
              <a:t>Redmine - </a:t>
            </a:r>
            <a:r>
              <a:rPr lang="ru-RU" sz="4000" dirty="0">
                <a:solidFill>
                  <a:schemeClr val="bg1"/>
                </a:solidFill>
              </a:rPr>
              <a:t>открытое серверное веб-приложение для управления проектами и задачами.</a:t>
            </a:r>
            <a:endParaRPr sz="40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69DFCE-3C1E-4DFE-A448-FAB15DADD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2" r="-2610"/>
          <a:stretch/>
        </p:blipFill>
        <p:spPr>
          <a:xfrm>
            <a:off x="2464231" y="650249"/>
            <a:ext cx="4254284" cy="914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3938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8C682-F29F-486C-B499-BAC2F9F61C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9943" y="812800"/>
            <a:ext cx="7757886" cy="39448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</a:rPr>
              <a:t>1. </a:t>
            </a:r>
            <a:r>
              <a:rPr lang="ru-RU" sz="2000" dirty="0">
                <a:solidFill>
                  <a:schemeClr val="bg1"/>
                </a:solidFill>
              </a:rPr>
              <a:t>Актуальная информация о состоянии проектов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(управление задачами)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2. Централизованное место хранения проектных документов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3. Распределение ресурсов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4. Визуальная отчетность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5. Разграничение доступа к информации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6. Структурированный поиск информации</a:t>
            </a:r>
            <a:br>
              <a:rPr lang="ru-RU" sz="2000" dirty="0">
                <a:solidFill>
                  <a:schemeClr val="bg1"/>
                </a:solidFill>
              </a:rPr>
            </a:br>
            <a:br>
              <a:rPr lang="ru-RU" sz="2000" dirty="0">
                <a:solidFill>
                  <a:srgbClr val="FF0000"/>
                </a:solidFill>
              </a:rPr>
            </a:b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69C51BD-7CAB-4325-8297-6C34E1A97D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0234" y="176292"/>
            <a:ext cx="6563532" cy="579437"/>
          </a:xfrm>
        </p:spPr>
        <p:txBody>
          <a:bodyPr/>
          <a:lstStyle/>
          <a:p>
            <a:pPr algn="ctr"/>
            <a:r>
              <a:rPr lang="en-US" sz="2800" u="sng" dirty="0">
                <a:solidFill>
                  <a:srgbClr val="FF0000"/>
                </a:solidFill>
              </a:rPr>
              <a:t>PPM </a:t>
            </a:r>
            <a:r>
              <a:rPr lang="en-US" u="sng" dirty="0">
                <a:solidFill>
                  <a:srgbClr val="FF0000"/>
                </a:solidFill>
              </a:rPr>
              <a:t>system</a:t>
            </a:r>
            <a:r>
              <a:rPr lang="ru-RU" sz="2800" u="sng" dirty="0">
                <a:solidFill>
                  <a:srgbClr val="FF0000"/>
                </a:solidFill>
              </a:rPr>
              <a:t> (</a:t>
            </a:r>
            <a:r>
              <a:rPr lang="en-US" sz="2800" u="sng" dirty="0">
                <a:solidFill>
                  <a:srgbClr val="FF0000"/>
                </a:solidFill>
              </a:rPr>
              <a:t>Project Portfolio Management</a:t>
            </a:r>
            <a:r>
              <a:rPr lang="ru-RU" sz="2800" u="sng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31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7F0E1E-606F-4D15-B02E-DBEF13F21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7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iremen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0A153D"/>
      </a:lt2>
      <a:accent1>
        <a:srgbClr val="821409"/>
      </a:accent1>
      <a:accent2>
        <a:srgbClr val="6D9EEB"/>
      </a:accent2>
      <a:accent3>
        <a:srgbClr val="DC2417"/>
      </a:accent3>
      <a:accent4>
        <a:srgbClr val="FFC61A"/>
      </a:accent4>
      <a:accent5>
        <a:srgbClr val="FEE7B3"/>
      </a:accent5>
      <a:accent6>
        <a:srgbClr val="3C0002"/>
      </a:accent6>
      <a:hlink>
        <a:srgbClr val="6A5E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</TotalTime>
  <Words>147</Words>
  <Application>Microsoft Office PowerPoint</Application>
  <PresentationFormat>Экран (16:9)</PresentationFormat>
  <Paragraphs>35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Roboto</vt:lpstr>
      <vt:lpstr>Frank Ruhl Libre Medium</vt:lpstr>
      <vt:lpstr>Arial</vt:lpstr>
      <vt:lpstr>Oswald Medium</vt:lpstr>
      <vt:lpstr>Lato Light</vt:lpstr>
      <vt:lpstr>Firemen Meeting by Slidesgo</vt:lpstr>
      <vt:lpstr>Презентация PowerPoint</vt:lpstr>
      <vt:lpstr>Презентация PowerPoint</vt:lpstr>
      <vt:lpstr>Презентация PowerPoint</vt:lpstr>
      <vt:lpstr>ERP- Enterprise Resource Planning</vt:lpstr>
      <vt:lpstr>Презентация PowerPoint</vt:lpstr>
      <vt:lpstr>Презентация PowerPoint</vt:lpstr>
      <vt:lpstr>Redmine - открытое серверное веб-приложение для управления проектами и задачами.</vt:lpstr>
      <vt:lpstr>1. Актуальная информация о состоянии проектов (управление задачами) 2. Централизованное место хранения проектных документов 3. Распределение ресурсов 4. Визуальная отчетность 5. Разграничение доступа к информации 6. Структурированный поиск информации  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Redmine - открытое серверное веб-приложение для управления проектами и задачами.</dc:title>
  <dc:creator>Дмитрий</dc:creator>
  <cp:lastModifiedBy>Дмитрий Журавлев</cp:lastModifiedBy>
  <cp:revision>42</cp:revision>
  <dcterms:modified xsi:type="dcterms:W3CDTF">2022-04-20T16:16:49Z</dcterms:modified>
</cp:coreProperties>
</file>