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"/>
  </p:notesMasterIdLst>
  <p:sldIdLst>
    <p:sldId id="308" r:id="rId2"/>
    <p:sldId id="309" r:id="rId3"/>
    <p:sldId id="318" r:id="rId4"/>
  </p:sldIdLst>
  <p:sldSz cx="9144000" cy="5143500" type="screen16x9"/>
  <p:notesSz cx="6858000" cy="9144000"/>
  <p:embeddedFontLst>
    <p:embeddedFont>
      <p:font typeface="Frank Ruhl Libre Medium" panose="00000600000000000000" pitchFamily="2" charset="-79"/>
      <p:regular r:id="rId6"/>
      <p:bold r:id="rId7"/>
    </p:embeddedFont>
    <p:embeddedFont>
      <p:font typeface="Lato Light" panose="020F0502020204030203" pitchFamily="34" charset="0"/>
      <p:regular r:id="rId8"/>
      <p:bold r:id="rId9"/>
      <p:italic r:id="rId10"/>
      <p:boldItalic r:id="rId11"/>
    </p:embeddedFont>
    <p:embeddedFont>
      <p:font typeface="Oswald Medium" panose="00000600000000000000" pitchFamily="2" charset="-52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000066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3EB78-2BBB-4DB0-A768-74B0964FC1A8}">
  <a:tblStyle styleId="{5C03EB78-2BBB-4DB0-A768-74B0964FC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estrepo/dev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/w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ddno@inbox.r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8187F5A-5661-4E75-AD3A-ADCE96AAA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273" y="0"/>
            <a:ext cx="1909141" cy="615950"/>
          </a:xfrm>
        </p:spPr>
        <p:txBody>
          <a:bodyPr/>
          <a:lstStyle/>
          <a:p>
            <a:r>
              <a:rPr lang="ru-RU" b="1" u="sng" dirty="0">
                <a:solidFill>
                  <a:srgbClr val="FF0000"/>
                </a:solidFill>
              </a:rPr>
              <a:t>Работа с </a:t>
            </a:r>
            <a:r>
              <a:rPr lang="en-US" b="1" u="sng" dirty="0">
                <a:solidFill>
                  <a:srgbClr val="FF0000"/>
                </a:solidFill>
              </a:rPr>
              <a:t>Git</a:t>
            </a:r>
            <a:endParaRPr lang="ru-RU" b="1" u="sng" dirty="0">
              <a:solidFill>
                <a:srgbClr val="FF0000"/>
              </a:solidFill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B1CCBB2-AC24-4788-A39D-99576E92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274" y="472966"/>
            <a:ext cx="7113722" cy="4468922"/>
          </a:xfrm>
        </p:spPr>
        <p:txBody>
          <a:bodyPr/>
          <a:lstStyle/>
          <a:p>
            <a:pPr algn="l"/>
            <a:r>
              <a:rPr lang="ru-RU" sz="1900" dirty="0">
                <a:solidFill>
                  <a:schemeClr val="bg1"/>
                </a:solidFill>
              </a:rPr>
              <a:t>Основные команды :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1. git </a:t>
            </a:r>
            <a:r>
              <a:rPr lang="en-US" sz="1800" dirty="0" err="1">
                <a:solidFill>
                  <a:schemeClr val="bg1"/>
                </a:solidFill>
              </a:rPr>
              <a:t>init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ru-RU" sz="1800" dirty="0">
                <a:solidFill>
                  <a:schemeClr val="bg1"/>
                </a:solidFill>
              </a:rPr>
              <a:t>инициализация </a:t>
            </a:r>
            <a:r>
              <a:rPr lang="en-US" sz="1800" dirty="0">
                <a:solidFill>
                  <a:schemeClr val="bg1"/>
                </a:solidFill>
              </a:rPr>
              <a:t>Git</a:t>
            </a:r>
            <a:r>
              <a:rPr lang="ru-RU" sz="1800" dirty="0">
                <a:solidFill>
                  <a:schemeClr val="bg1"/>
                </a:solidFill>
              </a:rPr>
              <a:t>-репозитория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git add . – </a:t>
            </a:r>
            <a:r>
              <a:rPr lang="ru-RU" sz="1800" dirty="0">
                <a:solidFill>
                  <a:schemeClr val="bg1"/>
                </a:solidFill>
              </a:rPr>
              <a:t>сборка слепка следующего коммита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3. git commit - </a:t>
            </a:r>
            <a:r>
              <a:rPr lang="ru-RU" sz="1800" dirty="0">
                <a:solidFill>
                  <a:schemeClr val="bg1"/>
                </a:solidFill>
              </a:rPr>
              <a:t>сохраняет слепок во внутренней базе данных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4. git status – </a:t>
            </a:r>
            <a:r>
              <a:rPr lang="ru-RU" sz="1800" dirty="0">
                <a:solidFill>
                  <a:schemeClr val="bg1"/>
                </a:solidFill>
              </a:rPr>
              <a:t>показывает статус рабочего каталога (дерева)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. git push</a:t>
            </a:r>
            <a:r>
              <a:rPr lang="ru-RU" sz="1800" dirty="0">
                <a:solidFill>
                  <a:schemeClr val="bg1"/>
                </a:solidFill>
              </a:rPr>
              <a:t> – получение и интеграция с другим репозиторием или локальным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6</a:t>
            </a:r>
            <a:r>
              <a:rPr lang="en-US" sz="1800" dirty="0">
                <a:solidFill>
                  <a:schemeClr val="bg1"/>
                </a:solidFill>
              </a:rPr>
              <a:t>. git pull - </a:t>
            </a:r>
            <a:r>
              <a:rPr lang="ru-RU" sz="1800" dirty="0">
                <a:solidFill>
                  <a:schemeClr val="bg1"/>
                </a:solidFill>
              </a:rPr>
              <a:t> обновите удаленные ссылки вместе со связанными объектами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bg1"/>
                </a:solidFill>
              </a:rPr>
              <a:t>. git branch “</a:t>
            </a:r>
            <a:r>
              <a:rPr lang="en-US" sz="1800" dirty="0" err="1">
                <a:solidFill>
                  <a:schemeClr val="bg1"/>
                </a:solidFill>
              </a:rPr>
              <a:t>NameBranch</a:t>
            </a:r>
            <a:r>
              <a:rPr lang="en-US" sz="1800" dirty="0">
                <a:solidFill>
                  <a:schemeClr val="bg1"/>
                </a:solidFill>
              </a:rPr>
              <a:t>”- </a:t>
            </a:r>
            <a:r>
              <a:rPr lang="ru-RU" sz="1800" dirty="0">
                <a:solidFill>
                  <a:schemeClr val="bg1"/>
                </a:solidFill>
              </a:rPr>
              <a:t>создание новой ветки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8. git branch – </a:t>
            </a:r>
            <a:r>
              <a:rPr lang="ru-RU" sz="1800" dirty="0">
                <a:solidFill>
                  <a:schemeClr val="bg1"/>
                </a:solidFill>
              </a:rPr>
              <a:t>просмотр веток и в какой находишься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8</a:t>
            </a:r>
            <a:r>
              <a:rPr lang="en-US" sz="1800" dirty="0">
                <a:solidFill>
                  <a:schemeClr val="bg1"/>
                </a:solidFill>
              </a:rPr>
              <a:t>. git checkout “</a:t>
            </a:r>
            <a:r>
              <a:rPr lang="en-US" sz="1800" dirty="0" err="1">
                <a:solidFill>
                  <a:schemeClr val="bg1"/>
                </a:solidFill>
              </a:rPr>
              <a:t>NameBranch</a:t>
            </a:r>
            <a:r>
              <a:rPr lang="en-US" sz="1800" dirty="0">
                <a:solidFill>
                  <a:schemeClr val="bg1"/>
                </a:solidFill>
              </a:rPr>
              <a:t>”-</a:t>
            </a:r>
            <a:r>
              <a:rPr lang="ru-RU" sz="1800" dirty="0">
                <a:solidFill>
                  <a:schemeClr val="bg1"/>
                </a:solidFill>
              </a:rPr>
              <a:t> переключение между ветками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9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git clone </a:t>
            </a: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https://github.com/testrepo/dev.git</a:t>
            </a:r>
            <a:r>
              <a:rPr lang="en-US" sz="1800" dirty="0">
                <a:solidFill>
                  <a:schemeClr val="bg1"/>
                </a:solidFill>
              </a:rPr>
              <a:t> - </a:t>
            </a:r>
            <a:r>
              <a:rPr lang="ru-RU" sz="1800" dirty="0">
                <a:solidFill>
                  <a:schemeClr val="bg1"/>
                </a:solidFill>
              </a:rPr>
              <a:t>клонирование всей ветки 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10. </a:t>
            </a:r>
            <a:r>
              <a:rPr lang="en-US" sz="1800" dirty="0">
                <a:solidFill>
                  <a:schemeClr val="bg1"/>
                </a:solidFill>
              </a:rPr>
              <a:t>git reset – </a:t>
            </a:r>
            <a:r>
              <a:rPr lang="ru-RU" sz="1800" dirty="0">
                <a:solidFill>
                  <a:schemeClr val="bg1"/>
                </a:solidFill>
              </a:rPr>
              <a:t>отменяет изменения, лучше использовать для локальных  изменений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11. </a:t>
            </a:r>
            <a:r>
              <a:rPr lang="en-US" sz="1800" dirty="0">
                <a:solidFill>
                  <a:schemeClr val="bg1"/>
                </a:solidFill>
              </a:rPr>
              <a:t>git revert --hard “028fd209ed” - </a:t>
            </a:r>
            <a:r>
              <a:rPr lang="ru-RU" sz="1800" dirty="0">
                <a:solidFill>
                  <a:schemeClr val="bg1"/>
                </a:solidFill>
              </a:rPr>
              <a:t>отменяет изменения, лучше использовать для публичных изменений </a:t>
            </a:r>
            <a:endParaRPr lang="ru-RU" sz="1900" dirty="0">
              <a:solidFill>
                <a:schemeClr val="bg1"/>
              </a:solidFill>
            </a:endParaRPr>
          </a:p>
        </p:txBody>
      </p:sp>
      <p:pic>
        <p:nvPicPr>
          <p:cNvPr id="2050" name="Picture 2" descr="Введение в Git: от установки до основных команд">
            <a:extLst>
              <a:ext uri="{FF2B5EF4-FFF2-40B4-BE49-F238E27FC236}">
                <a16:creationId xmlns:a16="http://schemas.microsoft.com/office/drawing/2014/main" id="{19501F41-1EC4-4307-AF4D-0DBDBDC0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39" y="855881"/>
            <a:ext cx="1414113" cy="1414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F6EF4-79AA-46E9-AE4A-2A022870A434}"/>
              </a:ext>
            </a:extLst>
          </p:cNvPr>
          <p:cNvSpPr txBox="1"/>
          <p:nvPr/>
        </p:nvSpPr>
        <p:spPr>
          <a:xfrm>
            <a:off x="6273162" y="117217"/>
            <a:ext cx="2821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Ссылка для скачивания:</a:t>
            </a: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CD2A918D-FCB5-4A6A-B076-B7C922CDE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9317" y="622739"/>
            <a:ext cx="8245364" cy="1150882"/>
          </a:xfrm>
        </p:spPr>
        <p:txBody>
          <a:bodyPr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Это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визуальный клиент системы управления исходными кодами программы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r>
              <a:rPr lang="ru-RU" sz="2400" dirty="0">
                <a:solidFill>
                  <a:schemeClr val="bg1"/>
                </a:solidFill>
              </a:rPr>
              <a:t>, скачать который можно по ссылке:  </a:t>
            </a: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https://tortoisegit.org/download/</a:t>
            </a:r>
            <a:br>
              <a:rPr lang="ru-RU" sz="12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FB72C1-EC73-42F9-8DE8-FE212BBB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20" y="1977402"/>
            <a:ext cx="4943959" cy="2725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A8532-BD57-4577-9FAD-076F4DE22E44}"/>
              </a:ext>
            </a:extLst>
          </p:cNvPr>
          <p:cNvSpPr txBox="1"/>
          <p:nvPr/>
        </p:nvSpPr>
        <p:spPr>
          <a:xfrm>
            <a:off x="3797285" y="99518"/>
            <a:ext cx="1789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FF0000"/>
                </a:solidFill>
                <a:latin typeface="Oswald Medium" panose="00000600000000000000" pitchFamily="2" charset="-52"/>
              </a:rPr>
              <a:t>TortoiseGit</a:t>
            </a:r>
            <a:r>
              <a:rPr lang="ru-RU" sz="2800" b="1" u="sng" dirty="0">
                <a:solidFill>
                  <a:srgbClr val="FF0000"/>
                </a:solidFill>
                <a:latin typeface="Oswald Medium" panose="00000600000000000000" pitchFamily="2" charset="-52"/>
              </a:rPr>
              <a:t>:</a:t>
            </a:r>
            <a:r>
              <a:rPr lang="en-US" sz="2800" b="1" u="sng" dirty="0">
                <a:solidFill>
                  <a:srgbClr val="FF0000"/>
                </a:solidFill>
                <a:latin typeface="Oswald Medium" panose="00000600000000000000" pitchFamily="2" charset="-52"/>
              </a:rPr>
              <a:t> </a:t>
            </a:r>
            <a:endParaRPr lang="ru-RU" sz="2800" b="1" dirty="0">
              <a:latin typeface="Oswald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25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Университет ИТМО">
            <a:extLst>
              <a:ext uri="{FF2B5EF4-FFF2-40B4-BE49-F238E27FC236}">
                <a16:creationId xmlns:a16="http://schemas.microsoft.com/office/drawing/2014/main" id="{F4CE565F-6232-4A30-9D30-41B5BC1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8709" r="7171" b="13824"/>
          <a:stretch/>
        </p:blipFill>
        <p:spPr bwMode="auto">
          <a:xfrm>
            <a:off x="4021810" y="665308"/>
            <a:ext cx="4533255" cy="224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E5539-F484-4F62-AF11-BEE35D7CE366}"/>
              </a:ext>
            </a:extLst>
          </p:cNvPr>
          <p:cNvSpPr txBox="1"/>
          <p:nvPr/>
        </p:nvSpPr>
        <p:spPr>
          <a:xfrm>
            <a:off x="139484" y="973085"/>
            <a:ext cx="378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Презентацию подготовил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Журавлев Дмитрий, инженер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Контакты: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Тел. 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(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918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328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88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14</a:t>
            </a: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Mail.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gddno@inbox.ru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Telegram.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https://t.me/dzhuravlevvv 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B0C17-7494-47EF-873E-952576F26D3D}"/>
              </a:ext>
            </a:extLst>
          </p:cNvPr>
          <p:cNvSpPr txBox="1"/>
          <p:nvPr/>
        </p:nvSpPr>
        <p:spPr>
          <a:xfrm>
            <a:off x="3529739" y="4215901"/>
            <a:ext cx="2084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Санкт-Петербург </a:t>
            </a:r>
          </a:p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2022 год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24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245</Words>
  <Application>Microsoft Office PowerPoint</Application>
  <PresentationFormat>Экран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Oswald Medium</vt:lpstr>
      <vt:lpstr>Lato Light</vt:lpstr>
      <vt:lpstr>Arial</vt:lpstr>
      <vt:lpstr>Roboto</vt:lpstr>
      <vt:lpstr>Frank Ruhl Libre Medium</vt:lpstr>
      <vt:lpstr>Firemen Meeting by Slidesgo</vt:lpstr>
      <vt:lpstr>Работа с Git</vt:lpstr>
      <vt:lpstr>Это визуальный клиент системы управления исходными кодами программы Git, скачать который можно по ссылке:  https://tortoisegit.org/download/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 - открытое серверное веб-приложение для управления проектами и задачами.</dc:title>
  <dc:creator>Дмитрий</dc:creator>
  <cp:lastModifiedBy>Дмитрий Журавлев</cp:lastModifiedBy>
  <cp:revision>40</cp:revision>
  <dcterms:modified xsi:type="dcterms:W3CDTF">2022-04-19T16:58:20Z</dcterms:modified>
</cp:coreProperties>
</file>