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87" r:id="rId6"/>
    <p:sldId id="288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76" r:id="rId30"/>
    <p:sldId id="277" r:id="rId31"/>
    <p:sldId id="278" r:id="rId32"/>
    <p:sldId id="286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4" autoAdjust="0"/>
    <p:restoredTop sz="92169" autoAdjust="0"/>
  </p:normalViewPr>
  <p:slideViewPr>
    <p:cSldViewPr snapToGrid="0">
      <p:cViewPr varScale="1">
        <p:scale>
          <a:sx n="76" d="100"/>
          <a:sy n="76" d="100"/>
        </p:scale>
        <p:origin x="12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22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5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597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7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783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19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69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2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7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25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92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88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8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5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35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07156-57BB-4F98-AA52-6CEB28BED136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78E3E7-55C4-457A-84B8-F11CA1FC0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382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oducts/compass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teacher.com/mongodb" TargetMode="External"/><Relationship Id="rId5" Type="http://schemas.openxmlformats.org/officeDocument/2006/relationships/hyperlink" Target="https://blog.dyma.fr/mongodb-la-base-de-donnees-nosql-la-plus-utilisee/" TargetMode="External"/><Relationship Id="rId4" Type="http://schemas.openxmlformats.org/officeDocument/2006/relationships/hyperlink" Target="https://www.mongodb.com/fr-f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fr-f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93394" cy="1646302"/>
          </a:xfrm>
        </p:spPr>
        <p:txBody>
          <a:bodyPr>
            <a:noAutofit/>
          </a:bodyPr>
          <a:lstStyle/>
          <a:p>
            <a:r>
              <a:rPr lang="fr-FR" sz="6000" dirty="0"/>
              <a:t>Base de données NoSQL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9E04E1-55AB-F126-C93F-34A4DADA0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6484" y="4050833"/>
            <a:ext cx="7233977" cy="457754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</a:rPr>
              <a:t>Un nouveau paradigme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8427C3-8266-B529-09CE-642EC023FDDC}"/>
              </a:ext>
            </a:extLst>
          </p:cNvPr>
          <p:cNvSpPr txBox="1"/>
          <p:nvPr/>
        </p:nvSpPr>
        <p:spPr>
          <a:xfrm>
            <a:off x="139485" y="5697135"/>
            <a:ext cx="3781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65000"/>
                  </a:schemeClr>
                </a:solidFill>
              </a:rPr>
              <a:t>M. Sacha RESTOUEIX</a:t>
            </a:r>
            <a:br>
              <a:rPr lang="fr-FR" sz="20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65000"/>
                  </a:schemeClr>
                </a:solidFill>
              </a:rPr>
              <a:t>Formateur DWWM</a:t>
            </a:r>
            <a:br>
              <a:rPr lang="fr-FR" sz="20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65000"/>
                  </a:schemeClr>
                </a:solidFill>
              </a:rPr>
              <a:t>AFPA de Brive la Gaillarde</a:t>
            </a:r>
          </a:p>
        </p:txBody>
      </p:sp>
    </p:spTree>
    <p:extLst>
      <p:ext uri="{BB962C8B-B14F-4D97-AF65-F5344CB8AC3E}">
        <p14:creationId xmlns:p14="http://schemas.microsoft.com/office/powerpoint/2010/main" val="42097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040CD8-B3EF-86F0-8099-0F31937BC0BD}"/>
              </a:ext>
            </a:extLst>
          </p:cNvPr>
          <p:cNvSpPr txBox="1"/>
          <p:nvPr/>
        </p:nvSpPr>
        <p:spPr>
          <a:xfrm>
            <a:off x="838100" y="1604060"/>
            <a:ext cx="895802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Base de données </a:t>
            </a:r>
            <a:r>
              <a:rPr lang="fr-FR" sz="2400" b="1" dirty="0">
                <a:solidFill>
                  <a:srgbClr val="FFC000"/>
                </a:solidFill>
              </a:rPr>
              <a:t>NoSQL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Sortie en </a:t>
            </a:r>
            <a:r>
              <a:rPr lang="fr-FR" sz="2400" b="1" dirty="0"/>
              <a:t>2009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Orientée </a:t>
            </a:r>
            <a:r>
              <a:rPr lang="fr-FR" sz="2400" b="1" dirty="0"/>
              <a:t>document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Pas de schéma, pas de structure de table, pas de typage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</a:t>
            </a:r>
            <a:r>
              <a:rPr lang="fr-FR" sz="2400" b="1" dirty="0"/>
              <a:t>Shell Mongosh </a:t>
            </a:r>
            <a:r>
              <a:rPr lang="fr-FR" sz="2400" dirty="0"/>
              <a:t>fournit un langage basé sur </a:t>
            </a:r>
            <a:r>
              <a:rPr lang="fr-FR" sz="2400" b="1" dirty="0">
                <a:solidFill>
                  <a:srgbClr val="FFFF00"/>
                </a:solidFill>
              </a:rPr>
              <a:t>JavaScript</a:t>
            </a:r>
            <a:r>
              <a:rPr lang="fr-FR" sz="2400" dirty="0"/>
              <a:t> </a:t>
            </a:r>
            <a:br>
              <a:rPr lang="fr-FR" sz="2400" dirty="0"/>
            </a:b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MongoDB prend en charge </a:t>
            </a:r>
            <a:r>
              <a:rPr lang="fr-FR" sz="2400" i="1" dirty="0"/>
              <a:t>la mise à l'échelle horizontale </a:t>
            </a:r>
            <a:r>
              <a:rPr lang="fr-FR" sz="2400" dirty="0"/>
              <a:t>via le « </a:t>
            </a:r>
            <a:r>
              <a:rPr lang="fr-FR" sz="2400" i="1" dirty="0"/>
              <a:t>sharding</a:t>
            </a:r>
            <a:r>
              <a:rPr lang="fr-FR" sz="2400" dirty="0"/>
              <a:t> » (ajout de serveurs)</a:t>
            </a:r>
            <a:br>
              <a:rPr lang="fr-FR" sz="2400" dirty="0"/>
            </a:br>
            <a:r>
              <a:rPr lang="fr-FR" sz="2000" b="1" i="1" u="sng" dirty="0">
                <a:solidFill>
                  <a:srgbClr val="FFC000"/>
                </a:solidFill>
              </a:rPr>
              <a:t>https://www.mongodb.com/docs/manual/sharding/</a:t>
            </a:r>
            <a:br>
              <a:rPr lang="fr-FR" sz="2000" b="1" i="1" u="sng" dirty="0">
                <a:solidFill>
                  <a:srgbClr val="FFC000"/>
                </a:solidFill>
              </a:rPr>
            </a:br>
            <a:br>
              <a:rPr lang="fr-FR" sz="2000" i="1" dirty="0">
                <a:solidFill>
                  <a:srgbClr val="FFC000"/>
                </a:solidFill>
              </a:rPr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66EF6455-FF1B-BD97-E46E-55D46BB59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08" y="1604060"/>
            <a:ext cx="3898002" cy="19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F8DD38-88A0-5DF5-1463-18F4806B4C7C}"/>
              </a:ext>
            </a:extLst>
          </p:cNvPr>
          <p:cNvSpPr txBox="1"/>
          <p:nvPr/>
        </p:nvSpPr>
        <p:spPr>
          <a:xfrm>
            <a:off x="759417" y="936721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1"/>
                </a:solidFill>
              </a:rPr>
              <a:t>Installation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138BAD-E8A7-9959-CCA6-3A858903F671}"/>
              </a:ext>
            </a:extLst>
          </p:cNvPr>
          <p:cNvSpPr txBox="1"/>
          <p:nvPr/>
        </p:nvSpPr>
        <p:spPr>
          <a:xfrm>
            <a:off x="1177871" y="1504774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3 étapes nécessaires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434D8F-7273-9335-3E1B-E0CCA88CF0B9}"/>
              </a:ext>
            </a:extLst>
          </p:cNvPr>
          <p:cNvSpPr txBox="1"/>
          <p:nvPr/>
        </p:nvSpPr>
        <p:spPr>
          <a:xfrm>
            <a:off x="1379349" y="1966439"/>
            <a:ext cx="86040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1 - Le Serveur</a:t>
            </a:r>
          </a:p>
          <a:p>
            <a:r>
              <a:rPr lang="fr-FR" sz="2000" b="1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https://www.mongodb.com/try/download/community</a:t>
            </a:r>
            <a:endParaRPr lang="fr-FR" sz="2000" b="1" dirty="0">
              <a:solidFill>
                <a:srgbClr val="FFC000"/>
              </a:solidFill>
            </a:endParaRPr>
          </a:p>
          <a:p>
            <a:r>
              <a:rPr lang="fr-FR" sz="2400" dirty="0"/>
              <a:t>serveur se lance via l’exécutable </a:t>
            </a:r>
            <a:r>
              <a:rPr lang="fr-FR" sz="2400" b="1" dirty="0">
                <a:solidFill>
                  <a:schemeClr val="accent1"/>
                </a:solidFill>
              </a:rPr>
              <a:t>mongod.exe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2 - Un répertoire stockant les données</a:t>
            </a:r>
            <a:br>
              <a:rPr lang="fr-FR" sz="2400" dirty="0"/>
            </a:br>
            <a:r>
              <a:rPr lang="fr-FR" sz="2400" dirty="0"/>
              <a:t>par défaut sous Windows : C:/data/db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3 - Une interface</a:t>
            </a:r>
            <a:br>
              <a:rPr lang="fr-FR" sz="2400" dirty="0"/>
            </a:br>
            <a:r>
              <a:rPr lang="fr-FR" sz="2400" dirty="0"/>
              <a:t>Un interpréteur de commande </a:t>
            </a:r>
            <a:r>
              <a:rPr lang="fr-FR" sz="2400" b="1" dirty="0">
                <a:solidFill>
                  <a:schemeClr val="accent1"/>
                </a:solidFill>
              </a:rPr>
              <a:t>mongo.exe</a:t>
            </a:r>
            <a:br>
              <a:rPr lang="fr-FR" sz="2400" dirty="0">
                <a:solidFill>
                  <a:schemeClr val="accent1"/>
                </a:solidFill>
              </a:rPr>
            </a:br>
            <a:r>
              <a:rPr lang="fr-FR" sz="2400" dirty="0"/>
              <a:t>Ou</a:t>
            </a:r>
            <a:br>
              <a:rPr lang="fr-FR" sz="2400" dirty="0">
                <a:solidFill>
                  <a:schemeClr val="accent1"/>
                </a:solidFill>
              </a:rPr>
            </a:br>
            <a:r>
              <a:rPr lang="fr-FR" sz="2400" dirty="0"/>
              <a:t>Une</a:t>
            </a:r>
            <a:r>
              <a:rPr lang="fr-FR" sz="2400" dirty="0">
                <a:solidFill>
                  <a:schemeClr val="accent1"/>
                </a:solidFill>
              </a:rPr>
              <a:t> </a:t>
            </a:r>
            <a:r>
              <a:rPr lang="fr-FR" sz="2400" dirty="0"/>
              <a:t>interface graphique : </a:t>
            </a:r>
            <a:r>
              <a:rPr lang="fr-FR" sz="2400" b="1" dirty="0">
                <a:solidFill>
                  <a:schemeClr val="accent1"/>
                </a:solidFill>
              </a:rPr>
              <a:t>MongoDB Compass (v 1.37.0)</a:t>
            </a:r>
            <a:br>
              <a:rPr lang="fr-FR" sz="24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https://www.mongodb.com/products/compass</a:t>
            </a:r>
            <a:br>
              <a:rPr lang="fr-FR" sz="2400" b="1" dirty="0">
                <a:solidFill>
                  <a:schemeClr val="accent1"/>
                </a:solidFill>
              </a:rPr>
            </a:br>
            <a:br>
              <a:rPr lang="fr-FR" dirty="0">
                <a:solidFill>
                  <a:schemeClr val="accent1"/>
                </a:solidFill>
              </a:rPr>
            </a:br>
            <a:br>
              <a:rPr lang="fr-FR" dirty="0"/>
            </a:br>
            <a:endParaRPr lang="fr-FR" dirty="0"/>
          </a:p>
        </p:txBody>
      </p:sp>
      <p:pic>
        <p:nvPicPr>
          <p:cNvPr id="3" name="Image 2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9C2D3DA9-3405-2B18-767F-1FA330F5A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99" y="126087"/>
            <a:ext cx="2146026" cy="10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8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F8DD38-88A0-5DF5-1463-18F4806B4C7C}"/>
              </a:ext>
            </a:extLst>
          </p:cNvPr>
          <p:cNvSpPr txBox="1"/>
          <p:nvPr/>
        </p:nvSpPr>
        <p:spPr>
          <a:xfrm>
            <a:off x="759417" y="936721"/>
            <a:ext cx="3536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1"/>
                </a:solidFill>
              </a:rPr>
              <a:t>Dénormalisation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FE55D3-94E8-9FBB-BCCD-8EB419F54B12}"/>
              </a:ext>
            </a:extLst>
          </p:cNvPr>
          <p:cNvSpPr txBox="1"/>
          <p:nvPr/>
        </p:nvSpPr>
        <p:spPr>
          <a:xfrm>
            <a:off x="1098106" y="1715747"/>
            <a:ext cx="9006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L’information est modélisée au « </a:t>
            </a:r>
            <a:r>
              <a:rPr lang="fr-FR" sz="2800" i="1" dirty="0"/>
              <a:t>format </a:t>
            </a:r>
            <a:r>
              <a:rPr lang="fr-FR" sz="2800" b="1" i="1" dirty="0"/>
              <a:t>JSON </a:t>
            </a:r>
            <a:r>
              <a:rPr lang="fr-FR" sz="2800" b="1" dirty="0"/>
              <a:t>»</a:t>
            </a:r>
          </a:p>
          <a:p>
            <a:r>
              <a:rPr lang="fr-FR" sz="2800" dirty="0"/>
              <a:t>Nécessite de </a:t>
            </a:r>
            <a:r>
              <a:rPr lang="fr-FR" sz="2800" b="1" dirty="0"/>
              <a:t>dénormaliser</a:t>
            </a:r>
            <a:r>
              <a:rPr lang="fr-FR" sz="2800" dirty="0"/>
              <a:t> les tables traditionnelles</a:t>
            </a:r>
          </a:p>
        </p:txBody>
      </p:sp>
      <p:pic>
        <p:nvPicPr>
          <p:cNvPr id="8" name="Image 7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A4951428-88B4-AB99-DE6B-B08529940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9" y="2854485"/>
            <a:ext cx="7146173" cy="3755542"/>
          </a:xfrm>
          <a:prstGeom prst="rect">
            <a:avLst/>
          </a:prstGeom>
        </p:spPr>
      </p:pic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2FDE42B3-20F3-A381-E86B-9EDECCF64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96601"/>
              </p:ext>
            </p:extLst>
          </p:nvPr>
        </p:nvGraphicFramePr>
        <p:xfrm>
          <a:off x="8053576" y="3429000"/>
          <a:ext cx="3959748" cy="312116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959748">
                  <a:extLst>
                    <a:ext uri="{9D8B030D-6E8A-4147-A177-3AD203B41FA5}">
                      <a16:colId xmlns:a16="http://schemas.microsoft.com/office/drawing/2014/main" val="3566433535"/>
                    </a:ext>
                  </a:extLst>
                </a:gridCol>
              </a:tblGrid>
              <a:tr h="2103262">
                <a:tc>
                  <a:txBody>
                    <a:bodyPr/>
                    <a:lstStyle/>
                    <a:p>
                      <a:r>
                        <a:rPr lang="fr-FR" sz="2400" b="0" dirty="0"/>
                        <a:t>Base de données relationnelle classique </a:t>
                      </a:r>
                      <a:r>
                        <a:rPr lang="fr-FR" sz="2400" b="1" dirty="0"/>
                        <a:t>Normalisée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229917"/>
                  </a:ext>
                </a:extLst>
              </a:tr>
              <a:tr h="1017904">
                <a:tc>
                  <a:txBody>
                    <a:bodyPr/>
                    <a:lstStyle/>
                    <a:p>
                      <a:r>
                        <a:rPr lang="fr-FR" sz="2400" dirty="0"/>
                        <a:t>Base de données </a:t>
                      </a:r>
                      <a:r>
                        <a:rPr lang="fr-FR" sz="2400" b="1" dirty="0"/>
                        <a:t>NoSQL</a:t>
                      </a:r>
                      <a:r>
                        <a:rPr lang="fr-FR" sz="2400" dirty="0"/>
                        <a:t> </a:t>
                      </a:r>
                      <a:r>
                        <a:rPr lang="fr-FR" sz="2400" b="1" dirty="0"/>
                        <a:t>Dénormalisée (pas de 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98935"/>
                  </a:ext>
                </a:extLst>
              </a:tr>
            </a:tbl>
          </a:graphicData>
        </a:graphic>
      </p:graphicFrame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0A8887FB-6D89-AD55-E186-A505C082A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99" y="92594"/>
            <a:ext cx="2146026" cy="10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7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F8DD38-88A0-5DF5-1463-18F4806B4C7C}"/>
              </a:ext>
            </a:extLst>
          </p:cNvPr>
          <p:cNvSpPr txBox="1"/>
          <p:nvPr/>
        </p:nvSpPr>
        <p:spPr>
          <a:xfrm>
            <a:off x="836909" y="1221986"/>
            <a:ext cx="77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2"/>
                </a:solidFill>
              </a:rPr>
              <a:t>Parallèle entre SGBDR et MongoDB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405E69D-4364-61E1-1FA2-E2ACBB01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9" y="2135252"/>
            <a:ext cx="9852406" cy="3887176"/>
          </a:xfrm>
          <a:prstGeom prst="rect">
            <a:avLst/>
          </a:prstGeom>
        </p:spPr>
      </p:pic>
      <p:pic>
        <p:nvPicPr>
          <p:cNvPr id="3" name="Image 2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8EBF7807-C804-BB41-912A-EDBB4D022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65" y="247973"/>
            <a:ext cx="2146026" cy="10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0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F8DD38-88A0-5DF5-1463-18F4806B4C7C}"/>
              </a:ext>
            </a:extLst>
          </p:cNvPr>
          <p:cNvSpPr txBox="1"/>
          <p:nvPr/>
        </p:nvSpPr>
        <p:spPr>
          <a:xfrm>
            <a:off x="836909" y="1452228"/>
            <a:ext cx="77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2"/>
                </a:solidFill>
              </a:rPr>
              <a:t>Créer/utiliser une Base de données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724A9C0D-C67F-D61F-E989-81F4AEA89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148" y="247973"/>
            <a:ext cx="2146026" cy="107301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7353CF-CF29-FE7B-348E-506CFA2F7150}"/>
              </a:ext>
            </a:extLst>
          </p:cNvPr>
          <p:cNvSpPr txBox="1"/>
          <p:nvPr/>
        </p:nvSpPr>
        <p:spPr>
          <a:xfrm>
            <a:off x="1213942" y="2024350"/>
            <a:ext cx="104936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C000"/>
                </a:solidFill>
              </a:rPr>
              <a:t>use</a:t>
            </a:r>
            <a:r>
              <a:rPr lang="fr-FR" sz="2800" dirty="0"/>
              <a:t> bdFilm     			</a:t>
            </a:r>
            <a:r>
              <a:rPr lang="fr-FR" sz="2400" dirty="0"/>
              <a:t>// Va créer la Base de données bdFilm si 											elle n’existe pas déjà. Cette Bdd sera constituée de une ou plusieurs </a:t>
            </a:r>
            <a:r>
              <a:rPr lang="fr-FR" sz="2400" b="1" dirty="0">
                <a:solidFill>
                  <a:srgbClr val="FFFF00"/>
                </a:solidFill>
              </a:rPr>
              <a:t>collections</a:t>
            </a:r>
            <a:r>
              <a:rPr lang="fr-FR" sz="2400" dirty="0"/>
              <a:t>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9B977CD-79D9-0830-C468-E9C0A60814D0}"/>
              </a:ext>
            </a:extLst>
          </p:cNvPr>
          <p:cNvSpPr txBox="1"/>
          <p:nvPr/>
        </p:nvSpPr>
        <p:spPr>
          <a:xfrm>
            <a:off x="836909" y="3212025"/>
            <a:ext cx="77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2"/>
                </a:solidFill>
              </a:rPr>
              <a:t>Créer une collection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19BCFA-B622-282E-AE42-CC6706CAEE46}"/>
              </a:ext>
            </a:extLst>
          </p:cNvPr>
          <p:cNvSpPr txBox="1"/>
          <p:nvPr/>
        </p:nvSpPr>
        <p:spPr>
          <a:xfrm>
            <a:off x="1213942" y="3816735"/>
            <a:ext cx="106079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/>
                </a:solidFill>
              </a:rPr>
              <a:t>db.</a:t>
            </a:r>
            <a:r>
              <a:rPr lang="fr-FR" sz="2800" dirty="0">
                <a:solidFill>
                  <a:srgbClr val="FFC000"/>
                </a:solidFill>
              </a:rPr>
              <a:t>createCollection</a:t>
            </a:r>
            <a:r>
              <a:rPr lang="fr-FR" sz="2800" dirty="0"/>
              <a:t>(« acteurs ») </a:t>
            </a:r>
            <a:r>
              <a:rPr lang="fr-FR" sz="2400" dirty="0"/>
              <a:t>// Va créer la collection </a:t>
            </a:r>
            <a:r>
              <a:rPr lang="fr-FR" sz="2400" i="1" dirty="0"/>
              <a:t>acteurs</a:t>
            </a:r>
            <a:r>
              <a:rPr lang="fr-FR" sz="2400" dirty="0"/>
              <a:t>, elle sera constituée de </a:t>
            </a:r>
            <a:r>
              <a:rPr lang="fr-FR" sz="2400" b="1" dirty="0">
                <a:solidFill>
                  <a:srgbClr val="FFFF00"/>
                </a:solidFill>
              </a:rPr>
              <a:t>documents</a:t>
            </a:r>
            <a:r>
              <a:rPr lang="fr-FR" sz="2400" dirty="0"/>
              <a:t> apparentés à des objets JSON.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6435DF-3D9A-5C9A-459B-DE8D87AE692F}"/>
              </a:ext>
            </a:extLst>
          </p:cNvPr>
          <p:cNvSpPr txBox="1"/>
          <p:nvPr/>
        </p:nvSpPr>
        <p:spPr>
          <a:xfrm>
            <a:off x="836909" y="4719992"/>
            <a:ext cx="77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2"/>
                </a:solidFill>
              </a:rPr>
              <a:t>Supprimer une collection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28F4B5-E36D-CF9B-0BD3-B1C785941937}"/>
              </a:ext>
            </a:extLst>
          </p:cNvPr>
          <p:cNvSpPr txBox="1"/>
          <p:nvPr/>
        </p:nvSpPr>
        <p:spPr>
          <a:xfrm>
            <a:off x="1213942" y="5463834"/>
            <a:ext cx="1083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/>
                </a:solidFill>
              </a:rPr>
              <a:t>db.acteurs.</a:t>
            </a:r>
            <a:r>
              <a:rPr lang="fr-FR" sz="2800" b="1" dirty="0">
                <a:solidFill>
                  <a:srgbClr val="FFC000"/>
                </a:solidFill>
              </a:rPr>
              <a:t>drop</a:t>
            </a:r>
            <a:r>
              <a:rPr lang="fr-FR" sz="2800" dirty="0"/>
              <a:t>() 				</a:t>
            </a:r>
            <a:r>
              <a:rPr lang="fr-FR" sz="2400" dirty="0"/>
              <a:t>// Va supprimer la collection acteurs</a:t>
            </a:r>
          </a:p>
        </p:txBody>
      </p:sp>
    </p:spTree>
    <p:extLst>
      <p:ext uri="{BB962C8B-B14F-4D97-AF65-F5344CB8AC3E}">
        <p14:creationId xmlns:p14="http://schemas.microsoft.com/office/powerpoint/2010/main" val="75512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63" y="300013"/>
            <a:ext cx="2680055" cy="6581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4DF81A3-2AA3-9021-236A-42C7BE2A7EAB}"/>
              </a:ext>
            </a:extLst>
          </p:cNvPr>
          <p:cNvSpPr txBox="1"/>
          <p:nvPr/>
        </p:nvSpPr>
        <p:spPr>
          <a:xfrm>
            <a:off x="984944" y="1141987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Interroger / Manipuler la base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A03482E-1420-9C1B-A0D4-BC942858018A}"/>
              </a:ext>
            </a:extLst>
          </p:cNvPr>
          <p:cNvSpPr/>
          <p:nvPr/>
        </p:nvSpPr>
        <p:spPr>
          <a:xfrm>
            <a:off x="862694" y="1735409"/>
            <a:ext cx="8722740" cy="121443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E58408-5AF6-D88C-DB2D-D1784CD720E1}"/>
              </a:ext>
            </a:extLst>
          </p:cNvPr>
          <p:cNvSpPr txBox="1"/>
          <p:nvPr/>
        </p:nvSpPr>
        <p:spPr>
          <a:xfrm>
            <a:off x="1107194" y="1960871"/>
            <a:ext cx="89390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Une action sur une </a:t>
            </a:r>
            <a:r>
              <a:rPr lang="fr-FR" sz="2000" dirty="0">
                <a:solidFill>
                  <a:srgbClr val="FFFF00"/>
                </a:solidFill>
              </a:rPr>
              <a:t>collection</a:t>
            </a:r>
            <a:r>
              <a:rPr lang="fr-FR" sz="2000" dirty="0"/>
              <a:t> doit être préfixée du nom de la collection </a:t>
            </a:r>
          </a:p>
          <a:p>
            <a:r>
              <a:rPr lang="fr-FR" sz="2000" b="1" dirty="0">
                <a:solidFill>
                  <a:schemeClr val="accent1"/>
                </a:solidFill>
              </a:rPr>
              <a:t>	db.&lt;nom Collection&gt;.&lt;action a réaliser&gt;</a:t>
            </a:r>
          </a:p>
          <a:p>
            <a:endParaRPr lang="fr-FR" sz="2000" b="1" dirty="0">
              <a:solidFill>
                <a:schemeClr val="accent1"/>
              </a:solidFill>
            </a:endParaRPr>
          </a:p>
          <a:p>
            <a:endParaRPr lang="fr-FR" sz="2000" dirty="0"/>
          </a:p>
          <a:p>
            <a:r>
              <a:rPr lang="fr-FR" sz="2000" dirty="0"/>
              <a:t>Action</a:t>
            </a:r>
          </a:p>
          <a:p>
            <a:r>
              <a:rPr lang="fr-FR" sz="2000" dirty="0"/>
              <a:t>	Insérer (</a:t>
            </a:r>
            <a:r>
              <a:rPr lang="fr-FR" sz="2000" dirty="0">
                <a:solidFill>
                  <a:schemeClr val="accent1"/>
                </a:solidFill>
              </a:rPr>
              <a:t>insert</a:t>
            </a:r>
            <a:r>
              <a:rPr lang="fr-FR" sz="2000" dirty="0"/>
              <a:t>)   // Avec ses variantes </a:t>
            </a:r>
            <a:r>
              <a:rPr lang="fr-FR" sz="2000" b="1" dirty="0">
                <a:solidFill>
                  <a:srgbClr val="FFC000"/>
                </a:solidFill>
              </a:rPr>
              <a:t>insertOne</a:t>
            </a:r>
            <a:r>
              <a:rPr lang="fr-FR" sz="2000" dirty="0"/>
              <a:t> et </a:t>
            </a:r>
            <a:r>
              <a:rPr lang="fr-FR" sz="2000" b="1" dirty="0">
                <a:solidFill>
                  <a:srgbClr val="FFC000"/>
                </a:solidFill>
              </a:rPr>
              <a:t>insertMany</a:t>
            </a:r>
          </a:p>
          <a:p>
            <a:br>
              <a:rPr lang="fr-FR" sz="2000" dirty="0"/>
            </a:br>
            <a:r>
              <a:rPr lang="fr-FR" sz="2000" dirty="0"/>
              <a:t>	Lire (</a:t>
            </a:r>
            <a:r>
              <a:rPr lang="fr-FR" sz="2000" dirty="0">
                <a:solidFill>
                  <a:schemeClr val="accent1"/>
                </a:solidFill>
              </a:rPr>
              <a:t>find</a:t>
            </a:r>
            <a:r>
              <a:rPr lang="fr-FR" sz="2000" dirty="0"/>
              <a:t>)          // Avec ses variantes </a:t>
            </a:r>
            <a:r>
              <a:rPr lang="fr-FR" sz="2000" b="1" dirty="0">
                <a:solidFill>
                  <a:srgbClr val="FFC000"/>
                </a:solidFill>
              </a:rPr>
              <a:t>findOne</a:t>
            </a:r>
            <a:r>
              <a:rPr lang="fr-FR" sz="2000" dirty="0"/>
              <a:t>, </a:t>
            </a:r>
            <a:r>
              <a:rPr lang="fr-FR" sz="2000" b="1" dirty="0">
                <a:solidFill>
                  <a:srgbClr val="FFC000"/>
                </a:solidFill>
              </a:rPr>
              <a:t>findOneAndDelete</a:t>
            </a:r>
            <a:r>
              <a:rPr lang="fr-FR" sz="2000" dirty="0"/>
              <a:t>, …</a:t>
            </a:r>
          </a:p>
          <a:p>
            <a:endParaRPr lang="fr-FR" sz="2000" dirty="0"/>
          </a:p>
          <a:p>
            <a:r>
              <a:rPr lang="fr-FR" sz="2000" b="1" dirty="0">
                <a:solidFill>
                  <a:schemeClr val="accent1"/>
                </a:solidFill>
              </a:rPr>
              <a:t>	</a:t>
            </a:r>
            <a:r>
              <a:rPr lang="fr-FR" sz="2000" dirty="0"/>
              <a:t>Mettre à jour (</a:t>
            </a:r>
            <a:r>
              <a:rPr lang="fr-FR" sz="2000" dirty="0">
                <a:solidFill>
                  <a:schemeClr val="accent1"/>
                </a:solidFill>
              </a:rPr>
              <a:t>update</a:t>
            </a:r>
            <a:r>
              <a:rPr lang="fr-FR" sz="2000" dirty="0"/>
              <a:t>)  // Avec ses variantes </a:t>
            </a:r>
            <a:r>
              <a:rPr lang="fr-FR" sz="2000" b="1" dirty="0">
                <a:solidFill>
                  <a:srgbClr val="FFC000"/>
                </a:solidFill>
              </a:rPr>
              <a:t>updateOne</a:t>
            </a:r>
            <a:r>
              <a:rPr lang="fr-FR" sz="2000" dirty="0">
                <a:solidFill>
                  <a:schemeClr val="accent1"/>
                </a:solidFill>
              </a:rPr>
              <a:t>,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FFC000"/>
                </a:solidFill>
              </a:rPr>
              <a:t>updateMany</a:t>
            </a:r>
            <a:r>
              <a:rPr lang="fr-FR" sz="2000" dirty="0">
                <a:solidFill>
                  <a:schemeClr val="accent1"/>
                </a:solidFill>
              </a:rPr>
              <a:t> </a:t>
            </a:r>
            <a:r>
              <a:rPr lang="fr-FR" sz="2000" dirty="0"/>
              <a:t>et </a:t>
            </a:r>
            <a:r>
              <a:rPr lang="fr-FR" sz="2000" b="1" dirty="0">
                <a:solidFill>
                  <a:srgbClr val="FFC000"/>
                </a:solidFill>
              </a:rPr>
              <a:t>replaceOne</a:t>
            </a:r>
            <a:br>
              <a:rPr lang="fr-FR" sz="2000" dirty="0"/>
            </a:br>
            <a:r>
              <a:rPr lang="fr-FR" sz="2000" dirty="0"/>
              <a:t>	</a:t>
            </a:r>
            <a:br>
              <a:rPr lang="fr-FR" sz="2000" dirty="0"/>
            </a:br>
            <a:r>
              <a:rPr lang="fr-FR" sz="2000" dirty="0"/>
              <a:t>	Supprimer (</a:t>
            </a:r>
            <a:r>
              <a:rPr lang="fr-FR" sz="2000" dirty="0">
                <a:solidFill>
                  <a:schemeClr val="accent1"/>
                </a:solidFill>
              </a:rPr>
              <a:t>delete</a:t>
            </a:r>
            <a:r>
              <a:rPr lang="fr-FR" sz="2000" dirty="0"/>
              <a:t>)  // Avec ses variantes </a:t>
            </a:r>
            <a:r>
              <a:rPr lang="fr-FR" sz="2000" b="1" dirty="0">
                <a:solidFill>
                  <a:srgbClr val="FFC000"/>
                </a:solidFill>
              </a:rPr>
              <a:t>deleteOne</a:t>
            </a:r>
            <a:r>
              <a:rPr lang="fr-FR" sz="2000" dirty="0"/>
              <a:t>, </a:t>
            </a:r>
            <a:r>
              <a:rPr lang="fr-FR" sz="2000" b="1" dirty="0">
                <a:solidFill>
                  <a:srgbClr val="FFC000"/>
                </a:solidFill>
              </a:rPr>
              <a:t>deleteMany</a:t>
            </a:r>
            <a:r>
              <a:rPr lang="fr-FR" sz="2000" dirty="0"/>
              <a:t>, …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491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C68A508-0985-D0E3-678C-1C5CD88AE18F}"/>
              </a:ext>
            </a:extLst>
          </p:cNvPr>
          <p:cNvSpPr/>
          <p:nvPr/>
        </p:nvSpPr>
        <p:spPr>
          <a:xfrm>
            <a:off x="813708" y="1749669"/>
            <a:ext cx="7160218" cy="110555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352054"/>
            <a:ext cx="2680055" cy="6581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4DF81A3-2AA3-9021-236A-42C7BE2A7EAB}"/>
              </a:ext>
            </a:extLst>
          </p:cNvPr>
          <p:cNvSpPr txBox="1"/>
          <p:nvPr/>
        </p:nvSpPr>
        <p:spPr>
          <a:xfrm>
            <a:off x="1059420" y="1094676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Interroger / Manipuler la base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1217324" y="1553829"/>
            <a:ext cx="66865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1"/>
              </a:solidFill>
            </a:endParaRPr>
          </a:p>
          <a:p>
            <a:r>
              <a:rPr lang="fr-FR" sz="2000" b="1" dirty="0">
                <a:solidFill>
                  <a:srgbClr val="FFC000"/>
                </a:solidFill>
              </a:rPr>
              <a:t>Insérer</a:t>
            </a:r>
            <a:r>
              <a:rPr lang="fr-FR" sz="2000" dirty="0"/>
              <a:t> un </a:t>
            </a:r>
            <a:r>
              <a:rPr lang="fr-FR" sz="2000" b="1" dirty="0">
                <a:solidFill>
                  <a:srgbClr val="FFFF00"/>
                </a:solidFill>
              </a:rPr>
              <a:t>document</a:t>
            </a:r>
            <a:r>
              <a:rPr lang="fr-FR" sz="2000" b="1" dirty="0"/>
              <a:t>, commande générique :</a:t>
            </a:r>
          </a:p>
          <a:p>
            <a:r>
              <a:rPr lang="fr-FR" sz="2000" dirty="0"/>
              <a:t>	</a:t>
            </a:r>
            <a:r>
              <a:rPr lang="fr-FR" sz="2000" b="1" dirty="0">
                <a:solidFill>
                  <a:schemeClr val="accent1"/>
                </a:solidFill>
              </a:rPr>
              <a:t>db.&lt;nom Collection&gt;.</a:t>
            </a:r>
            <a:r>
              <a:rPr lang="fr-FR" sz="2000" b="1" dirty="0">
                <a:solidFill>
                  <a:srgbClr val="FFC000"/>
                </a:solidFill>
              </a:rPr>
              <a:t>insert</a:t>
            </a:r>
            <a:r>
              <a:rPr lang="fr-FR" sz="2000" b="1" dirty="0">
                <a:solidFill>
                  <a:schemeClr val="accent1"/>
                </a:solidFill>
              </a:rPr>
              <a:t>(&lt;document&gt;)</a:t>
            </a:r>
          </a:p>
          <a:p>
            <a:endParaRPr lang="fr-FR" sz="2000" dirty="0"/>
          </a:p>
          <a:p>
            <a:r>
              <a:rPr lang="fr-FR" sz="2000" dirty="0"/>
              <a:t>Exemple</a:t>
            </a:r>
            <a:br>
              <a:rPr lang="fr-FR" sz="2000" dirty="0"/>
            </a:br>
            <a:r>
              <a:rPr lang="fr-FR" sz="2000" dirty="0"/>
              <a:t>	</a:t>
            </a:r>
          </a:p>
          <a:p>
            <a:r>
              <a:rPr lang="fr-FR" sz="2000" b="1" dirty="0">
                <a:solidFill>
                  <a:schemeClr val="accent1"/>
                </a:solidFill>
              </a:rPr>
              <a:t>	db.acteurs.</a:t>
            </a:r>
            <a:r>
              <a:rPr lang="fr-FR" sz="2000" b="1" dirty="0">
                <a:solidFill>
                  <a:srgbClr val="FFC000"/>
                </a:solidFill>
              </a:rPr>
              <a:t>insertOne</a:t>
            </a:r>
            <a:r>
              <a:rPr lang="fr-FR" sz="2000" b="1" dirty="0">
                <a:solidFill>
                  <a:schemeClr val="accent1"/>
                </a:solidFill>
              </a:rPr>
              <a:t>(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	{ 	prenom : « Morena »,</a:t>
            </a:r>
          </a:p>
          <a:p>
            <a:pPr lvl="1"/>
            <a:r>
              <a:rPr lang="fr-FR" sz="2000" b="1" dirty="0">
                <a:solidFill>
                  <a:schemeClr val="accent1"/>
                </a:solidFill>
              </a:rPr>
              <a:t>	nom : « BACCARIN »})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58E822-7172-E98C-5692-58722C07C393}"/>
              </a:ext>
            </a:extLst>
          </p:cNvPr>
          <p:cNvSpPr txBox="1"/>
          <p:nvPr/>
        </p:nvSpPr>
        <p:spPr>
          <a:xfrm>
            <a:off x="693682" y="4466766"/>
            <a:ext cx="1015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/>
              <a:t>Dans une </a:t>
            </a:r>
            <a:r>
              <a:rPr lang="fr-FR" sz="2000" b="1" dirty="0"/>
              <a:t>collection</a:t>
            </a:r>
            <a:r>
              <a:rPr lang="fr-FR" sz="2000" dirty="0"/>
              <a:t>, les </a:t>
            </a:r>
            <a:r>
              <a:rPr lang="fr-FR" sz="2000" b="1" dirty="0"/>
              <a:t>documents</a:t>
            </a:r>
            <a:r>
              <a:rPr lang="fr-FR" sz="2000" dirty="0"/>
              <a:t> n’ont pas nécessairement la même structure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2E023C-5D54-6829-4019-843A5A80AA13}"/>
              </a:ext>
            </a:extLst>
          </p:cNvPr>
          <p:cNvSpPr txBox="1"/>
          <p:nvPr/>
        </p:nvSpPr>
        <p:spPr>
          <a:xfrm>
            <a:off x="1202810" y="4808820"/>
            <a:ext cx="434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</a:t>
            </a:r>
            <a:br>
              <a:rPr lang="fr-FR" sz="2000" dirty="0"/>
            </a:br>
            <a:endParaRPr lang="fr-FR" sz="2000" b="1" dirty="0">
              <a:solidFill>
                <a:schemeClr val="accent1"/>
              </a:solidFill>
            </a:endParaRPr>
          </a:p>
          <a:p>
            <a:r>
              <a:rPr lang="fr-FR" sz="2000" b="1" dirty="0">
                <a:solidFill>
                  <a:schemeClr val="accent1"/>
                </a:solidFill>
              </a:rPr>
              <a:t>db.acteurs.</a:t>
            </a:r>
            <a:r>
              <a:rPr lang="fr-FR" sz="2000" b="1" dirty="0">
                <a:solidFill>
                  <a:srgbClr val="FFC000"/>
                </a:solidFill>
              </a:rPr>
              <a:t>insertOne</a:t>
            </a:r>
            <a:r>
              <a:rPr lang="fr-FR" sz="2000" b="1" dirty="0">
                <a:solidFill>
                  <a:schemeClr val="accent1"/>
                </a:solidFill>
              </a:rPr>
              <a:t>(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{ 	prenom : « Chris »,</a:t>
            </a:r>
          </a:p>
          <a:p>
            <a:pPr lvl="1"/>
            <a:r>
              <a:rPr lang="fr-FR" sz="2000" b="1" dirty="0">
                <a:solidFill>
                  <a:schemeClr val="accent1"/>
                </a:solidFill>
              </a:rPr>
              <a:t>nom : « PRATT »,</a:t>
            </a:r>
          </a:p>
          <a:p>
            <a:pPr lvl="1"/>
            <a:r>
              <a:rPr lang="fr-FR" sz="2000" b="1" dirty="0">
                <a:solidFill>
                  <a:schemeClr val="accent1"/>
                </a:solidFill>
              </a:rPr>
              <a:t>naissance : « 21/06/1979 »})</a:t>
            </a:r>
          </a:p>
        </p:txBody>
      </p:sp>
    </p:spTree>
    <p:extLst>
      <p:ext uri="{BB962C8B-B14F-4D97-AF65-F5344CB8AC3E}">
        <p14:creationId xmlns:p14="http://schemas.microsoft.com/office/powerpoint/2010/main" val="240513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3920A75-3011-1F64-303D-34FE83DECD50}"/>
              </a:ext>
            </a:extLst>
          </p:cNvPr>
          <p:cNvSpPr/>
          <p:nvPr/>
        </p:nvSpPr>
        <p:spPr>
          <a:xfrm>
            <a:off x="813708" y="1640787"/>
            <a:ext cx="7857326" cy="121443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4DF81A3-2AA3-9021-236A-42C7BE2A7EAB}"/>
              </a:ext>
            </a:extLst>
          </p:cNvPr>
          <p:cNvSpPr txBox="1"/>
          <p:nvPr/>
        </p:nvSpPr>
        <p:spPr>
          <a:xfrm>
            <a:off x="1124735" y="1040085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Interroger / Manipuler la base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1007730" y="1501750"/>
            <a:ext cx="86156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1"/>
              </a:solidFill>
            </a:endParaRPr>
          </a:p>
          <a:p>
            <a:r>
              <a:rPr lang="fr-FR" sz="2400" b="1" dirty="0">
                <a:solidFill>
                  <a:srgbClr val="FFC000"/>
                </a:solidFill>
              </a:rPr>
              <a:t>sélectionner</a:t>
            </a:r>
            <a:r>
              <a:rPr lang="fr-FR" sz="2400" dirty="0"/>
              <a:t> un document</a:t>
            </a:r>
          </a:p>
          <a:p>
            <a:r>
              <a:rPr lang="fr-FR" sz="2400" dirty="0"/>
              <a:t>	</a:t>
            </a:r>
            <a:r>
              <a:rPr lang="fr-FR" sz="2400" b="1" dirty="0">
                <a:solidFill>
                  <a:schemeClr val="accent1"/>
                </a:solidFill>
              </a:rPr>
              <a:t>db.&lt;nom Collection&gt;.</a:t>
            </a:r>
            <a:r>
              <a:rPr lang="fr-FR" sz="2400" b="1" dirty="0">
                <a:solidFill>
                  <a:srgbClr val="FFC000"/>
                </a:solidFill>
              </a:rPr>
              <a:t>find</a:t>
            </a:r>
            <a:r>
              <a:rPr lang="fr-FR" sz="2400" b="1" dirty="0">
                <a:solidFill>
                  <a:schemeClr val="accent1"/>
                </a:solidFill>
              </a:rPr>
              <a:t>(&lt;critère&gt;)</a:t>
            </a:r>
          </a:p>
          <a:p>
            <a:endParaRPr lang="fr-FR" sz="2400" dirty="0"/>
          </a:p>
          <a:p>
            <a:r>
              <a:rPr lang="fr-FR" sz="2000" b="1" i="1" dirty="0"/>
              <a:t>Remarque :</a:t>
            </a:r>
            <a:r>
              <a:rPr lang="fr-FR" sz="2000" i="1" dirty="0"/>
              <a:t> C’est l’équivalent de la clause </a:t>
            </a:r>
            <a:r>
              <a:rPr lang="fr-FR" sz="2000" b="1" i="1" dirty="0">
                <a:solidFill>
                  <a:schemeClr val="accent6"/>
                </a:solidFill>
              </a:rPr>
              <a:t>SELECT</a:t>
            </a:r>
            <a:r>
              <a:rPr lang="fr-FR" sz="2000" i="1" dirty="0"/>
              <a:t> en </a:t>
            </a:r>
            <a:r>
              <a:rPr lang="fr-FR" sz="2000" i="1" dirty="0">
                <a:solidFill>
                  <a:schemeClr val="accent6"/>
                </a:solidFill>
              </a:rPr>
              <a:t>SQL</a:t>
            </a:r>
          </a:p>
          <a:p>
            <a:endParaRPr lang="fr-FR" sz="2400" dirty="0"/>
          </a:p>
          <a:p>
            <a:r>
              <a:rPr lang="fr-FR" sz="2400" dirty="0"/>
              <a:t>Exemples de ses variantes</a:t>
            </a:r>
          </a:p>
          <a:p>
            <a:br>
              <a:rPr lang="fr-FR" sz="2400" dirty="0"/>
            </a:br>
            <a:r>
              <a:rPr lang="fr-FR" sz="2400" dirty="0"/>
              <a:t>Sélectionner un enregistrement</a:t>
            </a:r>
            <a:br>
              <a:rPr lang="fr-FR" sz="2400" dirty="0"/>
            </a:br>
            <a:r>
              <a:rPr lang="fr-FR" sz="2400" dirty="0"/>
              <a:t>	</a:t>
            </a:r>
            <a:r>
              <a:rPr lang="fr-FR" sz="2400" b="1" dirty="0">
                <a:solidFill>
                  <a:schemeClr val="accent1"/>
                </a:solidFill>
              </a:rPr>
              <a:t>db.acteurs.</a:t>
            </a:r>
            <a:r>
              <a:rPr lang="fr-FR" sz="2400" b="1" dirty="0">
                <a:solidFill>
                  <a:srgbClr val="FFC000"/>
                </a:solidFill>
              </a:rPr>
              <a:t>findOne</a:t>
            </a:r>
            <a:r>
              <a:rPr lang="fr-FR" sz="2400" b="1" dirty="0">
                <a:solidFill>
                  <a:schemeClr val="accent1"/>
                </a:solidFill>
              </a:rPr>
              <a:t>()</a:t>
            </a:r>
          </a:p>
          <a:p>
            <a:endParaRPr lang="fr-FR" sz="2400" b="1" dirty="0">
              <a:solidFill>
                <a:schemeClr val="accent1"/>
              </a:solidFill>
            </a:endParaRPr>
          </a:p>
          <a:p>
            <a:r>
              <a:rPr lang="fr-FR" sz="2400" dirty="0"/>
              <a:t>Sélectionner tous les enregistrements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 db.acteurs.</a:t>
            </a:r>
            <a:r>
              <a:rPr lang="fr-FR" sz="2400" b="1" dirty="0">
                <a:solidFill>
                  <a:srgbClr val="FFC000"/>
                </a:solidFill>
              </a:rPr>
              <a:t>find</a:t>
            </a:r>
            <a:r>
              <a:rPr lang="fr-FR" sz="2400" b="1" dirty="0">
                <a:solidFill>
                  <a:schemeClr val="accent1"/>
                </a:solidFill>
              </a:rPr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367816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852FA8C-C4F3-727C-DBD1-95B042DF4863}"/>
              </a:ext>
            </a:extLst>
          </p:cNvPr>
          <p:cNvSpPr/>
          <p:nvPr/>
        </p:nvSpPr>
        <p:spPr>
          <a:xfrm>
            <a:off x="813708" y="1640787"/>
            <a:ext cx="6643382" cy="8974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552" y="0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66488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4DF81A3-2AA3-9021-236A-42C7BE2A7EAB}"/>
              </a:ext>
            </a:extLst>
          </p:cNvPr>
          <p:cNvSpPr txBox="1"/>
          <p:nvPr/>
        </p:nvSpPr>
        <p:spPr>
          <a:xfrm>
            <a:off x="1022152" y="755807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Interroger / Manipuler la base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787943" y="1288781"/>
            <a:ext cx="89236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Restriction sur une sélection</a:t>
            </a:r>
          </a:p>
          <a:p>
            <a:r>
              <a:rPr lang="fr-FR" sz="2000" dirty="0"/>
              <a:t>Commande générique :</a:t>
            </a:r>
          </a:p>
          <a:p>
            <a:r>
              <a:rPr lang="fr-FR" sz="2000" dirty="0"/>
              <a:t>	</a:t>
            </a:r>
            <a:r>
              <a:rPr lang="fr-FR" sz="2000" b="1" dirty="0">
                <a:solidFill>
                  <a:schemeClr val="accent1"/>
                </a:solidFill>
              </a:rPr>
              <a:t>db.&lt;nom Collection&gt;.</a:t>
            </a:r>
            <a:r>
              <a:rPr lang="fr-FR" sz="2000" b="1" dirty="0">
                <a:solidFill>
                  <a:srgbClr val="FFC000"/>
                </a:solidFill>
              </a:rPr>
              <a:t>find</a:t>
            </a:r>
            <a:r>
              <a:rPr lang="fr-FR" sz="2000" b="1" dirty="0">
                <a:solidFill>
                  <a:schemeClr val="accent1"/>
                </a:solidFill>
              </a:rPr>
              <a:t>(&lt;critère&gt;)</a:t>
            </a:r>
          </a:p>
          <a:p>
            <a:endParaRPr lang="fr-FR" sz="2000" dirty="0"/>
          </a:p>
          <a:p>
            <a:r>
              <a:rPr lang="fr-FR" sz="2000" dirty="0"/>
              <a:t>Exemples</a:t>
            </a:r>
          </a:p>
          <a:p>
            <a:br>
              <a:rPr lang="fr-FR" sz="2000" dirty="0"/>
            </a:br>
            <a:r>
              <a:rPr lang="fr-FR" sz="2000" dirty="0"/>
              <a:t>Avec un critère</a:t>
            </a:r>
            <a:br>
              <a:rPr lang="fr-FR" sz="2000" dirty="0"/>
            </a:br>
            <a:r>
              <a:rPr lang="fr-FR" sz="2000" dirty="0"/>
              <a:t>	</a:t>
            </a:r>
            <a:r>
              <a:rPr lang="fr-FR" sz="2000" b="1" dirty="0">
                <a:solidFill>
                  <a:schemeClr val="accent1"/>
                </a:solidFill>
              </a:rPr>
              <a:t>db.acteurs.</a:t>
            </a:r>
            <a:r>
              <a:rPr lang="fr-FR" sz="2000" b="1" dirty="0">
                <a:solidFill>
                  <a:srgbClr val="FFC000"/>
                </a:solidFill>
              </a:rPr>
              <a:t>find</a:t>
            </a:r>
            <a:r>
              <a:rPr lang="fr-FR" sz="2000" b="1" dirty="0">
                <a:solidFill>
                  <a:schemeClr val="accent1"/>
                </a:solidFill>
              </a:rPr>
              <a:t>({prenom : « Chris »})</a:t>
            </a:r>
          </a:p>
          <a:p>
            <a:endParaRPr lang="fr-FR" sz="2000" b="1" dirty="0">
              <a:solidFill>
                <a:schemeClr val="accent1"/>
              </a:solidFill>
            </a:endParaRPr>
          </a:p>
          <a:p>
            <a:r>
              <a:rPr lang="fr-FR" sz="2000" dirty="0"/>
              <a:t>Avec plusieurs critères</a:t>
            </a:r>
          </a:p>
          <a:p>
            <a:r>
              <a:rPr lang="fr-FR" sz="2000" b="1" dirty="0">
                <a:solidFill>
                  <a:schemeClr val="accent1"/>
                </a:solidFill>
              </a:rPr>
              <a:t>	db.acteurs.</a:t>
            </a:r>
            <a:r>
              <a:rPr lang="fr-FR" sz="2000" b="1" dirty="0">
                <a:solidFill>
                  <a:srgbClr val="FFC000"/>
                </a:solidFill>
              </a:rPr>
              <a:t>find</a:t>
            </a:r>
            <a:r>
              <a:rPr lang="fr-FR" sz="2000" b="1" dirty="0">
                <a:solidFill>
                  <a:schemeClr val="accent1"/>
                </a:solidFill>
              </a:rPr>
              <a:t>({	prenom : « Chris »,</a:t>
            </a:r>
          </a:p>
          <a:p>
            <a:r>
              <a:rPr lang="fr-FR" sz="2000" b="1" dirty="0">
                <a:solidFill>
                  <a:schemeClr val="accent1"/>
                </a:solidFill>
              </a:rPr>
              <a:t>						nom : « PRATT » })</a:t>
            </a:r>
          </a:p>
          <a:p>
            <a:endParaRPr lang="fr-FR" sz="2000" b="1" dirty="0">
              <a:solidFill>
                <a:schemeClr val="accent1"/>
              </a:solidFill>
            </a:endParaRPr>
          </a:p>
          <a:p>
            <a:r>
              <a:rPr lang="fr-FR" sz="2000" dirty="0"/>
              <a:t>Avec objets imbriqués</a:t>
            </a:r>
          </a:p>
          <a:p>
            <a:r>
              <a:rPr lang="fr-FR" sz="2000" b="1" dirty="0">
                <a:solidFill>
                  <a:schemeClr val="accent1"/>
                </a:solidFill>
              </a:rPr>
              <a:t>	 db.acteurs.</a:t>
            </a:r>
            <a:r>
              <a:rPr lang="fr-FR" sz="2000" b="1" dirty="0">
                <a:solidFill>
                  <a:srgbClr val="FFC000"/>
                </a:solidFill>
              </a:rPr>
              <a:t>find</a:t>
            </a:r>
            <a:r>
              <a:rPr lang="fr-FR" sz="2000" b="1" dirty="0">
                <a:solidFill>
                  <a:schemeClr val="accent1"/>
                </a:solidFill>
              </a:rPr>
              <a:t>({</a:t>
            </a:r>
            <a:r>
              <a:rPr lang="fr-FR" sz="2000" b="1" dirty="0">
                <a:solidFill>
                  <a:srgbClr val="FFC000"/>
                </a:solidFill>
              </a:rPr>
              <a:t> </a:t>
            </a:r>
            <a:r>
              <a:rPr lang="fr-FR" sz="2000" b="1" dirty="0">
                <a:solidFill>
                  <a:schemeClr val="accent1"/>
                </a:solidFill>
              </a:rPr>
              <a:t>prenom : « Chris »,</a:t>
            </a:r>
          </a:p>
          <a:p>
            <a:r>
              <a:rPr lang="fr-FR" sz="2000" b="1" dirty="0">
                <a:solidFill>
                  <a:schemeClr val="accent1"/>
                </a:solidFill>
              </a:rPr>
              <a:t>						nom : « PRATT »,</a:t>
            </a:r>
          </a:p>
          <a:p>
            <a:r>
              <a:rPr lang="fr-FR" sz="2000" b="1" dirty="0">
                <a:solidFill>
                  <a:schemeClr val="accent1"/>
                </a:solidFill>
              </a:rPr>
              <a:t>						ville.codePostal : «19240 »})</a:t>
            </a:r>
          </a:p>
        </p:txBody>
      </p:sp>
    </p:spTree>
    <p:extLst>
      <p:ext uri="{BB962C8B-B14F-4D97-AF65-F5344CB8AC3E}">
        <p14:creationId xmlns:p14="http://schemas.microsoft.com/office/powerpoint/2010/main" val="200255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D9F4D99-E857-5B97-AC68-E81E204EB7E3}"/>
              </a:ext>
            </a:extLst>
          </p:cNvPr>
          <p:cNvSpPr/>
          <p:nvPr/>
        </p:nvSpPr>
        <p:spPr>
          <a:xfrm>
            <a:off x="1124875" y="3018571"/>
            <a:ext cx="7414692" cy="82085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4DF81A3-2AA3-9021-236A-42C7BE2A7EAB}"/>
              </a:ext>
            </a:extLst>
          </p:cNvPr>
          <p:cNvSpPr txBox="1"/>
          <p:nvPr/>
        </p:nvSpPr>
        <p:spPr>
          <a:xfrm>
            <a:off x="1191175" y="1154914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Interroger / Manipuler la base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782386" y="2033254"/>
            <a:ext cx="105158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Restriction sur une sélection (</a:t>
            </a:r>
            <a:r>
              <a:rPr lang="fr-FR" sz="2400" b="1" dirty="0">
                <a:solidFill>
                  <a:srgbClr val="00B0F0"/>
                </a:solidFill>
              </a:rPr>
              <a:t>projection</a:t>
            </a:r>
            <a:r>
              <a:rPr lang="fr-FR" sz="2400" b="1" dirty="0">
                <a:solidFill>
                  <a:schemeClr val="accent1"/>
                </a:solidFill>
              </a:rPr>
              <a:t> sur une colonne)</a:t>
            </a:r>
          </a:p>
          <a:p>
            <a:r>
              <a:rPr lang="fr-FR" sz="2400" dirty="0"/>
              <a:t>Conserver certaines colonnes dans l’affichage du résultat</a:t>
            </a:r>
          </a:p>
          <a:p>
            <a:r>
              <a:rPr lang="fr-FR" sz="2400" dirty="0"/>
              <a:t>	</a:t>
            </a:r>
            <a:br>
              <a:rPr lang="fr-FR" sz="2400" dirty="0"/>
            </a:br>
            <a:r>
              <a:rPr lang="fr-FR" sz="2400" dirty="0"/>
              <a:t>	</a:t>
            </a:r>
            <a:r>
              <a:rPr lang="fr-FR" sz="2400" b="1" dirty="0">
                <a:solidFill>
                  <a:schemeClr val="accent1"/>
                </a:solidFill>
              </a:rPr>
              <a:t>db.&lt;nom Collection&gt;.</a:t>
            </a:r>
            <a:r>
              <a:rPr lang="fr-FR" sz="2400" b="1" dirty="0">
                <a:solidFill>
                  <a:srgbClr val="FFC000"/>
                </a:solidFill>
              </a:rPr>
              <a:t>find</a:t>
            </a:r>
            <a:r>
              <a:rPr lang="fr-FR" sz="2400" b="1" dirty="0">
                <a:solidFill>
                  <a:schemeClr val="accent1"/>
                </a:solidFill>
              </a:rPr>
              <a:t>(&lt;critère&gt;, </a:t>
            </a:r>
            <a:r>
              <a:rPr lang="fr-FR" sz="2400" b="1" dirty="0">
                <a:solidFill>
                  <a:srgbClr val="00B0F0"/>
                </a:solidFill>
              </a:rPr>
              <a:t>&lt;colonne&gt;</a:t>
            </a:r>
            <a:r>
              <a:rPr lang="fr-FR" sz="2400" b="1" dirty="0">
                <a:solidFill>
                  <a:schemeClr val="accent1"/>
                </a:solidFill>
              </a:rPr>
              <a:t>)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Exemple</a:t>
            </a:r>
          </a:p>
          <a:p>
            <a:r>
              <a:rPr lang="fr-FR" sz="2400" dirty="0"/>
              <a:t>	</a:t>
            </a:r>
            <a:r>
              <a:rPr lang="fr-FR" sz="2400" b="1" dirty="0">
                <a:solidFill>
                  <a:schemeClr val="accent1"/>
                </a:solidFill>
              </a:rPr>
              <a:t>db.acteurs.</a:t>
            </a:r>
            <a:r>
              <a:rPr lang="fr-FR" sz="2400" b="1" dirty="0">
                <a:solidFill>
                  <a:srgbClr val="FFC000"/>
                </a:solidFill>
              </a:rPr>
              <a:t>find</a:t>
            </a:r>
            <a:r>
              <a:rPr lang="fr-FR" sz="2400" b="1" dirty="0">
                <a:solidFill>
                  <a:schemeClr val="accent1"/>
                </a:solidFill>
              </a:rPr>
              <a:t>({	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					prenom : « Chris »,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					nom : « PRATT »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				},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				{ 	</a:t>
            </a:r>
            <a:r>
              <a:rPr lang="fr-FR" sz="2400" b="1" dirty="0">
                <a:solidFill>
                  <a:srgbClr val="00B0F0"/>
                </a:solidFill>
              </a:rPr>
              <a:t>nom : true </a:t>
            </a:r>
            <a:r>
              <a:rPr lang="fr-FR" sz="2400" b="1" dirty="0">
                <a:solidFill>
                  <a:schemeClr val="accent1"/>
                </a:solidFill>
              </a:rPr>
              <a:t>})    </a:t>
            </a:r>
            <a:r>
              <a:rPr lang="fr-FR" sz="2400" b="1" dirty="0"/>
              <a:t>// On peut aussi formuler </a:t>
            </a:r>
            <a:r>
              <a:rPr lang="fr-FR" sz="2400" b="1" dirty="0">
                <a:solidFill>
                  <a:srgbClr val="00B0F0"/>
                </a:solidFill>
              </a:rPr>
              <a:t>nom : 1</a:t>
            </a:r>
          </a:p>
        </p:txBody>
      </p:sp>
    </p:spTree>
    <p:extLst>
      <p:ext uri="{BB962C8B-B14F-4D97-AF65-F5344CB8AC3E}">
        <p14:creationId xmlns:p14="http://schemas.microsoft.com/office/powerpoint/2010/main" val="428815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12642"/>
            <a:ext cx="8194872" cy="1646302"/>
          </a:xfrm>
        </p:spPr>
        <p:txBody>
          <a:bodyPr>
            <a:normAutofit/>
          </a:bodyPr>
          <a:lstStyle/>
          <a:p>
            <a:r>
              <a:rPr lang="fr-FR" dirty="0"/>
              <a:t>Objectifs Pédagogiques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9E04E1-55AB-F126-C93F-34A4DADA0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049" y="3258519"/>
            <a:ext cx="7590439" cy="2553346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400" dirty="0"/>
              <a:t>Se familiariser au nouveau paradigme des bases de données </a:t>
            </a:r>
            <a:r>
              <a:rPr lang="fr-FR" sz="2400" b="1" dirty="0">
                <a:solidFill>
                  <a:srgbClr val="FFFF00"/>
                </a:solidFill>
              </a:rPr>
              <a:t>NoSQL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400" dirty="0"/>
              <a:t>Maîtriser les concepts autours du </a:t>
            </a:r>
            <a:r>
              <a:rPr lang="fr-FR" sz="2400" b="1" dirty="0">
                <a:solidFill>
                  <a:srgbClr val="FFFF00"/>
                </a:solidFill>
              </a:rPr>
              <a:t>NoSQL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400" dirty="0"/>
              <a:t>Construire/manipuler une base </a:t>
            </a:r>
            <a:r>
              <a:rPr lang="fr-FR" sz="2400" b="1" dirty="0">
                <a:solidFill>
                  <a:srgbClr val="FFFF00"/>
                </a:solidFill>
              </a:rPr>
              <a:t>NoSQL</a:t>
            </a:r>
            <a:r>
              <a:rPr lang="fr-FR" sz="2400" dirty="0"/>
              <a:t> avec </a:t>
            </a:r>
            <a:r>
              <a:rPr lang="fr-FR" sz="2400" b="1" dirty="0">
                <a:solidFill>
                  <a:schemeClr val="accent1"/>
                </a:solidFill>
              </a:rPr>
              <a:t>MongoDB (v 6.0)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6704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0C6F537-5902-3F1C-171E-677B399A97DF}"/>
              </a:ext>
            </a:extLst>
          </p:cNvPr>
          <p:cNvSpPr/>
          <p:nvPr/>
        </p:nvSpPr>
        <p:spPr>
          <a:xfrm>
            <a:off x="840788" y="3235480"/>
            <a:ext cx="9181630" cy="6952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4DF81A3-2AA3-9021-236A-42C7BE2A7EAB}"/>
              </a:ext>
            </a:extLst>
          </p:cNvPr>
          <p:cNvSpPr txBox="1"/>
          <p:nvPr/>
        </p:nvSpPr>
        <p:spPr>
          <a:xfrm>
            <a:off x="893736" y="1010230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Interroger / Manipuler la base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840789" y="1819286"/>
            <a:ext cx="9181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Restriction sur une sélection </a:t>
            </a:r>
          </a:p>
          <a:p>
            <a:endParaRPr lang="fr-FR" sz="2400" dirty="0"/>
          </a:p>
          <a:p>
            <a:r>
              <a:rPr lang="fr-FR" sz="2400" dirty="0"/>
              <a:t>Compter le nombre d’enregistrements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	</a:t>
            </a:r>
            <a:r>
              <a:rPr lang="fr-FR" sz="2400" b="1" dirty="0">
                <a:solidFill>
                  <a:schemeClr val="accent1"/>
                </a:solidFill>
              </a:rPr>
              <a:t>db.&lt;nom Collection&gt;.</a:t>
            </a:r>
            <a:r>
              <a:rPr lang="fr-FR" sz="2400" b="1" dirty="0">
                <a:solidFill>
                  <a:srgbClr val="FFC000"/>
                </a:solidFill>
              </a:rPr>
              <a:t>find</a:t>
            </a:r>
            <a:r>
              <a:rPr lang="fr-FR" sz="2400" b="1" dirty="0">
                <a:solidFill>
                  <a:schemeClr val="accent1"/>
                </a:solidFill>
              </a:rPr>
              <a:t>(&lt;critère&gt;, &lt;colonne&gt;).</a:t>
            </a:r>
            <a:r>
              <a:rPr lang="fr-FR" sz="2400" b="1" dirty="0">
                <a:solidFill>
                  <a:srgbClr val="00B0F0"/>
                </a:solidFill>
              </a:rPr>
              <a:t>count()</a:t>
            </a:r>
            <a:endParaRPr lang="fr-FR" sz="2400" b="1" dirty="0">
              <a:solidFill>
                <a:schemeClr val="accent1"/>
              </a:solidFill>
            </a:endParaRPr>
          </a:p>
          <a:p>
            <a:endParaRPr lang="fr-FR" sz="2000" dirty="0"/>
          </a:p>
          <a:p>
            <a:r>
              <a:rPr lang="fr-FR" sz="2000" dirty="0"/>
              <a:t>Exemple</a:t>
            </a:r>
          </a:p>
          <a:p>
            <a:r>
              <a:rPr lang="fr-FR" sz="2400" dirty="0"/>
              <a:t>	</a:t>
            </a:r>
            <a:r>
              <a:rPr lang="fr-FR" sz="2400" b="1" dirty="0">
                <a:solidFill>
                  <a:schemeClr val="accent1"/>
                </a:solidFill>
              </a:rPr>
              <a:t>db.acteurs.</a:t>
            </a:r>
            <a:r>
              <a:rPr lang="fr-FR" sz="2400" b="1" dirty="0">
                <a:solidFill>
                  <a:srgbClr val="FFC000"/>
                </a:solidFill>
              </a:rPr>
              <a:t>find</a:t>
            </a:r>
            <a:r>
              <a:rPr lang="fr-FR" sz="2400" b="1" dirty="0">
                <a:solidFill>
                  <a:schemeClr val="accent1"/>
                </a:solidFill>
              </a:rPr>
              <a:t>({	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					prenom : « Chris »,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					nom : « PRATT »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				},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				{ 	nom : true }).</a:t>
            </a:r>
            <a:r>
              <a:rPr lang="fr-FR" sz="2400" b="1" dirty="0">
                <a:solidFill>
                  <a:srgbClr val="00B0F0"/>
                </a:solidFill>
              </a:rPr>
              <a:t>count()</a:t>
            </a:r>
            <a:endParaRPr lang="fr-FR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8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F2E659-3FF3-9EF9-33E1-CEDA28280F0D}"/>
              </a:ext>
            </a:extLst>
          </p:cNvPr>
          <p:cNvSpPr txBox="1"/>
          <p:nvPr/>
        </p:nvSpPr>
        <p:spPr>
          <a:xfrm>
            <a:off x="969490" y="851858"/>
            <a:ext cx="456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Opérateurs mathématiques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9ECBE5-8C76-A67B-F3E5-DD08CDD08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5" y="1375078"/>
            <a:ext cx="7837714" cy="53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7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799973" y="1169080"/>
            <a:ext cx="96203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Restriction sur une sélection </a:t>
            </a:r>
          </a:p>
          <a:p>
            <a:endParaRPr lang="fr-FR" sz="2000" dirty="0"/>
          </a:p>
          <a:p>
            <a:r>
              <a:rPr lang="fr-FR" sz="2400" b="1" dirty="0"/>
              <a:t>Exemples</a:t>
            </a:r>
          </a:p>
          <a:p>
            <a:r>
              <a:rPr lang="fr-FR" sz="2400" dirty="0"/>
              <a:t>	</a:t>
            </a:r>
            <a:br>
              <a:rPr lang="fr-FR" sz="2400" dirty="0"/>
            </a:br>
            <a:r>
              <a:rPr lang="fr-FR" sz="2400" b="1" dirty="0">
                <a:solidFill>
                  <a:schemeClr val="accent1"/>
                </a:solidFill>
              </a:rPr>
              <a:t>db.acteurs.find({	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					naissance : { </a:t>
            </a:r>
            <a:r>
              <a:rPr lang="fr-FR" sz="2400" b="1" dirty="0">
                <a:solidFill>
                  <a:srgbClr val="FFC000"/>
                </a:solidFill>
              </a:rPr>
              <a:t>$lt </a:t>
            </a:r>
            <a:r>
              <a:rPr lang="fr-FR" sz="2400" b="1" dirty="0">
                <a:solidFill>
                  <a:schemeClr val="accent1"/>
                </a:solidFill>
              </a:rPr>
              <a:t>: 1950},   </a:t>
            </a:r>
            <a:r>
              <a:rPr lang="fr-FR" dirty="0"/>
              <a:t>// Dont la date de naissance est </a:t>
            </a:r>
            <a:r>
              <a:rPr lang="fr-FR" b="1" dirty="0"/>
              <a:t>inférieure strictement </a:t>
            </a:r>
            <a:r>
              <a:rPr lang="fr-FR" dirty="0"/>
              <a:t>à </a:t>
            </a:r>
            <a:r>
              <a:rPr lang="fr-FR" i="1" dirty="0"/>
              <a:t>1950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					{ 	nom : true }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})</a:t>
            </a:r>
            <a:br>
              <a:rPr lang="fr-FR" sz="2400" b="1" dirty="0">
                <a:solidFill>
                  <a:schemeClr val="accent1"/>
                </a:solidFill>
              </a:rPr>
            </a:br>
            <a:endParaRPr lang="fr-FR" sz="2400" b="1" dirty="0">
              <a:solidFill>
                <a:schemeClr val="accent1"/>
              </a:solidFill>
            </a:endParaRPr>
          </a:p>
          <a:p>
            <a:r>
              <a:rPr lang="fr-FR" sz="2400" b="1" dirty="0">
                <a:solidFill>
                  <a:schemeClr val="accent1"/>
                </a:solidFill>
              </a:rPr>
              <a:t>db.acteurs.find({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		</a:t>
            </a:r>
            <a:r>
              <a:rPr lang="fr-FR" sz="2400" b="1" dirty="0">
                <a:solidFill>
                  <a:srgbClr val="FFC000"/>
                </a:solidFill>
              </a:rPr>
              <a:t>$or</a:t>
            </a:r>
            <a:r>
              <a:rPr lang="fr-FR" sz="2400" b="1" dirty="0">
                <a:solidFill>
                  <a:schemeClr val="accent1"/>
                </a:solidFill>
              </a:rPr>
              <a:t>  : </a:t>
            </a:r>
            <a:r>
              <a:rPr lang="fr-FR" sz="2400" b="1" dirty="0">
                <a:solidFill>
                  <a:srgbClr val="00B0F0"/>
                </a:solidFill>
              </a:rPr>
              <a:t>[</a:t>
            </a:r>
            <a:br>
              <a:rPr lang="fr-FR" sz="2400" b="1" dirty="0">
                <a:solidFill>
                  <a:schemeClr val="accent1"/>
                </a:solidFill>
              </a:rPr>
            </a:br>
            <a:r>
              <a:rPr lang="fr-FR" sz="2400" b="1" dirty="0">
                <a:solidFill>
                  <a:schemeClr val="accent1"/>
                </a:solidFill>
              </a:rPr>
              <a:t>					{« prenom » : « Alan »},</a:t>
            </a:r>
            <a:br>
              <a:rPr lang="fr-FR" sz="2400" b="1" dirty="0">
                <a:solidFill>
                  <a:schemeClr val="accent1"/>
                </a:solidFill>
              </a:rPr>
            </a:br>
            <a:r>
              <a:rPr lang="fr-FR" sz="2400" b="1" dirty="0">
                <a:solidFill>
                  <a:schemeClr val="accent1"/>
                </a:solidFill>
              </a:rPr>
              <a:t>					{« ville.codePostal : « 19240 » }</a:t>
            </a:r>
            <a:r>
              <a:rPr lang="fr-FR" sz="2400" b="1" dirty="0">
                <a:solidFill>
                  <a:srgbClr val="00B0F0"/>
                </a:solidFill>
              </a:rPr>
              <a:t>]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4873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2043885" y="1340195"/>
            <a:ext cx="5523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</a:rPr>
              <a:t>L’agrégation avec MongoDB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E9915C-BC78-89B8-EDF3-EA05A8C6E373}"/>
              </a:ext>
            </a:extLst>
          </p:cNvPr>
          <p:cNvSpPr txBox="1"/>
          <p:nvPr/>
        </p:nvSpPr>
        <p:spPr>
          <a:xfrm>
            <a:off x="504496" y="2458891"/>
            <a:ext cx="9207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FF00"/>
                </a:solidFill>
              </a:rPr>
              <a:t>Définition</a:t>
            </a:r>
            <a:r>
              <a:rPr lang="fr-FR" sz="3200" dirty="0">
                <a:solidFill>
                  <a:schemeClr val="accent1"/>
                </a:solidFill>
              </a:rPr>
              <a:t> : Les opérations </a:t>
            </a:r>
            <a:r>
              <a:rPr lang="fr-FR" sz="3200" b="1" i="1" dirty="0">
                <a:solidFill>
                  <a:schemeClr val="accent1"/>
                </a:solidFill>
              </a:rPr>
              <a:t>d'agrégation</a:t>
            </a:r>
            <a:r>
              <a:rPr lang="fr-FR" sz="3200" dirty="0">
                <a:solidFill>
                  <a:schemeClr val="accent1"/>
                </a:solidFill>
              </a:rPr>
              <a:t> traitent les enregistrements de données et renvoient les </a:t>
            </a:r>
            <a:r>
              <a:rPr lang="fr-FR" sz="3200" b="1" dirty="0">
                <a:solidFill>
                  <a:schemeClr val="accent1"/>
                </a:solidFill>
              </a:rPr>
              <a:t>résultats calculés</a:t>
            </a:r>
            <a:r>
              <a:rPr lang="fr-FR" sz="3200" dirty="0">
                <a:solidFill>
                  <a:schemeClr val="accent1"/>
                </a:solidFill>
              </a:rPr>
              <a:t>.</a:t>
            </a:r>
            <a:br>
              <a:rPr lang="fr-FR" sz="3200" dirty="0">
                <a:solidFill>
                  <a:schemeClr val="accent1"/>
                </a:solidFill>
              </a:rPr>
            </a:br>
            <a:br>
              <a:rPr lang="fr-FR" sz="3200" dirty="0">
                <a:solidFill>
                  <a:schemeClr val="accent1"/>
                </a:solidFill>
              </a:rPr>
            </a:br>
            <a:r>
              <a:rPr lang="fr-FR" sz="3200" dirty="0">
                <a:solidFill>
                  <a:schemeClr val="accent1"/>
                </a:solidFill>
              </a:rPr>
              <a:t>Les documents entrent dans un </a:t>
            </a:r>
            <a:r>
              <a:rPr lang="fr-FR" sz="3200" b="1" i="1" dirty="0">
                <a:solidFill>
                  <a:schemeClr val="accent1"/>
                </a:solidFill>
              </a:rPr>
              <a:t>pipeline</a:t>
            </a:r>
            <a:r>
              <a:rPr lang="fr-FR" sz="3200" dirty="0">
                <a:solidFill>
                  <a:schemeClr val="accent1"/>
                </a:solidFill>
              </a:rPr>
              <a:t> éventuellement à </a:t>
            </a:r>
            <a:r>
              <a:rPr lang="fr-FR" sz="3200" i="1" dirty="0">
                <a:solidFill>
                  <a:schemeClr val="accent1"/>
                </a:solidFill>
              </a:rPr>
              <a:t>plusieurs étapes </a:t>
            </a:r>
            <a:r>
              <a:rPr lang="fr-FR" sz="3200" dirty="0">
                <a:solidFill>
                  <a:schemeClr val="accent1"/>
                </a:solidFill>
              </a:rPr>
              <a:t>(</a:t>
            </a:r>
            <a:r>
              <a:rPr lang="fr-FR" sz="3200" b="1" i="1" dirty="0">
                <a:solidFill>
                  <a:schemeClr val="accent1"/>
                </a:solidFill>
              </a:rPr>
              <a:t>stages</a:t>
            </a:r>
            <a:r>
              <a:rPr lang="fr-FR" sz="3200" dirty="0">
                <a:solidFill>
                  <a:schemeClr val="accent1"/>
                </a:solidFill>
              </a:rPr>
              <a:t>) qui transforme les documents en un résultat </a:t>
            </a:r>
            <a:r>
              <a:rPr lang="fr-FR" sz="3200" b="1" dirty="0">
                <a:solidFill>
                  <a:schemeClr val="accent1"/>
                </a:solidFill>
              </a:rPr>
              <a:t>agrégé</a:t>
            </a:r>
            <a:r>
              <a:rPr lang="fr-FR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95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2154244" y="1232829"/>
            <a:ext cx="5523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</a:rPr>
              <a:t>L’agrégation avec MongoDB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102A7-2AA8-8F76-C6B0-B742D30BDC41}"/>
              </a:ext>
            </a:extLst>
          </p:cNvPr>
          <p:cNvSpPr txBox="1"/>
          <p:nvPr/>
        </p:nvSpPr>
        <p:spPr>
          <a:xfrm>
            <a:off x="771955" y="2033254"/>
            <a:ext cx="9446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Parallèle entre les </a:t>
            </a:r>
            <a:r>
              <a:rPr lang="fr-FR" sz="2400" i="1" dirty="0">
                <a:solidFill>
                  <a:schemeClr val="accent1"/>
                </a:solidFill>
              </a:rPr>
              <a:t>clauses </a:t>
            </a:r>
            <a:r>
              <a:rPr lang="fr-FR" sz="2400" b="1" i="1" dirty="0">
                <a:solidFill>
                  <a:schemeClr val="accent1"/>
                </a:solidFill>
              </a:rPr>
              <a:t>SQL</a:t>
            </a:r>
            <a:r>
              <a:rPr lang="fr-FR" sz="2400" i="1" dirty="0">
                <a:solidFill>
                  <a:schemeClr val="accent1"/>
                </a:solidFill>
              </a:rPr>
              <a:t> </a:t>
            </a:r>
            <a:r>
              <a:rPr lang="fr-FR" sz="2400" dirty="0">
                <a:solidFill>
                  <a:schemeClr val="accent1"/>
                </a:solidFill>
              </a:rPr>
              <a:t>et les </a:t>
            </a:r>
            <a:r>
              <a:rPr lang="fr-FR" sz="2400" b="1" dirty="0">
                <a:solidFill>
                  <a:srgbClr val="FFFF00"/>
                </a:solidFill>
              </a:rPr>
              <a:t>opérateurs</a:t>
            </a:r>
            <a:r>
              <a:rPr lang="fr-FR" sz="2400" dirty="0">
                <a:solidFill>
                  <a:schemeClr val="accent1"/>
                </a:solidFill>
              </a:rPr>
              <a:t> </a:t>
            </a:r>
            <a:r>
              <a:rPr lang="fr-FR" sz="2400" b="1" dirty="0">
                <a:solidFill>
                  <a:schemeClr val="accent1"/>
                </a:solidFill>
              </a:rPr>
              <a:t>MongoDB</a:t>
            </a:r>
            <a:r>
              <a:rPr lang="fr-FR" sz="2400" dirty="0">
                <a:solidFill>
                  <a:schemeClr val="accent1"/>
                </a:solidFill>
              </a:rPr>
              <a:t> relatif à </a:t>
            </a:r>
            <a:r>
              <a:rPr lang="fr-FR" sz="2400" b="1" dirty="0">
                <a:solidFill>
                  <a:srgbClr val="FFFF00"/>
                </a:solidFill>
              </a:rPr>
              <a:t>l’agrégation</a:t>
            </a:r>
            <a:r>
              <a:rPr lang="fr-FR" sz="24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2DD924-52A5-BC7E-9CFA-FAADEFF74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725" y="2681778"/>
            <a:ext cx="3739517" cy="40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6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2154244" y="1232829"/>
            <a:ext cx="5523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</a:rPr>
              <a:t>L’agrégation avec MongoDB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102A7-2AA8-8F76-C6B0-B742D30BDC41}"/>
              </a:ext>
            </a:extLst>
          </p:cNvPr>
          <p:cNvSpPr txBox="1"/>
          <p:nvPr/>
        </p:nvSpPr>
        <p:spPr>
          <a:xfrm>
            <a:off x="771956" y="2033254"/>
            <a:ext cx="994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 Pour connaître par </a:t>
            </a:r>
            <a:r>
              <a:rPr lang="fr-FR" sz="2400" b="1" dirty="0"/>
              <a:t>genre</a:t>
            </a:r>
            <a:r>
              <a:rPr lang="fr-FR" sz="2400" dirty="0"/>
              <a:t> (masculin ou féminin) la </a:t>
            </a:r>
            <a:r>
              <a:rPr lang="fr-FR" sz="2400" i="1" dirty="0"/>
              <a:t>moyenne</a:t>
            </a:r>
            <a:r>
              <a:rPr lang="fr-FR" sz="2400" dirty="0"/>
              <a:t> </a:t>
            </a:r>
            <a:r>
              <a:rPr lang="fr-FR" sz="2400" i="1" dirty="0"/>
              <a:t>d'âge</a:t>
            </a:r>
            <a:r>
              <a:rPr lang="fr-FR" sz="2400" dirty="0"/>
              <a:t> des acteurs de la collection.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21B4C1-6AA6-A1A3-3909-71387E6DF87B}"/>
              </a:ext>
            </a:extLst>
          </p:cNvPr>
          <p:cNvSpPr txBox="1"/>
          <p:nvPr/>
        </p:nvSpPr>
        <p:spPr>
          <a:xfrm>
            <a:off x="771956" y="3276995"/>
            <a:ext cx="99485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/>
                </a:solidFill>
              </a:rPr>
              <a:t>db.acteurs.</a:t>
            </a:r>
            <a:r>
              <a:rPr lang="fr-FR" sz="2800" b="1" dirty="0">
                <a:solidFill>
                  <a:srgbClr val="FFC000"/>
                </a:solidFill>
              </a:rPr>
              <a:t>aggregate</a:t>
            </a:r>
            <a:r>
              <a:rPr lang="fr-FR" sz="2800" b="1" dirty="0">
                <a:solidFill>
                  <a:schemeClr val="accent1"/>
                </a:solidFill>
              </a:rPr>
              <a:t>( [</a:t>
            </a:r>
            <a:br>
              <a:rPr lang="fr-FR" sz="2800" b="1" dirty="0">
                <a:solidFill>
                  <a:schemeClr val="accent1"/>
                </a:solidFill>
              </a:rPr>
            </a:br>
            <a:r>
              <a:rPr lang="fr-FR" sz="2800" b="1" dirty="0">
                <a:solidFill>
                  <a:schemeClr val="accent1"/>
                </a:solidFill>
              </a:rPr>
              <a:t>	{ 	$group : { « </a:t>
            </a:r>
            <a:r>
              <a:rPr lang="fr-FR" sz="2800" b="1" dirty="0">
                <a:solidFill>
                  <a:srgbClr val="FFFF00"/>
                </a:solidFill>
              </a:rPr>
              <a:t>_id </a:t>
            </a:r>
            <a:r>
              <a:rPr lang="fr-FR" sz="2800" b="1" dirty="0">
                <a:solidFill>
                  <a:schemeClr val="accent1"/>
                </a:solidFill>
              </a:rPr>
              <a:t>» : « </a:t>
            </a:r>
            <a:r>
              <a:rPr lang="fr-FR" sz="2800" b="1" dirty="0">
                <a:solidFill>
                  <a:srgbClr val="FFFF00"/>
                </a:solidFill>
              </a:rPr>
              <a:t>$</a:t>
            </a:r>
            <a:r>
              <a:rPr lang="fr-FR" sz="2800" b="1" dirty="0">
                <a:solidFill>
                  <a:schemeClr val="accent1"/>
                </a:solidFill>
              </a:rPr>
              <a:t>genre »,</a:t>
            </a:r>
          </a:p>
          <a:p>
            <a:r>
              <a:rPr lang="fr-FR" sz="2800" b="1" dirty="0">
                <a:solidFill>
                  <a:schemeClr val="accent1"/>
                </a:solidFill>
              </a:rPr>
              <a:t>					    «  moyenne_age » : {  $avg : « </a:t>
            </a:r>
            <a:r>
              <a:rPr lang="fr-FR" sz="2800" b="1" dirty="0">
                <a:solidFill>
                  <a:srgbClr val="FFFF00"/>
                </a:solidFill>
              </a:rPr>
              <a:t>$</a:t>
            </a:r>
            <a:r>
              <a:rPr lang="fr-FR" sz="2800" b="1" dirty="0">
                <a:solidFill>
                  <a:schemeClr val="accent1"/>
                </a:solidFill>
              </a:rPr>
              <a:t>age »} </a:t>
            </a:r>
            <a:br>
              <a:rPr lang="fr-FR" sz="2800" b="1" dirty="0">
                <a:solidFill>
                  <a:schemeClr val="accent1"/>
                </a:solidFill>
              </a:rPr>
            </a:br>
            <a:r>
              <a:rPr lang="fr-FR" sz="2800" b="1" dirty="0">
                <a:solidFill>
                  <a:schemeClr val="accent1"/>
                </a:solidFill>
              </a:rPr>
              <a:t>				      }</a:t>
            </a:r>
          </a:p>
          <a:p>
            <a:pPr lvl="1"/>
            <a:r>
              <a:rPr lang="fr-FR" sz="2800" b="1" dirty="0">
                <a:solidFill>
                  <a:schemeClr val="accent1"/>
                </a:solidFill>
              </a:rPr>
              <a:t>}</a:t>
            </a:r>
          </a:p>
          <a:p>
            <a:pPr lvl="1"/>
            <a:r>
              <a:rPr lang="fr-FR" sz="2800" b="1" dirty="0">
                <a:solidFill>
                  <a:schemeClr val="accent1"/>
                </a:solidFill>
              </a:rPr>
              <a:t>])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22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1555154" y="1375078"/>
            <a:ext cx="7160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</a:rPr>
              <a:t>L’agrégation avec MongoDB Compass</a:t>
            </a:r>
          </a:p>
        </p:txBody>
      </p:sp>
      <p:pic>
        <p:nvPicPr>
          <p:cNvPr id="7" name="Image 6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969A6322-7959-9783-8F4C-4F45E0BDA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92" y="2120247"/>
            <a:ext cx="6650749" cy="44897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E8F4A7-7885-DD8F-ADDB-6FB8215F454F}"/>
              </a:ext>
            </a:extLst>
          </p:cNvPr>
          <p:cNvSpPr txBox="1"/>
          <p:nvPr/>
        </p:nvSpPr>
        <p:spPr>
          <a:xfrm>
            <a:off x="7882758" y="2398102"/>
            <a:ext cx="31531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FF00"/>
                </a:solidFill>
              </a:rPr>
              <a:t>Vous pouvez construire un </a:t>
            </a:r>
            <a:r>
              <a:rPr lang="fr-FR" sz="3200" b="1" i="1" dirty="0">
                <a:solidFill>
                  <a:srgbClr val="FFFF00"/>
                </a:solidFill>
              </a:rPr>
              <a:t>pipeline</a:t>
            </a:r>
            <a:br>
              <a:rPr lang="fr-FR" sz="3200" dirty="0">
                <a:solidFill>
                  <a:srgbClr val="FFFF00"/>
                </a:solidFill>
              </a:rPr>
            </a:br>
            <a:r>
              <a:rPr lang="fr-FR" sz="3200" dirty="0">
                <a:solidFill>
                  <a:srgbClr val="FFFF00"/>
                </a:solidFill>
              </a:rPr>
              <a:t>composé éventuellement de plusieurs</a:t>
            </a:r>
            <a:br>
              <a:rPr lang="fr-FR" sz="3200" dirty="0">
                <a:solidFill>
                  <a:srgbClr val="FFFF00"/>
                </a:solidFill>
              </a:rPr>
            </a:br>
            <a:r>
              <a:rPr lang="fr-FR" sz="3200" b="1" i="1" dirty="0">
                <a:solidFill>
                  <a:srgbClr val="FFFF00"/>
                </a:solidFill>
              </a:rPr>
              <a:t>opérateurs</a:t>
            </a:r>
            <a:r>
              <a:rPr lang="fr-FR" sz="3200" dirty="0">
                <a:solidFill>
                  <a:srgbClr val="FFFF00"/>
                </a:solidFill>
              </a:rPr>
              <a:t> d’agrégation. </a:t>
            </a:r>
          </a:p>
        </p:txBody>
      </p:sp>
    </p:spTree>
    <p:extLst>
      <p:ext uri="{BB962C8B-B14F-4D97-AF65-F5344CB8AC3E}">
        <p14:creationId xmlns:p14="http://schemas.microsoft.com/office/powerpoint/2010/main" val="2848471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1555154" y="1375078"/>
            <a:ext cx="7160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</a:rPr>
              <a:t>L’agrégation avec MongoDB Compass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9A6322-7959-9783-8F4C-4F45E0BDA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8639" y="2120247"/>
            <a:ext cx="6034671" cy="42361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E8F4A7-7885-DD8F-ADDB-6FB8215F454F}"/>
              </a:ext>
            </a:extLst>
          </p:cNvPr>
          <p:cNvSpPr txBox="1"/>
          <p:nvPr/>
        </p:nvSpPr>
        <p:spPr>
          <a:xfrm>
            <a:off x="7420699" y="2468583"/>
            <a:ext cx="27976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FF00"/>
                </a:solidFill>
              </a:rPr>
              <a:t>Pour chaque </a:t>
            </a:r>
            <a:r>
              <a:rPr lang="fr-FR" sz="3200" b="1" dirty="0">
                <a:solidFill>
                  <a:srgbClr val="FFFF00"/>
                </a:solidFill>
              </a:rPr>
              <a:t>opérateur</a:t>
            </a:r>
            <a:r>
              <a:rPr lang="fr-FR" sz="3200" dirty="0">
                <a:solidFill>
                  <a:srgbClr val="FFFF00"/>
                </a:solidFill>
              </a:rPr>
              <a:t> vous pouvez définir le </a:t>
            </a:r>
            <a:r>
              <a:rPr lang="fr-FR" sz="3200" b="1" dirty="0">
                <a:solidFill>
                  <a:srgbClr val="FFFF00"/>
                </a:solidFill>
              </a:rPr>
              <a:t>champ</a:t>
            </a:r>
            <a:r>
              <a:rPr lang="fr-FR" sz="3200" dirty="0">
                <a:solidFill>
                  <a:srgbClr val="FFFF00"/>
                </a:solidFill>
              </a:rPr>
              <a:t> et la </a:t>
            </a:r>
            <a:r>
              <a:rPr lang="fr-FR" sz="3200" b="1" dirty="0">
                <a:solidFill>
                  <a:srgbClr val="FFFF00"/>
                </a:solidFill>
              </a:rPr>
              <a:t>fonction</a:t>
            </a:r>
            <a:r>
              <a:rPr lang="fr-FR" sz="3200" dirty="0">
                <a:solidFill>
                  <a:srgbClr val="FFFF00"/>
                </a:solidFill>
              </a:rPr>
              <a:t> </a:t>
            </a:r>
            <a:r>
              <a:rPr lang="fr-FR" sz="3200" b="1" i="1" dirty="0">
                <a:solidFill>
                  <a:srgbClr val="FFFF00"/>
                </a:solidFill>
              </a:rPr>
              <a:t>d'agrégation</a:t>
            </a:r>
            <a:r>
              <a:rPr lang="fr-FR" sz="32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0231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1555154" y="1375078"/>
            <a:ext cx="7160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</a:rPr>
              <a:t>L’agrégation avec MongoDB Compass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9A6322-7959-9783-8F4C-4F45E0BDA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19" y="2494730"/>
            <a:ext cx="7056524" cy="41152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E8F4A7-7885-DD8F-ADDB-6FB8215F454F}"/>
              </a:ext>
            </a:extLst>
          </p:cNvPr>
          <p:cNvSpPr txBox="1"/>
          <p:nvPr/>
        </p:nvSpPr>
        <p:spPr>
          <a:xfrm>
            <a:off x="7426824" y="2567219"/>
            <a:ext cx="38714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FF00"/>
                </a:solidFill>
              </a:rPr>
              <a:t>L’interface proposée par </a:t>
            </a:r>
            <a:r>
              <a:rPr lang="fr-FR" sz="2800" b="1" i="1" dirty="0">
                <a:solidFill>
                  <a:srgbClr val="FFFF00"/>
                </a:solidFill>
              </a:rPr>
              <a:t>MongoDB Compass </a:t>
            </a:r>
            <a:r>
              <a:rPr lang="fr-FR" sz="2800" dirty="0">
                <a:solidFill>
                  <a:srgbClr val="FFFF00"/>
                </a:solidFill>
              </a:rPr>
              <a:t>est assez intuitive, elle permet d’obtenir de façon dynamique le résultat de la </a:t>
            </a:r>
            <a:r>
              <a:rPr lang="fr-FR" sz="2800" b="1" i="1" dirty="0">
                <a:solidFill>
                  <a:srgbClr val="FFFF00"/>
                </a:solidFill>
              </a:rPr>
              <a:t>requête d’agrégation </a:t>
            </a:r>
            <a:r>
              <a:rPr lang="fr-FR" sz="2800" dirty="0">
                <a:solidFill>
                  <a:srgbClr val="FFFF00"/>
                </a:solidFill>
              </a:rPr>
              <a:t>que vous aurez composé.</a:t>
            </a:r>
          </a:p>
        </p:txBody>
      </p:sp>
    </p:spTree>
    <p:extLst>
      <p:ext uri="{BB962C8B-B14F-4D97-AF65-F5344CB8AC3E}">
        <p14:creationId xmlns:p14="http://schemas.microsoft.com/office/powerpoint/2010/main" val="3759669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4840978-2488-2331-5E70-04890BAC57E6}"/>
              </a:ext>
            </a:extLst>
          </p:cNvPr>
          <p:cNvSpPr/>
          <p:nvPr/>
        </p:nvSpPr>
        <p:spPr>
          <a:xfrm>
            <a:off x="751988" y="2306921"/>
            <a:ext cx="9038398" cy="6581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751988" y="1020965"/>
            <a:ext cx="939349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Mise à jour d’un document</a:t>
            </a:r>
          </a:p>
          <a:p>
            <a:endParaRPr lang="fr-FR" sz="2000" dirty="0"/>
          </a:p>
          <a:p>
            <a:r>
              <a:rPr lang="fr-FR" sz="2400" b="1" dirty="0"/>
              <a:t>Commande générique :</a:t>
            </a:r>
            <a:br>
              <a:rPr lang="fr-FR" sz="2000" dirty="0"/>
            </a:br>
            <a:br>
              <a:rPr lang="fr-FR" sz="2000" dirty="0"/>
            </a:br>
            <a:r>
              <a:rPr lang="fr-FR" sz="2400" b="1" dirty="0">
                <a:solidFill>
                  <a:schemeClr val="accent1"/>
                </a:solidFill>
              </a:rPr>
              <a:t>db.&lt;nom Collection&gt;.</a:t>
            </a:r>
            <a:r>
              <a:rPr lang="fr-FR" sz="2400" b="1" dirty="0">
                <a:solidFill>
                  <a:srgbClr val="FFC000"/>
                </a:solidFill>
              </a:rPr>
              <a:t>update</a:t>
            </a:r>
            <a:r>
              <a:rPr lang="fr-FR" sz="2400" b="1" dirty="0">
                <a:solidFill>
                  <a:schemeClr val="accent1"/>
                </a:solidFill>
              </a:rPr>
              <a:t>(&lt;critère&gt;,&lt;nouvelle valeur&gt;)</a:t>
            </a:r>
          </a:p>
          <a:p>
            <a:br>
              <a:rPr lang="fr-FR" sz="2000" b="1" dirty="0"/>
            </a:br>
            <a:endParaRPr lang="fr-FR" sz="2000" b="1" dirty="0"/>
          </a:p>
          <a:p>
            <a:r>
              <a:rPr lang="fr-FR" sz="2400" b="1" dirty="0"/>
              <a:t>Exemples de ses variantes</a:t>
            </a:r>
          </a:p>
          <a:p>
            <a:endParaRPr lang="fr-FR" sz="2400" dirty="0"/>
          </a:p>
          <a:p>
            <a:r>
              <a:rPr lang="fr-FR" sz="2400" b="1" dirty="0">
                <a:solidFill>
                  <a:schemeClr val="accent1"/>
                </a:solidFill>
              </a:rPr>
              <a:t>db.acteurs.</a:t>
            </a:r>
            <a:r>
              <a:rPr lang="fr-FR" sz="2400" b="1" dirty="0">
                <a:solidFill>
                  <a:srgbClr val="FFC000"/>
                </a:solidFill>
              </a:rPr>
              <a:t>updateOne</a:t>
            </a:r>
            <a:r>
              <a:rPr lang="fr-FR" sz="2400" b="1" dirty="0">
                <a:solidFill>
                  <a:schemeClr val="accent1"/>
                </a:solidFill>
              </a:rPr>
              <a:t>({nom : « PRATT »} , { </a:t>
            </a:r>
            <a:r>
              <a:rPr lang="fr-FR" sz="2400" b="1" dirty="0">
                <a:solidFill>
                  <a:srgbClr val="FFC000"/>
                </a:solidFill>
              </a:rPr>
              <a:t>$set </a:t>
            </a:r>
            <a:r>
              <a:rPr lang="fr-FR" sz="2400" b="1" dirty="0">
                <a:solidFill>
                  <a:schemeClr val="accent1"/>
                </a:solidFill>
              </a:rPr>
              <a:t> : {prenom  : « Christopher »} } </a:t>
            </a:r>
            <a:br>
              <a:rPr lang="fr-FR" sz="2400" b="1" dirty="0">
                <a:solidFill>
                  <a:schemeClr val="accent1"/>
                </a:solidFill>
              </a:rPr>
            </a:br>
            <a:r>
              <a:rPr lang="fr-FR" sz="2400" b="1" dirty="0"/>
              <a:t>	</a:t>
            </a:r>
            <a:br>
              <a:rPr lang="fr-FR" sz="2400" b="1" dirty="0"/>
            </a:br>
            <a:endParaRPr lang="fr-FR" sz="2400" b="1" dirty="0">
              <a:solidFill>
                <a:schemeClr val="accent1"/>
              </a:solidFill>
            </a:endParaRPr>
          </a:p>
          <a:p>
            <a:r>
              <a:rPr lang="fr-FR" sz="2400" b="1" dirty="0">
                <a:solidFill>
                  <a:schemeClr val="accent1"/>
                </a:solidFill>
              </a:rPr>
              <a:t>db.acteurs.</a:t>
            </a:r>
            <a:r>
              <a:rPr lang="fr-FR" sz="2400" b="1" dirty="0">
                <a:solidFill>
                  <a:srgbClr val="FFC000"/>
                </a:solidFill>
              </a:rPr>
              <a:t>updateMany</a:t>
            </a:r>
            <a:r>
              <a:rPr lang="fr-FR" sz="2400" b="1" dirty="0">
                <a:solidFill>
                  <a:schemeClr val="accent1"/>
                </a:solidFill>
              </a:rPr>
              <a:t>({nom : « PRATT »} , { </a:t>
            </a:r>
            <a:r>
              <a:rPr lang="fr-FR" sz="2400" b="1" dirty="0">
                <a:solidFill>
                  <a:srgbClr val="FFC000"/>
                </a:solidFill>
              </a:rPr>
              <a:t>$set </a:t>
            </a:r>
            <a:r>
              <a:rPr lang="fr-FR" sz="2400" b="1" dirty="0">
                <a:solidFill>
                  <a:schemeClr val="accent1"/>
                </a:solidFill>
              </a:rPr>
              <a:t> : {prenom  : « Christopher »}</a:t>
            </a:r>
            <a:r>
              <a:rPr lang="fr-FR" sz="2400" b="1" dirty="0">
                <a:solidFill>
                  <a:srgbClr val="FFC000"/>
                </a:solidFill>
              </a:rPr>
              <a:t> </a:t>
            </a:r>
            <a:r>
              <a:rPr lang="fr-FR" sz="2400" b="1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09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832" y="0"/>
            <a:ext cx="8194872" cy="1646302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9E04E1-55AB-F126-C93F-34A4DADA0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42" y="1810172"/>
            <a:ext cx="8745062" cy="3706032"/>
          </a:xfrm>
        </p:spPr>
        <p:txBody>
          <a:bodyPr>
            <a:noAutofit/>
          </a:bodyPr>
          <a:lstStyle/>
          <a:p>
            <a:pPr algn="l"/>
            <a:r>
              <a:rPr lang="fr-FR" sz="2400" dirty="0"/>
              <a:t>Depuis le début des années 2000, il y a une forte augmentation des données sur le Web, notamment avec l’émergence des réseaux sociaux et de la popularité croissante « </a:t>
            </a:r>
            <a:r>
              <a:rPr lang="fr-FR" sz="2400" i="1" dirty="0"/>
              <a:t>d’Internet »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b="0" i="0" dirty="0">
                <a:solidFill>
                  <a:srgbClr val="CCCCCC"/>
                </a:solidFill>
                <a:effectLst/>
                <a:latin typeface="Roboto" panose="02000000000000000000" pitchFamily="2" charset="0"/>
              </a:rPr>
              <a:t>Facebook, Tweeter, Google, YouTube, Amazon etc…)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De tels volumes de données ne sont plus gérables avec des solutions dites traditionnelles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Cela a conduit à une nouvelle façon de gérer les données : 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Émergence des bases de données </a:t>
            </a:r>
            <a:r>
              <a:rPr lang="fr-FR" sz="2400" b="1" dirty="0"/>
              <a:t>NoSQL</a:t>
            </a:r>
            <a:r>
              <a:rPr lang="fr-FR" sz="2400" dirty="0"/>
              <a:t> (</a:t>
            </a:r>
            <a:r>
              <a:rPr lang="fr-FR" sz="2400" b="1" dirty="0">
                <a:solidFill>
                  <a:srgbClr val="FFFF00"/>
                </a:solidFill>
              </a:rPr>
              <a:t>N</a:t>
            </a:r>
            <a:r>
              <a:rPr lang="fr-FR" sz="2400" dirty="0"/>
              <a:t>ot </a:t>
            </a:r>
            <a:r>
              <a:rPr lang="fr-FR" sz="2400" b="1" dirty="0">
                <a:solidFill>
                  <a:srgbClr val="FFFF00"/>
                </a:solidFill>
              </a:rPr>
              <a:t>O</a:t>
            </a:r>
            <a:r>
              <a:rPr lang="fr-FR" sz="2400" dirty="0"/>
              <a:t>nly </a:t>
            </a:r>
            <a:r>
              <a:rPr lang="fr-FR" sz="2400" b="1" dirty="0">
                <a:solidFill>
                  <a:srgbClr val="FFFF00"/>
                </a:solidFill>
              </a:rPr>
              <a:t>SQL</a:t>
            </a:r>
            <a:r>
              <a:rPr lang="fr-FR" sz="2400" dirty="0"/>
              <a:t>) qui sont </a:t>
            </a:r>
            <a:r>
              <a:rPr lang="fr-FR" sz="2400" b="1" dirty="0"/>
              <a:t>non relationnelles</a:t>
            </a:r>
            <a:r>
              <a:rPr lang="fr-FR" sz="2400" dirty="0"/>
              <a:t>.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63565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C243E4D-6C5A-A264-EB3F-22DD3D6ECBE5}"/>
              </a:ext>
            </a:extLst>
          </p:cNvPr>
          <p:cNvSpPr/>
          <p:nvPr/>
        </p:nvSpPr>
        <p:spPr>
          <a:xfrm>
            <a:off x="737092" y="2873360"/>
            <a:ext cx="8737984" cy="6581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826430" y="1590046"/>
            <a:ext cx="91206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Mise à jour de la </a:t>
            </a:r>
            <a:r>
              <a:rPr lang="fr-FR" sz="2400" b="1" dirty="0">
                <a:solidFill>
                  <a:srgbClr val="FFC000"/>
                </a:solidFill>
              </a:rPr>
              <a:t>structure</a:t>
            </a:r>
            <a:r>
              <a:rPr lang="fr-FR" sz="2400" b="1" dirty="0">
                <a:solidFill>
                  <a:schemeClr val="accent1"/>
                </a:solidFill>
              </a:rPr>
              <a:t> d’un document</a:t>
            </a:r>
          </a:p>
          <a:p>
            <a:endParaRPr lang="fr-FR" sz="2000" dirty="0"/>
          </a:p>
          <a:p>
            <a:r>
              <a:rPr lang="fr-FR" sz="2400" b="1" dirty="0"/>
              <a:t>Commande générique :</a:t>
            </a:r>
            <a:br>
              <a:rPr lang="fr-FR" sz="2000" dirty="0"/>
            </a:br>
            <a:br>
              <a:rPr lang="fr-FR" sz="2000" dirty="0"/>
            </a:br>
            <a:r>
              <a:rPr lang="fr-FR" sz="2400" b="1" dirty="0">
                <a:solidFill>
                  <a:schemeClr val="accent1"/>
                </a:solidFill>
              </a:rPr>
              <a:t>db.&lt;nom Collection&gt;.</a:t>
            </a:r>
            <a:r>
              <a:rPr lang="fr-FR" sz="2400" b="1" dirty="0">
                <a:solidFill>
                  <a:srgbClr val="FFC000"/>
                </a:solidFill>
              </a:rPr>
              <a:t>update</a:t>
            </a:r>
            <a:r>
              <a:rPr lang="fr-FR" sz="2400" b="1" dirty="0">
                <a:solidFill>
                  <a:schemeClr val="accent1"/>
                </a:solidFill>
              </a:rPr>
              <a:t>(&lt;critère&gt;,&lt;nouvelle valeur&gt;)</a:t>
            </a:r>
          </a:p>
          <a:p>
            <a:br>
              <a:rPr lang="fr-FR" sz="2000" b="1" dirty="0"/>
            </a:br>
            <a:endParaRPr lang="fr-FR" sz="2000" b="1" dirty="0"/>
          </a:p>
          <a:p>
            <a:r>
              <a:rPr lang="fr-FR" sz="2400" b="1" dirty="0"/>
              <a:t>Exemples</a:t>
            </a:r>
          </a:p>
          <a:p>
            <a:endParaRPr lang="fr-FR" sz="2000" dirty="0"/>
          </a:p>
          <a:p>
            <a:r>
              <a:rPr lang="fr-FR" sz="2400" b="1" dirty="0">
                <a:solidFill>
                  <a:schemeClr val="accent1"/>
                </a:solidFill>
              </a:rPr>
              <a:t>db.acteurs.</a:t>
            </a:r>
            <a:r>
              <a:rPr lang="fr-FR" sz="2400" b="1" dirty="0">
                <a:solidFill>
                  <a:srgbClr val="FFC000"/>
                </a:solidFill>
              </a:rPr>
              <a:t>updateMany</a:t>
            </a:r>
            <a:r>
              <a:rPr lang="fr-FR" sz="2400" b="1" dirty="0">
                <a:solidFill>
                  <a:schemeClr val="accent1"/>
                </a:solidFill>
              </a:rPr>
              <a:t>(</a:t>
            </a:r>
            <a:br>
              <a:rPr lang="fr-FR" sz="2400" b="1" dirty="0">
                <a:solidFill>
                  <a:schemeClr val="accent1"/>
                </a:solidFill>
              </a:rPr>
            </a:br>
            <a:r>
              <a:rPr lang="fr-FR" sz="2400" b="1" dirty="0">
                <a:solidFill>
                  <a:schemeClr val="accent1"/>
                </a:solidFill>
              </a:rPr>
              <a:t>	{ 	prenom : « Morena »,</a:t>
            </a:r>
          </a:p>
          <a:p>
            <a:pPr lvl="1"/>
            <a:r>
              <a:rPr lang="fr-FR" sz="2400" b="1" dirty="0">
                <a:solidFill>
                  <a:schemeClr val="accent1"/>
                </a:solidFill>
              </a:rPr>
              <a:t>	nom : « BACCARIN »}, { </a:t>
            </a:r>
            <a:r>
              <a:rPr lang="fr-FR" sz="2400" b="1" dirty="0">
                <a:solidFill>
                  <a:srgbClr val="FFC000"/>
                </a:solidFill>
              </a:rPr>
              <a:t>$set </a:t>
            </a:r>
            <a:r>
              <a:rPr lang="fr-FR" sz="2400" b="1" dirty="0">
                <a:solidFill>
                  <a:schemeClr val="accent1"/>
                </a:solidFill>
              </a:rPr>
              <a:t>: {note : 10} </a:t>
            </a:r>
            <a:br>
              <a:rPr lang="fr-FR" sz="2400" b="1" dirty="0">
                <a:solidFill>
                  <a:schemeClr val="accent1"/>
                </a:solidFill>
              </a:rPr>
            </a:br>
            <a:r>
              <a:rPr lang="fr-FR" sz="2400" b="1" dirty="0">
                <a:solidFill>
                  <a:schemeClr val="accent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239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BE0A57B-25F4-0920-D780-FBEB2EC4E827}"/>
              </a:ext>
            </a:extLst>
          </p:cNvPr>
          <p:cNvSpPr/>
          <p:nvPr/>
        </p:nvSpPr>
        <p:spPr>
          <a:xfrm>
            <a:off x="758114" y="2998052"/>
            <a:ext cx="9038398" cy="6581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25938D-4BA2-7B97-5D2B-BEFFE8D6D938}"/>
              </a:ext>
            </a:extLst>
          </p:cNvPr>
          <p:cNvSpPr txBox="1"/>
          <p:nvPr/>
        </p:nvSpPr>
        <p:spPr>
          <a:xfrm>
            <a:off x="758115" y="1704166"/>
            <a:ext cx="1106029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Suppression d’un document</a:t>
            </a:r>
          </a:p>
          <a:p>
            <a:endParaRPr lang="fr-FR" sz="2000" dirty="0"/>
          </a:p>
          <a:p>
            <a:r>
              <a:rPr lang="fr-FR" sz="2400" b="1" dirty="0"/>
              <a:t>Commande générique :</a:t>
            </a:r>
            <a:br>
              <a:rPr lang="fr-FR" sz="2400" b="1" dirty="0"/>
            </a:br>
            <a:br>
              <a:rPr lang="fr-FR" sz="2000" dirty="0"/>
            </a:br>
            <a:r>
              <a:rPr lang="fr-FR" sz="2400" b="1" dirty="0">
                <a:solidFill>
                  <a:schemeClr val="accent1"/>
                </a:solidFill>
              </a:rPr>
              <a:t>db.&lt;nom Collection&gt;.</a:t>
            </a:r>
            <a:r>
              <a:rPr lang="fr-FR" sz="2400" b="1" dirty="0">
                <a:solidFill>
                  <a:srgbClr val="FFC000"/>
                </a:solidFill>
              </a:rPr>
              <a:t>delete</a:t>
            </a:r>
            <a:r>
              <a:rPr lang="fr-FR" sz="2400" b="1" dirty="0">
                <a:solidFill>
                  <a:schemeClr val="accent1"/>
                </a:solidFill>
              </a:rPr>
              <a:t>(&lt;critère&gt;,&lt;nouvelle valeur&gt;)</a:t>
            </a:r>
          </a:p>
          <a:p>
            <a:endParaRPr lang="fr-FR" sz="2000" b="1" dirty="0"/>
          </a:p>
          <a:p>
            <a:br>
              <a:rPr lang="fr-FR" sz="2400" b="1" dirty="0"/>
            </a:br>
            <a:r>
              <a:rPr lang="fr-FR" sz="2400" b="1" dirty="0"/>
              <a:t>Exemples</a:t>
            </a:r>
          </a:p>
          <a:p>
            <a:endParaRPr lang="fr-FR" sz="2000" dirty="0"/>
          </a:p>
          <a:p>
            <a:r>
              <a:rPr lang="fr-FR" sz="2400" b="1" dirty="0">
                <a:solidFill>
                  <a:schemeClr val="accent1"/>
                </a:solidFill>
              </a:rPr>
              <a:t>db.acteurs.</a:t>
            </a:r>
            <a:r>
              <a:rPr lang="fr-FR" sz="2400" b="1" dirty="0">
                <a:solidFill>
                  <a:srgbClr val="FFC000"/>
                </a:solidFill>
              </a:rPr>
              <a:t>deleteOne</a:t>
            </a:r>
            <a:r>
              <a:rPr lang="fr-FR" sz="2400" b="1" dirty="0">
                <a:solidFill>
                  <a:schemeClr val="accent1"/>
                </a:solidFill>
              </a:rPr>
              <a:t>({ nom : « BACCARIN »}) 	</a:t>
            </a:r>
            <a:r>
              <a:rPr lang="fr-FR" sz="2400" b="1" dirty="0"/>
              <a:t> // Supprime le premier</a:t>
            </a:r>
            <a:br>
              <a:rPr lang="fr-FR" sz="2400" b="1" dirty="0">
                <a:solidFill>
                  <a:schemeClr val="accent1"/>
                </a:solidFill>
              </a:rPr>
            </a:br>
            <a:endParaRPr lang="fr-FR" sz="2400" b="1" dirty="0">
              <a:solidFill>
                <a:schemeClr val="accent1"/>
              </a:solidFill>
            </a:endParaRPr>
          </a:p>
          <a:p>
            <a:endParaRPr lang="fr-FR" sz="2400" b="1" dirty="0">
              <a:solidFill>
                <a:schemeClr val="accent1"/>
              </a:solidFill>
            </a:endParaRPr>
          </a:p>
          <a:p>
            <a:r>
              <a:rPr lang="fr-FR" sz="2400" b="1" dirty="0">
                <a:solidFill>
                  <a:schemeClr val="accent1"/>
                </a:solidFill>
              </a:rPr>
              <a:t>db.acteurs.</a:t>
            </a:r>
            <a:r>
              <a:rPr lang="fr-FR" sz="2400" b="1" dirty="0">
                <a:solidFill>
                  <a:srgbClr val="FFC000"/>
                </a:solidFill>
              </a:rPr>
              <a:t>deleteMany</a:t>
            </a:r>
            <a:r>
              <a:rPr lang="fr-FR" sz="2400" b="1" dirty="0">
                <a:solidFill>
                  <a:schemeClr val="accent1"/>
                </a:solidFill>
              </a:rPr>
              <a:t>({ nom : « BACCARIN »}) 	</a:t>
            </a:r>
            <a:r>
              <a:rPr lang="fr-FR" sz="2400" b="1" dirty="0"/>
              <a:t>// Supprime tous</a:t>
            </a:r>
          </a:p>
        </p:txBody>
      </p:sp>
    </p:spTree>
    <p:extLst>
      <p:ext uri="{BB962C8B-B14F-4D97-AF65-F5344CB8AC3E}">
        <p14:creationId xmlns:p14="http://schemas.microsoft.com/office/powerpoint/2010/main" val="422044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247973"/>
            <a:ext cx="7160218" cy="762257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5" name="Image 4" descr="Une image contenant symbole, logo, Police, Marque&#10;&#10;Description générée automatiquement">
            <a:extLst>
              <a:ext uri="{FF2B5EF4-FFF2-40B4-BE49-F238E27FC236}">
                <a16:creationId xmlns:a16="http://schemas.microsoft.com/office/drawing/2014/main" id="{BDA1F31B-F45B-43E9-CD34-10B1B4A0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89122"/>
            <a:ext cx="2159915" cy="1079958"/>
          </a:xfrm>
          <a:prstGeom prst="rect">
            <a:avLst/>
          </a:prstGeom>
        </p:spPr>
      </p:pic>
      <p:pic>
        <p:nvPicPr>
          <p:cNvPr id="12" name="Image 11" descr="Une image contenant Police, typographie, conception&#10;&#10;Description générée automatiquement">
            <a:extLst>
              <a:ext uri="{FF2B5EF4-FFF2-40B4-BE49-F238E27FC236}">
                <a16:creationId xmlns:a16="http://schemas.microsoft.com/office/drawing/2014/main" id="{EF080A54-D442-17C0-B931-F628AEA2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49" y="1375078"/>
            <a:ext cx="2680055" cy="6581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C651D56-AB54-B3F5-ECEF-D372B333481F}"/>
              </a:ext>
            </a:extLst>
          </p:cNvPr>
          <p:cNvSpPr txBox="1"/>
          <p:nvPr/>
        </p:nvSpPr>
        <p:spPr>
          <a:xfrm>
            <a:off x="843321" y="1704166"/>
            <a:ext cx="81272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badi" panose="020B0604020104020204" pitchFamily="34" charset="0"/>
              </a:rPr>
              <a:t>Pour en apprendre davantage sur la base de données </a:t>
            </a:r>
            <a:r>
              <a:rPr lang="fr-FR" sz="2800" b="1" dirty="0">
                <a:latin typeface="Abadi" panose="020B0604020104020204" pitchFamily="34" charset="0"/>
              </a:rPr>
              <a:t>MongoDB</a:t>
            </a:r>
            <a:r>
              <a:rPr lang="fr-FR" sz="2800" dirty="0">
                <a:latin typeface="Abadi" panose="020B0604020104020204" pitchFamily="34" charset="0"/>
              </a:rPr>
              <a:t> et sur tous l’écosystème qu’elle propose, je vous conseille les différentes lectures :</a:t>
            </a:r>
            <a:br>
              <a:rPr lang="fr-FR" sz="2800" dirty="0">
                <a:latin typeface="Abadi" panose="020B0604020104020204" pitchFamily="34" charset="0"/>
              </a:rPr>
            </a:br>
            <a:endParaRPr lang="fr-FR" sz="2800" dirty="0">
              <a:latin typeface="Abadi" panose="020B0604020104020204" pitchFamily="34" charset="0"/>
            </a:endParaRPr>
          </a:p>
          <a:p>
            <a:r>
              <a:rPr lang="fr-FR" sz="2400" b="1" dirty="0">
                <a:solidFill>
                  <a:srgbClr val="FFC000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https://www.mongodb.com/fr-fr</a:t>
            </a:r>
            <a:endParaRPr lang="fr-FR" sz="2400" b="1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br>
              <a:rPr lang="fr-FR" sz="2400" b="1" dirty="0">
                <a:solidFill>
                  <a:srgbClr val="FFC000"/>
                </a:solidFill>
                <a:latin typeface="Abadi" panose="020B0604020104020204" pitchFamily="34" charset="0"/>
              </a:rPr>
            </a:br>
            <a:r>
              <a:rPr lang="fr-FR" sz="2400" b="1" dirty="0">
                <a:solidFill>
                  <a:srgbClr val="FFC000"/>
                </a:solidFill>
                <a:latin typeface="Abadi" panose="020B06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https://blog.dyma.fr/mongodb-la-base-de-donnees-nosql-la-plus-utilisee/</a:t>
            </a:r>
            <a:br>
              <a:rPr lang="fr-FR" sz="2400" b="1" dirty="0">
                <a:solidFill>
                  <a:srgbClr val="FFC000"/>
                </a:solidFill>
                <a:latin typeface="Abadi" panose="020B0604020104020204" pitchFamily="34" charset="0"/>
              </a:rPr>
            </a:br>
            <a:br>
              <a:rPr lang="fr-FR" sz="2400" b="1" dirty="0">
                <a:solidFill>
                  <a:srgbClr val="FFC000"/>
                </a:solidFill>
                <a:latin typeface="Abadi" panose="020B0604020104020204" pitchFamily="34" charset="0"/>
              </a:rPr>
            </a:br>
            <a:r>
              <a:rPr lang="fr-FR" sz="2400" b="1" dirty="0">
                <a:solidFill>
                  <a:srgbClr val="FFC000"/>
                </a:solidFill>
                <a:latin typeface="Abadi" panose="020B06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https://www.tutorialsteacher.com/mongodb</a:t>
            </a:r>
            <a:endParaRPr lang="fr-FR" sz="2400" b="1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38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488504-6EE1-0ECB-FDAA-E9F82558B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353" y="1111819"/>
            <a:ext cx="6857916" cy="4634361"/>
          </a:xfrm>
        </p:spPr>
        <p:txBody>
          <a:bodyPr/>
          <a:lstStyle/>
          <a:p>
            <a:pPr algn="l"/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CRÉDITS 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OEUVRE COLLECTIVE DE L’AFPA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Sous le pilotage de la DIIP 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et du centre sectoriel Tertiaire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EQUIPE DE CONCEPTION 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M. RESTOUEIX Alexandre (Formateur) 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Date de mise à jour : </a:t>
            </a: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08</a:t>
            </a: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/07/2023 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Date de dépôt légal : 2023</a:t>
            </a:r>
            <a:b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b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©AFPA 2023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Reproduction interdite</a:t>
            </a:r>
            <a:br>
              <a:rPr lang="fr-FR" sz="20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</a:br>
            <a:endParaRPr lang="fr-FR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832" y="0"/>
            <a:ext cx="8194872" cy="1646302"/>
          </a:xfrm>
        </p:spPr>
        <p:txBody>
          <a:bodyPr>
            <a:normAutofit/>
          </a:bodyPr>
          <a:lstStyle/>
          <a:p>
            <a:r>
              <a:rPr lang="fr-FR" dirty="0"/>
              <a:t>NoSQL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9E04E1-55AB-F126-C93F-34A4DADA0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42" y="1789556"/>
            <a:ext cx="8244016" cy="1368203"/>
          </a:xfrm>
        </p:spPr>
        <p:txBody>
          <a:bodyPr>
            <a:noAutofit/>
          </a:bodyPr>
          <a:lstStyle/>
          <a:p>
            <a:pPr algn="l"/>
            <a:r>
              <a:rPr lang="fr-FR" sz="2000" dirty="0"/>
              <a:t>Les bases de données </a:t>
            </a:r>
            <a:r>
              <a:rPr lang="fr-FR" sz="2000" b="1" dirty="0">
                <a:solidFill>
                  <a:srgbClr val="FFFF00"/>
                </a:solidFill>
              </a:rPr>
              <a:t>NoSQL</a:t>
            </a:r>
            <a:r>
              <a:rPr lang="fr-FR" sz="2000" dirty="0"/>
              <a:t> apparaissent autours des années 2010.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C’est une famille de base de données qui s’écarte du schéma classique des bases de données relationnelles (</a:t>
            </a:r>
            <a:r>
              <a:rPr lang="fr-FR" sz="2000" b="1" dirty="0">
                <a:solidFill>
                  <a:srgbClr val="FFC000"/>
                </a:solidFill>
              </a:rPr>
              <a:t>SGBDR</a:t>
            </a:r>
            <a:r>
              <a:rPr lang="fr-FR" sz="20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4BD2CF-C1BA-9281-4C0D-05E4385E8683}"/>
              </a:ext>
            </a:extLst>
          </p:cNvPr>
          <p:cNvSpPr txBox="1"/>
          <p:nvPr/>
        </p:nvSpPr>
        <p:spPr>
          <a:xfrm>
            <a:off x="809642" y="3218083"/>
            <a:ext cx="165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Objectifs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AD7F06A-68AB-CC58-560F-82074BBAA3E8}"/>
              </a:ext>
            </a:extLst>
          </p:cNvPr>
          <p:cNvSpPr txBox="1"/>
          <p:nvPr/>
        </p:nvSpPr>
        <p:spPr>
          <a:xfrm>
            <a:off x="1113416" y="3912158"/>
            <a:ext cx="7839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Se soustraire aux contraintes lourdes des </a:t>
            </a:r>
            <a:r>
              <a:rPr lang="fr-FR" sz="2000" b="1" dirty="0">
                <a:solidFill>
                  <a:srgbClr val="FFC000"/>
                </a:solidFill>
              </a:rPr>
              <a:t>SGBDR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Dénormaliser</a:t>
            </a:r>
            <a:r>
              <a:rPr lang="fr-FR" sz="2000" dirty="0"/>
              <a:t> les modèles (dupliquer la donnée là où elle est demandée)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Favoriser les </a:t>
            </a:r>
            <a:r>
              <a:rPr lang="fr-FR" sz="2000" b="1" dirty="0"/>
              <a:t>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Moins couteux (ajout de serveurs)</a:t>
            </a:r>
            <a:br>
              <a:rPr lang="fr-FR" sz="2000" b="1" dirty="0"/>
            </a:b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04157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832" y="0"/>
            <a:ext cx="8194872" cy="1646302"/>
          </a:xfrm>
        </p:spPr>
        <p:txBody>
          <a:bodyPr>
            <a:normAutofit/>
          </a:bodyPr>
          <a:lstStyle/>
          <a:p>
            <a:r>
              <a:rPr lang="fr-FR" dirty="0"/>
              <a:t>NoSQL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9E04E1-55AB-F126-C93F-34A4DADA0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835" y="1379207"/>
            <a:ext cx="4877725" cy="534190"/>
          </a:xfrm>
        </p:spPr>
        <p:txBody>
          <a:bodyPr>
            <a:noAutofit/>
          </a:bodyPr>
          <a:lstStyle/>
          <a:p>
            <a:pPr algn="l"/>
            <a:r>
              <a:rPr lang="fr-FR" sz="2800" dirty="0">
                <a:solidFill>
                  <a:srgbClr val="92D050"/>
                </a:solidFill>
              </a:rPr>
              <a:t>Les Principes du NoSQL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0ED448-A185-CF8A-0349-4D1998A4C74B}"/>
              </a:ext>
            </a:extLst>
          </p:cNvPr>
          <p:cNvSpPr txBox="1"/>
          <p:nvPr/>
        </p:nvSpPr>
        <p:spPr>
          <a:xfrm>
            <a:off x="849835" y="2170444"/>
            <a:ext cx="857551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0" u="none" strike="noStrike" baseline="0" dirty="0">
                <a:latin typeface="Century Gothic" panose="020B0502020202020204" pitchFamily="34" charset="0"/>
              </a:rPr>
              <a:t>Dans un </a:t>
            </a:r>
            <a:r>
              <a:rPr lang="fr-FR" sz="1800" b="1" i="0" u="none" strike="noStrike" baseline="0" dirty="0">
                <a:solidFill>
                  <a:srgbClr val="FFC000"/>
                </a:solidFill>
                <a:latin typeface="Century Gothic" panose="020B0502020202020204" pitchFamily="34" charset="0"/>
              </a:rPr>
              <a:t>SGBDR</a:t>
            </a:r>
            <a:r>
              <a:rPr lang="fr-FR" sz="1800" b="1" i="0" u="none" strike="noStrike" baseline="0" dirty="0">
                <a:latin typeface="Century Gothic" panose="020B0502020202020204" pitchFamily="34" charset="0"/>
              </a:rPr>
              <a:t>, les </a:t>
            </a:r>
            <a:r>
              <a:rPr lang="fr-FR" sz="1800" b="1" i="1" u="none" strike="noStrike" baseline="0" dirty="0">
                <a:latin typeface="Century Gothic" panose="020B0502020202020204" pitchFamily="34" charset="0"/>
              </a:rPr>
              <a:t>transactions</a:t>
            </a:r>
            <a:r>
              <a:rPr lang="fr-FR" sz="1800" b="1" i="0" u="none" strike="noStrike" baseline="0" dirty="0">
                <a:latin typeface="Century Gothic" panose="020B0502020202020204" pitchFamily="34" charset="0"/>
              </a:rPr>
              <a:t> sont dites </a:t>
            </a:r>
            <a:r>
              <a:rPr lang="fr-FR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ACID</a:t>
            </a:r>
            <a:br>
              <a:rPr lang="fr-FR" sz="1800" b="1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</a:br>
            <a:endParaRPr lang="fr-FR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r>
              <a:rPr lang="fr-FR" sz="2000" b="0" i="0" u="none" strike="noStrike" baseline="0" dirty="0">
                <a:solidFill>
                  <a:srgbClr val="5B9BD4"/>
                </a:solidFill>
                <a:latin typeface="Wingdings 3" panose="05040102010807070707" pitchFamily="18" charset="2"/>
              </a:rPr>
              <a:t></a:t>
            </a:r>
            <a:r>
              <a:rPr lang="fr-FR" sz="20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A</a:t>
            </a:r>
            <a:r>
              <a:rPr lang="fr-FR" sz="2000" b="1" i="0" u="none" strike="noStrike" baseline="0" dirty="0">
                <a:latin typeface="Century Gothic" panose="020B0502020202020204" pitchFamily="34" charset="0"/>
              </a:rPr>
              <a:t>tomicité</a:t>
            </a:r>
            <a:r>
              <a:rPr lang="fr-FR" sz="2000" b="1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fr-FR" sz="2000" b="0" i="0" u="none" strike="noStrike" baseline="0" dirty="0">
                <a:latin typeface="Century Gothic" panose="020B0502020202020204" pitchFamily="34" charset="0"/>
              </a:rPr>
              <a:t>:</a:t>
            </a:r>
            <a:r>
              <a:rPr lang="fr-FR" sz="20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fr-FR" sz="2000" b="0" i="1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Toutes</a:t>
            </a:r>
            <a:r>
              <a:rPr lang="fr-FR" sz="2000" b="0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 les opérations d’une </a:t>
            </a:r>
            <a:r>
              <a:rPr lang="fr-FR" sz="2000" b="1" i="1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transaction</a:t>
            </a:r>
            <a:r>
              <a:rPr lang="fr-FR" sz="2000" b="0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 sont effectuées, autrement aucune n’est réalisée.</a:t>
            </a:r>
            <a:br>
              <a:rPr lang="fr-FR" sz="2000" b="0" i="0" u="none" strike="noStrike" baseline="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endParaRPr lang="fr-FR" sz="2000" b="0" i="0" u="none" strike="noStrike" baseline="0" dirty="0">
              <a:solidFill>
                <a:schemeClr val="tx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000" b="0" i="0" u="none" strike="noStrike" baseline="0" dirty="0">
                <a:solidFill>
                  <a:srgbClr val="5B9BD4"/>
                </a:solidFill>
                <a:latin typeface="Wingdings 3" panose="05040102010807070707" pitchFamily="18" charset="2"/>
              </a:rPr>
              <a:t></a:t>
            </a:r>
            <a:r>
              <a:rPr lang="fr-FR" sz="20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C</a:t>
            </a:r>
            <a:r>
              <a:rPr lang="fr-FR" sz="2000" b="1" i="0" u="none" strike="noStrike" baseline="0" dirty="0">
                <a:latin typeface="Century Gothic" panose="020B0502020202020204" pitchFamily="34" charset="0"/>
              </a:rPr>
              <a:t>ohérence</a:t>
            </a:r>
            <a:r>
              <a:rPr lang="fr-FR" sz="2000" b="1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fr-FR" sz="2000" b="1" i="0" u="none" strike="noStrike" baseline="0" dirty="0">
                <a:latin typeface="Century Gothic" panose="020B0502020202020204" pitchFamily="34" charset="0"/>
              </a:rPr>
              <a:t>:</a:t>
            </a:r>
            <a:r>
              <a:rPr lang="fr-FR" sz="2000" b="1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fr-FR" sz="2000" b="0" i="0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Le contenu de la base doit être cohérent du début à la fin.</a:t>
            </a:r>
            <a:br>
              <a:rPr lang="fr-FR" sz="2000" b="0" i="0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</a:br>
            <a:endParaRPr lang="fr-FR" sz="2000" b="0" i="0" u="none" strike="noStrike" baseline="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000" b="0" i="0" u="none" strike="noStrike" baseline="0" dirty="0">
                <a:solidFill>
                  <a:srgbClr val="5B9BD4"/>
                </a:solidFill>
                <a:latin typeface="Wingdings 3" panose="05040102010807070707" pitchFamily="18" charset="2"/>
              </a:rPr>
              <a:t></a:t>
            </a:r>
            <a:r>
              <a:rPr lang="fr-FR" sz="20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I</a:t>
            </a:r>
            <a:r>
              <a:rPr lang="fr-FR" sz="2000" b="1" i="0" u="none" strike="noStrike" baseline="0" dirty="0">
                <a:latin typeface="Century Gothic" panose="020B0502020202020204" pitchFamily="34" charset="0"/>
              </a:rPr>
              <a:t>solation</a:t>
            </a:r>
            <a:r>
              <a:rPr lang="fr-FR" sz="2000" b="1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fr-FR" sz="2000" b="1" i="0" u="none" strike="noStrike" baseline="0" dirty="0">
                <a:latin typeface="Century Gothic" panose="020B0502020202020204" pitchFamily="34" charset="0"/>
              </a:rPr>
              <a:t>:</a:t>
            </a:r>
            <a:r>
              <a:rPr lang="fr-FR" sz="2000" b="1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fr-FR" sz="2000" b="0" i="0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Les modifications d’une </a:t>
            </a:r>
            <a:r>
              <a:rPr lang="fr-FR" sz="2000" b="0" i="1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transaction</a:t>
            </a:r>
            <a:r>
              <a:rPr lang="fr-FR" sz="2000" b="0" i="0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 ne sont visibles que quand celle-ci a été validée.</a:t>
            </a:r>
            <a:br>
              <a:rPr lang="fr-FR" sz="20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</a:br>
            <a:endParaRPr lang="fr-FR" sz="20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r>
              <a:rPr lang="fr-FR" sz="2000" b="0" i="0" u="none" strike="noStrike" baseline="0" dirty="0">
                <a:solidFill>
                  <a:srgbClr val="5B9BD4"/>
                </a:solidFill>
                <a:latin typeface="Wingdings 3" panose="05040102010807070707" pitchFamily="18" charset="2"/>
              </a:rPr>
              <a:t></a:t>
            </a:r>
            <a:r>
              <a:rPr lang="fr-FR" sz="20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D</a:t>
            </a:r>
            <a:r>
              <a:rPr lang="fr-FR" sz="2000" b="1" i="0" u="none" strike="noStrike" baseline="0" dirty="0">
                <a:latin typeface="Century Gothic" panose="020B0502020202020204" pitchFamily="34" charset="0"/>
              </a:rPr>
              <a:t>urabilité</a:t>
            </a:r>
            <a:r>
              <a:rPr lang="fr-FR" sz="2000" b="1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fr-FR" sz="2000" b="1" i="0" u="none" strike="noStrike" baseline="0" dirty="0">
                <a:latin typeface="Century Gothic" panose="020B0502020202020204" pitchFamily="34" charset="0"/>
              </a:rPr>
              <a:t>:</a:t>
            </a:r>
            <a:r>
              <a:rPr lang="fr-FR" sz="2000" b="1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fr-FR" sz="2000" b="0" i="0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Une fois la </a:t>
            </a:r>
            <a:r>
              <a:rPr lang="fr-FR" sz="2000" b="0" i="1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transaction</a:t>
            </a:r>
            <a:r>
              <a:rPr lang="fr-FR" sz="2000" b="0" i="0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 validée, l’état de la base est permanent (quel que soit l’incident qui survient, panne, coupure, etc.)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76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832" y="0"/>
            <a:ext cx="8194872" cy="1646302"/>
          </a:xfrm>
        </p:spPr>
        <p:txBody>
          <a:bodyPr>
            <a:normAutofit/>
          </a:bodyPr>
          <a:lstStyle/>
          <a:p>
            <a:r>
              <a:rPr lang="fr-FR" dirty="0"/>
              <a:t>NoSQL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9E04E1-55AB-F126-C93F-34A4DADA0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034" y="1379207"/>
            <a:ext cx="4877725" cy="534190"/>
          </a:xfrm>
        </p:spPr>
        <p:txBody>
          <a:bodyPr>
            <a:noAutofit/>
          </a:bodyPr>
          <a:lstStyle/>
          <a:p>
            <a:pPr algn="l"/>
            <a:r>
              <a:rPr lang="fr-FR" sz="2800" dirty="0">
                <a:solidFill>
                  <a:srgbClr val="92D050"/>
                </a:solidFill>
              </a:rPr>
              <a:t>Les Principes du NoSQL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0ED448-A185-CF8A-0349-4D1998A4C74B}"/>
              </a:ext>
            </a:extLst>
          </p:cNvPr>
          <p:cNvSpPr txBox="1"/>
          <p:nvPr/>
        </p:nvSpPr>
        <p:spPr>
          <a:xfrm>
            <a:off x="700035" y="2120202"/>
            <a:ext cx="88546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0" u="none" strike="noStrike" baseline="0" dirty="0">
                <a:latin typeface="Century Gothic" panose="020B0502020202020204" pitchFamily="34" charset="0"/>
              </a:rPr>
              <a:t>Les bases </a:t>
            </a:r>
            <a:r>
              <a:rPr lang="fr-FR" sz="1800" b="1" i="0" u="none" strike="noStrike" baseline="0" dirty="0">
                <a:solidFill>
                  <a:srgbClr val="FFC000"/>
                </a:solidFill>
                <a:latin typeface="Century Gothic" panose="020B0502020202020204" pitchFamily="34" charset="0"/>
              </a:rPr>
              <a:t>NoSQL</a:t>
            </a:r>
            <a:r>
              <a:rPr lang="fr-FR" b="1" dirty="0">
                <a:solidFill>
                  <a:srgbClr val="FFC000"/>
                </a:solidFill>
                <a:latin typeface="Century Gothic" panose="020B0502020202020204" pitchFamily="34" charset="0"/>
              </a:rPr>
              <a:t> </a:t>
            </a:r>
            <a:r>
              <a:rPr lang="fr-FR" b="1" dirty="0">
                <a:latin typeface="Century Gothic" panose="020B0502020202020204" pitchFamily="34" charset="0"/>
              </a:rPr>
              <a:t>sont moins contraignantes afin de garantir un haut niveau de performance. Elles sont dites </a:t>
            </a:r>
            <a:r>
              <a:rPr lang="fr-FR" b="1" dirty="0">
                <a:solidFill>
                  <a:srgbClr val="FFFF00"/>
                </a:solidFill>
                <a:latin typeface="Century Gothic" panose="020B0502020202020204" pitchFamily="34" charset="0"/>
              </a:rPr>
              <a:t>BASE</a:t>
            </a:r>
            <a:br>
              <a:rPr lang="fr-FR" sz="1800" b="1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</a:br>
            <a:endParaRPr lang="fr-FR" sz="1800" b="0" i="0" u="none" strike="noStrike" baseline="0" dirty="0">
              <a:solidFill>
                <a:srgbClr val="000000"/>
              </a:solidFill>
              <a:latin typeface="Wingdings 3" panose="05040102010807070707" pitchFamily="18" charset="2"/>
            </a:endParaRPr>
          </a:p>
          <a:p>
            <a:r>
              <a:rPr lang="fr-FR" sz="2400" b="0" i="0" u="none" strike="noStrike" baseline="0" dirty="0">
                <a:solidFill>
                  <a:srgbClr val="5B9BD4"/>
                </a:solidFill>
                <a:latin typeface="Wingdings 3" panose="05040102010807070707" pitchFamily="18" charset="2"/>
              </a:rPr>
              <a:t></a:t>
            </a:r>
            <a:r>
              <a:rPr lang="fr-FR" sz="24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B</a:t>
            </a:r>
            <a:r>
              <a:rPr lang="fr-FR" sz="2400" b="1" i="0" u="none" strike="noStrike" baseline="0" dirty="0">
                <a:latin typeface="Century Gothic" panose="020B0502020202020204" pitchFamily="34" charset="0"/>
              </a:rPr>
              <a:t>asically </a:t>
            </a:r>
            <a:r>
              <a:rPr lang="fr-FR" sz="24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A</a:t>
            </a:r>
            <a:r>
              <a:rPr lang="fr-FR" sz="2400" b="1" i="0" u="none" strike="noStrike" baseline="0" dirty="0">
                <a:latin typeface="Century Gothic" panose="020B0502020202020204" pitchFamily="34" charset="0"/>
              </a:rPr>
              <a:t>vailable : </a:t>
            </a:r>
            <a:r>
              <a:rPr lang="fr-FR" sz="2400" b="0" i="0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Le système garantie un taux de disponibilité de la donnée.</a:t>
            </a:r>
            <a:br>
              <a:rPr lang="fr-FR" sz="24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</a:br>
            <a:endParaRPr lang="fr-FR" sz="24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r>
              <a:rPr lang="fr-FR" sz="2400" b="0" i="0" u="none" strike="noStrike" baseline="0" dirty="0">
                <a:solidFill>
                  <a:srgbClr val="5B9BD4"/>
                </a:solidFill>
                <a:latin typeface="Wingdings 3" panose="05040102010807070707" pitchFamily="18" charset="2"/>
              </a:rPr>
              <a:t></a:t>
            </a:r>
            <a:r>
              <a:rPr lang="fr-FR" sz="24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S</a:t>
            </a:r>
            <a:r>
              <a:rPr lang="fr-FR" sz="2400" b="1" i="0" u="none" strike="noStrike" baseline="0" dirty="0">
                <a:latin typeface="Century Gothic" panose="020B0502020202020204" pitchFamily="34" charset="0"/>
              </a:rPr>
              <a:t>oft-state :</a:t>
            </a:r>
            <a:r>
              <a:rPr lang="fr-FR" sz="2400" b="1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 </a:t>
            </a:r>
            <a:r>
              <a:rPr lang="fr-FR" sz="2400" b="0" i="0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La base n’est pas nécessairement cohérente à tout instant.</a:t>
            </a:r>
            <a:br>
              <a:rPr lang="fr-FR" sz="24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</a:br>
            <a:endParaRPr lang="fr-FR" sz="24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r>
              <a:rPr lang="fr-FR" sz="2400" b="0" i="0" u="none" strike="noStrike" baseline="0" dirty="0">
                <a:solidFill>
                  <a:srgbClr val="5B9BD4"/>
                </a:solidFill>
                <a:latin typeface="Wingdings 3" panose="05040102010807070707" pitchFamily="18" charset="2"/>
              </a:rPr>
              <a:t></a:t>
            </a:r>
            <a:r>
              <a:rPr lang="fr-FR" sz="24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E</a:t>
            </a:r>
            <a:r>
              <a:rPr lang="fr-FR" sz="2400" b="1" i="0" u="none" strike="noStrike" baseline="0" dirty="0">
                <a:latin typeface="Century Gothic" panose="020B0502020202020204" pitchFamily="34" charset="0"/>
              </a:rPr>
              <a:t>ventually consistent : </a:t>
            </a:r>
            <a:r>
              <a:rPr lang="fr-FR" sz="2400" b="0" i="0" u="none" strike="noStrike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La base atteindra, à terme, un état cohérent.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77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930" y="74584"/>
            <a:ext cx="8745062" cy="1689315"/>
          </a:xfrm>
        </p:spPr>
        <p:txBody>
          <a:bodyPr>
            <a:normAutofit fontScale="90000"/>
          </a:bodyPr>
          <a:lstStyle/>
          <a:p>
            <a:r>
              <a:rPr lang="fr-FR" dirty="0"/>
              <a:t>MongoDB le plus célèbre des SGBD NoSQL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44FF62-A1BC-860B-9DD5-74BD3D411C7D}"/>
              </a:ext>
            </a:extLst>
          </p:cNvPr>
          <p:cNvSpPr txBox="1"/>
          <p:nvPr/>
        </p:nvSpPr>
        <p:spPr>
          <a:xfrm>
            <a:off x="604434" y="1906292"/>
            <a:ext cx="979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Dans le cadre de cette formation, nous allons étudier </a:t>
            </a:r>
            <a:r>
              <a:rPr lang="fr-FR" sz="2400" b="1" dirty="0">
                <a:solidFill>
                  <a:schemeClr val="accent1"/>
                </a:solidFill>
              </a:rPr>
              <a:t>MongoDB v 6.0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B76A3A-71A4-4002-A423-7B1AD7251B80}"/>
              </a:ext>
            </a:extLst>
          </p:cNvPr>
          <p:cNvSpPr txBox="1"/>
          <p:nvPr/>
        </p:nvSpPr>
        <p:spPr>
          <a:xfrm>
            <a:off x="883404" y="2774195"/>
            <a:ext cx="9097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  <a:latin typeface="Neue Haas Grotesk Text Pro" panose="020B0504020202020204" pitchFamily="34" charset="0"/>
              </a:rPr>
              <a:t>M</a:t>
            </a:r>
            <a:r>
              <a:rPr lang="fr-FR" sz="2400" b="1" i="0" dirty="0">
                <a:solidFill>
                  <a:schemeClr val="accent1"/>
                </a:solidFill>
                <a:effectLst/>
                <a:latin typeface="Neue Haas Grotesk Text Pro" panose="020B0504020202020204" pitchFamily="34" charset="0"/>
              </a:rPr>
              <a:t>ongoDB</a:t>
            </a:r>
            <a:r>
              <a:rPr lang="fr-FR" sz="2400" b="0" i="0" dirty="0">
                <a:effectLst/>
                <a:latin typeface="Neue Haas Grotesk Text Pro" panose="020B0504020202020204" pitchFamily="34" charset="0"/>
              </a:rPr>
              <a:t> est une base de données </a:t>
            </a:r>
            <a:r>
              <a:rPr lang="fr-FR" sz="2400" b="1" i="0" dirty="0">
                <a:effectLst/>
                <a:latin typeface="Neue Haas Grotesk Text Pro" panose="020B0504020202020204" pitchFamily="34" charset="0"/>
              </a:rPr>
              <a:t>NoSQL</a:t>
            </a:r>
            <a:r>
              <a:rPr lang="fr-FR" sz="2400" b="0" i="0" dirty="0">
                <a:effectLst/>
                <a:latin typeface="Neue Haas Grotesk Text Pro" panose="020B0504020202020204" pitchFamily="34" charset="0"/>
              </a:rPr>
              <a:t> orientée </a:t>
            </a:r>
            <a:r>
              <a:rPr lang="fr-FR" sz="2400" b="1" i="0" dirty="0">
                <a:effectLst/>
                <a:latin typeface="Neue Haas Grotesk Text Pro" panose="020B0504020202020204" pitchFamily="34" charset="0"/>
              </a:rPr>
              <a:t>document</a:t>
            </a:r>
            <a:r>
              <a:rPr lang="fr-FR" sz="2400" b="0" i="0" dirty="0">
                <a:effectLst/>
                <a:latin typeface="Neue Haas Grotesk Text Pro" panose="020B0504020202020204" pitchFamily="34" charset="0"/>
              </a:rPr>
              <a:t> qui stocke les données sous forme de </a:t>
            </a:r>
            <a:r>
              <a:rPr lang="fr-FR" sz="2400" b="1" i="0" dirty="0">
                <a:effectLst/>
                <a:latin typeface="Neue Haas Grotesk Text Pro" panose="020B0504020202020204" pitchFamily="34" charset="0"/>
              </a:rPr>
              <a:t>documents </a:t>
            </a:r>
            <a:r>
              <a:rPr lang="fr-FR" sz="2400" i="0" dirty="0">
                <a:effectLst/>
                <a:latin typeface="Neue Haas Grotesk Text Pro" panose="020B0504020202020204" pitchFamily="34" charset="0"/>
              </a:rPr>
              <a:t>au format </a:t>
            </a:r>
            <a:r>
              <a:rPr lang="fr-FR" sz="2400" b="1" i="0" dirty="0">
                <a:effectLst/>
                <a:latin typeface="Neue Haas Grotesk Text Pro" panose="020B0504020202020204" pitchFamily="34" charset="0"/>
              </a:rPr>
              <a:t>JSON</a:t>
            </a:r>
            <a:r>
              <a:rPr lang="fr-FR" sz="2400" b="0" i="0" dirty="0">
                <a:effectLst/>
                <a:latin typeface="Neue Haas Grotesk Text Pro" panose="020B0504020202020204" pitchFamily="34" charset="0"/>
              </a:rPr>
              <a:t> (paires clé/valeur). (En fait au format </a:t>
            </a:r>
            <a:r>
              <a:rPr lang="fr-FR" sz="2400" b="1" i="0" dirty="0">
                <a:effectLst/>
                <a:latin typeface="Neue Haas Grotesk Text Pro" panose="020B0504020202020204" pitchFamily="34" charset="0"/>
              </a:rPr>
              <a:t>BSON</a:t>
            </a:r>
            <a:r>
              <a:rPr lang="fr-FR" sz="2400" b="0" i="0" dirty="0">
                <a:effectLst/>
                <a:latin typeface="Neue Haas Grotesk Text Pro" panose="020B0504020202020204" pitchFamily="34" charset="0"/>
              </a:rPr>
              <a:t> qui est une </a:t>
            </a:r>
            <a:r>
              <a:rPr lang="fr-FR" sz="2400" b="0" i="1" dirty="0">
                <a:effectLst/>
                <a:latin typeface="Neue Haas Grotesk Text Pro" panose="020B0504020202020204" pitchFamily="34" charset="0"/>
              </a:rPr>
              <a:t>forme binaire </a:t>
            </a:r>
            <a:r>
              <a:rPr lang="fr-FR" sz="2400" b="0" i="0" dirty="0">
                <a:effectLst/>
                <a:latin typeface="Neue Haas Grotesk Text Pro" panose="020B0504020202020204" pitchFamily="34" charset="0"/>
              </a:rPr>
              <a:t>du </a:t>
            </a:r>
            <a:r>
              <a:rPr lang="fr-FR" sz="2400" b="1" i="0" dirty="0">
                <a:effectLst/>
                <a:latin typeface="Neue Haas Grotesk Text Pro" panose="020B0504020202020204" pitchFamily="34" charset="0"/>
              </a:rPr>
              <a:t>JSON</a:t>
            </a:r>
            <a:r>
              <a:rPr lang="fr-FR" sz="2400" b="0" i="0" dirty="0">
                <a:effectLst/>
                <a:latin typeface="Neue Haas Grotesk Text Pro" panose="020B0504020202020204" pitchFamily="34" charset="0"/>
              </a:rPr>
              <a:t>)  </a:t>
            </a:r>
            <a:br>
              <a:rPr lang="fr-FR" sz="2400" b="0" i="0" dirty="0">
                <a:effectLst/>
                <a:latin typeface="Neue Haas Grotesk Text Pro" panose="020B0504020202020204" pitchFamily="34" charset="0"/>
              </a:rPr>
            </a:br>
            <a:br>
              <a:rPr lang="fr-FR" sz="2400" b="0" i="0" dirty="0">
                <a:effectLst/>
                <a:latin typeface="Neue Haas Grotesk Text Pro" panose="020B0504020202020204" pitchFamily="34" charset="0"/>
              </a:rPr>
            </a:br>
            <a:r>
              <a:rPr lang="fr-FR" sz="2400" b="0" i="0" dirty="0">
                <a:effectLst/>
                <a:latin typeface="Neue Haas Grotesk Text Pro" panose="020B0504020202020204" pitchFamily="34" charset="0"/>
              </a:rPr>
              <a:t>Il s’agit d’une base de données </a:t>
            </a:r>
            <a:r>
              <a:rPr lang="fr-FR" sz="2400" b="1" i="0" dirty="0">
                <a:effectLst/>
                <a:latin typeface="Neue Haas Grotesk Text Pro" panose="020B0504020202020204" pitchFamily="34" charset="0"/>
              </a:rPr>
              <a:t>Open Source et Multiplateforme </a:t>
            </a:r>
            <a:r>
              <a:rPr lang="fr-FR" sz="2400" b="0" i="0" dirty="0">
                <a:effectLst/>
                <a:latin typeface="Neue Haas Grotesk Text Pro" panose="020B0504020202020204" pitchFamily="34" charset="0"/>
              </a:rPr>
              <a:t>qui offre des performances et une évolutivité élevées.</a:t>
            </a:r>
            <a:br>
              <a:rPr lang="fr-FR" sz="2400" b="0" i="0" dirty="0">
                <a:effectLst/>
                <a:latin typeface="Neue Haas Grotesk Text Pro" panose="020B0504020202020204" pitchFamily="34" charset="0"/>
              </a:rPr>
            </a:br>
            <a:br>
              <a:rPr lang="fr-FR" sz="2400" b="1" i="0" dirty="0">
                <a:solidFill>
                  <a:srgbClr val="FFC000"/>
                </a:solidFill>
                <a:effectLst/>
                <a:latin typeface="Neue Haas Grotesk Text Pro" panose="020B0504020202020204" pitchFamily="34" charset="0"/>
              </a:rPr>
            </a:br>
            <a:r>
              <a:rPr lang="fr-FR" sz="2000" b="1" i="0" dirty="0">
                <a:solidFill>
                  <a:srgbClr val="FFC000"/>
                </a:solidFill>
                <a:effectLst/>
                <a:latin typeface="Neue Haas Grotesk Text Pro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https://www.mongodb.com/fr-fr</a:t>
            </a:r>
            <a:endParaRPr lang="fr-FR" sz="2000" b="1" i="0" dirty="0">
              <a:solidFill>
                <a:srgbClr val="FFC000"/>
              </a:solidFill>
              <a:effectLst/>
              <a:latin typeface="Neue Haas Grotesk Text Pro" panose="020B0504020202020204" pitchFamily="34" charset="0"/>
            </a:endParaRPr>
          </a:p>
          <a:p>
            <a:endParaRPr lang="fr-FR" sz="2400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8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" y="27974"/>
            <a:ext cx="8224839" cy="1129673"/>
          </a:xfrm>
        </p:spPr>
        <p:txBody>
          <a:bodyPr>
            <a:normAutofit/>
          </a:bodyPr>
          <a:lstStyle/>
          <a:p>
            <a:r>
              <a:rPr lang="fr-FR" sz="3200" dirty="0"/>
              <a:t>Popularité des divers Bases de données au niveau des offres d’emploi</a:t>
            </a:r>
          </a:p>
        </p:txBody>
      </p:sp>
      <p:pic>
        <p:nvPicPr>
          <p:cNvPr id="8" name="Image 7" descr="Une image contenant texte, capture d’écran, Caractère coloré, conception&#10;&#10;Description générée automatiquement">
            <a:extLst>
              <a:ext uri="{FF2B5EF4-FFF2-40B4-BE49-F238E27FC236}">
                <a16:creationId xmlns:a16="http://schemas.microsoft.com/office/drawing/2014/main" id="{DA34F8B1-492F-FE97-FBAE-A50564694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0" y="1374039"/>
            <a:ext cx="7062084" cy="49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45F9-F9D8-5419-9806-F62ADF45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9" y="76850"/>
            <a:ext cx="8224839" cy="1320837"/>
          </a:xfrm>
        </p:spPr>
        <p:txBody>
          <a:bodyPr>
            <a:normAutofit/>
          </a:bodyPr>
          <a:lstStyle/>
          <a:p>
            <a:r>
              <a:rPr lang="fr-FR" sz="3200" dirty="0"/>
              <a:t>Popularité des divers Bases de données en production de projets – année 2020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34F8B1-492F-FE97-FBAE-A50564694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4565" y="1585030"/>
            <a:ext cx="7051463" cy="48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96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7417</TotalTime>
  <Words>1932</Words>
  <Application>Microsoft Office PowerPoint</Application>
  <PresentationFormat>Grand écran</PresentationFormat>
  <Paragraphs>218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Abadi</vt:lpstr>
      <vt:lpstr>Arial</vt:lpstr>
      <vt:lpstr>Century Gothic</vt:lpstr>
      <vt:lpstr>Neue Haas Grotesk Text Pro</vt:lpstr>
      <vt:lpstr>Roboto</vt:lpstr>
      <vt:lpstr>Trebuchet MS</vt:lpstr>
      <vt:lpstr>Wingdings 3</vt:lpstr>
      <vt:lpstr>Facette</vt:lpstr>
      <vt:lpstr>Base de données NoSQL</vt:lpstr>
      <vt:lpstr>Objectifs Pédagogiques</vt:lpstr>
      <vt:lpstr>Introduction</vt:lpstr>
      <vt:lpstr>NoSQL</vt:lpstr>
      <vt:lpstr>NoSQL</vt:lpstr>
      <vt:lpstr>NoSQL</vt:lpstr>
      <vt:lpstr>MongoDB le plus célèbre des SGBD NoSQL</vt:lpstr>
      <vt:lpstr>Popularité des divers Bases de données au niveau des offres d’emploi</vt:lpstr>
      <vt:lpstr>Popularité des divers Bases de données en production de projets – année 2020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CRÉDITS  OEUVRE COLLECTIVE DE L’AFPA   Sous le pilotage de la DIIP  et du centre sectoriel Tertiaire   EQUIPE DE CONCEPTION  M. RESTOUEIX Alexandre (Formateur)  Date de mise à jour : 08/07/2023  Date de dépôt légal : 2023   ©AFPA 2023 Reproduction interdite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NoSQL</dc:title>
  <dc:creator>Restoueix Alexandre</dc:creator>
  <cp:lastModifiedBy>sacha RESTOUEIX</cp:lastModifiedBy>
  <cp:revision>203</cp:revision>
  <dcterms:created xsi:type="dcterms:W3CDTF">2023-06-12T12:09:26Z</dcterms:created>
  <dcterms:modified xsi:type="dcterms:W3CDTF">2023-07-04T17:04:41Z</dcterms:modified>
</cp:coreProperties>
</file>