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62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36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483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31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3505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007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017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01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59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4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39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2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0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21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1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2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0BC9-B91D-442A-A319-24E351B14FE6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856345-5FB2-408F-9D74-622137474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08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027B50F-DFBB-8147-8CC0-5CB0E4D34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898" y="16042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fr-FR" sz="4400" dirty="0"/>
              <a:t>UML – Diagrammes de séquence</a:t>
            </a:r>
          </a:p>
        </p:txBody>
      </p:sp>
      <p:pic>
        <p:nvPicPr>
          <p:cNvPr id="5" name="Picture 2" descr="Logo UML">
            <a:extLst>
              <a:ext uri="{FF2B5EF4-FFF2-40B4-BE49-F238E27FC236}">
                <a16:creationId xmlns:a16="http://schemas.microsoft.com/office/drawing/2014/main" id="{243EEC3A-2CBA-F5A0-BC69-DC85D4075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8646" y="1994125"/>
            <a:ext cx="4887354" cy="355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3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48289B-2F24-116D-4BEA-4FB0D137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70" y="2747356"/>
            <a:ext cx="3279524" cy="136328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Scénario « happy </a:t>
            </a:r>
            <a:r>
              <a:rPr lang="fr-FR" dirty="0" err="1"/>
              <a:t>day</a:t>
            </a:r>
            <a:r>
              <a:rPr lang="fr-FR" dirty="0"/>
              <a:t> »</a:t>
            </a:r>
          </a:p>
        </p:txBody>
      </p:sp>
      <p:pic>
        <p:nvPicPr>
          <p:cNvPr id="5" name="Espace réservé du contenu 4" descr="Une image contenant texte, menu, capture d’écran, document&#10;&#10;Description générée automatiquement">
            <a:extLst>
              <a:ext uri="{FF2B5EF4-FFF2-40B4-BE49-F238E27FC236}">
                <a16:creationId xmlns:a16="http://schemas.microsoft.com/office/drawing/2014/main" id="{1CFFD1BA-B1BD-3889-0CC2-D45F47A53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440" y="232756"/>
            <a:ext cx="8848811" cy="6489129"/>
          </a:xfrm>
        </p:spPr>
      </p:pic>
    </p:spTree>
    <p:extLst>
      <p:ext uri="{BB962C8B-B14F-4D97-AF65-F5344CB8AC3E}">
        <p14:creationId xmlns:p14="http://schemas.microsoft.com/office/powerpoint/2010/main" val="179235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20622-D961-CB3F-1C31-E2859FD5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00" y="3008671"/>
            <a:ext cx="3729076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Scénarios alternatifs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DE641B6-0C0F-6E66-10A9-EC72EED6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369" y="275303"/>
            <a:ext cx="8584443" cy="64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8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6FFCE-590A-FA61-4389-D6A0EF6D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49E4DF-6280-A541-AB7A-2D742864A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5509"/>
            <a:ext cx="8596668" cy="511232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r-FR" sz="2000" dirty="0"/>
              <a:t>Un diagramme de séquence montre les interactions entre objet dans le temps avec : </a:t>
            </a:r>
          </a:p>
          <a:p>
            <a:pPr lvl="1"/>
            <a:r>
              <a:rPr lang="fr-FR" sz="1800" dirty="0"/>
              <a:t>Les objets participant à l’interaction</a:t>
            </a:r>
          </a:p>
          <a:p>
            <a:pPr lvl="1"/>
            <a:endParaRPr lang="fr-FR" sz="1800" dirty="0"/>
          </a:p>
          <a:p>
            <a:pPr lvl="1"/>
            <a:endParaRPr lang="fr-FR" sz="1800" dirty="0"/>
          </a:p>
          <a:p>
            <a:pPr lvl="1"/>
            <a:endParaRPr lang="fr-FR" sz="1800" dirty="0"/>
          </a:p>
          <a:p>
            <a:pPr lvl="1"/>
            <a:r>
              <a:rPr lang="fr-FR" sz="1800" dirty="0"/>
              <a:t>La séquence des messages échangés qui peuvent être : </a:t>
            </a:r>
          </a:p>
          <a:p>
            <a:pPr lvl="2"/>
            <a:r>
              <a:rPr lang="fr-FR" sz="1600" dirty="0"/>
              <a:t>Synchrones: symbolisé par</a:t>
            </a:r>
          </a:p>
          <a:p>
            <a:pPr lvl="2"/>
            <a:r>
              <a:rPr lang="fr-FR" sz="1600" dirty="0"/>
              <a:t>Asynchrone: symbolisé par</a:t>
            </a:r>
          </a:p>
          <a:p>
            <a:pPr lvl="2"/>
            <a:endParaRPr lang="fr-FR" sz="1600" dirty="0"/>
          </a:p>
          <a:p>
            <a:pPr marL="228600" lvl="2"/>
            <a:r>
              <a:rPr lang="fr-FR" sz="2000" dirty="0"/>
              <a:t>Il montre étape par étape ce qui se passe pour accomplir une fonctionnalité fournie par le système</a:t>
            </a:r>
          </a:p>
          <a:p>
            <a:pPr marL="1143000" lvl="4"/>
            <a:r>
              <a:rPr lang="fr-FR" sz="1800" dirty="0"/>
              <a:t>* Un message synchrone bloque son émetteur tant qu’il n’a pas fini de traiter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47195F-8357-2A22-D9BE-6FE7BA83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501" y="1930400"/>
            <a:ext cx="4687001" cy="177690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F065441-A3EB-53F3-EF21-2780B5BD0C88}"/>
              </a:ext>
            </a:extLst>
          </p:cNvPr>
          <p:cNvCxnSpPr/>
          <p:nvPr/>
        </p:nvCxnSpPr>
        <p:spPr>
          <a:xfrm flipV="1">
            <a:off x="5820697" y="2983964"/>
            <a:ext cx="2084438" cy="20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347313E-3A53-7440-5872-832A959F0B1C}"/>
              </a:ext>
            </a:extLst>
          </p:cNvPr>
          <p:cNvSpPr txBox="1"/>
          <p:nvPr/>
        </p:nvSpPr>
        <p:spPr>
          <a:xfrm flipH="1">
            <a:off x="4312919" y="3079539"/>
            <a:ext cx="17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Ligne de vie de l’objet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0F2DA62-4BDF-4212-84F3-D32147730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55" y="4056350"/>
            <a:ext cx="1378842" cy="6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5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8CC25-E78B-82EC-D152-3D2C9FA4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 « système »</a:t>
            </a:r>
          </a:p>
        </p:txBody>
      </p:sp>
      <p:pic>
        <p:nvPicPr>
          <p:cNvPr id="5" name="Espace réservé du contenu 4" descr="Une image contenant texte, reçu, ligne, capture d’écran&#10;&#10;Description générée automatiquement">
            <a:extLst>
              <a:ext uri="{FF2B5EF4-FFF2-40B4-BE49-F238E27FC236}">
                <a16:creationId xmlns:a16="http://schemas.microsoft.com/office/drawing/2014/main" id="{0332567E-17D5-6518-D640-E674E3867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81" y="1389840"/>
            <a:ext cx="4940794" cy="4800232"/>
          </a:xfrm>
        </p:spPr>
      </p:pic>
    </p:spTree>
    <p:extLst>
      <p:ext uri="{BB962C8B-B14F-4D97-AF65-F5344CB8AC3E}">
        <p14:creationId xmlns:p14="http://schemas.microsoft.com/office/powerpoint/2010/main" val="107869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A46AB-FA85-5678-7C59-E2BB1436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/>
          <a:lstStyle/>
          <a:p>
            <a:r>
              <a:rPr lang="fr-FR" dirty="0"/>
              <a:t>Diagramme de séquence « système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76676-66FD-749B-CBFB-2A96E2EA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>
            <a:normAutofit/>
          </a:bodyPr>
          <a:lstStyle/>
          <a:p>
            <a:r>
              <a:rPr lang="fr-FR" sz="2000" dirty="0"/>
              <a:t>Comment faire pour élaborer le diagramme de séquence « système »?</a:t>
            </a:r>
          </a:p>
          <a:p>
            <a:pPr lvl="1"/>
            <a:r>
              <a:rPr lang="fr-FR" sz="1800" dirty="0"/>
              <a:t>Reprendre le texte du cas d’utilisation</a:t>
            </a:r>
          </a:p>
          <a:p>
            <a:pPr lvl="1"/>
            <a:r>
              <a:rPr lang="fr-FR" sz="1800" dirty="0"/>
              <a:t>Contracter (résumer) le texte</a:t>
            </a:r>
          </a:p>
          <a:p>
            <a:pPr lvl="1"/>
            <a:r>
              <a:rPr lang="fr-FR" sz="1800" dirty="0"/>
              <a:t>Le cas d’utilisation commence toujours par un message d’appel vers le système</a:t>
            </a:r>
          </a:p>
          <a:p>
            <a:pPr lvl="1"/>
            <a:r>
              <a:rPr lang="fr-FR" sz="1800" dirty="0"/>
              <a:t>Pour chaque acteur, trouver les messages (demande ou envoi d’informations) qu’il envoie au système pour déclencher des comportements précis du système</a:t>
            </a:r>
          </a:p>
          <a:p>
            <a:pPr lvl="1"/>
            <a:r>
              <a:rPr lang="fr-FR" sz="1800" dirty="0"/>
              <a:t>Pour le système, trouver les messages qu’il envoie vers l’acteur et qui contiennent des informations utiles pour l’acteur.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4299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7991F-F25F-45C4-F871-613FAD81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10262215" cy="5458691"/>
          </a:xfrm>
        </p:spPr>
        <p:txBody>
          <a:bodyPr/>
          <a:lstStyle/>
          <a:p>
            <a:pPr algn="ctr"/>
            <a:r>
              <a:rPr lang="fr-FR" sz="4000" b="1" u="sng" dirty="0"/>
              <a:t>Exemple concret: </a:t>
            </a:r>
            <a:br>
              <a:rPr lang="fr-FR" dirty="0"/>
            </a:br>
            <a:r>
              <a:rPr lang="fr-FR" dirty="0"/>
              <a:t>Un commercial veut saisir </a:t>
            </a:r>
            <a:br>
              <a:rPr lang="fr-FR" dirty="0"/>
            </a:br>
            <a:r>
              <a:rPr lang="fr-FR" dirty="0"/>
              <a:t>des informations concernant </a:t>
            </a:r>
            <a:br>
              <a:rPr lang="fr-FR" dirty="0"/>
            </a:br>
            <a:r>
              <a:rPr lang="fr-FR" dirty="0"/>
              <a:t>la commande d’un véhicule par un client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Etudions la rédaction d’un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01910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C43BE-E832-03B9-6AEE-8BF10AF4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938"/>
          </a:xfrm>
        </p:spPr>
        <p:txBody>
          <a:bodyPr/>
          <a:lstStyle/>
          <a:p>
            <a:r>
              <a:rPr lang="fr-FR" dirty="0"/>
              <a:t>Enregistrement de la commande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90D7F1-B261-E8FC-445A-9B85A6DE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6538"/>
            <a:ext cx="8596668" cy="5054137"/>
          </a:xfrm>
        </p:spPr>
        <p:txBody>
          <a:bodyPr>
            <a:normAutofit/>
          </a:bodyPr>
          <a:lstStyle/>
          <a:p>
            <a:r>
              <a:rPr lang="fr-FR" sz="2000" b="1" u="sng" dirty="0"/>
              <a:t>Description:</a:t>
            </a:r>
          </a:p>
          <a:p>
            <a:pPr lvl="1"/>
            <a:r>
              <a:rPr lang="fr-FR" sz="1800" dirty="0"/>
              <a:t>Ce cas d’utilisation permet de saisir les informations concernant la commande d’un véhicule par un client</a:t>
            </a:r>
          </a:p>
          <a:p>
            <a:r>
              <a:rPr lang="fr-FR" sz="2000" b="1" u="sng" dirty="0"/>
              <a:t>Flux d’événements</a:t>
            </a:r>
          </a:p>
          <a:p>
            <a:pPr lvl="1"/>
            <a:r>
              <a:rPr lang="fr-FR" sz="1800" dirty="0"/>
              <a:t>Conditions</a:t>
            </a:r>
          </a:p>
          <a:p>
            <a:pPr lvl="2"/>
            <a:r>
              <a:rPr lang="fr-FR" sz="1600" dirty="0"/>
              <a:t>Seul un commerçant ou un concessionnaire peut opérer cette saisie</a:t>
            </a:r>
          </a:p>
          <a:p>
            <a:pPr lvl="2"/>
            <a:r>
              <a:rPr lang="fr-FR" sz="1600" dirty="0"/>
              <a:t>Le client doit déjà être répertorié</a:t>
            </a:r>
          </a:p>
          <a:p>
            <a:pPr lvl="2"/>
            <a:r>
              <a:rPr lang="fr-FR" sz="1600" dirty="0"/>
              <a:t>Ce cas d’utilisation n’est dispo que pendant la journée aux heures d’ouverture de l’établissement</a:t>
            </a:r>
          </a:p>
          <a:p>
            <a:pPr lvl="1"/>
            <a:r>
              <a:rPr lang="fr-FR" sz="1800" dirty="0"/>
              <a:t>Résultats</a:t>
            </a:r>
          </a:p>
          <a:p>
            <a:pPr lvl="2"/>
            <a:r>
              <a:rPr lang="fr-FR" sz="1600" dirty="0"/>
              <a:t>Une commande client doit être enregistrée</a:t>
            </a:r>
          </a:p>
          <a:p>
            <a:pPr lvl="2"/>
            <a:r>
              <a:rPr lang="fr-FR" sz="1600" dirty="0"/>
              <a:t>Les informations concernant le client sont mises à jour</a:t>
            </a:r>
          </a:p>
          <a:p>
            <a:pPr lvl="2"/>
            <a:r>
              <a:rPr lang="fr-FR" sz="1600" dirty="0"/>
              <a:t>Le règlement est enregistré et la facture éditée</a:t>
            </a:r>
          </a:p>
        </p:txBody>
      </p:sp>
    </p:spTree>
    <p:extLst>
      <p:ext uri="{BB962C8B-B14F-4D97-AF65-F5344CB8AC3E}">
        <p14:creationId xmlns:p14="http://schemas.microsoft.com/office/powerpoint/2010/main" val="183650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C43BE-E832-03B9-6AEE-8BF10AF4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0218"/>
            <a:ext cx="8596668" cy="786938"/>
          </a:xfrm>
        </p:spPr>
        <p:txBody>
          <a:bodyPr/>
          <a:lstStyle/>
          <a:p>
            <a:r>
              <a:rPr lang="fr-FR" dirty="0"/>
              <a:t>Enregistrement de la commande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90D7F1-B261-E8FC-445A-9B85A6DE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7156"/>
            <a:ext cx="11076862" cy="5461462"/>
          </a:xfrm>
        </p:spPr>
        <p:txBody>
          <a:bodyPr>
            <a:normAutofit/>
          </a:bodyPr>
          <a:lstStyle/>
          <a:p>
            <a:r>
              <a:rPr lang="fr-FR" b="1" u="sng" dirty="0"/>
              <a:t>Flot nominal:</a:t>
            </a:r>
          </a:p>
          <a:p>
            <a:pPr lvl="1"/>
            <a:r>
              <a:rPr lang="fr-FR" sz="1400" dirty="0"/>
              <a:t>Le commercial recherche les coordonnées du client</a:t>
            </a:r>
          </a:p>
          <a:p>
            <a:pPr lvl="1"/>
            <a:r>
              <a:rPr lang="fr-FR" sz="1400" dirty="0"/>
              <a:t>Le système lui affiche les informations connues sur le client</a:t>
            </a:r>
          </a:p>
          <a:p>
            <a:pPr lvl="1"/>
            <a:r>
              <a:rPr lang="fr-FR" sz="1400" dirty="0"/>
              <a:t>Le commercial corrige éventuellement ces informations</a:t>
            </a:r>
          </a:p>
          <a:p>
            <a:pPr lvl="1"/>
            <a:r>
              <a:rPr lang="fr-FR" sz="1400" dirty="0"/>
              <a:t>Le commercial saisit la référence du véhicule commandé</a:t>
            </a:r>
          </a:p>
          <a:p>
            <a:pPr lvl="1"/>
            <a:r>
              <a:rPr lang="fr-FR" sz="1400" dirty="0"/>
              <a:t>Le système contrôle l’existence de la référence</a:t>
            </a:r>
          </a:p>
          <a:p>
            <a:pPr lvl="1"/>
            <a:r>
              <a:rPr lang="fr-FR" sz="1400" dirty="0"/>
              <a:t>Puis il contrôle la quantité en stock</a:t>
            </a:r>
          </a:p>
          <a:p>
            <a:pPr lvl="1"/>
            <a:r>
              <a:rPr lang="fr-FR" sz="1400" dirty="0"/>
              <a:t>S’il y’a au moins un véhicule en stock, le système :</a:t>
            </a:r>
          </a:p>
          <a:p>
            <a:pPr lvl="2"/>
            <a:r>
              <a:rPr lang="fr-FR" sz="1200" dirty="0"/>
              <a:t>Affiche les informations complémentaires sur le véhicule</a:t>
            </a:r>
          </a:p>
          <a:p>
            <a:pPr lvl="2"/>
            <a:r>
              <a:rPr lang="fr-FR" sz="1200" dirty="0"/>
              <a:t>Demande les informations concernant le règlement</a:t>
            </a:r>
          </a:p>
          <a:p>
            <a:pPr lvl="2"/>
            <a:r>
              <a:rPr lang="fr-FR" sz="1200" dirty="0"/>
              <a:t>La confirmation de la commande</a:t>
            </a:r>
          </a:p>
          <a:p>
            <a:pPr lvl="1"/>
            <a:r>
              <a:rPr lang="fr-FR" sz="1400" dirty="0"/>
              <a:t>Si la commande est confirmée</a:t>
            </a:r>
          </a:p>
          <a:p>
            <a:pPr lvl="2"/>
            <a:r>
              <a:rPr lang="fr-FR" sz="1200" dirty="0"/>
              <a:t>La commande est enregistrée</a:t>
            </a:r>
          </a:p>
          <a:p>
            <a:pPr lvl="2"/>
            <a:r>
              <a:rPr lang="fr-FR" sz="1200" dirty="0"/>
              <a:t>Le règlement est enregistré, la facture est éditée</a:t>
            </a:r>
          </a:p>
          <a:p>
            <a:pPr lvl="2"/>
            <a:r>
              <a:rPr lang="fr-FR" sz="1200" dirty="0"/>
              <a:t>Le véhicule est sorti du stock</a:t>
            </a:r>
          </a:p>
          <a:p>
            <a:pPr lvl="1"/>
            <a:r>
              <a:rPr lang="fr-FR" sz="1400" dirty="0"/>
              <a:t>Le cas d’utilisation prend fin</a:t>
            </a:r>
          </a:p>
        </p:txBody>
      </p:sp>
    </p:spTree>
    <p:extLst>
      <p:ext uri="{BB962C8B-B14F-4D97-AF65-F5344CB8AC3E}">
        <p14:creationId xmlns:p14="http://schemas.microsoft.com/office/powerpoint/2010/main" val="81313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C43BE-E832-03B9-6AEE-8BF10AF4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0218"/>
            <a:ext cx="9996208" cy="786938"/>
          </a:xfrm>
        </p:spPr>
        <p:txBody>
          <a:bodyPr/>
          <a:lstStyle/>
          <a:p>
            <a:r>
              <a:rPr lang="fr-FR" dirty="0"/>
              <a:t>Enregistrement de la commande client (suite)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90D7F1-B261-E8FC-445A-9B85A6DE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7156"/>
            <a:ext cx="11076862" cy="5461462"/>
          </a:xfrm>
        </p:spPr>
        <p:txBody>
          <a:bodyPr>
            <a:normAutofit/>
          </a:bodyPr>
          <a:lstStyle/>
          <a:p>
            <a:r>
              <a:rPr lang="fr-FR" b="1" u="sng" dirty="0"/>
              <a:t>Flots alternatifs:</a:t>
            </a:r>
          </a:p>
          <a:p>
            <a:pPr lvl="1"/>
            <a:r>
              <a:rPr lang="fr-FR" dirty="0"/>
              <a:t>a - Le client n’est pas répertorié</a:t>
            </a:r>
          </a:p>
          <a:p>
            <a:pPr lvl="2"/>
            <a:r>
              <a:rPr lang="fr-FR" dirty="0"/>
              <a:t>Le commercial suspend sa saisie de commande pour aller enregistrer le client</a:t>
            </a:r>
          </a:p>
          <a:p>
            <a:pPr lvl="2"/>
            <a:r>
              <a:rPr lang="fr-FR" dirty="0"/>
              <a:t>Une fois cette action menée, l’enregistrement de la commande peut reprendre</a:t>
            </a:r>
          </a:p>
          <a:p>
            <a:pPr lvl="1"/>
            <a:r>
              <a:rPr lang="fr-FR" dirty="0"/>
              <a:t>b – les coordonnées du client sont erronées</a:t>
            </a:r>
          </a:p>
          <a:p>
            <a:pPr lvl="2"/>
            <a:r>
              <a:rPr lang="fr-FR" dirty="0"/>
              <a:t>Le système a détecté qu’une ou plusieurs informations saisies concernant le client sont absentes ou comportent des erreurs</a:t>
            </a:r>
          </a:p>
          <a:p>
            <a:pPr lvl="3"/>
            <a:r>
              <a:rPr lang="fr-FR" dirty="0"/>
              <a:t>Le système signale les informations en erreur</a:t>
            </a:r>
          </a:p>
          <a:p>
            <a:pPr lvl="3"/>
            <a:r>
              <a:rPr lang="fr-FR" dirty="0"/>
              <a:t>Le commercial corrige les erreurs</a:t>
            </a:r>
          </a:p>
          <a:p>
            <a:pPr lvl="3"/>
            <a:r>
              <a:rPr lang="fr-FR" dirty="0"/>
              <a:t>Ceci se répète jusqu’à ce que le système ne détecte plus d’erreur</a:t>
            </a:r>
          </a:p>
          <a:p>
            <a:pPr lvl="2"/>
            <a:r>
              <a:rPr lang="fr-FR" dirty="0"/>
              <a:t>Le scénario normal reprend</a:t>
            </a:r>
          </a:p>
          <a:p>
            <a:pPr lvl="1"/>
            <a:r>
              <a:rPr lang="fr-FR" dirty="0"/>
              <a:t>c – La référence du véhicule saisie est inconnue</a:t>
            </a:r>
          </a:p>
          <a:p>
            <a:pPr lvl="2"/>
            <a:r>
              <a:rPr lang="fr-FR" sz="1400" dirty="0"/>
              <a:t>Le système affiche une liste des références existantes</a:t>
            </a:r>
          </a:p>
          <a:p>
            <a:pPr lvl="2"/>
            <a:r>
              <a:rPr lang="fr-FR" dirty="0"/>
              <a:t>Le commercial sélectionne la référence voulue</a:t>
            </a:r>
          </a:p>
          <a:p>
            <a:pPr lvl="2"/>
            <a:r>
              <a:rPr lang="fr-FR" sz="1400" dirty="0"/>
              <a:t>Le scénario normal reprend</a:t>
            </a:r>
          </a:p>
        </p:txBody>
      </p:sp>
    </p:spTree>
    <p:extLst>
      <p:ext uri="{BB962C8B-B14F-4D97-AF65-F5344CB8AC3E}">
        <p14:creationId xmlns:p14="http://schemas.microsoft.com/office/powerpoint/2010/main" val="330535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C43BE-E832-03B9-6AEE-8BF10AF4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0218"/>
            <a:ext cx="9996208" cy="786938"/>
          </a:xfrm>
        </p:spPr>
        <p:txBody>
          <a:bodyPr/>
          <a:lstStyle/>
          <a:p>
            <a:r>
              <a:rPr lang="fr-FR" dirty="0"/>
              <a:t>Enregistrement de la commande client (suite)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90D7F1-B261-E8FC-445A-9B85A6DE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7156"/>
            <a:ext cx="11076862" cy="5461462"/>
          </a:xfrm>
        </p:spPr>
        <p:txBody>
          <a:bodyPr>
            <a:normAutofit/>
          </a:bodyPr>
          <a:lstStyle/>
          <a:p>
            <a:r>
              <a:rPr lang="fr-FR" b="1" u="sng" dirty="0"/>
              <a:t>Flots alternatifs:</a:t>
            </a:r>
          </a:p>
          <a:p>
            <a:pPr lvl="1"/>
            <a:r>
              <a:rPr lang="fr-FR" dirty="0"/>
              <a:t>d – Il N’y a pas la référence en stock</a:t>
            </a:r>
          </a:p>
          <a:p>
            <a:pPr lvl="2"/>
            <a:r>
              <a:rPr lang="fr-FR" dirty="0"/>
              <a:t>Le système recherche le délai de livraison</a:t>
            </a:r>
          </a:p>
          <a:p>
            <a:pPr lvl="2"/>
            <a:r>
              <a:rPr lang="fr-FR" dirty="0"/>
              <a:t>Si le délai est accepté par le client, le scénario normal reprend</a:t>
            </a:r>
          </a:p>
          <a:p>
            <a:pPr lvl="2"/>
            <a:r>
              <a:rPr lang="fr-FR" dirty="0"/>
              <a:t>Sinon, il y’a abandon de la procédure en cours</a:t>
            </a:r>
          </a:p>
          <a:p>
            <a:pPr lvl="1"/>
            <a:r>
              <a:rPr lang="fr-FR" dirty="0"/>
              <a:t>e – le règlement ne peut pas être enregistré</a:t>
            </a:r>
          </a:p>
          <a:p>
            <a:pPr lvl="2"/>
            <a:r>
              <a:rPr lang="fr-FR" dirty="0"/>
              <a:t>Le cas d’utilisation prend fin</a:t>
            </a:r>
          </a:p>
          <a:p>
            <a:pPr lvl="1"/>
            <a:r>
              <a:rPr lang="fr-FR" dirty="0"/>
              <a:t>f – La prise de commande n’est pas confirmée</a:t>
            </a:r>
          </a:p>
          <a:p>
            <a:pPr lvl="2"/>
            <a:r>
              <a:rPr lang="fr-FR" sz="1400" dirty="0"/>
              <a:t>Le système annule le règlement s’il a été enregistré</a:t>
            </a:r>
          </a:p>
          <a:p>
            <a:pPr lvl="2"/>
            <a:r>
              <a:rPr lang="fr-FR" dirty="0"/>
              <a:t>Le cas d’utilisation prend fin</a:t>
            </a:r>
          </a:p>
          <a:p>
            <a:pPr marL="714375" lvl="2"/>
            <a:r>
              <a:rPr lang="fr-FR" sz="1600" dirty="0"/>
              <a:t>g – Il peut y’avoir abandon à tout moment du processus</a:t>
            </a:r>
          </a:p>
          <a:p>
            <a:pPr marL="1171575" lvl="3"/>
            <a:r>
              <a:rPr lang="fr-FR" sz="1400" dirty="0"/>
              <a:t>Le cas d’utilisation prend fin</a:t>
            </a:r>
          </a:p>
        </p:txBody>
      </p:sp>
    </p:spTree>
    <p:extLst>
      <p:ext uri="{BB962C8B-B14F-4D97-AF65-F5344CB8AC3E}">
        <p14:creationId xmlns:p14="http://schemas.microsoft.com/office/powerpoint/2010/main" val="18886617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1060</TotalTime>
  <Words>625</Words>
  <Application>Microsoft Office PowerPoint</Application>
  <PresentationFormat>Grand écran</PresentationFormat>
  <Paragraphs>82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UML – Diagrammes de séquence</vt:lpstr>
      <vt:lpstr>Diagramme de séquence</vt:lpstr>
      <vt:lpstr>Diagramme de séquence « système »</vt:lpstr>
      <vt:lpstr>Diagramme de séquence « système »</vt:lpstr>
      <vt:lpstr>Exemple concret:  Un commercial veut saisir  des informations concernant  la commande d’un véhicule par un client  Etudions la rédaction d’un cas d’utilisation</vt:lpstr>
      <vt:lpstr>Enregistrement de la commande client</vt:lpstr>
      <vt:lpstr>Enregistrement de la commande client</vt:lpstr>
      <vt:lpstr>Enregistrement de la commande client (suite) </vt:lpstr>
      <vt:lpstr>Enregistrement de la commande client (suite) </vt:lpstr>
      <vt:lpstr>Scénario « happy day »</vt:lpstr>
      <vt:lpstr>Scénarios alternatifs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– Diagrammes de séquence</dc:title>
  <dc:creator>Delacroix Guillaume</dc:creator>
  <cp:lastModifiedBy>Delacroix Guillaume</cp:lastModifiedBy>
  <cp:revision>3</cp:revision>
  <dcterms:created xsi:type="dcterms:W3CDTF">2023-11-15T14:11:58Z</dcterms:created>
  <dcterms:modified xsi:type="dcterms:W3CDTF">2023-11-16T07:52:55Z</dcterms:modified>
</cp:coreProperties>
</file>