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1EBD-7B1D-407B-958F-837CE66A1051}" v="2" dt="2024-01-09T09:41:5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acroix Guillaume" userId="ca610701-52d6-49fe-8b4d-0dfdc53be06a" providerId="ADAL" clId="{85171EBD-7B1D-407B-958F-837CE66A1051}"/>
    <pc:docChg chg="modSld">
      <pc:chgData name="Delacroix Guillaume" userId="ca610701-52d6-49fe-8b4d-0dfdc53be06a" providerId="ADAL" clId="{85171EBD-7B1D-407B-958F-837CE66A1051}" dt="2024-01-09T09:42:52.904" v="10" actId="20577"/>
      <pc:docMkLst>
        <pc:docMk/>
      </pc:docMkLst>
      <pc:sldChg chg="modSp mod">
        <pc:chgData name="Delacroix Guillaume" userId="ca610701-52d6-49fe-8b4d-0dfdc53be06a" providerId="ADAL" clId="{85171EBD-7B1D-407B-958F-837CE66A1051}" dt="2024-01-09T09:41:21.855" v="6" actId="20577"/>
        <pc:sldMkLst>
          <pc:docMk/>
          <pc:sldMk cId="220981420" sldId="264"/>
        </pc:sldMkLst>
        <pc:spChg chg="mod">
          <ac:chgData name="Delacroix Guillaume" userId="ca610701-52d6-49fe-8b4d-0dfdc53be06a" providerId="ADAL" clId="{85171EBD-7B1D-407B-958F-837CE66A1051}" dt="2024-01-09T09:41:21.855" v="6" actId="20577"/>
          <ac:spMkLst>
            <pc:docMk/>
            <pc:sldMk cId="220981420" sldId="264"/>
            <ac:spMk id="2" creationId="{AF2C8B1C-3242-7EF2-56A9-E2228B2BDC64}"/>
          </ac:spMkLst>
        </pc:spChg>
      </pc:sldChg>
      <pc:sldChg chg="modSp mod">
        <pc:chgData name="Delacroix Guillaume" userId="ca610701-52d6-49fe-8b4d-0dfdc53be06a" providerId="ADAL" clId="{85171EBD-7B1D-407B-958F-837CE66A1051}" dt="2024-01-09T09:41:54.854" v="9" actId="14100"/>
        <pc:sldMkLst>
          <pc:docMk/>
          <pc:sldMk cId="429610191" sldId="265"/>
        </pc:sldMkLst>
        <pc:spChg chg="mod">
          <ac:chgData name="Delacroix Guillaume" userId="ca610701-52d6-49fe-8b4d-0dfdc53be06a" providerId="ADAL" clId="{85171EBD-7B1D-407B-958F-837CE66A1051}" dt="2024-01-09T09:41:44.191" v="7" actId="120"/>
          <ac:spMkLst>
            <pc:docMk/>
            <pc:sldMk cId="429610191" sldId="265"/>
            <ac:spMk id="3" creationId="{6BF50D68-3938-0286-CA53-A15A7688C8C6}"/>
          </ac:spMkLst>
        </pc:spChg>
        <pc:picChg chg="mod">
          <ac:chgData name="Delacroix Guillaume" userId="ca610701-52d6-49fe-8b4d-0dfdc53be06a" providerId="ADAL" clId="{85171EBD-7B1D-407B-958F-837CE66A1051}" dt="2024-01-09T09:41:54.854" v="9" actId="14100"/>
          <ac:picMkLst>
            <pc:docMk/>
            <pc:sldMk cId="429610191" sldId="265"/>
            <ac:picMk id="3074" creationId="{02648B46-DC01-95C4-E5AA-970809345F39}"/>
          </ac:picMkLst>
        </pc:picChg>
      </pc:sldChg>
      <pc:sldChg chg="modSp mod">
        <pc:chgData name="Delacroix Guillaume" userId="ca610701-52d6-49fe-8b4d-0dfdc53be06a" providerId="ADAL" clId="{85171EBD-7B1D-407B-958F-837CE66A1051}" dt="2024-01-09T09:42:52.904" v="10" actId="20577"/>
        <pc:sldMkLst>
          <pc:docMk/>
          <pc:sldMk cId="4102280587" sldId="276"/>
        </pc:sldMkLst>
        <pc:spChg chg="mod">
          <ac:chgData name="Delacroix Guillaume" userId="ca610701-52d6-49fe-8b4d-0dfdc53be06a" providerId="ADAL" clId="{85171EBD-7B1D-407B-958F-837CE66A1051}" dt="2024-01-09T09:42:52.904" v="10" actId="20577"/>
          <ac:spMkLst>
            <pc:docMk/>
            <pc:sldMk cId="4102280587" sldId="276"/>
            <ac:spMk id="2" creationId="{7A656D5D-CEBF-1E6D-2689-85AB15EB7F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E4EB0-D81E-4D68-8BE0-89F23F1815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82A151-FE17-413A-ACC8-F66E8D132069}">
      <dgm:prSet/>
      <dgm:spPr/>
      <dgm:t>
        <a:bodyPr/>
        <a:lstStyle/>
        <a:p>
          <a:r>
            <a:rPr lang="fr-FR"/>
            <a:t>C’est le lien entre un acteur et une activité</a:t>
          </a:r>
          <a:endParaRPr lang="en-US"/>
        </a:p>
      </dgm:t>
    </dgm:pt>
    <dgm:pt modelId="{317BC7A7-992D-4C73-96AD-A3E50FEFB893}" type="parTrans" cxnId="{88944E53-77AD-44DE-B3EF-4B046D957F33}">
      <dgm:prSet/>
      <dgm:spPr/>
      <dgm:t>
        <a:bodyPr/>
        <a:lstStyle/>
        <a:p>
          <a:endParaRPr lang="en-US"/>
        </a:p>
      </dgm:t>
    </dgm:pt>
    <dgm:pt modelId="{CFED251F-FD49-4B52-8AEF-432C02CD3975}" type="sibTrans" cxnId="{88944E53-77AD-44DE-B3EF-4B046D957F33}">
      <dgm:prSet/>
      <dgm:spPr/>
      <dgm:t>
        <a:bodyPr/>
        <a:lstStyle/>
        <a:p>
          <a:endParaRPr lang="en-US"/>
        </a:p>
      </dgm:t>
    </dgm:pt>
    <dgm:pt modelId="{E7E3001F-FEBB-4686-85B2-7ABAC111C26D}">
      <dgm:prSet/>
      <dgm:spPr/>
      <dgm:t>
        <a:bodyPr/>
        <a:lstStyle/>
        <a:p>
          <a:r>
            <a:rPr lang="fr-FR"/>
            <a:t>Formalisme: Flèche trait plein</a:t>
          </a:r>
          <a:endParaRPr lang="en-US"/>
        </a:p>
      </dgm:t>
    </dgm:pt>
    <dgm:pt modelId="{3E92EF03-56F4-43BA-B5A5-3FC543885EDB}" type="parTrans" cxnId="{2C425818-E39E-455E-93F2-54F9A7C02E46}">
      <dgm:prSet/>
      <dgm:spPr/>
      <dgm:t>
        <a:bodyPr/>
        <a:lstStyle/>
        <a:p>
          <a:endParaRPr lang="en-US"/>
        </a:p>
      </dgm:t>
    </dgm:pt>
    <dgm:pt modelId="{15FB2FAA-CF23-4A01-BC8B-B0E86905A7E1}" type="sibTrans" cxnId="{2C425818-E39E-455E-93F2-54F9A7C02E46}">
      <dgm:prSet/>
      <dgm:spPr/>
      <dgm:t>
        <a:bodyPr/>
        <a:lstStyle/>
        <a:p>
          <a:endParaRPr lang="en-US"/>
        </a:p>
      </dgm:t>
    </dgm:pt>
    <dgm:pt modelId="{FF3DBB9A-7350-43F0-9C57-08E09FE14E15}" type="pres">
      <dgm:prSet presAssocID="{17EE4EB0-D81E-4D68-8BE0-89F23F181554}" presName="outerComposite" presStyleCnt="0">
        <dgm:presLayoutVars>
          <dgm:chMax val="5"/>
          <dgm:dir/>
          <dgm:resizeHandles val="exact"/>
        </dgm:presLayoutVars>
      </dgm:prSet>
      <dgm:spPr/>
    </dgm:pt>
    <dgm:pt modelId="{605A2FA3-76EC-4232-B4A0-3D7F43269691}" type="pres">
      <dgm:prSet presAssocID="{17EE4EB0-D81E-4D68-8BE0-89F23F181554}" presName="dummyMaxCanvas" presStyleCnt="0">
        <dgm:presLayoutVars/>
      </dgm:prSet>
      <dgm:spPr/>
    </dgm:pt>
    <dgm:pt modelId="{424E6EE7-2D5E-4A4E-8440-B12906D95D4D}" type="pres">
      <dgm:prSet presAssocID="{17EE4EB0-D81E-4D68-8BE0-89F23F181554}" presName="TwoNodes_1" presStyleLbl="node1" presStyleIdx="0" presStyleCnt="2">
        <dgm:presLayoutVars>
          <dgm:bulletEnabled val="1"/>
        </dgm:presLayoutVars>
      </dgm:prSet>
      <dgm:spPr/>
    </dgm:pt>
    <dgm:pt modelId="{F3EC70CF-C3A2-47B3-897E-FCF402C39E82}" type="pres">
      <dgm:prSet presAssocID="{17EE4EB0-D81E-4D68-8BE0-89F23F181554}" presName="TwoNodes_2" presStyleLbl="node1" presStyleIdx="1" presStyleCnt="2">
        <dgm:presLayoutVars>
          <dgm:bulletEnabled val="1"/>
        </dgm:presLayoutVars>
      </dgm:prSet>
      <dgm:spPr/>
    </dgm:pt>
    <dgm:pt modelId="{9C60DB4E-3361-4A6F-A1BA-D4645E4BA2C5}" type="pres">
      <dgm:prSet presAssocID="{17EE4EB0-D81E-4D68-8BE0-89F23F181554}" presName="TwoConn_1-2" presStyleLbl="fgAccFollowNode1" presStyleIdx="0" presStyleCnt="1">
        <dgm:presLayoutVars>
          <dgm:bulletEnabled val="1"/>
        </dgm:presLayoutVars>
      </dgm:prSet>
      <dgm:spPr/>
    </dgm:pt>
    <dgm:pt modelId="{B785248D-5E5F-4D5D-83E9-28763ECB5EE7}" type="pres">
      <dgm:prSet presAssocID="{17EE4EB0-D81E-4D68-8BE0-89F23F181554}" presName="TwoNodes_1_text" presStyleLbl="node1" presStyleIdx="1" presStyleCnt="2">
        <dgm:presLayoutVars>
          <dgm:bulletEnabled val="1"/>
        </dgm:presLayoutVars>
      </dgm:prSet>
      <dgm:spPr/>
    </dgm:pt>
    <dgm:pt modelId="{505D51C7-8923-4049-8728-4C9AA850473F}" type="pres">
      <dgm:prSet presAssocID="{17EE4EB0-D81E-4D68-8BE0-89F23F18155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5F15803-D3BD-43E4-B332-B7C9DF1CF22D}" type="presOf" srcId="{E7E3001F-FEBB-4686-85B2-7ABAC111C26D}" destId="{505D51C7-8923-4049-8728-4C9AA850473F}" srcOrd="1" destOrd="0" presId="urn:microsoft.com/office/officeart/2005/8/layout/vProcess5"/>
    <dgm:cxn modelId="{2C425818-E39E-455E-93F2-54F9A7C02E46}" srcId="{17EE4EB0-D81E-4D68-8BE0-89F23F181554}" destId="{E7E3001F-FEBB-4686-85B2-7ABAC111C26D}" srcOrd="1" destOrd="0" parTransId="{3E92EF03-56F4-43BA-B5A5-3FC543885EDB}" sibTransId="{15FB2FAA-CF23-4A01-BC8B-B0E86905A7E1}"/>
    <dgm:cxn modelId="{9A9C404B-55B8-4B29-8C6E-68E0BC34D43D}" type="presOf" srcId="{17EE4EB0-D81E-4D68-8BE0-89F23F181554}" destId="{FF3DBB9A-7350-43F0-9C57-08E09FE14E15}" srcOrd="0" destOrd="0" presId="urn:microsoft.com/office/officeart/2005/8/layout/vProcess5"/>
    <dgm:cxn modelId="{88944E53-77AD-44DE-B3EF-4B046D957F33}" srcId="{17EE4EB0-D81E-4D68-8BE0-89F23F181554}" destId="{5082A151-FE17-413A-ACC8-F66E8D132069}" srcOrd="0" destOrd="0" parTransId="{317BC7A7-992D-4C73-96AD-A3E50FEFB893}" sibTransId="{CFED251F-FD49-4B52-8AEF-432C02CD3975}"/>
    <dgm:cxn modelId="{134F1CA5-795C-411B-9ABB-C61E296D5E9D}" type="presOf" srcId="{5082A151-FE17-413A-ACC8-F66E8D132069}" destId="{424E6EE7-2D5E-4A4E-8440-B12906D95D4D}" srcOrd="0" destOrd="0" presId="urn:microsoft.com/office/officeart/2005/8/layout/vProcess5"/>
    <dgm:cxn modelId="{83BA91CB-E7EF-4AD1-A1DD-FF4334B2A984}" type="presOf" srcId="{5082A151-FE17-413A-ACC8-F66E8D132069}" destId="{B785248D-5E5F-4D5D-83E9-28763ECB5EE7}" srcOrd="1" destOrd="0" presId="urn:microsoft.com/office/officeart/2005/8/layout/vProcess5"/>
    <dgm:cxn modelId="{6E7ACAF9-C2AE-4D6D-B6C2-B0C642F3954A}" type="presOf" srcId="{CFED251F-FD49-4B52-8AEF-432C02CD3975}" destId="{9C60DB4E-3361-4A6F-A1BA-D4645E4BA2C5}" srcOrd="0" destOrd="0" presId="urn:microsoft.com/office/officeart/2005/8/layout/vProcess5"/>
    <dgm:cxn modelId="{33417FFE-1A9A-474B-8933-0F070869F8AB}" type="presOf" srcId="{E7E3001F-FEBB-4686-85B2-7ABAC111C26D}" destId="{F3EC70CF-C3A2-47B3-897E-FCF402C39E82}" srcOrd="0" destOrd="0" presId="urn:microsoft.com/office/officeart/2005/8/layout/vProcess5"/>
    <dgm:cxn modelId="{6FF28E11-C830-4CB5-829C-A99DD216E18C}" type="presParOf" srcId="{FF3DBB9A-7350-43F0-9C57-08E09FE14E15}" destId="{605A2FA3-76EC-4232-B4A0-3D7F43269691}" srcOrd="0" destOrd="0" presId="urn:microsoft.com/office/officeart/2005/8/layout/vProcess5"/>
    <dgm:cxn modelId="{3CF15701-4500-494D-9055-05EB76A59D70}" type="presParOf" srcId="{FF3DBB9A-7350-43F0-9C57-08E09FE14E15}" destId="{424E6EE7-2D5E-4A4E-8440-B12906D95D4D}" srcOrd="1" destOrd="0" presId="urn:microsoft.com/office/officeart/2005/8/layout/vProcess5"/>
    <dgm:cxn modelId="{8EF6E522-F125-405B-B555-3BC5435D5D39}" type="presParOf" srcId="{FF3DBB9A-7350-43F0-9C57-08E09FE14E15}" destId="{F3EC70CF-C3A2-47B3-897E-FCF402C39E82}" srcOrd="2" destOrd="0" presId="urn:microsoft.com/office/officeart/2005/8/layout/vProcess5"/>
    <dgm:cxn modelId="{C43D9014-04DC-42C8-A1F0-F370DF1CFDBC}" type="presParOf" srcId="{FF3DBB9A-7350-43F0-9C57-08E09FE14E15}" destId="{9C60DB4E-3361-4A6F-A1BA-D4645E4BA2C5}" srcOrd="3" destOrd="0" presId="urn:microsoft.com/office/officeart/2005/8/layout/vProcess5"/>
    <dgm:cxn modelId="{C6A5D78D-34DA-4CF1-B44C-77B5C2608EA6}" type="presParOf" srcId="{FF3DBB9A-7350-43F0-9C57-08E09FE14E15}" destId="{B785248D-5E5F-4D5D-83E9-28763ECB5EE7}" srcOrd="4" destOrd="0" presId="urn:microsoft.com/office/officeart/2005/8/layout/vProcess5"/>
    <dgm:cxn modelId="{6B6DAFEB-97C7-45C7-BC69-78D989BD33B0}" type="presParOf" srcId="{FF3DBB9A-7350-43F0-9C57-08E09FE14E15}" destId="{505D51C7-8923-4049-8728-4C9AA850473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E6EE7-2D5E-4A4E-8440-B12906D95D4D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C’est le lien entre un acteur et une activité</a:t>
          </a:r>
          <a:endParaRPr lang="en-US" sz="4700" kern="1200"/>
        </a:p>
      </dsp:txBody>
      <dsp:txXfrm>
        <a:off x="53952" y="53952"/>
        <a:ext cx="6271493" cy="1734162"/>
      </dsp:txXfrm>
    </dsp:sp>
    <dsp:sp modelId="{F3EC70CF-C3A2-47B3-897E-FCF402C39E82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Formalisme: Flèche trait plein</a:t>
          </a:r>
          <a:endParaRPr lang="en-US" sz="4700" kern="1200"/>
        </a:p>
      </dsp:txBody>
      <dsp:txXfrm>
        <a:off x="1496671" y="2305367"/>
        <a:ext cx="5427445" cy="1734162"/>
      </dsp:txXfrm>
    </dsp:sp>
    <dsp:sp modelId="{9C60DB4E-3361-4A6F-A1BA-D4645E4BA2C5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0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15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1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89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9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6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3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0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0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CBE9-725E-47DD-B461-42DB8E119383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FEEF9E-48EB-49AF-A895-A24121986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4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B0ED2-2663-E511-6A09-ED079709F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UML – Introduction &amp; diagrammes de cas d’utilisation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FFDFA1-7129-1CE6-1006-7CF3E5BFD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94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des cas d’utilisation (Use Case)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50D68-3938-0286-CA53-A15A7688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Exemple</a:t>
            </a:r>
          </a:p>
          <a:p>
            <a:endParaRPr lang="fr-FR" sz="2000" dirty="0"/>
          </a:p>
        </p:txBody>
      </p:sp>
      <p:pic>
        <p:nvPicPr>
          <p:cNvPr id="3074" name="Picture 2" descr="Exemple de diagramme d'utilisation">
            <a:extLst>
              <a:ext uri="{FF2B5EF4-FFF2-40B4-BE49-F238E27FC236}">
                <a16:creationId xmlns:a16="http://schemas.microsoft.com/office/drawing/2014/main" id="{02648B46-DC01-95C4-E5AA-97080934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99" y="1695450"/>
            <a:ext cx="6555003" cy="45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1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des cas d’utilisation (Use Case)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50D68-3938-0286-CA53-A15A7688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2967"/>
          </a:xfrm>
        </p:spPr>
        <p:txBody>
          <a:bodyPr>
            <a:normAutofit/>
          </a:bodyPr>
          <a:lstStyle/>
          <a:p>
            <a:r>
              <a:rPr lang="fr-FR" sz="2000" dirty="0"/>
              <a:t>Cas d’utilisation définissant le S.I. du côté des </a:t>
            </a:r>
            <a:br>
              <a:rPr lang="fr-FR" sz="2000" dirty="0"/>
            </a:br>
            <a:r>
              <a:rPr lang="fr-FR" sz="2000" dirty="0"/>
              <a:t>utilisateurs (besoins)</a:t>
            </a:r>
          </a:p>
          <a:p>
            <a:r>
              <a:rPr lang="fr-FR" sz="2000" dirty="0"/>
              <a:t>Acteur = rôle</a:t>
            </a:r>
          </a:p>
          <a:p>
            <a:r>
              <a:rPr lang="fr-FR" sz="2000" dirty="0"/>
              <a:t>Un acteur est extérieur au S.I.</a:t>
            </a:r>
          </a:p>
          <a:p>
            <a:r>
              <a:rPr lang="fr-FR" sz="2000" dirty="0"/>
              <a:t>Acteur: un humain, une organisation, un autre S.I.,</a:t>
            </a:r>
            <a:br>
              <a:rPr lang="fr-FR" sz="2000" dirty="0"/>
            </a:br>
            <a:r>
              <a:rPr lang="fr-FR" sz="2000" dirty="0"/>
              <a:t>un capteur…</a:t>
            </a:r>
          </a:p>
          <a:p>
            <a:r>
              <a:rPr lang="fr-FR" sz="2000" dirty="0"/>
              <a:t>Avant de modéliser, tout un ensemble de questions</a:t>
            </a:r>
            <a:br>
              <a:rPr lang="fr-FR" sz="2000" dirty="0"/>
            </a:br>
            <a:r>
              <a:rPr lang="fr-FR" sz="2000" dirty="0"/>
              <a:t> à se poser:</a:t>
            </a:r>
            <a:br>
              <a:rPr lang="fr-FR" sz="2000" dirty="0"/>
            </a:br>
            <a:r>
              <a:rPr lang="fr-FR" sz="2000" dirty="0"/>
              <a:t>		Qui ?</a:t>
            </a:r>
            <a:br>
              <a:rPr lang="fr-FR" sz="2000" dirty="0"/>
            </a:br>
            <a:r>
              <a:rPr lang="fr-FR" sz="2000" dirty="0"/>
              <a:t>		Quoi ?</a:t>
            </a:r>
            <a:br>
              <a:rPr lang="fr-FR" sz="2000" dirty="0"/>
            </a:br>
            <a:r>
              <a:rPr lang="fr-FR" sz="2000" dirty="0"/>
              <a:t>		Comment ?</a:t>
            </a:r>
            <a:br>
              <a:rPr lang="fr-FR" sz="2000" dirty="0"/>
            </a:br>
            <a:r>
              <a:rPr lang="fr-FR" sz="2000" dirty="0"/>
              <a:t>		…</a:t>
            </a:r>
          </a:p>
          <a:p>
            <a:endParaRPr lang="fr-FR" sz="2000" dirty="0"/>
          </a:p>
        </p:txBody>
      </p:sp>
      <p:pic>
        <p:nvPicPr>
          <p:cNvPr id="3074" name="Picture 2" descr="Exemple de diagramme d'utilisation">
            <a:extLst>
              <a:ext uri="{FF2B5EF4-FFF2-40B4-BE49-F238E27FC236}">
                <a16:creationId xmlns:a16="http://schemas.microsoft.com/office/drawing/2014/main" id="{02648B46-DC01-95C4-E5AA-97080934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3" y="1695450"/>
            <a:ext cx="5019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des cas d’utilisation (Use Case)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50D68-3938-0286-CA53-A15A7688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2967"/>
          </a:xfrm>
        </p:spPr>
        <p:txBody>
          <a:bodyPr>
            <a:normAutofit/>
          </a:bodyPr>
          <a:lstStyle/>
          <a:p>
            <a:r>
              <a:rPr lang="fr-FR" sz="2000" dirty="0"/>
              <a:t>Une représentation globale (schéma) des activités</a:t>
            </a:r>
            <a:br>
              <a:rPr lang="fr-FR" sz="2000" dirty="0"/>
            </a:br>
            <a:r>
              <a:rPr lang="fr-FR" sz="2000" dirty="0"/>
              <a:t>d’un acteur</a:t>
            </a:r>
          </a:p>
          <a:p>
            <a:r>
              <a:rPr lang="fr-FR" sz="2000" dirty="0"/>
              <a:t>Vision globale du système par l’acteur</a:t>
            </a:r>
          </a:p>
          <a:p>
            <a:r>
              <a:rPr lang="fr-FR" sz="2000" dirty="0"/>
              <a:t>L’ensemble des opérations possibles entre les</a:t>
            </a:r>
            <a:br>
              <a:rPr lang="fr-FR" sz="2000" dirty="0"/>
            </a:br>
            <a:r>
              <a:rPr lang="fr-FR" sz="2000" dirty="0"/>
              <a:t>acteurs et le système</a:t>
            </a:r>
          </a:p>
          <a:p>
            <a:endParaRPr lang="fr-FR" sz="2000" dirty="0"/>
          </a:p>
        </p:txBody>
      </p:sp>
      <p:pic>
        <p:nvPicPr>
          <p:cNvPr id="3074" name="Picture 2" descr="Exemple de diagramme d'utilisation">
            <a:extLst>
              <a:ext uri="{FF2B5EF4-FFF2-40B4-BE49-F238E27FC236}">
                <a16:creationId xmlns:a16="http://schemas.microsoft.com/office/drawing/2014/main" id="{02648B46-DC01-95C4-E5AA-97080934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3" y="1695450"/>
            <a:ext cx="5019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2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des cas d’utilisation (Use Case): Formalisme</a:t>
            </a:r>
          </a:p>
        </p:txBody>
      </p:sp>
      <p:pic>
        <p:nvPicPr>
          <p:cNvPr id="4098" name="Picture 2" descr="Diagramme d'utilisation : formalisme">
            <a:extLst>
              <a:ext uri="{FF2B5EF4-FFF2-40B4-BE49-F238E27FC236}">
                <a16:creationId xmlns:a16="http://schemas.microsoft.com/office/drawing/2014/main" id="{80185B5A-2857-E406-D1F6-F7516B6AA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0" y="2360815"/>
            <a:ext cx="11585370" cy="30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3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des cas d’utilisation (Use Case): Formalisme</a:t>
            </a:r>
          </a:p>
        </p:txBody>
      </p:sp>
      <p:pic>
        <p:nvPicPr>
          <p:cNvPr id="1026" name="Picture 2" descr="Diagramme d'utilisation : formalisme 2">
            <a:extLst>
              <a:ext uri="{FF2B5EF4-FFF2-40B4-BE49-F238E27FC236}">
                <a16:creationId xmlns:a16="http://schemas.microsoft.com/office/drawing/2014/main" id="{9386DA0E-5278-D3E2-50EF-96B39AF88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7711"/>
            <a:ext cx="7969077" cy="4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3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CC6EE2-E402-8672-BB48-04C14799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L’association de communication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2F891C8-CEE1-2508-CDF8-8BC43B3A6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5399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6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FEB09-6CD2-F196-4BBC-056D7B3F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FR" dirty="0"/>
              <a:t>Généralisation entre acteurs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6EA6C-6FB7-E3B7-0C82-2F4006E2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fr-FR" dirty="0"/>
              <a:t>Généralisation: regroupement d’acteurs (rôles)</a:t>
            </a:r>
            <a:br>
              <a:rPr lang="fr-FR" dirty="0"/>
            </a:br>
            <a:r>
              <a:rPr lang="fr-FR" dirty="0"/>
              <a:t>	Exemple: un guichetier en chef est aussi un guichetier, un client professionnel est avant tout un client</a:t>
            </a:r>
          </a:p>
          <a:p>
            <a:r>
              <a:rPr lang="fr-FR" dirty="0"/>
              <a:t>La généralisation est la seule relation possible entre les acteurs</a:t>
            </a:r>
          </a:p>
          <a:p>
            <a:r>
              <a:rPr lang="fr-FR" dirty="0"/>
              <a:t>La généralisation est formalisée par une grande flèche avec un triangle non plein comme pointe</a:t>
            </a:r>
          </a:p>
          <a:p>
            <a:r>
              <a:rPr lang="fr-FR" dirty="0"/>
              <a:t>En bref, la généralisation c’est l’équivalent de la classe parente</a:t>
            </a:r>
            <a:br>
              <a:rPr lang="fr-FR" dirty="0"/>
            </a:br>
            <a:r>
              <a:rPr lang="fr-FR" dirty="0"/>
              <a:t>	Guichetier pour le guichetier en chef</a:t>
            </a:r>
            <a:br>
              <a:rPr lang="fr-FR" dirty="0"/>
            </a:br>
            <a:r>
              <a:rPr lang="fr-FR" dirty="0"/>
              <a:t>	Client pour le client professionnel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2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FEB09-6CD2-F196-4BBC-056D7B3F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FR" dirty="0"/>
              <a:t>Spécialisation entre acteurs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6EA6C-6FB7-E3B7-0C82-2F4006E2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Du coup la spécialisation correspond à la classe file:</a:t>
            </a:r>
            <a:br>
              <a:rPr lang="fr-FR" sz="2000" dirty="0"/>
            </a:br>
            <a:r>
              <a:rPr lang="fr-FR" sz="2000" dirty="0"/>
              <a:t>	« Client professionnel » hérite de « Client »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8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5D6DF-8EB3-2C91-C5B0-576A7D9C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FR" dirty="0"/>
              <a:t>L’inclusion : « </a:t>
            </a:r>
            <a:r>
              <a:rPr lang="fr-FR" dirty="0" err="1"/>
              <a:t>Include</a:t>
            </a:r>
            <a:r>
              <a:rPr lang="fr-FR" dirty="0"/>
              <a:t> »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5D4DB-C51D-9BE5-5CB9-D6849403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L’inclusion c’est une action obligatoire découlant d’une 1</a:t>
            </a:r>
            <a:r>
              <a:rPr lang="fr-FR" sz="2000" baseline="30000" dirty="0"/>
              <a:t>ère</a:t>
            </a:r>
            <a:r>
              <a:rPr lang="fr-FR" sz="2000" dirty="0"/>
              <a:t> action:</a:t>
            </a:r>
            <a:br>
              <a:rPr lang="fr-FR" sz="2000" dirty="0"/>
            </a:br>
            <a:r>
              <a:rPr lang="fr-FR" sz="2000" dirty="0"/>
              <a:t>	Exemple: consulter ses commandes </a:t>
            </a:r>
            <a:r>
              <a:rPr lang="fr-FR" sz="2000" b="1" dirty="0"/>
              <a:t>inclus</a:t>
            </a:r>
            <a:r>
              <a:rPr lang="fr-FR" sz="2000" dirty="0"/>
              <a:t> de se connecter en premier lieu sur le site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47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5D6DF-8EB3-2C91-C5B0-576A7D9C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FR" dirty="0"/>
              <a:t>L’extension : « </a:t>
            </a:r>
            <a:r>
              <a:rPr lang="fr-FR" dirty="0" err="1"/>
              <a:t>Extends</a:t>
            </a:r>
            <a:r>
              <a:rPr lang="fr-FR" dirty="0"/>
              <a:t> »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5D4DB-C51D-9BE5-5CB9-D6849403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L’extension c’est une action optionnelle</a:t>
            </a:r>
            <a:br>
              <a:rPr lang="fr-FR" sz="2000" dirty="0"/>
            </a:br>
            <a:r>
              <a:rPr lang="fr-FR" sz="2000" dirty="0"/>
              <a:t>	Exemple 1: Consulter les points fidélité </a:t>
            </a:r>
            <a:r>
              <a:rPr lang="fr-FR" sz="2000" b="1" dirty="0"/>
              <a:t>étend</a:t>
            </a:r>
            <a:r>
              <a:rPr lang="fr-FR" sz="2000" dirty="0"/>
              <a:t> l’édition d’un chèque cadeau</a:t>
            </a:r>
            <a:br>
              <a:rPr lang="fr-FR" sz="2000" dirty="0"/>
            </a:br>
            <a:r>
              <a:rPr lang="fr-FR" sz="2000" dirty="0"/>
              <a:t>	Exemple 2: Gérer un client </a:t>
            </a:r>
            <a:r>
              <a:rPr lang="fr-FR" sz="2000" b="1" dirty="0"/>
              <a:t>étend</a:t>
            </a:r>
            <a:r>
              <a:rPr lang="fr-FR" sz="2000" dirty="0"/>
              <a:t> gérer une personne (on parle ici de la gestion des utilisateurs du site)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6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BFB2-00E1-5C0B-7A64-04699B1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Maquetter une application</a:t>
            </a:r>
          </a:p>
        </p:txBody>
      </p:sp>
      <p:pic>
        <p:nvPicPr>
          <p:cNvPr id="1026" name="Picture 2" descr="Logo UML">
            <a:extLst>
              <a:ext uri="{FF2B5EF4-FFF2-40B4-BE49-F238E27FC236}">
                <a16:creationId xmlns:a16="http://schemas.microsoft.com/office/drawing/2014/main" id="{460358B4-5EF7-0A4F-4307-776BE3662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65" y="2160588"/>
            <a:ext cx="533530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5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F6B2B-5B54-E241-8D2F-F31C1593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scénarios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777AF-3B4A-D102-BBB3-DDA11887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scénario est un seul U.C (Use Case) utilisé de plusieurs manières par un acteur, une variante/option</a:t>
            </a:r>
          </a:p>
          <a:p>
            <a:pPr lvl="1"/>
            <a:r>
              <a:rPr lang="fr-FR" sz="1800" dirty="0"/>
              <a:t>Exemple: l’action « se connecter » dégage deux scénarios</a:t>
            </a:r>
            <a:br>
              <a:rPr lang="fr-FR" sz="1800" dirty="0"/>
            </a:br>
            <a:r>
              <a:rPr lang="fr-FR" sz="1800" dirty="0"/>
              <a:t>Scénario 1 : Connexion dès la première tentative (succès)</a:t>
            </a:r>
            <a:br>
              <a:rPr lang="fr-FR" sz="1800" dirty="0"/>
            </a:br>
            <a:r>
              <a:rPr lang="fr-FR" sz="1800" dirty="0"/>
              <a:t>Scénario 2 : Echec -&gt; Dans ce cas, on recharge pour une deuxième tentative</a:t>
            </a:r>
          </a:p>
          <a:p>
            <a:pPr lvl="1"/>
            <a:endParaRPr lang="fr-FR" sz="1800" dirty="0"/>
          </a:p>
          <a:p>
            <a:pPr marL="285750" lvl="1"/>
            <a:r>
              <a:rPr lang="fr-FR" sz="2000" dirty="0"/>
              <a:t>En bref, un cas d’utilisation est un ensemble de scénarios</a:t>
            </a:r>
          </a:p>
        </p:txBody>
      </p:sp>
    </p:spTree>
    <p:extLst>
      <p:ext uri="{BB962C8B-B14F-4D97-AF65-F5344CB8AC3E}">
        <p14:creationId xmlns:p14="http://schemas.microsoft.com/office/powerpoint/2010/main" val="8933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56D5D-CEBF-1E6D-2689-85AB15EB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Tableau </a:t>
            </a:r>
            <a:r>
              <a:rPr lang="fr-FR"/>
              <a:t>des opérations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AE3F3-6B8C-DD1E-2873-0790433F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fr-FR" dirty="0"/>
              <a:t>C’est une représentation détaillée des activités d’un acteur</a:t>
            </a:r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579E1-2976-9263-8E68-CB5A99C7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6057881" cy="40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8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EFDEA-8EAE-4A30-D5CD-966BAE49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outils???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A2DDC-C846-C063-5C1C-FD5E673F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Draw.io</a:t>
            </a:r>
          </a:p>
          <a:p>
            <a:r>
              <a:rPr lang="fr-FR" sz="2000" dirty="0" err="1"/>
              <a:t>Lucidchart</a:t>
            </a:r>
            <a:endParaRPr lang="fr-FR" sz="2000" dirty="0"/>
          </a:p>
          <a:p>
            <a:r>
              <a:rPr lang="fr-FR" sz="2000" dirty="0"/>
              <a:t>Extension </a:t>
            </a:r>
            <a:r>
              <a:rPr lang="fr-FR" sz="2000" dirty="0" err="1"/>
              <a:t>PlantUml</a:t>
            </a:r>
            <a:r>
              <a:rPr lang="fr-FR" sz="2000" dirty="0"/>
              <a:t> dans </a:t>
            </a:r>
            <a:r>
              <a:rPr lang="fr-FR" sz="2000" dirty="0" err="1"/>
              <a:t>VSCode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980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DB1-3792-B423-6E1A-52C69731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Cas d’utilisation complet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4DE76D-04AD-9DB1-D64B-1E329ADCD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1316617"/>
            <a:ext cx="8123627" cy="52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62038-4343-E548-DA7A-D313DB5F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modéliser?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F93C6-F834-4BD7-77D5-B7F834EA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modèle est une représentation schématique et abstraite du monde réel</a:t>
            </a:r>
          </a:p>
          <a:p>
            <a:r>
              <a:rPr lang="fr-FR" sz="2000" dirty="0"/>
              <a:t>Découper un problème complexe en sous-problèmes</a:t>
            </a:r>
          </a:p>
          <a:p>
            <a:r>
              <a:rPr lang="fr-FR" sz="2000" dirty="0"/>
              <a:t>Mettre en évidence les liens entre 2 problèmes</a:t>
            </a:r>
          </a:p>
          <a:p>
            <a:r>
              <a:rPr lang="fr-FR" sz="2000" dirty="0"/>
              <a:t>Une représentation unique que tout le monde comprend</a:t>
            </a:r>
          </a:p>
          <a:p>
            <a:r>
              <a:rPr lang="fr-FR" sz="2000" dirty="0"/>
              <a:t>Un dessin vaut mieux qu’un beau discours</a:t>
            </a:r>
          </a:p>
        </p:txBody>
      </p:sp>
    </p:spTree>
    <p:extLst>
      <p:ext uri="{BB962C8B-B14F-4D97-AF65-F5344CB8AC3E}">
        <p14:creationId xmlns:p14="http://schemas.microsoft.com/office/powerpoint/2010/main" val="42877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modéliser le S.I.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1ED49-81DD-4690-B5C6-50D76B8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Recenser les utilisateurs, acteurs (rôles)</a:t>
            </a:r>
          </a:p>
          <a:p>
            <a:r>
              <a:rPr lang="fr-FR" sz="2000" dirty="0"/>
              <a:t>Etablir les étapes des processus (workflow)</a:t>
            </a:r>
          </a:p>
          <a:p>
            <a:r>
              <a:rPr lang="fr-FR" sz="2000" dirty="0"/>
              <a:t>Décrire les interactions avec les acteurs et autres S.I.</a:t>
            </a:r>
          </a:p>
          <a:p>
            <a:r>
              <a:rPr lang="fr-FR" sz="2000" dirty="0"/>
              <a:t>Intégrer les contraintes et les limites</a:t>
            </a:r>
          </a:p>
        </p:txBody>
      </p:sp>
    </p:spTree>
    <p:extLst>
      <p:ext uri="{BB962C8B-B14F-4D97-AF65-F5344CB8AC3E}">
        <p14:creationId xmlns:p14="http://schemas.microsoft.com/office/powerpoint/2010/main" val="20941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modéliser le S.I.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1ED49-81DD-4690-B5C6-50D76B8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2 méthodes : Merise et UML</a:t>
            </a:r>
          </a:p>
          <a:p>
            <a:r>
              <a:rPr lang="fr-FR" sz="2000" dirty="0"/>
              <a:t>UML = </a:t>
            </a:r>
            <a:r>
              <a:rPr lang="fr-FR" sz="2000" dirty="0" err="1"/>
              <a:t>Unified</a:t>
            </a:r>
            <a:r>
              <a:rPr lang="fr-FR" sz="2000" dirty="0"/>
              <a:t> Modeling Langage (=langage de modélisation unifié)</a:t>
            </a:r>
          </a:p>
          <a:p>
            <a:r>
              <a:rPr lang="fr-FR" sz="2000" dirty="0"/>
              <a:t>Avec Merise, il y’a un ordre des phases à respecter</a:t>
            </a:r>
          </a:p>
          <a:p>
            <a:r>
              <a:rPr lang="fr-FR" sz="2000" dirty="0"/>
              <a:t>En UML, les étapes sont indépendantes</a:t>
            </a:r>
          </a:p>
          <a:p>
            <a:r>
              <a:rPr lang="fr-FR" sz="2000" dirty="0"/>
              <a:t>Merise modélise la BDD</a:t>
            </a:r>
          </a:p>
          <a:p>
            <a:r>
              <a:rPr lang="fr-FR" sz="2000" dirty="0"/>
              <a:t>UML modélise la BDD + les traitements</a:t>
            </a:r>
          </a:p>
        </p:txBody>
      </p:sp>
    </p:spTree>
    <p:extLst>
      <p:ext uri="{BB962C8B-B14F-4D97-AF65-F5344CB8AC3E}">
        <p14:creationId xmlns:p14="http://schemas.microsoft.com/office/powerpoint/2010/main" val="36028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U.M.L.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1ED49-81DD-4690-B5C6-50D76B8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UML est utilisé pour modéliser visuellement:</a:t>
            </a:r>
          </a:p>
          <a:p>
            <a:pPr lvl="1"/>
            <a:r>
              <a:rPr lang="fr-FR" sz="1800" dirty="0"/>
              <a:t>Les interactions entre le système et le monde extérieur</a:t>
            </a:r>
          </a:p>
          <a:p>
            <a:pPr lvl="1"/>
            <a:r>
              <a:rPr lang="fr-FR" sz="1800" dirty="0"/>
              <a:t>Le comportement du système</a:t>
            </a:r>
          </a:p>
          <a:p>
            <a:pPr lvl="1"/>
            <a:r>
              <a:rPr lang="fr-FR" sz="1800" dirty="0"/>
              <a:t>La structure du système</a:t>
            </a:r>
          </a:p>
          <a:p>
            <a:pPr lvl="1"/>
            <a:r>
              <a:rPr lang="fr-FR" sz="1800" dirty="0"/>
              <a:t>Les composants du système</a:t>
            </a:r>
          </a:p>
        </p:txBody>
      </p:sp>
    </p:spTree>
    <p:extLst>
      <p:ext uri="{BB962C8B-B14F-4D97-AF65-F5344CB8AC3E}">
        <p14:creationId xmlns:p14="http://schemas.microsoft.com/office/powerpoint/2010/main" val="13341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diagrammes U.M.L.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1ED49-81DD-4690-B5C6-50D76B8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1996 : UML 1 : 9 diagrammes</a:t>
            </a:r>
          </a:p>
          <a:p>
            <a:r>
              <a:rPr lang="fr-FR" sz="2000" dirty="0"/>
              <a:t>2006 : UML 2 : ajout de 4 diagrammes = amenant à un total de 13 diagrammes</a:t>
            </a:r>
          </a:p>
          <a:p>
            <a:endParaRPr lang="fr-FR" sz="2000" dirty="0"/>
          </a:p>
          <a:p>
            <a:r>
              <a:rPr lang="fr-FR" sz="2000" dirty="0"/>
              <a:t>Diagrammes statiques: par exemple diagramme de cas d’utilisation (Use Case) et diagramme de classes</a:t>
            </a:r>
          </a:p>
          <a:p>
            <a:r>
              <a:rPr lang="fr-FR" sz="2000" dirty="0"/>
              <a:t>Diagrammes dynamiques: par exemple diagramme d’activités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183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diagrammes U.M.L.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080A11-25FD-FA4C-1E9C-47FFA3626E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8775"/>
            <a:ext cx="8977969" cy="47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8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8B1C-3242-7EF2-56A9-E2228B2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U.M.L. étudiés en DWWM et CDA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50D68-3938-0286-CA53-A15A7688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Diagramme de cas d’utilisation</a:t>
            </a:r>
          </a:p>
          <a:p>
            <a:r>
              <a:rPr lang="fr-FR" sz="2000" dirty="0"/>
              <a:t>Diagramme d’activité</a:t>
            </a:r>
          </a:p>
          <a:p>
            <a:r>
              <a:rPr lang="fr-FR" sz="2000" dirty="0"/>
              <a:t>Diagramme de classe</a:t>
            </a:r>
          </a:p>
          <a:p>
            <a:r>
              <a:rPr lang="fr-FR" sz="2000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220981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733</Words>
  <Application>Microsoft Office PowerPoint</Application>
  <PresentationFormat>Grand écran</PresentationFormat>
  <Paragraphs>78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Facette</vt:lpstr>
      <vt:lpstr>UML – Introduction &amp; diagrammes de cas d’utilisation</vt:lpstr>
      <vt:lpstr>Maquetter une application</vt:lpstr>
      <vt:lpstr>Pourquoi modéliser?</vt:lpstr>
      <vt:lpstr>Comment modéliser le S.I.</vt:lpstr>
      <vt:lpstr>Comment modéliser le S.I.</vt:lpstr>
      <vt:lpstr>U.M.L.</vt:lpstr>
      <vt:lpstr>Types de diagrammes U.M.L.</vt:lpstr>
      <vt:lpstr>Types de diagrammes U.M.L.</vt:lpstr>
      <vt:lpstr>Diagrammes U.M.L. étudiés en DWWM et CDA</vt:lpstr>
      <vt:lpstr>Le diagramme des cas d’utilisation (Use Case)</vt:lpstr>
      <vt:lpstr>Le diagramme des cas d’utilisation (Use Case)</vt:lpstr>
      <vt:lpstr>Le diagramme des cas d’utilisation (Use Case)</vt:lpstr>
      <vt:lpstr>Le diagramme des cas d’utilisation (Use Case): Formalisme</vt:lpstr>
      <vt:lpstr>Le diagramme des cas d’utilisation (Use Case): Formalisme</vt:lpstr>
      <vt:lpstr>L’association de communication</vt:lpstr>
      <vt:lpstr>Généralisation entre acteurs</vt:lpstr>
      <vt:lpstr>Spécialisation entre acteurs</vt:lpstr>
      <vt:lpstr>L’inclusion : « Include »</vt:lpstr>
      <vt:lpstr>L’extension : « Extends »</vt:lpstr>
      <vt:lpstr>Les scénarios</vt:lpstr>
      <vt:lpstr>Tableau des opérations</vt:lpstr>
      <vt:lpstr>Quels outils???</vt:lpstr>
      <vt:lpstr>Exemple de Cas d’utilisation complet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– Introduction &amp; diagrammes de cas d’utilisation</dc:title>
  <dc:creator>Delacroix Guillaume</dc:creator>
  <cp:lastModifiedBy>Delacroix Guillaume</cp:lastModifiedBy>
  <cp:revision>2</cp:revision>
  <dcterms:created xsi:type="dcterms:W3CDTF">2023-11-15T10:26:37Z</dcterms:created>
  <dcterms:modified xsi:type="dcterms:W3CDTF">2024-01-09T09:42:54Z</dcterms:modified>
</cp:coreProperties>
</file>