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acroix Guillaume" userId="ca610701-52d6-49fe-8b4d-0dfdc53be06a" providerId="ADAL" clId="{0E27E00A-4D87-43E9-AA0D-A2DF91E02077}"/>
    <pc:docChg chg="custSel modSld">
      <pc:chgData name="Delacroix Guillaume" userId="ca610701-52d6-49fe-8b4d-0dfdc53be06a" providerId="ADAL" clId="{0E27E00A-4D87-43E9-AA0D-A2DF91E02077}" dt="2024-01-09T14:45:02.558" v="0" actId="313"/>
      <pc:docMkLst>
        <pc:docMk/>
      </pc:docMkLst>
      <pc:sldChg chg="modSp mod">
        <pc:chgData name="Delacroix Guillaume" userId="ca610701-52d6-49fe-8b4d-0dfdc53be06a" providerId="ADAL" clId="{0E27E00A-4D87-43E9-AA0D-A2DF91E02077}" dt="2024-01-09T14:45:02.558" v="0" actId="313"/>
        <pc:sldMkLst>
          <pc:docMk/>
          <pc:sldMk cId="375409966" sldId="257"/>
        </pc:sldMkLst>
        <pc:spChg chg="mod">
          <ac:chgData name="Delacroix Guillaume" userId="ca610701-52d6-49fe-8b4d-0dfdc53be06a" providerId="ADAL" clId="{0E27E00A-4D87-43E9-AA0D-A2DF91E02077}" dt="2024-01-09T14:45:02.558" v="0" actId="313"/>
          <ac:spMkLst>
            <pc:docMk/>
            <pc:sldMk cId="375409966" sldId="257"/>
            <ac:spMk id="3" creationId="{1E5F938A-634F-917A-A203-80870A5F0F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49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5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19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0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28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760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0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1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04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55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4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3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90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92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84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A85E-60A6-4BBD-A958-26E3BB211059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4BD419-4BFC-4B31-AAC0-FAD7BB65C4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B8041-4274-309D-F86B-FB2FD78E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UML – Diagrammes d’activités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FC23AD-A171-4515-F118-EDE2116F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1031" name="Isosceles Triangle 103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026" name="Picture 2" descr="Logo UML">
            <a:extLst>
              <a:ext uri="{FF2B5EF4-FFF2-40B4-BE49-F238E27FC236}">
                <a16:creationId xmlns:a16="http://schemas.microsoft.com/office/drawing/2014/main" id="{2DE042FA-8EFA-2E4C-BEE7-D4D718FC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651225"/>
            <a:ext cx="4887354" cy="35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C05E2-94BE-29A7-C7B8-6458D267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diagramme d’activités, c’est quoi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938A-634F-917A-A203-80870A5F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Le diagramme d’activités permet de modéliser un processus métier (workflow)</a:t>
            </a:r>
          </a:p>
          <a:p>
            <a:r>
              <a:rPr lang="fr-FR" sz="2000" dirty="0"/>
              <a:t>Le D.A. modélise dans le détail des cas d’utilisation (Use Cases)</a:t>
            </a:r>
          </a:p>
          <a:p>
            <a:r>
              <a:rPr lang="fr-FR" sz="2000" dirty="0"/>
              <a:t>Le D.A. fait apparaître de la logique (choix, conditions…)</a:t>
            </a:r>
          </a:p>
          <a:p>
            <a:r>
              <a:rPr lang="fr-FR" sz="2000" dirty="0"/>
              <a:t>Le D.A. peut optionnellement faire apparaître les rôles</a:t>
            </a:r>
          </a:p>
          <a:p>
            <a:endParaRPr lang="fr-FR" sz="2000" dirty="0"/>
          </a:p>
          <a:p>
            <a:r>
              <a:rPr lang="fr-FR" sz="2000" dirty="0"/>
              <a:t>En bref, le D.A. sert à représenter graphiquement un algorithme</a:t>
            </a:r>
          </a:p>
        </p:txBody>
      </p:sp>
    </p:spTree>
    <p:extLst>
      <p:ext uri="{BB962C8B-B14F-4D97-AF65-F5344CB8AC3E}">
        <p14:creationId xmlns:p14="http://schemas.microsoft.com/office/powerpoint/2010/main" val="37540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5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6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6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6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CD9CAC-69F7-64D4-D276-5425C9F7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02" y="1261330"/>
            <a:ext cx="3968292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Exemple</a:t>
            </a:r>
            <a:r>
              <a:rPr lang="en-US" sz="5400" dirty="0"/>
              <a:t> 1</a:t>
            </a:r>
          </a:p>
        </p:txBody>
      </p:sp>
      <p:pic>
        <p:nvPicPr>
          <p:cNvPr id="2050" name="Picture 2" descr="D.A. exemple 1">
            <a:extLst>
              <a:ext uri="{FF2B5EF4-FFF2-40B4-BE49-F238E27FC236}">
                <a16:creationId xmlns:a16="http://schemas.microsoft.com/office/drawing/2014/main" id="{EC75B121-18F5-EA73-E80A-FF75C1BE75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" b="1"/>
          <a:stretch/>
        </p:blipFill>
        <p:spPr bwMode="auto">
          <a:xfrm>
            <a:off x="5120788" y="413691"/>
            <a:ext cx="6900789" cy="60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90C07-2A06-9913-9D56-6F7CFF44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de base du diagramme d’activités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E130C-0FD1-34EF-7221-AE7FA617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 nœud de départ : représenté par un gros point noir</a:t>
            </a:r>
          </a:p>
          <a:p>
            <a:r>
              <a:rPr lang="fr-FR" sz="2000" dirty="0"/>
              <a:t>Un ou plusieurs nœud(s) de fin : point entouré d’un cercle</a:t>
            </a:r>
          </a:p>
          <a:p>
            <a:r>
              <a:rPr lang="fr-FR" sz="2000" dirty="0"/>
              <a:t>Action ou activité : rectangle à bords arrondis</a:t>
            </a:r>
          </a:p>
          <a:p>
            <a:r>
              <a:rPr lang="fr-FR" sz="2000" dirty="0"/>
              <a:t>Transition (=flux de contrôle): flèche</a:t>
            </a:r>
          </a:p>
          <a:p>
            <a:r>
              <a:rPr lang="fr-FR" sz="2000" dirty="0"/>
              <a:t>Transition séquentielle ou conditionnelle</a:t>
            </a:r>
          </a:p>
        </p:txBody>
      </p:sp>
    </p:spTree>
    <p:extLst>
      <p:ext uri="{BB962C8B-B14F-4D97-AF65-F5344CB8AC3E}">
        <p14:creationId xmlns:p14="http://schemas.microsoft.com/office/powerpoint/2010/main" val="259329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A3A64-A545-6FCC-0601-B6F98B47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Prise de décision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D8D65-7199-0F4B-9041-86ACF4E9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Elle est symbolisée par un losange</a:t>
            </a:r>
          </a:p>
          <a:p>
            <a:r>
              <a:rPr lang="fr-FR" sz="2000" dirty="0"/>
              <a:t>Elle implique des conditions : c’est la transition conditionnelle</a:t>
            </a:r>
          </a:p>
          <a:p>
            <a:endParaRPr lang="fr-FR" sz="2000" dirty="0"/>
          </a:p>
          <a:p>
            <a:r>
              <a:rPr lang="fr-FR" sz="2000" dirty="0"/>
              <a:t>En général: c’est une action et son contraire (l’équivalent d’un if/</a:t>
            </a:r>
            <a:r>
              <a:rPr lang="fr-FR" sz="2000" dirty="0" err="1"/>
              <a:t>else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1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CA847-E000-D46E-6BF9-F036B092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Synchronisation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CCBE9-195B-2DDE-30DC-DE648EDB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Représentée par une barre pleine/ rectangle</a:t>
            </a:r>
          </a:p>
          <a:p>
            <a:r>
              <a:rPr lang="fr-FR" sz="2000" dirty="0"/>
              <a:t>2 types de synchronisation : Disjonction et Conjonction</a:t>
            </a:r>
          </a:p>
          <a:p>
            <a:pPr lvl="1"/>
            <a:r>
              <a:rPr lang="fr-FR" sz="1800" b="1" dirty="0"/>
              <a:t>Disjonction</a:t>
            </a:r>
            <a:r>
              <a:rPr lang="fr-FR" sz="1800" dirty="0"/>
              <a:t> (=bifurcation, fork) : on sépare 2 actions</a:t>
            </a:r>
          </a:p>
          <a:p>
            <a:pPr lvl="1"/>
            <a:r>
              <a:rPr lang="fr-FR" sz="1800" b="1" dirty="0"/>
              <a:t>Conjonction</a:t>
            </a:r>
            <a:r>
              <a:rPr lang="fr-FR" sz="1800" dirty="0"/>
              <a:t> (=fusion, =</a:t>
            </a:r>
            <a:r>
              <a:rPr lang="fr-FR" sz="1800" dirty="0" err="1"/>
              <a:t>join</a:t>
            </a:r>
            <a:r>
              <a:rPr lang="fr-FR" sz="1800" dirty="0"/>
              <a:t>) : réunion de 2 actions</a:t>
            </a:r>
            <a:br>
              <a:rPr lang="fr-FR" sz="1800" dirty="0"/>
            </a:br>
            <a:r>
              <a:rPr lang="fr-FR" sz="1800" dirty="0"/>
              <a:t>Pour une conjonction, les deux actions précédentes doivent être terminées</a:t>
            </a:r>
          </a:p>
        </p:txBody>
      </p:sp>
    </p:spTree>
    <p:extLst>
      <p:ext uri="{BB962C8B-B14F-4D97-AF65-F5344CB8AC3E}">
        <p14:creationId xmlns:p14="http://schemas.microsoft.com/office/powerpoint/2010/main" val="370397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8ABC-7CD8-E5F2-B8D8-BE55087B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07CC3-F3D5-19A0-4E1D-4FB8FF9A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C’est une action qui peut être exécutée plusieurs fois</a:t>
            </a:r>
          </a:p>
          <a:p>
            <a:r>
              <a:rPr lang="fr-FR" sz="2000" dirty="0"/>
              <a:t>Elle est matérialisée par une </a:t>
            </a:r>
            <a:r>
              <a:rPr lang="fr-FR" sz="2000" dirty="0" err="1"/>
              <a:t>fléche</a:t>
            </a:r>
            <a:r>
              <a:rPr lang="fr-FR" sz="2000" dirty="0"/>
              <a:t> de retour </a:t>
            </a:r>
          </a:p>
          <a:p>
            <a:r>
              <a:rPr lang="fr-FR" sz="2000" dirty="0"/>
              <a:t>Exemple: ajouter des produits à un panier sur 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26097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E9FF2C7-C7C2-A67D-ABBF-E967A826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1344446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Itération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Exemple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3074" name="Picture 2" descr="D.A. itération">
            <a:extLst>
              <a:ext uri="{FF2B5EF4-FFF2-40B4-BE49-F238E27FC236}">
                <a16:creationId xmlns:a16="http://schemas.microsoft.com/office/drawing/2014/main" id="{67834B91-50C1-617C-F0F1-56FEA2B75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063" y="425286"/>
            <a:ext cx="5254263" cy="607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0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4" name="Straight Connector 410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F8501BD-E55F-B67E-5D41-9E920CC9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58" y="1863453"/>
            <a:ext cx="3155269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dirty="0" err="1"/>
              <a:t>Diagramme</a:t>
            </a:r>
            <a:r>
              <a:rPr lang="en-US" sz="4100" dirty="0"/>
              <a:t> </a:t>
            </a:r>
            <a:r>
              <a:rPr lang="en-US" sz="4100" dirty="0" err="1"/>
              <a:t>d’activités</a:t>
            </a:r>
            <a:r>
              <a:rPr lang="en-US" sz="4100" dirty="0"/>
              <a:t>: </a:t>
            </a:r>
            <a:r>
              <a:rPr lang="en-US" sz="4100" dirty="0" err="1"/>
              <a:t>exemple</a:t>
            </a:r>
            <a:r>
              <a:rPr lang="en-US" sz="4100" dirty="0"/>
              <a:t> </a:t>
            </a:r>
            <a:r>
              <a:rPr lang="en-US" sz="4100" dirty="0" err="1"/>
              <a:t>concret</a:t>
            </a:r>
            <a:endParaRPr lang="en-US" sz="4100" dirty="0"/>
          </a:p>
        </p:txBody>
      </p: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7" name="Straight Connector 411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9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12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123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125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12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12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131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4100" name="Picture 4" descr="D.A. exemple complet">
            <a:extLst>
              <a:ext uri="{FF2B5EF4-FFF2-40B4-BE49-F238E27FC236}">
                <a16:creationId xmlns:a16="http://schemas.microsoft.com/office/drawing/2014/main" id="{814B2A62-E809-E3AA-9724-4A2BFB356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45" y="485774"/>
            <a:ext cx="8001406" cy="58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01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253</Words>
  <Application>Microsoft Office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UML – Diagrammes d’activités</vt:lpstr>
      <vt:lpstr>Le diagramme d’activités, c’est quoi</vt:lpstr>
      <vt:lpstr>Exemple 1</vt:lpstr>
      <vt:lpstr>Eléments de base du diagramme d’activités</vt:lpstr>
      <vt:lpstr>Prise de décision</vt:lpstr>
      <vt:lpstr>Synchronisation</vt:lpstr>
      <vt:lpstr>Itération</vt:lpstr>
      <vt:lpstr>Itération : Exemple</vt:lpstr>
      <vt:lpstr>Diagramme d’activités: exemple concret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Delacroix Guillaume</dc:creator>
  <cp:lastModifiedBy>Delacroix Guillaume</cp:lastModifiedBy>
  <cp:revision>2</cp:revision>
  <dcterms:created xsi:type="dcterms:W3CDTF">2023-11-15T12:17:29Z</dcterms:created>
  <dcterms:modified xsi:type="dcterms:W3CDTF">2024-01-09T14:45:02Z</dcterms:modified>
</cp:coreProperties>
</file>