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6" autoAdjust="0"/>
    <p:restoredTop sz="94660"/>
  </p:normalViewPr>
  <p:slideViewPr>
    <p:cSldViewPr snapToGrid="0">
      <p:cViewPr varScale="1">
        <p:scale>
          <a:sx n="46" d="100"/>
          <a:sy n="46" d="100"/>
        </p:scale>
        <p:origin x="58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646C-DA68-4D61-9FD4-42A5FFE088E7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18311-3B72-46CE-A77B-EABE10FAAA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85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646C-DA68-4D61-9FD4-42A5FFE088E7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18311-3B72-46CE-A77B-EABE10FAAA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7969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646C-DA68-4D61-9FD4-42A5FFE088E7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18311-3B72-46CE-A77B-EABE10FAAABF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879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646C-DA68-4D61-9FD4-42A5FFE088E7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18311-3B72-46CE-A77B-EABE10FAAA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21322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646C-DA68-4D61-9FD4-42A5FFE088E7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18311-3B72-46CE-A77B-EABE10FAAABF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8237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646C-DA68-4D61-9FD4-42A5FFE088E7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18311-3B72-46CE-A77B-EABE10FAAA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4332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646C-DA68-4D61-9FD4-42A5FFE088E7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18311-3B72-46CE-A77B-EABE10FAAA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3347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646C-DA68-4D61-9FD4-42A5FFE088E7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18311-3B72-46CE-A77B-EABE10FAAA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2988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646C-DA68-4D61-9FD4-42A5FFE088E7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18311-3B72-46CE-A77B-EABE10FAAA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461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646C-DA68-4D61-9FD4-42A5FFE088E7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18311-3B72-46CE-A77B-EABE10FAAA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140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646C-DA68-4D61-9FD4-42A5FFE088E7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18311-3B72-46CE-A77B-EABE10FAAA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2943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646C-DA68-4D61-9FD4-42A5FFE088E7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18311-3B72-46CE-A77B-EABE10FAAA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6513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646C-DA68-4D61-9FD4-42A5FFE088E7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18311-3B72-46CE-A77B-EABE10FAAA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259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646C-DA68-4D61-9FD4-42A5FFE088E7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18311-3B72-46CE-A77B-EABE10FAAA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177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646C-DA68-4D61-9FD4-42A5FFE088E7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18311-3B72-46CE-A77B-EABE10FAAA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9504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646C-DA68-4D61-9FD4-42A5FFE088E7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18311-3B72-46CE-A77B-EABE10FAAA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6357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1646C-DA68-4D61-9FD4-42A5FFE088E7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C18311-3B72-46CE-A77B-EABE10FAAA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5697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51B4FA18-2009-7F57-6A39-5AB017C57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4898" y="1604231"/>
            <a:ext cx="3497565" cy="3002662"/>
          </a:xfrm>
        </p:spPr>
        <p:txBody>
          <a:bodyPr>
            <a:normAutofit/>
          </a:bodyPr>
          <a:lstStyle/>
          <a:p>
            <a:pPr algn="l"/>
            <a:r>
              <a:rPr lang="fr-FR" sz="4400" dirty="0"/>
              <a:t>UML – Diagrammes de classes</a:t>
            </a:r>
          </a:p>
        </p:txBody>
      </p:sp>
      <p:pic>
        <p:nvPicPr>
          <p:cNvPr id="5" name="Picture 2" descr="Logo UML">
            <a:extLst>
              <a:ext uri="{FF2B5EF4-FFF2-40B4-BE49-F238E27FC236}">
                <a16:creationId xmlns:a16="http://schemas.microsoft.com/office/drawing/2014/main" id="{F51C9F27-A162-AB2F-261D-D5142C4A6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08646" y="1994125"/>
            <a:ext cx="4887354" cy="3555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443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1A70A0-BF5C-2D1E-9F83-9290C2A04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69818"/>
          </a:xfrm>
        </p:spPr>
        <p:txBody>
          <a:bodyPr anchor="t">
            <a:normAutofit/>
          </a:bodyPr>
          <a:lstStyle/>
          <a:p>
            <a:r>
              <a:rPr lang="fr-FR" dirty="0"/>
              <a:t>Cardinalités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459B77-2A88-DA65-5048-F6987EFA1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9419"/>
            <a:ext cx="9031931" cy="4330494"/>
          </a:xfrm>
        </p:spPr>
        <p:txBody>
          <a:bodyPr>
            <a:normAutofit/>
          </a:bodyPr>
          <a:lstStyle/>
          <a:p>
            <a:r>
              <a:rPr lang="fr-FR" sz="2000" dirty="0"/>
              <a:t>n : </a:t>
            </a:r>
            <a:r>
              <a:rPr lang="fr-FR" sz="2000" b="1" u="sng" dirty="0"/>
              <a:t>exactement</a:t>
            </a:r>
            <a:r>
              <a:rPr lang="fr-FR" sz="2000" dirty="0"/>
              <a:t> n (n étant un entier naturel &gt;0) </a:t>
            </a:r>
            <a:br>
              <a:rPr lang="fr-FR" sz="2000" dirty="0"/>
            </a:br>
            <a:r>
              <a:rPr lang="fr-FR" sz="2000" dirty="0"/>
              <a:t>Exemple: 1 , 7 , 54 …</a:t>
            </a:r>
          </a:p>
          <a:p>
            <a:endParaRPr lang="fr-FR" sz="2000" dirty="0"/>
          </a:p>
          <a:p>
            <a:r>
              <a:rPr lang="fr-FR" sz="2000" dirty="0" err="1"/>
              <a:t>n..m</a:t>
            </a:r>
            <a:r>
              <a:rPr lang="fr-FR" sz="2000" dirty="0"/>
              <a:t> : de n à m (entiers sachant que m est toujours supérieur à n )</a:t>
            </a:r>
            <a:br>
              <a:rPr lang="fr-FR" sz="2000" dirty="0"/>
            </a:br>
            <a:r>
              <a:rPr lang="fr-FR" sz="2000" dirty="0"/>
              <a:t>Exemple: 0..1 , 3..n , 1..31</a:t>
            </a:r>
          </a:p>
          <a:p>
            <a:endParaRPr lang="fr-FR" sz="2000" dirty="0"/>
          </a:p>
          <a:p>
            <a:r>
              <a:rPr lang="fr-FR" sz="2000" dirty="0"/>
              <a:t>* : plusieurs (ou 0..n et 0..* )</a:t>
            </a:r>
          </a:p>
          <a:p>
            <a:endParaRPr lang="fr-FR" sz="2000" dirty="0"/>
          </a:p>
          <a:p>
            <a:r>
              <a:rPr lang="fr-FR" sz="2000" dirty="0"/>
              <a:t>n..* : « n » ou plus</a:t>
            </a:r>
            <a:br>
              <a:rPr lang="fr-FR" sz="2000" dirty="0"/>
            </a:br>
            <a:r>
              <a:rPr lang="fr-FR" sz="2000" dirty="0"/>
              <a:t>Exemple: 0..* , 5..*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484545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3" name="Group 4102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104" name="Straight Connector 4103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5" name="Straight Connector 4104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6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07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08" name="Isosceles Triangle 4107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09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10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11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12" name="Isosceles Triangle 4111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13" name="Isosceles Triangle 4112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D8166C03-C0D3-15B1-E69D-9DAB72016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8" y="5504039"/>
            <a:ext cx="8288032" cy="9128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Exemple</a:t>
            </a:r>
            <a:r>
              <a:rPr 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à </a:t>
            </a:r>
            <a:r>
              <a:rPr lang="en-US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analyser</a:t>
            </a:r>
            <a:r>
              <a:rPr 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: Que manque </a:t>
            </a:r>
            <a:r>
              <a:rPr lang="en-US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t’il</a:t>
            </a:r>
            <a:r>
              <a:rPr 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20D948D-89ED-5BD2-4481-D30D9EFE33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10820" y="441094"/>
            <a:ext cx="9126741" cy="522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711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6AE84F-B462-B2D5-5409-FCBEF7FCE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diagramme de classes : Exemple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9499F1-64FB-5E8F-F40E-7BCE9352C6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666" y="1628775"/>
            <a:ext cx="8596667" cy="491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215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4D9E19-CF57-82F6-9250-28CC2964E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sur l’objet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2F90FB-643A-4454-78AF-486A024E5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Un objet est formé par un ensemble de caractéristiques (attributs) et de comportements (méthodes)</a:t>
            </a:r>
          </a:p>
          <a:p>
            <a:r>
              <a:rPr lang="fr-FR" sz="2000" dirty="0"/>
              <a:t>Le diagramme de classes est considéré comme le plus important de la modélisation objet, le seul obligatoire</a:t>
            </a:r>
          </a:p>
        </p:txBody>
      </p:sp>
    </p:spTree>
    <p:extLst>
      <p:ext uri="{BB962C8B-B14F-4D97-AF65-F5344CB8AC3E}">
        <p14:creationId xmlns:p14="http://schemas.microsoft.com/office/powerpoint/2010/main" val="3912901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4D9E19-CF57-82F6-9250-28CC2964E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sur l’objet: Généralisation &amp; Spécialisation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2F90FB-643A-4454-78AF-486A024E5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200" b="1" u="sng" dirty="0"/>
              <a:t>Généralisation:</a:t>
            </a:r>
            <a:br>
              <a:rPr lang="fr-FR" sz="2000" dirty="0"/>
            </a:br>
            <a:r>
              <a:rPr lang="fr-FR" sz="2000" dirty="0"/>
              <a:t>	Caractéristiques communes à plusieurs objets</a:t>
            </a:r>
            <a:br>
              <a:rPr lang="fr-FR" sz="2000" dirty="0"/>
            </a:br>
            <a:br>
              <a:rPr lang="fr-FR" sz="2000" dirty="0"/>
            </a:br>
            <a:r>
              <a:rPr lang="fr-FR" sz="2000" dirty="0"/>
              <a:t>	Donc création d’une super classe ou classe mère/ parente</a:t>
            </a:r>
            <a:br>
              <a:rPr lang="fr-FR" sz="2000" dirty="0"/>
            </a:br>
            <a:endParaRPr lang="fr-FR" sz="2000" dirty="0"/>
          </a:p>
          <a:p>
            <a:r>
              <a:rPr lang="fr-FR" sz="2200" b="1" u="sng" dirty="0"/>
              <a:t>Spécialisation (Héritage) :</a:t>
            </a:r>
            <a:br>
              <a:rPr lang="fr-FR" sz="2000" dirty="0"/>
            </a:br>
            <a:r>
              <a:rPr lang="fr-FR" sz="2000" dirty="0"/>
              <a:t>Un objet B « est une espèce » (sorte) de l’objet A</a:t>
            </a:r>
            <a:br>
              <a:rPr lang="fr-FR" sz="2000" dirty="0"/>
            </a:br>
            <a:br>
              <a:rPr lang="fr-FR" sz="2000" dirty="0"/>
            </a:br>
            <a:r>
              <a:rPr lang="fr-FR" sz="2000" dirty="0"/>
              <a:t>La classe B est une sous-classe ou classe fille/ héritée/ dérivée</a:t>
            </a:r>
            <a:br>
              <a:rPr lang="fr-FR" sz="2000" dirty="0"/>
            </a:br>
            <a:br>
              <a:rPr lang="fr-FR" sz="2000" dirty="0"/>
            </a:br>
            <a:r>
              <a:rPr lang="fr-FR" sz="2000" dirty="0"/>
              <a:t>Inverse de la généralisation</a:t>
            </a:r>
          </a:p>
        </p:txBody>
      </p:sp>
    </p:spTree>
    <p:extLst>
      <p:ext uri="{BB962C8B-B14F-4D97-AF65-F5344CB8AC3E}">
        <p14:creationId xmlns:p14="http://schemas.microsoft.com/office/powerpoint/2010/main" val="1219599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5974C2-C459-FA79-FECA-49772E9A5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Autres concepts objets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A2DB77-79D4-69EC-5AA7-058EB23A6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Classes abstraites</a:t>
            </a:r>
          </a:p>
          <a:p>
            <a:r>
              <a:rPr lang="fr-FR" sz="2000" dirty="0"/>
              <a:t>Interfaces</a:t>
            </a:r>
          </a:p>
          <a:p>
            <a:r>
              <a:rPr lang="fr-FR" sz="2000" dirty="0"/>
              <a:t>Héritage multiple (dans certains langages)</a:t>
            </a:r>
          </a:p>
        </p:txBody>
      </p:sp>
    </p:spTree>
    <p:extLst>
      <p:ext uri="{BB962C8B-B14F-4D97-AF65-F5344CB8AC3E}">
        <p14:creationId xmlns:p14="http://schemas.microsoft.com/office/powerpoint/2010/main" val="2035053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1A70A0-BF5C-2D1E-9F83-9290C2A04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459B77-2A88-DA65-5048-F6987EFA1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Montrer la structure du S.I., les objets qui vont interagir pour réaliser les Use Cases</a:t>
            </a:r>
          </a:p>
          <a:p>
            <a:r>
              <a:rPr lang="fr-FR" sz="2000" dirty="0"/>
              <a:t>Un même objet peut intervenir dans la réalisation de plusieurs cas d’utilisation</a:t>
            </a:r>
          </a:p>
          <a:p>
            <a:r>
              <a:rPr lang="fr-FR" sz="2000" dirty="0"/>
              <a:t>Modéliser les classes et leurs relations indépendamment du langage de programmation</a:t>
            </a:r>
          </a:p>
        </p:txBody>
      </p:sp>
    </p:spTree>
    <p:extLst>
      <p:ext uri="{BB962C8B-B14F-4D97-AF65-F5344CB8AC3E}">
        <p14:creationId xmlns:p14="http://schemas.microsoft.com/office/powerpoint/2010/main" val="2914248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1A70A0-BF5C-2D1E-9F83-9290C2A04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fr-FR" dirty="0"/>
              <a:t>Formalisme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459B77-2A88-DA65-5048-F6987EFA1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749323"/>
          </a:xfrm>
        </p:spPr>
        <p:txBody>
          <a:bodyPr>
            <a:normAutofit/>
          </a:bodyPr>
          <a:lstStyle/>
          <a:p>
            <a:r>
              <a:rPr lang="fr-FR"/>
              <a:t>Cartouche avec 3 sections :</a:t>
            </a:r>
          </a:p>
          <a:p>
            <a:pPr lvl="1"/>
            <a:r>
              <a:rPr lang="fr-FR"/>
              <a:t>Nom de la classe</a:t>
            </a:r>
          </a:p>
          <a:p>
            <a:pPr lvl="1"/>
            <a:r>
              <a:rPr lang="fr-FR"/>
              <a:t>Attributs et leur type</a:t>
            </a:r>
          </a:p>
          <a:p>
            <a:pPr lvl="1"/>
            <a:r>
              <a:rPr lang="fr-FR"/>
              <a:t>Méthodes avec arguments et retour</a:t>
            </a:r>
          </a:p>
        </p:txBody>
      </p:sp>
      <p:pic>
        <p:nvPicPr>
          <p:cNvPr id="3074" name="Picture 2" descr="Une image contenant texte, Police, capture d’écran, blanc&#10;&#10;Description générée automatiquement">
            <a:extLst>
              <a:ext uri="{FF2B5EF4-FFF2-40B4-BE49-F238E27FC236}">
                <a16:creationId xmlns:a16="http://schemas.microsoft.com/office/drawing/2014/main" id="{BD81B515-EE52-9449-925D-9B9FAB9D1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7137" y="2159331"/>
            <a:ext cx="4204989" cy="2809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048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1A70A0-BF5C-2D1E-9F83-9290C2A04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fr-FR" dirty="0"/>
              <a:t>Formalisme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459B77-2A88-DA65-5048-F6987EFA1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031931" cy="3749323"/>
          </a:xfrm>
        </p:spPr>
        <p:txBody>
          <a:bodyPr>
            <a:normAutofit/>
          </a:bodyPr>
          <a:lstStyle/>
          <a:p>
            <a:r>
              <a:rPr lang="fr-FR" sz="2000" dirty="0"/>
              <a:t>Visibilité des attributs et méthodes:</a:t>
            </a:r>
          </a:p>
          <a:p>
            <a:pPr lvl="1"/>
            <a:r>
              <a:rPr lang="fr-FR" sz="1800" dirty="0"/>
              <a:t>+ : public</a:t>
            </a:r>
          </a:p>
          <a:p>
            <a:pPr lvl="1"/>
            <a:r>
              <a:rPr lang="fr-FR" sz="1800" dirty="0"/>
              <a:t>- : privée (</a:t>
            </a:r>
            <a:r>
              <a:rPr lang="fr-FR" sz="1800" dirty="0" err="1"/>
              <a:t>private</a:t>
            </a:r>
            <a:r>
              <a:rPr lang="fr-FR" sz="1800" dirty="0"/>
              <a:t>)</a:t>
            </a:r>
          </a:p>
          <a:p>
            <a:pPr lvl="1"/>
            <a:r>
              <a:rPr lang="fr-FR" sz="1800" dirty="0"/>
              <a:t># : protégé (</a:t>
            </a:r>
            <a:r>
              <a:rPr lang="fr-FR" sz="1800" dirty="0" err="1"/>
              <a:t>protected</a:t>
            </a:r>
            <a:r>
              <a:rPr lang="fr-FR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5479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1A70A0-BF5C-2D1E-9F83-9290C2A04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fr-FR" dirty="0"/>
              <a:t>Relations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459B77-2A88-DA65-5048-F6987EFA1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031931" cy="3749323"/>
          </a:xfrm>
        </p:spPr>
        <p:txBody>
          <a:bodyPr>
            <a:normAutofit/>
          </a:bodyPr>
          <a:lstStyle/>
          <a:p>
            <a:r>
              <a:rPr lang="fr-FR" sz="2000" dirty="0"/>
              <a:t>Ce sont les relations entre les classes</a:t>
            </a:r>
          </a:p>
          <a:p>
            <a:endParaRPr lang="fr-FR" sz="2000" dirty="0"/>
          </a:p>
          <a:p>
            <a:r>
              <a:rPr lang="fr-FR" sz="2000" dirty="0"/>
              <a:t>2 types : associations et agrégation</a:t>
            </a:r>
          </a:p>
          <a:p>
            <a:endParaRPr lang="fr-FR" sz="2000" dirty="0"/>
          </a:p>
          <a:p>
            <a:r>
              <a:rPr lang="fr-FR" sz="2000" dirty="0"/>
              <a:t>Il en existe plusieurs types (généralisation, spécialisation)</a:t>
            </a:r>
          </a:p>
          <a:p>
            <a:endParaRPr lang="fr-FR" sz="2000" dirty="0"/>
          </a:p>
          <a:p>
            <a:r>
              <a:rPr lang="fr-FR" sz="2000" dirty="0"/>
              <a:t>Les relations ont des cardinalités (=multiplicités)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5033523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</TotalTime>
  <Words>341</Words>
  <Application>Microsoft Office PowerPoint</Application>
  <PresentationFormat>Grand écran</PresentationFormat>
  <Paragraphs>43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Facette</vt:lpstr>
      <vt:lpstr>UML – Diagrammes de classes</vt:lpstr>
      <vt:lpstr>Le diagramme de classes : Exemple</vt:lpstr>
      <vt:lpstr>Rappel sur l’objet</vt:lpstr>
      <vt:lpstr>Rappel sur l’objet: Généralisation &amp; Spécialisation</vt:lpstr>
      <vt:lpstr>Autres concepts objets</vt:lpstr>
      <vt:lpstr>Objectifs</vt:lpstr>
      <vt:lpstr>Formalisme</vt:lpstr>
      <vt:lpstr>Formalisme</vt:lpstr>
      <vt:lpstr>Relations</vt:lpstr>
      <vt:lpstr>Cardinalités</vt:lpstr>
      <vt:lpstr>Exemple à analyser : Que manque t’il?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Delacroix Guillaume</dc:creator>
  <cp:lastModifiedBy>Delacroix Guillaume</cp:lastModifiedBy>
  <cp:revision>3</cp:revision>
  <dcterms:created xsi:type="dcterms:W3CDTF">2023-11-15T12:41:41Z</dcterms:created>
  <dcterms:modified xsi:type="dcterms:W3CDTF">2023-11-15T13:18:45Z</dcterms:modified>
</cp:coreProperties>
</file>