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102" d="100"/>
          <a:sy n="102" d="100"/>
        </p:scale>
        <p:origin x="7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70634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75193752"/>
      </p:ext>
    </p:extLst>
  </p:cSld>
  <p:clrMap bg1="lt1" tx1="dk1" bg2="lt2" tx2="dk2" accent1="accent1" accent2="accent2" accent3="accent3" accent4="accent4" accent5="accent5" accent6="accent6" hlink="hlink" folHlink="folHlink"/>
  <p:sldLayoutIdLst>
    <p:sldLayoutId id="21474837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delcast/Coursera_Capstone" TargetMode="External"/><Relationship Id="rId2" Type="http://schemas.openxmlformats.org/officeDocument/2006/relationships/hyperlink" Target="https://en.wikipedia.org/wiki/Quito" TargetMode="Externa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https://github.com/gdelcast/Coursera_Capstone/blob/master/Battle%20of%20the%20neighborhoods/Battle%20of%20the%20neighborhoods-FinalReport.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market graph on display">
            <a:extLst>
              <a:ext uri="{FF2B5EF4-FFF2-40B4-BE49-F238E27FC236}">
                <a16:creationId xmlns:a16="http://schemas.microsoft.com/office/drawing/2014/main" id="{67522C23-45FC-4C2C-AD09-2697B9AF60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778" y="10"/>
            <a:ext cx="11842465"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3553F6-5D7B-4055-9C99-3EEAC846084F}"/>
              </a:ext>
            </a:extLst>
          </p:cNvPr>
          <p:cNvSpPr>
            <a:spLocks noGrp="1"/>
          </p:cNvSpPr>
          <p:nvPr>
            <p:ph type="ctrTitle"/>
          </p:nvPr>
        </p:nvSpPr>
        <p:spPr>
          <a:xfrm>
            <a:off x="4667943" y="0"/>
            <a:ext cx="9078562" cy="2387600"/>
          </a:xfrm>
        </p:spPr>
        <p:txBody>
          <a:bodyPr>
            <a:normAutofit/>
          </a:bodyPr>
          <a:lstStyle/>
          <a:p>
            <a:r>
              <a:rPr lang="en-US" sz="6600" dirty="0" err="1"/>
              <a:t>Ibm</a:t>
            </a:r>
            <a:r>
              <a:rPr lang="en-US" sz="6600" dirty="0"/>
              <a:t> data science capstone</a:t>
            </a:r>
            <a:endParaRPr lang="ar-SA" sz="6600" dirty="0"/>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9F5131-75BB-462F-BAE9-3BBF07B3AAFC}"/>
              </a:ext>
            </a:extLst>
          </p:cNvPr>
          <p:cNvSpPr>
            <a:spLocks noGrp="1"/>
          </p:cNvSpPr>
          <p:nvPr>
            <p:ph type="subTitle" idx="1"/>
          </p:nvPr>
        </p:nvSpPr>
        <p:spPr>
          <a:xfrm>
            <a:off x="404553" y="5763375"/>
            <a:ext cx="9078562" cy="592975"/>
          </a:xfrm>
          <a:ln>
            <a:solidFill>
              <a:schemeClr val="accent3">
                <a:lumMod val="60000"/>
                <a:lumOff val="40000"/>
              </a:schemeClr>
            </a:solidFill>
          </a:ln>
        </p:spPr>
        <p:txBody>
          <a:bodyPr anchor="ctr">
            <a:noAutofit/>
          </a:bodyPr>
          <a:lstStyle/>
          <a:p>
            <a:pPr>
              <a:lnSpc>
                <a:spcPct val="100000"/>
              </a:lnSpc>
            </a:pPr>
            <a:r>
              <a:rPr lang="en-US" sz="1400" b="1" dirty="0"/>
              <a:t>BATTLE OF THE NEIGHBORHOODS </a:t>
            </a:r>
          </a:p>
          <a:p>
            <a:pPr>
              <a:lnSpc>
                <a:spcPct val="100000"/>
              </a:lnSpc>
            </a:pPr>
            <a:r>
              <a:rPr lang="en-US" sz="1400" b="1" dirty="0"/>
              <a:t>GUILLERMO DEL CASTILLO</a:t>
            </a:r>
          </a:p>
          <a:p>
            <a:pPr>
              <a:lnSpc>
                <a:spcPct val="100000"/>
              </a:lnSpc>
            </a:pPr>
            <a:endParaRPr lang="ar-SA" sz="1400" b="1" dirty="0"/>
          </a:p>
        </p:txBody>
      </p:sp>
    </p:spTree>
    <p:extLst>
      <p:ext uri="{BB962C8B-B14F-4D97-AF65-F5344CB8AC3E}">
        <p14:creationId xmlns:p14="http://schemas.microsoft.com/office/powerpoint/2010/main" val="41481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B13A41-65E5-47F0-A4CF-3F5C89DC6D92}"/>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r>
              <a:rPr lang="en-US" sz="4000" dirty="0"/>
              <a:t>Introduction </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AEEC84B-8450-46BC-A75C-E6F279664D39}"/>
              </a:ext>
            </a:extLst>
          </p:cNvPr>
          <p:cNvSpPr>
            <a:spLocks noGrp="1"/>
          </p:cNvSpPr>
          <p:nvPr>
            <p:ph type="subTitle" idx="1"/>
          </p:nvPr>
        </p:nvSpPr>
        <p:spPr>
          <a:xfrm>
            <a:off x="5305254" y="977312"/>
            <a:ext cx="6127810" cy="5557280"/>
          </a:xfrm>
        </p:spPr>
        <p:txBody>
          <a:bodyPr vert="horz" lIns="91440" tIns="45720" rIns="91440" bIns="45720" rtlCol="0" anchor="ctr">
            <a:noAutofit/>
          </a:bodyPr>
          <a:lstStyle/>
          <a:p>
            <a:pPr indent="-228600">
              <a:lnSpc>
                <a:spcPct val="100000"/>
              </a:lnSpc>
              <a:buFont typeface="Arial" panose="020B0604020202020204" pitchFamily="34" charset="0"/>
              <a:buChar char="•"/>
            </a:pPr>
            <a:r>
              <a:rPr lang="en-US" sz="1800" dirty="0">
                <a:solidFill>
                  <a:srgbClr val="002060"/>
                </a:solidFill>
              </a:rPr>
              <a:t>Quito is the capital of Ecuador, the country's most populous city, and at an elevation of 2,850 </a:t>
            </a:r>
            <a:r>
              <a:rPr lang="en-US" sz="1800" dirty="0" err="1">
                <a:solidFill>
                  <a:srgbClr val="002060"/>
                </a:solidFill>
              </a:rPr>
              <a:t>metres</a:t>
            </a:r>
            <a:r>
              <a:rPr lang="en-US" sz="1800" dirty="0">
                <a:solidFill>
                  <a:srgbClr val="002060"/>
                </a:solidFill>
              </a:rPr>
              <a:t> (9,350 ft) above sea level, it is the second-highest official capital city in the world.</a:t>
            </a:r>
          </a:p>
          <a:p>
            <a:pPr indent="-228600">
              <a:lnSpc>
                <a:spcPct val="100000"/>
              </a:lnSpc>
              <a:buFont typeface="Arial" panose="020B0604020202020204" pitchFamily="34" charset="0"/>
              <a:buChar char="•"/>
            </a:pPr>
            <a:r>
              <a:rPr lang="en-US" sz="1800" dirty="0">
                <a:solidFill>
                  <a:srgbClr val="002060"/>
                </a:solidFill>
              </a:rPr>
              <a:t>The historic </a:t>
            </a:r>
            <a:r>
              <a:rPr lang="en-US" sz="1800" dirty="0" err="1">
                <a:solidFill>
                  <a:srgbClr val="002060"/>
                </a:solidFill>
              </a:rPr>
              <a:t>centre</a:t>
            </a:r>
            <a:r>
              <a:rPr lang="en-US" sz="1800" dirty="0">
                <a:solidFill>
                  <a:srgbClr val="002060"/>
                </a:solidFill>
              </a:rPr>
              <a:t> or Old Town of Quito is one of the largest, least altered and best-preserved in the Americas. A monument and museum marking the general location of the equator is known locally as la </a:t>
            </a:r>
            <a:r>
              <a:rPr lang="en-US" sz="1800" dirty="0" err="1">
                <a:solidFill>
                  <a:srgbClr val="002060"/>
                </a:solidFill>
              </a:rPr>
              <a:t>mitad</a:t>
            </a:r>
            <a:r>
              <a:rPr lang="en-US" sz="1800" dirty="0">
                <a:solidFill>
                  <a:srgbClr val="002060"/>
                </a:solidFill>
              </a:rPr>
              <a:t> del </a:t>
            </a:r>
            <a:r>
              <a:rPr lang="en-US" sz="1800" dirty="0" err="1">
                <a:solidFill>
                  <a:srgbClr val="002060"/>
                </a:solidFill>
              </a:rPr>
              <a:t>mundo</a:t>
            </a:r>
            <a:r>
              <a:rPr lang="en-US" sz="1800" dirty="0">
                <a:solidFill>
                  <a:srgbClr val="002060"/>
                </a:solidFill>
              </a:rPr>
              <a:t> (the middle of the world.</a:t>
            </a:r>
          </a:p>
          <a:p>
            <a:pPr indent="-228600">
              <a:lnSpc>
                <a:spcPct val="100000"/>
              </a:lnSpc>
              <a:buFont typeface="Arial" panose="020B0604020202020204" pitchFamily="34" charset="0"/>
              <a:buChar char="•"/>
            </a:pPr>
            <a:endParaRPr lang="en-US" sz="1800" dirty="0">
              <a:solidFill>
                <a:srgbClr val="002060"/>
              </a:solidFill>
            </a:endParaRPr>
          </a:p>
          <a:p>
            <a:pPr indent="-228600">
              <a:lnSpc>
                <a:spcPct val="100000"/>
              </a:lnSpc>
              <a:buFont typeface="Arial" panose="020B0604020202020204" pitchFamily="34" charset="0"/>
              <a:buChar char="•"/>
            </a:pPr>
            <a:r>
              <a:rPr lang="en-US" sz="1800" dirty="0">
                <a:solidFill>
                  <a:srgbClr val="002060"/>
                </a:solidFill>
              </a:rPr>
              <a:t>Quito tourism numbers exceeded half a million visitors in the first nine months of 2019, 48% of all arrivals in Ecuador, which is 5% more than the number of visitors recorded in the first nine months of the previous year. </a:t>
            </a:r>
          </a:p>
          <a:p>
            <a:pPr indent="-228600">
              <a:lnSpc>
                <a:spcPct val="100000"/>
              </a:lnSpc>
              <a:buFont typeface="Arial" panose="020B0604020202020204" pitchFamily="34" charset="0"/>
              <a:buChar char="•"/>
            </a:pPr>
            <a:endParaRPr lang="en-US" sz="1800" dirty="0">
              <a:solidFill>
                <a:srgbClr val="002060"/>
              </a:solidFill>
            </a:endParaRPr>
          </a:p>
          <a:p>
            <a:pPr indent="-228600">
              <a:lnSpc>
                <a:spcPct val="100000"/>
              </a:lnSpc>
              <a:buFont typeface="Arial" panose="020B0604020202020204" pitchFamily="34" charset="0"/>
              <a:buChar char="•"/>
            </a:pPr>
            <a:r>
              <a:rPr lang="en-US" sz="1800" dirty="0">
                <a:solidFill>
                  <a:srgbClr val="002060"/>
                </a:solidFill>
              </a:rPr>
              <a:t>For entrepreneurs looking to investing in business like specialty cafes and restaurants would be a great opportunity considering the locals and tourist visitors.</a:t>
            </a:r>
          </a:p>
          <a:p>
            <a:pPr>
              <a:lnSpc>
                <a:spcPct val="100000"/>
              </a:lnSpc>
            </a:pPr>
            <a:endParaRPr lang="en-US" sz="1800" dirty="0">
              <a:solidFill>
                <a:srgbClr val="002060"/>
              </a:solidFill>
            </a:endParaRPr>
          </a:p>
          <a:p>
            <a:pPr indent="-228600">
              <a:lnSpc>
                <a:spcPct val="100000"/>
              </a:lnSpc>
              <a:buFont typeface="Arial" panose="020B0604020202020204" pitchFamily="34" charset="0"/>
              <a:buChar char="•"/>
            </a:pPr>
            <a:endParaRPr lang="en-US" sz="1800" dirty="0">
              <a:solidFill>
                <a:srgbClr val="002060"/>
              </a:solidFill>
            </a:endParaRPr>
          </a:p>
          <a:p>
            <a:pPr indent="-228600">
              <a:lnSpc>
                <a:spcPct val="100000"/>
              </a:lnSpc>
              <a:buFont typeface="Arial" panose="020B0604020202020204" pitchFamily="34" charset="0"/>
              <a:buChar char="•"/>
            </a:pPr>
            <a:endParaRPr lang="en-US" sz="1800" dirty="0">
              <a:solidFill>
                <a:srgbClr val="002060"/>
              </a:solidFill>
            </a:endParaRPr>
          </a:p>
        </p:txBody>
      </p:sp>
    </p:spTree>
    <p:extLst>
      <p:ext uri="{BB962C8B-B14F-4D97-AF65-F5344CB8AC3E}">
        <p14:creationId xmlns:p14="http://schemas.microsoft.com/office/powerpoint/2010/main" val="181128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DDD016-ED84-41B4-90E4-15A327007B76}"/>
              </a:ext>
            </a:extLst>
          </p:cNvPr>
          <p:cNvSpPr>
            <a:spLocks noGrp="1"/>
          </p:cNvSpPr>
          <p:nvPr>
            <p:ph type="ctrTitle"/>
          </p:nvPr>
        </p:nvSpPr>
        <p:spPr>
          <a:xfrm>
            <a:off x="477981" y="1122363"/>
            <a:ext cx="4023360" cy="3204134"/>
          </a:xfrm>
        </p:spPr>
        <p:txBody>
          <a:bodyPr anchor="b">
            <a:normAutofit/>
          </a:bodyPr>
          <a:lstStyle/>
          <a:p>
            <a:r>
              <a:rPr lang="en-US" sz="4800" b="1" dirty="0"/>
              <a:t>Data </a:t>
            </a:r>
            <a:endParaRPr lang="ar-SA" sz="4800" b="1" dirty="0"/>
          </a:p>
        </p:txBody>
      </p:sp>
      <p:sp>
        <p:nvSpPr>
          <p:cNvPr id="3" name="Subtitle 2">
            <a:extLst>
              <a:ext uri="{FF2B5EF4-FFF2-40B4-BE49-F238E27FC236}">
                <a16:creationId xmlns:a16="http://schemas.microsoft.com/office/drawing/2014/main" id="{4897C7FA-A958-4DFB-9024-B48C18AFF12B}"/>
              </a:ext>
            </a:extLst>
          </p:cNvPr>
          <p:cNvSpPr>
            <a:spLocks noGrp="1"/>
          </p:cNvSpPr>
          <p:nvPr>
            <p:ph type="subTitle" idx="1"/>
          </p:nvPr>
        </p:nvSpPr>
        <p:spPr>
          <a:xfrm>
            <a:off x="477981" y="4872922"/>
            <a:ext cx="3933306" cy="1208141"/>
          </a:xfrm>
        </p:spPr>
        <p:txBody>
          <a:bodyPr>
            <a:noAutofit/>
          </a:bodyPr>
          <a:lstStyle/>
          <a:p>
            <a:pPr>
              <a:lnSpc>
                <a:spcPct val="100000"/>
              </a:lnSpc>
            </a:pPr>
            <a:r>
              <a:rPr lang="en-US" sz="1300" dirty="0">
                <a:solidFill>
                  <a:srgbClr val="0070C0"/>
                </a:solidFill>
              </a:rPr>
              <a:t>I will be using the Foursquare API to explore the nearby venues for both neighborhoods to find the most accurate place to open the Shop. I looked for venues up to 2km range from the latitude and longitude of neighborhoods</a:t>
            </a:r>
            <a:endParaRPr lang="ar-SA" sz="1300" dirty="0">
              <a:solidFill>
                <a:srgbClr val="0070C0"/>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r chart">
            <a:extLst>
              <a:ext uri="{FF2B5EF4-FFF2-40B4-BE49-F238E27FC236}">
                <a16:creationId xmlns:a16="http://schemas.microsoft.com/office/drawing/2014/main" id="{FC962EDC-E402-408D-8914-60D8FDB78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54213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C81CF-6801-4A68-A3C3-948B61578ECB}"/>
              </a:ext>
            </a:extLst>
          </p:cNvPr>
          <p:cNvSpPr>
            <a:spLocks noGrp="1"/>
          </p:cNvSpPr>
          <p:nvPr>
            <p:ph type="ctrTitle"/>
          </p:nvPr>
        </p:nvSpPr>
        <p:spPr>
          <a:xfrm>
            <a:off x="477981" y="1122363"/>
            <a:ext cx="4023360" cy="3204134"/>
          </a:xfrm>
        </p:spPr>
        <p:txBody>
          <a:bodyPr anchor="b">
            <a:normAutofit/>
          </a:bodyPr>
          <a:lstStyle/>
          <a:p>
            <a:r>
              <a:rPr lang="en-US" sz="4100" b="1" dirty="0"/>
              <a:t>Methodology: </a:t>
            </a:r>
            <a:br>
              <a:rPr lang="en-US" sz="4100" dirty="0"/>
            </a:br>
            <a:endParaRPr lang="ar-SA" sz="4100" dirty="0"/>
          </a:p>
        </p:txBody>
      </p:sp>
      <p:sp>
        <p:nvSpPr>
          <p:cNvPr id="3" name="Subtitle 2">
            <a:extLst>
              <a:ext uri="{FF2B5EF4-FFF2-40B4-BE49-F238E27FC236}">
                <a16:creationId xmlns:a16="http://schemas.microsoft.com/office/drawing/2014/main" id="{266987E8-963B-412D-98B9-596284A63F27}"/>
              </a:ext>
            </a:extLst>
          </p:cNvPr>
          <p:cNvSpPr>
            <a:spLocks noGrp="1"/>
          </p:cNvSpPr>
          <p:nvPr>
            <p:ph type="subTitle" idx="1"/>
          </p:nvPr>
        </p:nvSpPr>
        <p:spPr>
          <a:xfrm>
            <a:off x="477981" y="4872922"/>
            <a:ext cx="3933306" cy="1208141"/>
          </a:xfrm>
        </p:spPr>
        <p:txBody>
          <a:bodyPr>
            <a:noAutofit/>
          </a:bodyPr>
          <a:lstStyle/>
          <a:p>
            <a:pPr marL="457200" indent="-457200">
              <a:lnSpc>
                <a:spcPct val="100000"/>
              </a:lnSpc>
              <a:buFontTx/>
              <a:buChar char="-"/>
            </a:pPr>
            <a:r>
              <a:rPr lang="en-US" sz="1200" dirty="0">
                <a:solidFill>
                  <a:srgbClr val="0070C0"/>
                </a:solidFill>
              </a:rPr>
              <a:t>Choosing the main locations</a:t>
            </a:r>
          </a:p>
          <a:p>
            <a:pPr marL="457200" indent="-457200">
              <a:lnSpc>
                <a:spcPct val="100000"/>
              </a:lnSpc>
              <a:buFontTx/>
              <a:buChar char="-"/>
            </a:pPr>
            <a:r>
              <a:rPr lang="en-US" sz="1200" dirty="0">
                <a:solidFill>
                  <a:srgbClr val="0070C0"/>
                </a:solidFill>
              </a:rPr>
              <a:t>Creating a foursquare developer account </a:t>
            </a:r>
          </a:p>
          <a:p>
            <a:pPr marL="457200" indent="-457200">
              <a:lnSpc>
                <a:spcPct val="100000"/>
              </a:lnSpc>
              <a:buFontTx/>
              <a:buChar char="-"/>
            </a:pPr>
            <a:r>
              <a:rPr lang="en-US" sz="1200" dirty="0">
                <a:solidFill>
                  <a:srgbClr val="0070C0"/>
                </a:solidFill>
              </a:rPr>
              <a:t>Exploring the nearby venues within a specific radius. </a:t>
            </a:r>
          </a:p>
          <a:p>
            <a:pPr marL="457200" indent="-457200">
              <a:lnSpc>
                <a:spcPct val="100000"/>
              </a:lnSpc>
              <a:buFontTx/>
              <a:buChar char="-"/>
            </a:pPr>
            <a:r>
              <a:rPr lang="en-US" sz="1200" dirty="0">
                <a:solidFill>
                  <a:srgbClr val="0070C0"/>
                </a:solidFill>
              </a:rPr>
              <a:t>Visualizing the unique venue categories within the area</a:t>
            </a:r>
            <a:r>
              <a:rPr lang="en-US" sz="1200" dirty="0"/>
              <a:t>.</a:t>
            </a:r>
            <a:endParaRPr lang="ar-SA" sz="12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icroscope">
            <a:extLst>
              <a:ext uri="{FF2B5EF4-FFF2-40B4-BE49-F238E27FC236}">
                <a16:creationId xmlns:a16="http://schemas.microsoft.com/office/drawing/2014/main" id="{B7EDE174-65D8-489E-A1DF-46F277858C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400140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F7AB3C-35C3-4E1D-8A15-61960A86825E}"/>
              </a:ext>
            </a:extLst>
          </p:cNvPr>
          <p:cNvSpPr>
            <a:spLocks noGrp="1"/>
          </p:cNvSpPr>
          <p:nvPr>
            <p:ph type="ctrTitle"/>
          </p:nvPr>
        </p:nvSpPr>
        <p:spPr>
          <a:xfrm>
            <a:off x="868680" y="405575"/>
            <a:ext cx="5001768" cy="1371600"/>
          </a:xfrm>
        </p:spPr>
        <p:txBody>
          <a:bodyPr anchor="ctr">
            <a:normAutofit/>
          </a:bodyPr>
          <a:lstStyle/>
          <a:p>
            <a:r>
              <a:rPr lang="en-US" sz="3600" b="1"/>
              <a:t>Results:</a:t>
            </a:r>
            <a:br>
              <a:rPr lang="en-US" sz="3600"/>
            </a:br>
            <a:endParaRPr lang="ar-SA" sz="3600"/>
          </a:p>
        </p:txBody>
      </p:sp>
      <p:sp>
        <p:nvSpPr>
          <p:cNvPr id="23" name="Rectangle 2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8B85D2A4-FC83-46FE-AAF7-3D38DFB55D2D}"/>
              </a:ext>
            </a:extLst>
          </p:cNvPr>
          <p:cNvSpPr/>
          <p:nvPr/>
        </p:nvSpPr>
        <p:spPr>
          <a:xfrm>
            <a:off x="2031780" y="2107761"/>
            <a:ext cx="2675568" cy="34870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rgbClr val="0070C0"/>
                </a:solidFill>
              </a:rPr>
              <a:t>Quito Downtown</a:t>
            </a:r>
          </a:p>
        </p:txBody>
      </p:sp>
      <p:sp>
        <p:nvSpPr>
          <p:cNvPr id="17" name="Rectangle: Rounded Corners 16">
            <a:extLst>
              <a:ext uri="{FF2B5EF4-FFF2-40B4-BE49-F238E27FC236}">
                <a16:creationId xmlns:a16="http://schemas.microsoft.com/office/drawing/2014/main" id="{A70C629B-9D9F-42C3-9C49-FEE38256F139}"/>
              </a:ext>
            </a:extLst>
          </p:cNvPr>
          <p:cNvSpPr/>
          <p:nvPr/>
        </p:nvSpPr>
        <p:spPr>
          <a:xfrm>
            <a:off x="7791293" y="2107761"/>
            <a:ext cx="2673050" cy="4564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rgbClr val="0070C0"/>
                </a:solidFill>
              </a:rPr>
              <a:t>Quito Old Town</a:t>
            </a:r>
            <a:endParaRPr lang="ar-SA" sz="1200" dirty="0">
              <a:solidFill>
                <a:srgbClr val="0070C0"/>
              </a:solidFill>
            </a:endParaRPr>
          </a:p>
        </p:txBody>
      </p:sp>
      <p:pic>
        <p:nvPicPr>
          <p:cNvPr id="11" name="Picture 10">
            <a:extLst>
              <a:ext uri="{FF2B5EF4-FFF2-40B4-BE49-F238E27FC236}">
                <a16:creationId xmlns:a16="http://schemas.microsoft.com/office/drawing/2014/main" id="{7CA068DA-0896-46D8-8B0E-35A38142ACC1}"/>
              </a:ext>
            </a:extLst>
          </p:cNvPr>
          <p:cNvPicPr/>
          <p:nvPr/>
        </p:nvPicPr>
        <p:blipFill>
          <a:blip r:embed="rId2"/>
          <a:stretch>
            <a:fillRect/>
          </a:stretch>
        </p:blipFill>
        <p:spPr>
          <a:xfrm>
            <a:off x="1078801" y="2769588"/>
            <a:ext cx="4581525" cy="3263900"/>
          </a:xfrm>
          <a:prstGeom prst="rect">
            <a:avLst/>
          </a:prstGeom>
        </p:spPr>
      </p:pic>
      <p:pic>
        <p:nvPicPr>
          <p:cNvPr id="12" name="Picture 11">
            <a:extLst>
              <a:ext uri="{FF2B5EF4-FFF2-40B4-BE49-F238E27FC236}">
                <a16:creationId xmlns:a16="http://schemas.microsoft.com/office/drawing/2014/main" id="{269EA18C-E82C-4651-895D-23E885406EB6}"/>
              </a:ext>
            </a:extLst>
          </p:cNvPr>
          <p:cNvPicPr/>
          <p:nvPr/>
        </p:nvPicPr>
        <p:blipFill>
          <a:blip r:embed="rId3"/>
          <a:stretch>
            <a:fillRect/>
          </a:stretch>
        </p:blipFill>
        <p:spPr>
          <a:xfrm>
            <a:off x="6093141" y="2794068"/>
            <a:ext cx="5452873" cy="3759130"/>
          </a:xfrm>
          <a:prstGeom prst="rect">
            <a:avLst/>
          </a:prstGeom>
        </p:spPr>
      </p:pic>
    </p:spTree>
    <p:extLst>
      <p:ext uri="{BB962C8B-B14F-4D97-AF65-F5344CB8AC3E}">
        <p14:creationId xmlns:p14="http://schemas.microsoft.com/office/powerpoint/2010/main" val="100104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C272FC-C106-4785-9187-9A110002E14B}"/>
              </a:ext>
            </a:extLst>
          </p:cNvPr>
          <p:cNvSpPr>
            <a:spLocks noGrp="1"/>
          </p:cNvSpPr>
          <p:nvPr>
            <p:ph type="ctrTitle"/>
          </p:nvPr>
        </p:nvSpPr>
        <p:spPr>
          <a:xfrm>
            <a:off x="1804988" y="1442172"/>
            <a:ext cx="8582025" cy="2177328"/>
          </a:xfrm>
        </p:spPr>
        <p:txBody>
          <a:bodyPr anchor="ctr">
            <a:normAutofit/>
          </a:bodyPr>
          <a:lstStyle/>
          <a:p>
            <a:pPr algn="ctr"/>
            <a:r>
              <a:rPr lang="en-US" sz="1800" dirty="0"/>
              <a:t>As we see above, coffee shop is the highest category for both neighborhoods, and is its number is way higher than other categories. We can see that there are coffee shops category and Café category, but I am going to treat them as one, as they both serve coffee.</a:t>
            </a:r>
            <a:br>
              <a:rPr lang="en-US" sz="1800" dirty="0"/>
            </a:br>
            <a:br>
              <a:rPr lang="en-US" sz="1800" dirty="0"/>
            </a:br>
            <a:endParaRPr lang="ar-SA" sz="1800" dirty="0"/>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12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71CAB-3F54-469B-A654-A2EC6B3EB647}"/>
              </a:ext>
            </a:extLst>
          </p:cNvPr>
          <p:cNvSpPr>
            <a:spLocks noGrp="1"/>
          </p:cNvSpPr>
          <p:nvPr>
            <p:ph type="ctrTitle"/>
          </p:nvPr>
        </p:nvSpPr>
        <p:spPr>
          <a:xfrm>
            <a:off x="578651" y="1122363"/>
            <a:ext cx="11034695" cy="3174690"/>
          </a:xfrm>
        </p:spPr>
        <p:txBody>
          <a:bodyPr>
            <a:normAutofit/>
          </a:bodyPr>
          <a:lstStyle/>
          <a:p>
            <a:r>
              <a:rPr lang="en-US" dirty="0"/>
              <a:t>Conclusion </a:t>
            </a:r>
            <a:br>
              <a:rPr lang="en-US" dirty="0"/>
            </a:br>
            <a:endParaRPr lang="ar-SA" dirty="0"/>
          </a:p>
        </p:txBody>
      </p:sp>
      <p:sp>
        <p:nvSpPr>
          <p:cNvPr id="3" name="Subtitle 2">
            <a:extLst>
              <a:ext uri="{FF2B5EF4-FFF2-40B4-BE49-F238E27FC236}">
                <a16:creationId xmlns:a16="http://schemas.microsoft.com/office/drawing/2014/main" id="{9F1193B3-E8DA-4D2B-BB95-15AAD230D722}"/>
              </a:ext>
            </a:extLst>
          </p:cNvPr>
          <p:cNvSpPr>
            <a:spLocks noGrp="1"/>
          </p:cNvSpPr>
          <p:nvPr>
            <p:ph type="subTitle" idx="1"/>
          </p:nvPr>
        </p:nvSpPr>
        <p:spPr>
          <a:xfrm>
            <a:off x="578651" y="4723637"/>
            <a:ext cx="11034695" cy="1481396"/>
          </a:xfrm>
        </p:spPr>
        <p:txBody>
          <a:bodyPr>
            <a:normAutofit fontScale="85000" lnSpcReduction="20000"/>
          </a:bodyPr>
          <a:lstStyle/>
          <a:p>
            <a:pPr>
              <a:lnSpc>
                <a:spcPct val="100000"/>
              </a:lnSpc>
            </a:pPr>
            <a:r>
              <a:rPr lang="en-US" sz="2000" dirty="0"/>
              <a:t>We can see that opening a cafe in Quito - Old Town is a better option according to the high number of coffee shops in downtown.</a:t>
            </a:r>
          </a:p>
          <a:p>
            <a:pPr>
              <a:lnSpc>
                <a:spcPct val="100000"/>
              </a:lnSpc>
            </a:pPr>
            <a:endParaRPr lang="en-US" sz="2000" dirty="0"/>
          </a:p>
          <a:p>
            <a:pPr>
              <a:lnSpc>
                <a:spcPct val="100000"/>
              </a:lnSpc>
            </a:pPr>
            <a:r>
              <a:rPr lang="en-US" sz="2000" dirty="0"/>
              <a:t>Also, the high presence of hotels, historic sites, museums in the Old Town suggest high numbers of visitors with few coffee shops options, making this a great business opportunity. </a:t>
            </a:r>
          </a:p>
          <a:p>
            <a:pPr>
              <a:lnSpc>
                <a:spcPct val="100000"/>
              </a:lnSpc>
            </a:pPr>
            <a:endParaRPr lang="ar-SA" sz="2000" dirty="0"/>
          </a:p>
        </p:txBody>
      </p:sp>
      <p:sp>
        <p:nvSpPr>
          <p:cNvPr id="17"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80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A3499-0F96-4F86-8AC9-27C37929B589}"/>
              </a:ext>
            </a:extLst>
          </p:cNvPr>
          <p:cNvSpPr>
            <a:spLocks noGrp="1"/>
          </p:cNvSpPr>
          <p:nvPr>
            <p:ph type="ctrTitle"/>
          </p:nvPr>
        </p:nvSpPr>
        <p:spPr>
          <a:xfrm>
            <a:off x="477981" y="1122363"/>
            <a:ext cx="4023360" cy="3204134"/>
          </a:xfrm>
        </p:spPr>
        <p:txBody>
          <a:bodyPr anchor="b">
            <a:normAutofit/>
          </a:bodyPr>
          <a:lstStyle/>
          <a:p>
            <a:r>
              <a:rPr lang="en-US" sz="4800" dirty="0"/>
              <a:t>RESOURCES </a:t>
            </a:r>
            <a:endParaRPr lang="ar-SA" sz="4800" dirty="0"/>
          </a:p>
        </p:txBody>
      </p:sp>
      <p:sp>
        <p:nvSpPr>
          <p:cNvPr id="3" name="Subtitle 2">
            <a:extLst>
              <a:ext uri="{FF2B5EF4-FFF2-40B4-BE49-F238E27FC236}">
                <a16:creationId xmlns:a16="http://schemas.microsoft.com/office/drawing/2014/main" id="{CDC25865-AE29-4777-941B-1FF86B85FC01}"/>
              </a:ext>
            </a:extLst>
          </p:cNvPr>
          <p:cNvSpPr>
            <a:spLocks noGrp="1"/>
          </p:cNvSpPr>
          <p:nvPr>
            <p:ph type="subTitle" idx="1"/>
          </p:nvPr>
        </p:nvSpPr>
        <p:spPr>
          <a:xfrm>
            <a:off x="477981" y="4872922"/>
            <a:ext cx="4744468" cy="1208141"/>
          </a:xfrm>
        </p:spPr>
        <p:txBody>
          <a:bodyPr>
            <a:noAutofit/>
          </a:bodyPr>
          <a:lstStyle/>
          <a:p>
            <a:pPr algn="ctr">
              <a:lnSpc>
                <a:spcPct val="100000"/>
              </a:lnSpc>
            </a:pPr>
            <a:r>
              <a:rPr lang="en-US" sz="1000" dirty="0"/>
              <a:t> </a:t>
            </a:r>
          </a:p>
          <a:p>
            <a:pPr marL="457200">
              <a:lnSpc>
                <a:spcPct val="107000"/>
              </a:lnSpc>
              <a:spcAft>
                <a:spcPts val="0"/>
              </a:spcAft>
            </a:pPr>
            <a:r>
              <a:rPr lang="en-CA" sz="1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https://en.wikipedia.org/wiki/Quito</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CA" sz="1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https://github.com/gdelcast/Coursera_Capstone</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CA" sz="10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CA" sz="1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https://github.com/gdelcast/Coursera_Capstone/blob/master/Battle%20of%20the%20neighborhoods/Battle%20of%20the%20neighborhoods-FinalReport.ipynb</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pPr>
            <a:r>
              <a:rPr lang="en-US" sz="1000" dirty="0"/>
              <a:t> </a:t>
            </a:r>
          </a:p>
          <a:p>
            <a:pPr algn="ctr">
              <a:lnSpc>
                <a:spcPct val="100000"/>
              </a:lnSpc>
            </a:pPr>
            <a:r>
              <a:rPr lang="en-US" sz="1000" dirty="0"/>
              <a:t> </a:t>
            </a:r>
          </a:p>
          <a:p>
            <a:pPr algn="ctr">
              <a:lnSpc>
                <a:spcPct val="100000"/>
              </a:lnSpc>
            </a:pPr>
            <a:endParaRPr lang="ar-SA" sz="10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ooks">
            <a:extLst>
              <a:ext uri="{FF2B5EF4-FFF2-40B4-BE49-F238E27FC236}">
                <a16:creationId xmlns:a16="http://schemas.microsoft.com/office/drawing/2014/main" id="{2BC98B56-0B68-499A-B0BD-DA0386D5A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359566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788FA-4B92-452B-B401-306F35129BA8}"/>
              </a:ext>
            </a:extLst>
          </p:cNvPr>
          <p:cNvSpPr>
            <a:spLocks noGrp="1"/>
          </p:cNvSpPr>
          <p:nvPr>
            <p:ph type="ctrTitle"/>
          </p:nvPr>
        </p:nvSpPr>
        <p:spPr>
          <a:xfrm>
            <a:off x="477981" y="1122363"/>
            <a:ext cx="4023360" cy="3204134"/>
          </a:xfrm>
        </p:spPr>
        <p:txBody>
          <a:bodyPr anchor="b">
            <a:normAutofit/>
          </a:bodyPr>
          <a:lstStyle/>
          <a:p>
            <a:r>
              <a:rPr lang="en-US" sz="4800"/>
              <a:t>THANK YOU </a:t>
            </a:r>
            <a:endParaRPr lang="ar-SA" sz="4800"/>
          </a:p>
        </p:txBody>
      </p:sp>
      <p:sp>
        <p:nvSpPr>
          <p:cNvPr id="3" name="Subtitle 2">
            <a:extLst>
              <a:ext uri="{FF2B5EF4-FFF2-40B4-BE49-F238E27FC236}">
                <a16:creationId xmlns:a16="http://schemas.microsoft.com/office/drawing/2014/main" id="{39500E33-9894-44BC-9A0C-2D0FCFFFF15D}"/>
              </a:ext>
            </a:extLst>
          </p:cNvPr>
          <p:cNvSpPr>
            <a:spLocks noGrp="1"/>
          </p:cNvSpPr>
          <p:nvPr>
            <p:ph type="subTitle" idx="1"/>
          </p:nvPr>
        </p:nvSpPr>
        <p:spPr>
          <a:xfrm>
            <a:off x="477981" y="4872922"/>
            <a:ext cx="3933306" cy="1208141"/>
          </a:xfrm>
        </p:spPr>
        <p:txBody>
          <a:bodyPr>
            <a:normAutofit/>
          </a:bodyPr>
          <a:lstStyle/>
          <a:p>
            <a:r>
              <a:rPr lang="en-US" sz="2000" dirty="0"/>
              <a:t>GUILLERMO DEL CASTILLO</a:t>
            </a:r>
          </a:p>
          <a:p>
            <a:endParaRPr lang="ar-SA" sz="20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3B77F1DA-04AC-4DC5-9999-7B766E77D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1167933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12</TotalTime>
  <Words>433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Ibm data science capstone</vt:lpstr>
      <vt:lpstr>Introduction </vt:lpstr>
      <vt:lpstr>Data </vt:lpstr>
      <vt:lpstr>Methodology:  </vt:lpstr>
      <vt:lpstr>Results: </vt:lpstr>
      <vt:lpstr>As we see above, coffee shop is the highest category for both neighborhoods, and is its number is way higher than other categories. We can see that there are coffee shops category and Café category, but I am going to treat them as one, as they both serve coffee.  </vt:lpstr>
      <vt:lpstr>Conclusion  </vt:lpstr>
      <vt:lpstr>RESOURCES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dc:title>
  <dc:creator>sarah binsaddik</dc:creator>
  <cp:lastModifiedBy>Guillermo Del Castillo</cp:lastModifiedBy>
  <cp:revision>3</cp:revision>
  <dcterms:created xsi:type="dcterms:W3CDTF">2020-07-20T22:19:29Z</dcterms:created>
  <dcterms:modified xsi:type="dcterms:W3CDTF">2020-07-22T15:37:34Z</dcterms:modified>
</cp:coreProperties>
</file>