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 Black"/>
      <p:bold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Work Sans ExtraBold"/>
      <p:bold r:id="rId28"/>
      <p:boldItalic r:id="rId29"/>
    </p:embeddedFont>
    <p:embeddedFont>
      <p:font typeface="Anybody SemiBold"/>
      <p:regular r:id="rId30"/>
      <p:bold r:id="rId31"/>
      <p:italic r:id="rId32"/>
      <p:boldItalic r:id="rId33"/>
    </p:embeddedFont>
    <p:embeddedFont>
      <p:font typeface="Inter ExtraBold"/>
      <p:bold r:id="rId34"/>
    </p:embeddedFont>
    <p:embeddedFont>
      <p:font typeface="Work Sans"/>
      <p:regular r:id="rId35"/>
      <p:bold r:id="rId36"/>
      <p:italic r:id="rId37"/>
      <p:boldItalic r:id="rId38"/>
    </p:embeddedFont>
    <p:embeddedFont>
      <p:font typeface="Inter Medium"/>
      <p:regular r:id="rId39"/>
      <p:bold r:id="rId40"/>
    </p:embeddedFont>
    <p:embeddedFont>
      <p:font typeface="Anybody Black"/>
      <p:bold r:id="rId41"/>
      <p:boldItalic r:id="rId42"/>
    </p:embeddedFont>
    <p:embeddedFont>
      <p:font typeface="Anybody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Medium-bold.fntdata"/><Relationship Id="rId20" Type="http://schemas.openxmlformats.org/officeDocument/2006/relationships/font" Target="fonts/Roboto-italic.fntdata"/><Relationship Id="rId42" Type="http://schemas.openxmlformats.org/officeDocument/2006/relationships/font" Target="fonts/AnybodyBlack-boldItalic.fntdata"/><Relationship Id="rId41" Type="http://schemas.openxmlformats.org/officeDocument/2006/relationships/font" Target="fonts/AnybodyBlack-bold.fntdata"/><Relationship Id="rId22" Type="http://schemas.openxmlformats.org/officeDocument/2006/relationships/font" Target="fonts/MontserratBlack-bold.fntdata"/><Relationship Id="rId44" Type="http://schemas.openxmlformats.org/officeDocument/2006/relationships/font" Target="fonts/Anybody-bold.fntdata"/><Relationship Id="rId21" Type="http://schemas.openxmlformats.org/officeDocument/2006/relationships/font" Target="fonts/Roboto-boldItalic.fntdata"/><Relationship Id="rId43" Type="http://schemas.openxmlformats.org/officeDocument/2006/relationships/font" Target="fonts/Anybody-regular.fntdata"/><Relationship Id="rId24" Type="http://schemas.openxmlformats.org/officeDocument/2006/relationships/font" Target="fonts/Montserrat-regular.fntdata"/><Relationship Id="rId46" Type="http://schemas.openxmlformats.org/officeDocument/2006/relationships/font" Target="fonts/Anybody-boldItalic.fntdata"/><Relationship Id="rId23" Type="http://schemas.openxmlformats.org/officeDocument/2006/relationships/font" Target="fonts/MontserratBlack-boldItalic.fntdata"/><Relationship Id="rId45" Type="http://schemas.openxmlformats.org/officeDocument/2006/relationships/font" Target="fonts/Anybod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WorkSansExtraBold-bold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nybodySemiBold-bold.fntdata"/><Relationship Id="rId30" Type="http://schemas.openxmlformats.org/officeDocument/2006/relationships/font" Target="fonts/Anybody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Anybody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AnybodySemiBold-italic.fntdata"/><Relationship Id="rId13" Type="http://schemas.openxmlformats.org/officeDocument/2006/relationships/slide" Target="slides/slide8.xml"/><Relationship Id="rId35" Type="http://schemas.openxmlformats.org/officeDocument/2006/relationships/font" Target="fonts/WorkSans-regular.fntdata"/><Relationship Id="rId12" Type="http://schemas.openxmlformats.org/officeDocument/2006/relationships/slide" Target="slides/slide7.xml"/><Relationship Id="rId34" Type="http://schemas.openxmlformats.org/officeDocument/2006/relationships/font" Target="fonts/InterExtraBold-bold.fntdata"/><Relationship Id="rId15" Type="http://schemas.openxmlformats.org/officeDocument/2006/relationships/slide" Target="slides/slide10.xml"/><Relationship Id="rId37" Type="http://schemas.openxmlformats.org/officeDocument/2006/relationships/font" Target="fonts/WorkSans-italic.fntdata"/><Relationship Id="rId14" Type="http://schemas.openxmlformats.org/officeDocument/2006/relationships/slide" Target="slides/slide9.xml"/><Relationship Id="rId36" Type="http://schemas.openxmlformats.org/officeDocument/2006/relationships/font" Target="fonts/WorkSans-bold.fntdata"/><Relationship Id="rId17" Type="http://schemas.openxmlformats.org/officeDocument/2006/relationships/slide" Target="slides/slide12.xml"/><Relationship Id="rId39" Type="http://schemas.openxmlformats.org/officeDocument/2006/relationships/font" Target="fonts/InterMedium-regular.fntdata"/><Relationship Id="rId16" Type="http://schemas.openxmlformats.org/officeDocument/2006/relationships/slide" Target="slides/slide11.xml"/><Relationship Id="rId38" Type="http://schemas.openxmlformats.org/officeDocument/2006/relationships/font" Target="fonts/WorkSans-bold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0e851704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0e851704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08795656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08795656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0e851704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0e851704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0e851704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0e851704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0e851704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0e851704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0879565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0879565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08795656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0879565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08795656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08795656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08795656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08795656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0e85170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0e85170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08795656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08795656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08795656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08795656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/>
        </p:nvSpPr>
        <p:spPr>
          <a:xfrm flipH="1" rot="-60343">
            <a:off x="1673474" y="1576480"/>
            <a:ext cx="5794193" cy="891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5400">
              <a:solidFill>
                <a:srgbClr val="222222"/>
              </a:solidFill>
              <a:latin typeface="Anybody Black"/>
              <a:ea typeface="Anybody Black"/>
              <a:cs typeface="Anybody Black"/>
              <a:sym typeface="Anybody Black"/>
            </a:endParaRPr>
          </a:p>
        </p:txBody>
      </p:sp>
      <p:sp>
        <p:nvSpPr>
          <p:cNvPr id="73" name="Google Shape;73;p13"/>
          <p:cNvSpPr/>
          <p:nvPr/>
        </p:nvSpPr>
        <p:spPr>
          <a:xfrm rot="59969">
            <a:off x="1833340" y="3213699"/>
            <a:ext cx="5486335" cy="457272"/>
          </a:xfrm>
          <a:prstGeom prst="roundRect">
            <a:avLst>
              <a:gd fmla="val 50000" name="adj"/>
            </a:avLst>
          </a:prstGeom>
          <a:noFill/>
          <a:ln>
            <a:noFill/>
          </a:ln>
          <a:effectLst>
            <a:outerShdw blurRad="71438" rotWithShape="0" algn="bl" dir="3000000" dist="571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4E7C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44291" t="0"/>
          <a:stretch/>
        </p:blipFill>
        <p:spPr>
          <a:xfrm>
            <a:off x="0" y="0"/>
            <a:ext cx="50937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rot="503487">
            <a:off x="1145079" y="680752"/>
            <a:ext cx="6748201" cy="2832055"/>
          </a:xfrm>
          <a:custGeom>
            <a:rect b="b" l="l" r="r" t="t"/>
            <a:pathLst>
              <a:path extrusionOk="0" h="94414" w="224969">
                <a:moveTo>
                  <a:pt x="216301" y="1"/>
                </a:moveTo>
                <a:cubicBezTo>
                  <a:pt x="215622" y="394"/>
                  <a:pt x="214944" y="787"/>
                  <a:pt x="214289" y="1204"/>
                </a:cubicBezTo>
                <a:cubicBezTo>
                  <a:pt x="211693" y="2835"/>
                  <a:pt x="209348" y="4668"/>
                  <a:pt x="207109" y="6561"/>
                </a:cubicBezTo>
                <a:cubicBezTo>
                  <a:pt x="204871" y="8478"/>
                  <a:pt x="202835" y="10431"/>
                  <a:pt x="200847" y="12336"/>
                </a:cubicBezTo>
                <a:cubicBezTo>
                  <a:pt x="196858" y="16158"/>
                  <a:pt x="193048" y="19789"/>
                  <a:pt x="188929" y="22516"/>
                </a:cubicBezTo>
                <a:cubicBezTo>
                  <a:pt x="187893" y="23170"/>
                  <a:pt x="186857" y="23813"/>
                  <a:pt x="185785" y="24349"/>
                </a:cubicBezTo>
                <a:cubicBezTo>
                  <a:pt x="184726" y="24921"/>
                  <a:pt x="183618" y="25385"/>
                  <a:pt x="182487" y="25826"/>
                </a:cubicBezTo>
                <a:cubicBezTo>
                  <a:pt x="181344" y="26266"/>
                  <a:pt x="180154" y="26635"/>
                  <a:pt x="178951" y="26980"/>
                </a:cubicBezTo>
                <a:cubicBezTo>
                  <a:pt x="177725" y="27314"/>
                  <a:pt x="176499" y="27612"/>
                  <a:pt x="175225" y="27873"/>
                </a:cubicBezTo>
                <a:cubicBezTo>
                  <a:pt x="170141" y="28933"/>
                  <a:pt x="164699" y="29469"/>
                  <a:pt x="159068" y="30386"/>
                </a:cubicBezTo>
                <a:cubicBezTo>
                  <a:pt x="156258" y="30850"/>
                  <a:pt x="153388" y="31421"/>
                  <a:pt x="150507" y="32243"/>
                </a:cubicBezTo>
                <a:cubicBezTo>
                  <a:pt x="149067" y="32648"/>
                  <a:pt x="147626" y="33136"/>
                  <a:pt x="146197" y="33684"/>
                </a:cubicBezTo>
                <a:cubicBezTo>
                  <a:pt x="144768" y="34267"/>
                  <a:pt x="143352" y="34898"/>
                  <a:pt x="141982" y="35648"/>
                </a:cubicBezTo>
                <a:cubicBezTo>
                  <a:pt x="139220" y="37136"/>
                  <a:pt x="136660" y="39089"/>
                  <a:pt x="134446" y="41208"/>
                </a:cubicBezTo>
                <a:cubicBezTo>
                  <a:pt x="132231" y="43340"/>
                  <a:pt x="130326" y="45661"/>
                  <a:pt x="128600" y="47983"/>
                </a:cubicBezTo>
                <a:cubicBezTo>
                  <a:pt x="125159" y="52638"/>
                  <a:pt x="122361" y="57365"/>
                  <a:pt x="119170" y="61461"/>
                </a:cubicBezTo>
                <a:cubicBezTo>
                  <a:pt x="118396" y="62497"/>
                  <a:pt x="117539" y="63425"/>
                  <a:pt x="116705" y="64402"/>
                </a:cubicBezTo>
                <a:cubicBezTo>
                  <a:pt x="116301" y="64890"/>
                  <a:pt x="115836" y="65330"/>
                  <a:pt x="115396" y="65795"/>
                </a:cubicBezTo>
                <a:lnTo>
                  <a:pt x="114050" y="67152"/>
                </a:lnTo>
                <a:lnTo>
                  <a:pt x="112621" y="68438"/>
                </a:lnTo>
                <a:cubicBezTo>
                  <a:pt x="112133" y="68855"/>
                  <a:pt x="111681" y="69307"/>
                  <a:pt x="111157" y="69688"/>
                </a:cubicBezTo>
                <a:lnTo>
                  <a:pt x="109645" y="70879"/>
                </a:lnTo>
                <a:cubicBezTo>
                  <a:pt x="109395" y="71069"/>
                  <a:pt x="109157" y="71284"/>
                  <a:pt x="108883" y="71462"/>
                </a:cubicBezTo>
                <a:lnTo>
                  <a:pt x="108085" y="72010"/>
                </a:lnTo>
                <a:cubicBezTo>
                  <a:pt x="103882" y="74963"/>
                  <a:pt x="99263" y="77356"/>
                  <a:pt x="94369" y="79023"/>
                </a:cubicBezTo>
                <a:cubicBezTo>
                  <a:pt x="89488" y="80678"/>
                  <a:pt x="84368" y="81666"/>
                  <a:pt x="79224" y="81892"/>
                </a:cubicBezTo>
                <a:cubicBezTo>
                  <a:pt x="78867" y="81925"/>
                  <a:pt x="78510" y="81932"/>
                  <a:pt x="78153" y="81932"/>
                </a:cubicBezTo>
                <a:cubicBezTo>
                  <a:pt x="77867" y="81932"/>
                  <a:pt x="77581" y="81928"/>
                  <a:pt x="77296" y="81928"/>
                </a:cubicBezTo>
                <a:lnTo>
                  <a:pt x="75367" y="81916"/>
                </a:lnTo>
                <a:lnTo>
                  <a:pt x="73438" y="81785"/>
                </a:lnTo>
                <a:cubicBezTo>
                  <a:pt x="72795" y="81737"/>
                  <a:pt x="72152" y="81725"/>
                  <a:pt x="71509" y="81630"/>
                </a:cubicBezTo>
                <a:cubicBezTo>
                  <a:pt x="68937" y="81344"/>
                  <a:pt x="66354" y="80868"/>
                  <a:pt x="63746" y="80285"/>
                </a:cubicBezTo>
                <a:cubicBezTo>
                  <a:pt x="58543" y="79118"/>
                  <a:pt x="53305" y="77499"/>
                  <a:pt x="47851" y="76106"/>
                </a:cubicBezTo>
                <a:cubicBezTo>
                  <a:pt x="45125" y="75415"/>
                  <a:pt x="42351" y="74772"/>
                  <a:pt x="39517" y="74296"/>
                </a:cubicBezTo>
                <a:cubicBezTo>
                  <a:pt x="36683" y="73808"/>
                  <a:pt x="33778" y="73486"/>
                  <a:pt x="30837" y="73415"/>
                </a:cubicBezTo>
                <a:cubicBezTo>
                  <a:pt x="30459" y="73406"/>
                  <a:pt x="30079" y="73401"/>
                  <a:pt x="29699" y="73401"/>
                </a:cubicBezTo>
                <a:cubicBezTo>
                  <a:pt x="27118" y="73401"/>
                  <a:pt x="24516" y="73616"/>
                  <a:pt x="21932" y="74093"/>
                </a:cubicBezTo>
                <a:cubicBezTo>
                  <a:pt x="18943" y="74689"/>
                  <a:pt x="16038" y="75629"/>
                  <a:pt x="13311" y="77022"/>
                </a:cubicBezTo>
                <a:lnTo>
                  <a:pt x="12288" y="77546"/>
                </a:lnTo>
                <a:lnTo>
                  <a:pt x="11299" y="78130"/>
                </a:lnTo>
                <a:lnTo>
                  <a:pt x="10811" y="78427"/>
                </a:lnTo>
                <a:lnTo>
                  <a:pt x="10323" y="78749"/>
                </a:lnTo>
                <a:lnTo>
                  <a:pt x="9370" y="79392"/>
                </a:lnTo>
                <a:lnTo>
                  <a:pt x="8442" y="80082"/>
                </a:lnTo>
                <a:lnTo>
                  <a:pt x="7989" y="80439"/>
                </a:lnTo>
                <a:lnTo>
                  <a:pt x="7549" y="80820"/>
                </a:lnTo>
                <a:lnTo>
                  <a:pt x="6668" y="81582"/>
                </a:lnTo>
                <a:lnTo>
                  <a:pt x="5834" y="82404"/>
                </a:lnTo>
                <a:lnTo>
                  <a:pt x="5418" y="82821"/>
                </a:lnTo>
                <a:lnTo>
                  <a:pt x="5025" y="83249"/>
                </a:lnTo>
                <a:lnTo>
                  <a:pt x="4251" y="84142"/>
                </a:lnTo>
                <a:lnTo>
                  <a:pt x="3536" y="85083"/>
                </a:lnTo>
                <a:lnTo>
                  <a:pt x="3179" y="85559"/>
                </a:lnTo>
                <a:lnTo>
                  <a:pt x="2858" y="86047"/>
                </a:lnTo>
                <a:lnTo>
                  <a:pt x="2215" y="87047"/>
                </a:lnTo>
                <a:lnTo>
                  <a:pt x="1643" y="88107"/>
                </a:lnTo>
                <a:lnTo>
                  <a:pt x="1369" y="88631"/>
                </a:lnTo>
                <a:lnTo>
                  <a:pt x="1119" y="89179"/>
                </a:lnTo>
                <a:lnTo>
                  <a:pt x="643" y="90274"/>
                </a:lnTo>
                <a:cubicBezTo>
                  <a:pt x="643" y="90286"/>
                  <a:pt x="631" y="90322"/>
                  <a:pt x="631" y="90333"/>
                </a:cubicBezTo>
                <a:cubicBezTo>
                  <a:pt x="0" y="91846"/>
                  <a:pt x="727" y="93572"/>
                  <a:pt x="2239" y="94191"/>
                </a:cubicBezTo>
                <a:cubicBezTo>
                  <a:pt x="2608" y="94342"/>
                  <a:pt x="2990" y="94414"/>
                  <a:pt x="3365" y="94414"/>
                </a:cubicBezTo>
                <a:cubicBezTo>
                  <a:pt x="4528" y="94414"/>
                  <a:pt x="5628" y="93727"/>
                  <a:pt x="6096" y="92584"/>
                </a:cubicBezTo>
                <a:lnTo>
                  <a:pt x="6156" y="92453"/>
                </a:lnTo>
                <a:cubicBezTo>
                  <a:pt x="7918" y="88155"/>
                  <a:pt x="11621" y="84666"/>
                  <a:pt x="16050" y="82559"/>
                </a:cubicBezTo>
                <a:cubicBezTo>
                  <a:pt x="18253" y="81463"/>
                  <a:pt x="20646" y="80737"/>
                  <a:pt x="23063" y="80297"/>
                </a:cubicBezTo>
                <a:cubicBezTo>
                  <a:pt x="25004" y="79968"/>
                  <a:pt x="26998" y="79810"/>
                  <a:pt x="29008" y="79810"/>
                </a:cubicBezTo>
                <a:cubicBezTo>
                  <a:pt x="29549" y="79810"/>
                  <a:pt x="30092" y="79821"/>
                  <a:pt x="30635" y="79844"/>
                </a:cubicBezTo>
                <a:cubicBezTo>
                  <a:pt x="33195" y="79951"/>
                  <a:pt x="35779" y="80261"/>
                  <a:pt x="38374" y="80749"/>
                </a:cubicBezTo>
                <a:cubicBezTo>
                  <a:pt x="40958" y="81225"/>
                  <a:pt x="43553" y="81868"/>
                  <a:pt x="46161" y="82571"/>
                </a:cubicBezTo>
                <a:cubicBezTo>
                  <a:pt x="51364" y="83987"/>
                  <a:pt x="56638" y="85702"/>
                  <a:pt x="62175" y="87035"/>
                </a:cubicBezTo>
                <a:cubicBezTo>
                  <a:pt x="64937" y="87714"/>
                  <a:pt x="67771" y="88286"/>
                  <a:pt x="70664" y="88655"/>
                </a:cubicBezTo>
                <a:cubicBezTo>
                  <a:pt x="71390" y="88762"/>
                  <a:pt x="72128" y="88798"/>
                  <a:pt x="72855" y="88869"/>
                </a:cubicBezTo>
                <a:lnTo>
                  <a:pt x="75057" y="89048"/>
                </a:lnTo>
                <a:lnTo>
                  <a:pt x="77260" y="89083"/>
                </a:lnTo>
                <a:cubicBezTo>
                  <a:pt x="77712" y="89091"/>
                  <a:pt x="78169" y="89107"/>
                  <a:pt x="78628" y="89107"/>
                </a:cubicBezTo>
                <a:cubicBezTo>
                  <a:pt x="78906" y="89107"/>
                  <a:pt x="79184" y="89101"/>
                  <a:pt x="79463" y="89083"/>
                </a:cubicBezTo>
                <a:cubicBezTo>
                  <a:pt x="85332" y="88917"/>
                  <a:pt x="91155" y="87881"/>
                  <a:pt x="96727" y="86095"/>
                </a:cubicBezTo>
                <a:cubicBezTo>
                  <a:pt x="102311" y="84273"/>
                  <a:pt x="107609" y="81642"/>
                  <a:pt x="112479" y="78344"/>
                </a:cubicBezTo>
                <a:lnTo>
                  <a:pt x="113395" y="77737"/>
                </a:lnTo>
                <a:cubicBezTo>
                  <a:pt x="113693" y="77534"/>
                  <a:pt x="113979" y="77296"/>
                  <a:pt x="114276" y="77070"/>
                </a:cubicBezTo>
                <a:lnTo>
                  <a:pt x="116039" y="75736"/>
                </a:lnTo>
                <a:cubicBezTo>
                  <a:pt x="116634" y="75308"/>
                  <a:pt x="117170" y="74796"/>
                  <a:pt x="117729" y="74320"/>
                </a:cubicBezTo>
                <a:lnTo>
                  <a:pt x="119396" y="72867"/>
                </a:lnTo>
                <a:lnTo>
                  <a:pt x="120980" y="71319"/>
                </a:lnTo>
                <a:cubicBezTo>
                  <a:pt x="121504" y="70795"/>
                  <a:pt x="122051" y="70295"/>
                  <a:pt x="122527" y="69724"/>
                </a:cubicBezTo>
                <a:cubicBezTo>
                  <a:pt x="123504" y="68617"/>
                  <a:pt x="124528" y="67533"/>
                  <a:pt x="125421" y="66378"/>
                </a:cubicBezTo>
                <a:cubicBezTo>
                  <a:pt x="129064" y="61818"/>
                  <a:pt x="131981" y="57068"/>
                  <a:pt x="135160" y="52924"/>
                </a:cubicBezTo>
                <a:cubicBezTo>
                  <a:pt x="136755" y="50841"/>
                  <a:pt x="138399" y="48924"/>
                  <a:pt x="140184" y="47257"/>
                </a:cubicBezTo>
                <a:lnTo>
                  <a:pt x="140851" y="46638"/>
                </a:lnTo>
                <a:cubicBezTo>
                  <a:pt x="141077" y="46435"/>
                  <a:pt x="141316" y="46257"/>
                  <a:pt x="141542" y="46066"/>
                </a:cubicBezTo>
                <a:lnTo>
                  <a:pt x="142244" y="45495"/>
                </a:lnTo>
                <a:lnTo>
                  <a:pt x="142959" y="44983"/>
                </a:lnTo>
                <a:cubicBezTo>
                  <a:pt x="143899" y="44268"/>
                  <a:pt x="144923" y="43685"/>
                  <a:pt x="145971" y="43113"/>
                </a:cubicBezTo>
                <a:cubicBezTo>
                  <a:pt x="150186" y="40887"/>
                  <a:pt x="155174" y="39780"/>
                  <a:pt x="160425" y="39006"/>
                </a:cubicBezTo>
                <a:cubicBezTo>
                  <a:pt x="165676" y="38220"/>
                  <a:pt x="171236" y="37768"/>
                  <a:pt x="176975" y="36672"/>
                </a:cubicBezTo>
                <a:cubicBezTo>
                  <a:pt x="178404" y="36410"/>
                  <a:pt x="179856" y="36077"/>
                  <a:pt x="181297" y="35708"/>
                </a:cubicBezTo>
                <a:cubicBezTo>
                  <a:pt x="182749" y="35315"/>
                  <a:pt x="184202" y="34886"/>
                  <a:pt x="185643" y="34362"/>
                </a:cubicBezTo>
                <a:cubicBezTo>
                  <a:pt x="188536" y="33326"/>
                  <a:pt x="191369" y="31886"/>
                  <a:pt x="193941" y="30267"/>
                </a:cubicBezTo>
                <a:cubicBezTo>
                  <a:pt x="199073" y="26969"/>
                  <a:pt x="203311" y="22968"/>
                  <a:pt x="207336" y="19241"/>
                </a:cubicBezTo>
                <a:cubicBezTo>
                  <a:pt x="209360" y="17372"/>
                  <a:pt x="211336" y="15539"/>
                  <a:pt x="213301" y="13907"/>
                </a:cubicBezTo>
                <a:cubicBezTo>
                  <a:pt x="215289" y="12264"/>
                  <a:pt x="217325" y="10740"/>
                  <a:pt x="219432" y="9478"/>
                </a:cubicBezTo>
                <a:cubicBezTo>
                  <a:pt x="221242" y="8371"/>
                  <a:pt x="223100" y="7442"/>
                  <a:pt x="224969" y="6752"/>
                </a:cubicBezTo>
                <a:lnTo>
                  <a:pt x="216301" y="1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100000">
                <a:srgbClr val="FFFF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1096288" y="2603800"/>
            <a:ext cx="299150" cy="1066550"/>
            <a:chOff x="818813" y="2603800"/>
            <a:chExt cx="299150" cy="1066550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818813" y="2603800"/>
              <a:ext cx="299150" cy="299150"/>
              <a:chOff x="1533188" y="2739675"/>
              <a:chExt cx="299150" cy="299150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1533188" y="2739675"/>
                <a:ext cx="299150" cy="299150"/>
              </a:xfrm>
              <a:custGeom>
                <a:rect b="b" l="l" r="r" t="t"/>
                <a:pathLst>
                  <a:path extrusionOk="0" h="11966" w="11966">
                    <a:moveTo>
                      <a:pt x="5977" y="0"/>
                    </a:moveTo>
                    <a:cubicBezTo>
                      <a:pt x="2679" y="0"/>
                      <a:pt x="0" y="2679"/>
                      <a:pt x="0" y="5989"/>
                    </a:cubicBezTo>
                    <a:cubicBezTo>
                      <a:pt x="0" y="9287"/>
                      <a:pt x="2679" y="11966"/>
                      <a:pt x="5977" y="11966"/>
                    </a:cubicBezTo>
                    <a:cubicBezTo>
                      <a:pt x="9287" y="11966"/>
                      <a:pt x="11966" y="9287"/>
                      <a:pt x="11966" y="5989"/>
                    </a:cubicBezTo>
                    <a:cubicBezTo>
                      <a:pt x="11966" y="2679"/>
                      <a:pt x="9287" y="0"/>
                      <a:pt x="5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1616088" y="2822725"/>
                <a:ext cx="133350" cy="133075"/>
              </a:xfrm>
              <a:custGeom>
                <a:rect b="b" l="l" r="r" t="t"/>
                <a:pathLst>
                  <a:path extrusionOk="0" h="5323" w="5334">
                    <a:moveTo>
                      <a:pt x="2667" y="0"/>
                    </a:moveTo>
                    <a:cubicBezTo>
                      <a:pt x="1203" y="0"/>
                      <a:pt x="0" y="1191"/>
                      <a:pt x="0" y="2667"/>
                    </a:cubicBezTo>
                    <a:cubicBezTo>
                      <a:pt x="0" y="4132"/>
                      <a:pt x="1203" y="5322"/>
                      <a:pt x="2667" y="5322"/>
                    </a:cubicBezTo>
                    <a:cubicBezTo>
                      <a:pt x="4143" y="5322"/>
                      <a:pt x="5334" y="4132"/>
                      <a:pt x="5334" y="2667"/>
                    </a:cubicBezTo>
                    <a:cubicBezTo>
                      <a:pt x="5334" y="1191"/>
                      <a:pt x="4143" y="0"/>
                      <a:pt x="26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" name="Google Shape;20;p3"/>
            <p:cNvCxnSpPr/>
            <p:nvPr/>
          </p:nvCxnSpPr>
          <p:spPr>
            <a:xfrm>
              <a:off x="968400" y="2979150"/>
              <a:ext cx="0" cy="691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" name="Google Shape;21;p3"/>
          <p:cNvGrpSpPr/>
          <p:nvPr/>
        </p:nvGrpSpPr>
        <p:grpSpPr>
          <a:xfrm>
            <a:off x="3061271" y="2921425"/>
            <a:ext cx="299475" cy="744050"/>
            <a:chOff x="2783796" y="2921425"/>
            <a:chExt cx="299475" cy="744050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2783796" y="2921425"/>
              <a:ext cx="299475" cy="299150"/>
              <a:chOff x="3360221" y="3338050"/>
              <a:chExt cx="299475" cy="29915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3360221" y="3338050"/>
                <a:ext cx="299475" cy="299150"/>
              </a:xfrm>
              <a:custGeom>
                <a:rect b="b" l="l" r="r" t="t"/>
                <a:pathLst>
                  <a:path extrusionOk="0" h="11966" w="11979">
                    <a:moveTo>
                      <a:pt x="5990" y="0"/>
                    </a:moveTo>
                    <a:cubicBezTo>
                      <a:pt x="2692" y="0"/>
                      <a:pt x="1" y="2679"/>
                      <a:pt x="1" y="5977"/>
                    </a:cubicBezTo>
                    <a:cubicBezTo>
                      <a:pt x="1" y="9287"/>
                      <a:pt x="2692" y="11966"/>
                      <a:pt x="5990" y="11966"/>
                    </a:cubicBezTo>
                    <a:cubicBezTo>
                      <a:pt x="9299" y="11966"/>
                      <a:pt x="11978" y="9287"/>
                      <a:pt x="11978" y="5977"/>
                    </a:cubicBezTo>
                    <a:cubicBezTo>
                      <a:pt x="11978" y="2679"/>
                      <a:pt x="9299" y="0"/>
                      <a:pt x="59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3443271" y="3421075"/>
                <a:ext cx="133375" cy="133075"/>
              </a:xfrm>
              <a:custGeom>
                <a:rect b="b" l="l" r="r" t="t"/>
                <a:pathLst>
                  <a:path extrusionOk="0" h="5323" w="5335">
                    <a:moveTo>
                      <a:pt x="2668" y="1"/>
                    </a:moveTo>
                    <a:cubicBezTo>
                      <a:pt x="1203" y="1"/>
                      <a:pt x="1" y="1192"/>
                      <a:pt x="1" y="2656"/>
                    </a:cubicBezTo>
                    <a:cubicBezTo>
                      <a:pt x="1" y="4132"/>
                      <a:pt x="1203" y="5323"/>
                      <a:pt x="2668" y="5323"/>
                    </a:cubicBezTo>
                    <a:cubicBezTo>
                      <a:pt x="4144" y="5323"/>
                      <a:pt x="5335" y="4132"/>
                      <a:pt x="5335" y="2656"/>
                    </a:cubicBezTo>
                    <a:cubicBezTo>
                      <a:pt x="5335" y="1192"/>
                      <a:pt x="4144" y="1"/>
                      <a:pt x="2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" name="Google Shape;25;p3"/>
            <p:cNvCxnSpPr/>
            <p:nvPr/>
          </p:nvCxnSpPr>
          <p:spPr>
            <a:xfrm>
              <a:off x="2933538" y="3296775"/>
              <a:ext cx="0" cy="368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" name="Google Shape;26;p3"/>
          <p:cNvGrpSpPr/>
          <p:nvPr/>
        </p:nvGrpSpPr>
        <p:grpSpPr>
          <a:xfrm>
            <a:off x="5051192" y="2020188"/>
            <a:ext cx="299175" cy="1645287"/>
            <a:chOff x="4773717" y="2020188"/>
            <a:chExt cx="299175" cy="1645287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4773717" y="2020188"/>
              <a:ext cx="299175" cy="299475"/>
              <a:chOff x="4951067" y="2278975"/>
              <a:chExt cx="299175" cy="299475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4951067" y="2278975"/>
                <a:ext cx="299175" cy="299475"/>
              </a:xfrm>
              <a:custGeom>
                <a:rect b="b" l="l" r="r" t="t"/>
                <a:pathLst>
                  <a:path extrusionOk="0" h="11979" w="11967">
                    <a:moveTo>
                      <a:pt x="5977" y="1"/>
                    </a:moveTo>
                    <a:cubicBezTo>
                      <a:pt x="2679" y="1"/>
                      <a:pt x="1" y="2680"/>
                      <a:pt x="1" y="5990"/>
                    </a:cubicBezTo>
                    <a:cubicBezTo>
                      <a:pt x="1" y="9288"/>
                      <a:pt x="2679" y="11978"/>
                      <a:pt x="5977" y="11978"/>
                    </a:cubicBezTo>
                    <a:cubicBezTo>
                      <a:pt x="9287" y="11978"/>
                      <a:pt x="11966" y="9288"/>
                      <a:pt x="11966" y="5990"/>
                    </a:cubicBezTo>
                    <a:cubicBezTo>
                      <a:pt x="11966" y="2680"/>
                      <a:pt x="9287" y="1"/>
                      <a:pt x="5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5034117" y="2362025"/>
                <a:ext cx="133075" cy="133375"/>
              </a:xfrm>
              <a:custGeom>
                <a:rect b="b" l="l" r="r" t="t"/>
                <a:pathLst>
                  <a:path extrusionOk="0" h="5335" w="5323">
                    <a:moveTo>
                      <a:pt x="2655" y="1"/>
                    </a:moveTo>
                    <a:cubicBezTo>
                      <a:pt x="1191" y="1"/>
                      <a:pt x="0" y="1191"/>
                      <a:pt x="0" y="2668"/>
                    </a:cubicBezTo>
                    <a:cubicBezTo>
                      <a:pt x="0" y="4132"/>
                      <a:pt x="1191" y="5335"/>
                      <a:pt x="2655" y="5335"/>
                    </a:cubicBezTo>
                    <a:cubicBezTo>
                      <a:pt x="4132" y="5335"/>
                      <a:pt x="5322" y="4132"/>
                      <a:pt x="5322" y="2668"/>
                    </a:cubicBezTo>
                    <a:cubicBezTo>
                      <a:pt x="5322" y="1191"/>
                      <a:pt x="4132" y="1"/>
                      <a:pt x="26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" name="Google Shape;30;p3"/>
            <p:cNvCxnSpPr/>
            <p:nvPr/>
          </p:nvCxnSpPr>
          <p:spPr>
            <a:xfrm>
              <a:off x="4923300" y="2395875"/>
              <a:ext cx="0" cy="126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" name="Google Shape;31;p3"/>
          <p:cNvGrpSpPr/>
          <p:nvPr/>
        </p:nvGrpSpPr>
        <p:grpSpPr>
          <a:xfrm>
            <a:off x="7001350" y="1566600"/>
            <a:ext cx="299450" cy="2098850"/>
            <a:chOff x="6723875" y="1566600"/>
            <a:chExt cx="299450" cy="2098850"/>
          </a:xfrm>
        </p:grpSpPr>
        <p:grpSp>
          <p:nvGrpSpPr>
            <p:cNvPr id="32" name="Google Shape;32;p3"/>
            <p:cNvGrpSpPr/>
            <p:nvPr/>
          </p:nvGrpSpPr>
          <p:grpSpPr>
            <a:xfrm>
              <a:off x="6723875" y="1566600"/>
              <a:ext cx="299450" cy="299150"/>
              <a:chOff x="6541600" y="1947200"/>
              <a:chExt cx="299450" cy="29915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6541600" y="1947200"/>
                <a:ext cx="299450" cy="299150"/>
              </a:xfrm>
              <a:custGeom>
                <a:rect b="b" l="l" r="r" t="t"/>
                <a:pathLst>
                  <a:path extrusionOk="0" h="11966" w="11978">
                    <a:moveTo>
                      <a:pt x="5989" y="0"/>
                    </a:moveTo>
                    <a:cubicBezTo>
                      <a:pt x="2691" y="0"/>
                      <a:pt x="0" y="2679"/>
                      <a:pt x="0" y="5977"/>
                    </a:cubicBezTo>
                    <a:cubicBezTo>
                      <a:pt x="0" y="9287"/>
                      <a:pt x="2691" y="11966"/>
                      <a:pt x="5989" y="11966"/>
                    </a:cubicBezTo>
                    <a:cubicBezTo>
                      <a:pt x="9299" y="11966"/>
                      <a:pt x="11978" y="9287"/>
                      <a:pt x="11978" y="5977"/>
                    </a:cubicBezTo>
                    <a:cubicBezTo>
                      <a:pt x="11978" y="2679"/>
                      <a:pt x="9299" y="0"/>
                      <a:pt x="5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6624625" y="2030225"/>
                <a:ext cx="133375" cy="133075"/>
              </a:xfrm>
              <a:custGeom>
                <a:rect b="b" l="l" r="r" t="t"/>
                <a:pathLst>
                  <a:path extrusionOk="0" h="5323" w="5335">
                    <a:moveTo>
                      <a:pt x="2668" y="1"/>
                    </a:moveTo>
                    <a:cubicBezTo>
                      <a:pt x="1203" y="1"/>
                      <a:pt x="1" y="1192"/>
                      <a:pt x="1" y="2656"/>
                    </a:cubicBezTo>
                    <a:cubicBezTo>
                      <a:pt x="1" y="4132"/>
                      <a:pt x="1203" y="5323"/>
                      <a:pt x="2668" y="5323"/>
                    </a:cubicBezTo>
                    <a:cubicBezTo>
                      <a:pt x="4144" y="5323"/>
                      <a:pt x="5335" y="4132"/>
                      <a:pt x="5335" y="2656"/>
                    </a:cubicBezTo>
                    <a:cubicBezTo>
                      <a:pt x="5335" y="1192"/>
                      <a:pt x="4144" y="1"/>
                      <a:pt x="2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5" name="Google Shape;35;p3"/>
            <p:cNvCxnSpPr/>
            <p:nvPr/>
          </p:nvCxnSpPr>
          <p:spPr>
            <a:xfrm>
              <a:off x="6873600" y="1941950"/>
              <a:ext cx="0" cy="1723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678251">
            <a:off x="7560347" y="450189"/>
            <a:ext cx="1007909" cy="1374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3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3.jp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 rotWithShape="1">
          <a:blip r:embed="rId4">
            <a:alphaModFix/>
          </a:blip>
          <a:srcRect b="0" l="0" r="0" t="8105"/>
          <a:stretch/>
        </p:blipFill>
        <p:spPr>
          <a:xfrm>
            <a:off x="326925" y="504775"/>
            <a:ext cx="1569000" cy="14421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9" name="Google Shape;79;p14"/>
          <p:cNvSpPr txBox="1"/>
          <p:nvPr/>
        </p:nvSpPr>
        <p:spPr>
          <a:xfrm rot="181">
            <a:off x="1832855" y="385670"/>
            <a:ext cx="57036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Anybody"/>
                <a:ea typeface="Anybody"/>
                <a:cs typeface="Anybody"/>
                <a:sym typeface="Anybody"/>
              </a:rPr>
              <a:t>Proyecto Final</a:t>
            </a:r>
            <a:endParaRPr b="1" sz="4500">
              <a:solidFill>
                <a:schemeClr val="lt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0" name="Google Shape;80;p14"/>
          <p:cNvSpPr txBox="1"/>
          <p:nvPr/>
        </p:nvSpPr>
        <p:spPr>
          <a:xfrm rot="197">
            <a:off x="1955250" y="1965025"/>
            <a:ext cx="52335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Proyecto de Inversión Gastronómica y Afines en el mercado de Estados Unidos</a:t>
            </a:r>
            <a:endParaRPr sz="2300">
              <a:solidFill>
                <a:schemeClr val="lt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Anybody"/>
                <a:ea typeface="Anybody"/>
                <a:cs typeface="Anybody"/>
                <a:sym typeface="Anybody"/>
              </a:rPr>
              <a:t>ICON</a:t>
            </a:r>
            <a:r>
              <a:rPr lang="en" sz="2800">
                <a:solidFill>
                  <a:schemeClr val="lt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 </a:t>
            </a:r>
            <a:endParaRPr sz="2800">
              <a:solidFill>
                <a:schemeClr val="lt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DATA SCIENCE</a:t>
            </a:r>
            <a:endParaRPr sz="2100">
              <a:solidFill>
                <a:schemeClr val="lt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Anybody"/>
                <a:ea typeface="Anybody"/>
                <a:cs typeface="Anybody"/>
                <a:sym typeface="Anybody"/>
              </a:rPr>
              <a:t>CONSULTING</a:t>
            </a:r>
            <a:endParaRPr b="1" sz="2100">
              <a:solidFill>
                <a:schemeClr val="lt1"/>
              </a:solidFill>
              <a:latin typeface="Anybody"/>
              <a:ea typeface="Anybody"/>
              <a:cs typeface="Anybody"/>
              <a:sym typeface="Anybod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1832850" y="1814375"/>
            <a:ext cx="6268500" cy="268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E6EDF3"/>
              </a:buClr>
              <a:buSzPts val="1700"/>
              <a:buChar char="-"/>
            </a:pPr>
            <a:r>
              <a:rPr b="1" lang="en" sz="1700" u="sng">
                <a:solidFill>
                  <a:srgbClr val="E6EDF3"/>
                </a:solidFill>
              </a:rPr>
              <a:t>Tasa de Satisfacción del Cliente</a:t>
            </a:r>
            <a:br>
              <a:rPr b="1" lang="en" sz="1700" u="sng">
                <a:solidFill>
                  <a:srgbClr val="E6EDF3"/>
                </a:solidFill>
              </a:rPr>
            </a:br>
            <a:endParaRPr b="1" sz="1700" u="sng">
              <a:solidFill>
                <a:srgbClr val="E6EDF3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700"/>
              <a:buChar char="-"/>
            </a:pPr>
            <a:r>
              <a:rPr b="1" lang="en" sz="1700" u="sng">
                <a:solidFill>
                  <a:srgbClr val="E6EDF3"/>
                </a:solidFill>
              </a:rPr>
              <a:t>Cantidad de Sucursales por Conglomerado de Estados</a:t>
            </a:r>
            <a:br>
              <a:rPr b="1" lang="en" sz="1700" u="sng">
                <a:solidFill>
                  <a:srgbClr val="E6EDF3"/>
                </a:solidFill>
              </a:rPr>
            </a:br>
            <a:endParaRPr sz="1700">
              <a:solidFill>
                <a:srgbClr val="E6EDF3"/>
              </a:solidFill>
            </a:endParaRPr>
          </a:p>
          <a:p>
            <a:pPr indent="-33655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700"/>
              <a:buChar char="-"/>
            </a:pPr>
            <a:r>
              <a:rPr b="1" lang="en" sz="1700" u="sng">
                <a:solidFill>
                  <a:srgbClr val="E6EDF3"/>
                </a:solidFill>
              </a:rPr>
              <a:t>Porcentaje de Restaurantes con Alta Calificación</a:t>
            </a:r>
            <a:br>
              <a:rPr b="1" lang="en" sz="1700">
                <a:solidFill>
                  <a:srgbClr val="E6EDF3"/>
                </a:solidFill>
              </a:rPr>
            </a:br>
            <a:endParaRPr sz="1700">
              <a:solidFill>
                <a:srgbClr val="E6EDF3"/>
              </a:solidFill>
            </a:endParaRPr>
          </a:p>
          <a:p>
            <a:pPr indent="-33020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600"/>
              <a:buChar char="-"/>
            </a:pPr>
            <a:r>
              <a:rPr b="1" lang="en" sz="1700" u="sng">
                <a:solidFill>
                  <a:srgbClr val="E6EDF3"/>
                </a:solidFill>
              </a:rPr>
              <a:t>Top 5 Franquicias por Conglomerado de Estados</a:t>
            </a:r>
            <a:r>
              <a:rPr lang="en" sz="1700">
                <a:solidFill>
                  <a:srgbClr val="E6EDF3"/>
                </a:solidFill>
              </a:rPr>
              <a:t> </a:t>
            </a:r>
            <a:br>
              <a:rPr b="1" lang="en" sz="1600" u="sng">
                <a:solidFill>
                  <a:srgbClr val="E6EDF3"/>
                </a:solidFill>
              </a:rPr>
            </a:br>
            <a:endParaRPr sz="2000"/>
          </a:p>
        </p:txBody>
      </p:sp>
      <p:sp>
        <p:nvSpPr>
          <p:cNvPr id="158" name="Google Shape;158;p23"/>
          <p:cNvSpPr/>
          <p:nvPr/>
        </p:nvSpPr>
        <p:spPr>
          <a:xfrm rot="-1994">
            <a:off x="2022600" y="717128"/>
            <a:ext cx="5690701" cy="696300"/>
          </a:xfrm>
          <a:prstGeom prst="roundRect">
            <a:avLst>
              <a:gd fmla="val 50000" name="adj"/>
            </a:avLst>
          </a:prstGeom>
          <a:noFill/>
          <a:ln>
            <a:noFill/>
          </a:ln>
          <a:effectLst>
            <a:outerShdw blurRad="71438" rotWithShape="0" algn="bl" dir="3000000" dist="571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E6EDF3"/>
                </a:solidFill>
              </a:rPr>
              <a:t>KPI's</a:t>
            </a:r>
            <a:endParaRPr sz="320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4">
            <a:alphaModFix/>
          </a:blip>
          <a:srcRect b="32885" l="20874" r="22061" t="13832"/>
          <a:stretch/>
        </p:blipFill>
        <p:spPr>
          <a:xfrm>
            <a:off x="4383600" y="316175"/>
            <a:ext cx="1167000" cy="746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5">
            <a:alphaModFix/>
          </a:blip>
          <a:srcRect b="0" l="0" r="0" t="8105"/>
          <a:stretch/>
        </p:blipFill>
        <p:spPr>
          <a:xfrm>
            <a:off x="326925" y="504775"/>
            <a:ext cx="1569000" cy="14421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 rotWithShape="1">
          <a:blip r:embed="rId4">
            <a:alphaModFix/>
          </a:blip>
          <a:srcRect b="0" l="0" r="0" t="8105"/>
          <a:stretch/>
        </p:blipFill>
        <p:spPr>
          <a:xfrm>
            <a:off x="326925" y="504775"/>
            <a:ext cx="1569000" cy="14421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6" name="Google Shape;166;p24"/>
          <p:cNvSpPr txBox="1"/>
          <p:nvPr/>
        </p:nvSpPr>
        <p:spPr>
          <a:xfrm>
            <a:off x="1255100" y="733700"/>
            <a:ext cx="6382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" sz="75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Q&amp;A</a:t>
            </a:r>
            <a:r>
              <a:rPr b="0" i="0" lang="en" sz="75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b="0" i="0" sz="7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 rotWithShape="1">
          <a:blip r:embed="rId4">
            <a:alphaModFix/>
          </a:blip>
          <a:srcRect b="0" l="0" r="0" t="8105"/>
          <a:stretch/>
        </p:blipFill>
        <p:spPr>
          <a:xfrm>
            <a:off x="326925" y="504775"/>
            <a:ext cx="1569000" cy="14421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2" name="Google Shape;172;p25"/>
          <p:cNvSpPr txBox="1"/>
          <p:nvPr/>
        </p:nvSpPr>
        <p:spPr>
          <a:xfrm>
            <a:off x="1255100" y="733700"/>
            <a:ext cx="6382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" sz="75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Muchas Gracias</a:t>
            </a:r>
            <a:endParaRPr b="0" i="0" sz="7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980167">
            <a:off x="6881322" y="2675690"/>
            <a:ext cx="1105726" cy="150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b="0" l="0" r="0" t="8105"/>
          <a:stretch/>
        </p:blipFill>
        <p:spPr>
          <a:xfrm>
            <a:off x="326925" y="504775"/>
            <a:ext cx="1569000" cy="14421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6" name="Google Shape;86;p15"/>
          <p:cNvSpPr txBox="1"/>
          <p:nvPr/>
        </p:nvSpPr>
        <p:spPr>
          <a:xfrm>
            <a:off x="2442063" y="728138"/>
            <a:ext cx="60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1</a:t>
            </a:r>
            <a:endParaRPr b="0" i="0" sz="3200" u="none" cap="none" strike="noStrike">
              <a:solidFill>
                <a:schemeClr val="lt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442063" y="1740700"/>
            <a:ext cx="60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2</a:t>
            </a:r>
            <a:endParaRPr b="0" i="0" sz="3200" u="none" cap="none" strike="noStrike">
              <a:solidFill>
                <a:schemeClr val="lt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443671" y="2765413"/>
            <a:ext cx="60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3</a:t>
            </a:r>
            <a:endParaRPr b="0" i="0" sz="3200" u="none" cap="none" strike="noStrike">
              <a:solidFill>
                <a:schemeClr val="lt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505293" y="1387413"/>
            <a:ext cx="21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442063" y="1258438"/>
            <a:ext cx="22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Participantes y Roles</a:t>
            </a:r>
            <a:endParaRPr b="0" i="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442063" y="2288800"/>
            <a:ext cx="2296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Entendimiento de la Situación propuesta</a:t>
            </a:r>
            <a:endParaRPr b="0" i="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443671" y="3272263"/>
            <a:ext cx="22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Alcance</a:t>
            </a:r>
            <a:endParaRPr b="0" i="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442063" y="3741238"/>
            <a:ext cx="60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4</a:t>
            </a:r>
            <a:endParaRPr b="0" i="0" sz="3200" u="none" cap="none" strike="noStrike">
              <a:solidFill>
                <a:schemeClr val="lt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505293" y="4284738"/>
            <a:ext cx="22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Stack Tecnológico</a:t>
            </a:r>
            <a:endParaRPr b="0" i="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883897" y="770213"/>
            <a:ext cx="60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5</a:t>
            </a:r>
            <a:endParaRPr b="0" i="0" sz="3200" u="none" cap="none" strike="noStrike">
              <a:solidFill>
                <a:schemeClr val="lt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883897" y="1779950"/>
            <a:ext cx="60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6</a:t>
            </a:r>
            <a:endParaRPr b="0" i="0" sz="3200" u="none" cap="none" strike="noStrike">
              <a:solidFill>
                <a:schemeClr val="lt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885505" y="2807488"/>
            <a:ext cx="60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7</a:t>
            </a:r>
            <a:endParaRPr b="0" i="0" sz="3200" u="none" cap="none" strike="noStrike">
              <a:solidFill>
                <a:schemeClr val="lt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947127" y="1429488"/>
            <a:ext cx="21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883897" y="2328050"/>
            <a:ext cx="22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Cronograma</a:t>
            </a:r>
            <a:endParaRPr b="0" i="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883897" y="1300513"/>
            <a:ext cx="22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Data Pipeline</a:t>
            </a:r>
            <a:endParaRPr b="0" i="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885505" y="3314338"/>
            <a:ext cx="22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KPI's</a:t>
            </a:r>
            <a:endParaRPr b="0" i="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883897" y="3783313"/>
            <a:ext cx="60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8</a:t>
            </a:r>
            <a:endParaRPr b="0" i="0" sz="3200" u="none" cap="none" strike="noStrike">
              <a:solidFill>
                <a:schemeClr val="lt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947127" y="4326813"/>
            <a:ext cx="22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b="0" i="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 rot="-1994">
            <a:off x="2022600" y="760828"/>
            <a:ext cx="5690701" cy="696300"/>
          </a:xfrm>
          <a:prstGeom prst="roundRect">
            <a:avLst>
              <a:gd fmla="val 50000" name="adj"/>
            </a:avLst>
          </a:prstGeom>
          <a:solidFill>
            <a:srgbClr val="1C4587"/>
          </a:solidFill>
          <a:ln>
            <a:noFill/>
          </a:ln>
          <a:effectLst>
            <a:outerShdw blurRad="71438" rotWithShape="0" algn="bl" dir="3000000" dist="571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Icon Data Science Consulting</a:t>
            </a:r>
            <a:endParaRPr sz="2900">
              <a:solidFill>
                <a:srgbClr val="54E7C2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09" name="Google Shape;109;p16"/>
          <p:cNvSpPr/>
          <p:nvPr/>
        </p:nvSpPr>
        <p:spPr>
          <a:xfrm rot="-2068">
            <a:off x="2078400" y="1460275"/>
            <a:ext cx="4987201" cy="3038700"/>
          </a:xfrm>
          <a:prstGeom prst="roundRect">
            <a:avLst>
              <a:gd fmla="val 50000" name="adj"/>
            </a:avLst>
          </a:prstGeom>
          <a:noFill/>
          <a:ln>
            <a:noFill/>
          </a:ln>
          <a:effectLst>
            <a:outerShdw blurRad="71438" rotWithShape="0" algn="bl" dir="3000000" dist="571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Participantes y Roles:</a:t>
            </a:r>
            <a:endParaRPr sz="200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600"/>
              <a:buChar char="-"/>
            </a:pPr>
            <a:r>
              <a:rPr lang="en" sz="1600">
                <a:solidFill>
                  <a:srgbClr val="E6EDF3"/>
                </a:solidFill>
              </a:rPr>
              <a:t>Víctor Vargas ➡ Data Engineer</a:t>
            </a:r>
            <a:endParaRPr sz="1600">
              <a:solidFill>
                <a:srgbClr val="E6EDF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600"/>
              <a:buChar char="-"/>
            </a:pPr>
            <a:r>
              <a:rPr lang="en" sz="1600">
                <a:solidFill>
                  <a:srgbClr val="E6EDF3"/>
                </a:solidFill>
              </a:rPr>
              <a:t>Michael Martínez ➡ Data Engineer</a:t>
            </a:r>
            <a:endParaRPr sz="1600">
              <a:solidFill>
                <a:srgbClr val="E6EDF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600"/>
              <a:buChar char="-"/>
            </a:pPr>
            <a:r>
              <a:rPr lang="en" sz="1600">
                <a:solidFill>
                  <a:srgbClr val="E6EDF3"/>
                </a:solidFill>
              </a:rPr>
              <a:t>Guillermo del Río ➡ Data Science</a:t>
            </a:r>
            <a:endParaRPr sz="1600">
              <a:solidFill>
                <a:srgbClr val="E6EDF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600"/>
              <a:buChar char="-"/>
            </a:pPr>
            <a:r>
              <a:rPr lang="en" sz="1600">
                <a:solidFill>
                  <a:srgbClr val="E6EDF3"/>
                </a:solidFill>
              </a:rPr>
              <a:t>Julián Scarpeccio ➡ Data Science</a:t>
            </a:r>
            <a:endParaRPr sz="1600">
              <a:solidFill>
                <a:srgbClr val="E6EDF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600"/>
              <a:buChar char="-"/>
            </a:pPr>
            <a:r>
              <a:rPr lang="en" sz="1600">
                <a:solidFill>
                  <a:srgbClr val="E6EDF3"/>
                </a:solidFill>
              </a:rPr>
              <a:t>Benjamín Zelaya ➡ Data Analyst</a:t>
            </a:r>
            <a:endParaRPr sz="210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8105"/>
          <a:stretch/>
        </p:blipFill>
        <p:spPr>
          <a:xfrm>
            <a:off x="326925" y="504775"/>
            <a:ext cx="1569000" cy="14421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 rot="-1994">
            <a:off x="2022600" y="760828"/>
            <a:ext cx="5690701" cy="696300"/>
          </a:xfrm>
          <a:prstGeom prst="roundRect">
            <a:avLst>
              <a:gd fmla="val 50000" name="adj"/>
            </a:avLst>
          </a:prstGeom>
          <a:noFill/>
          <a:ln>
            <a:noFill/>
          </a:ln>
          <a:effectLst>
            <a:outerShdw blurRad="71438" rotWithShape="0" algn="bl" dir="3000000" dist="571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E6EDF3"/>
                </a:solidFill>
              </a:rPr>
              <a:t>Entendimiento de la situación propuesta </a:t>
            </a:r>
            <a:endParaRPr sz="320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022600" y="1379650"/>
            <a:ext cx="5734800" cy="4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Roboto"/>
              <a:buChar char="●"/>
            </a:pPr>
            <a:r>
              <a:rPr b="1" lang="en" sz="1500" u="sng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r>
              <a:rPr lang="en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: Inversionista del rubro </a:t>
            </a:r>
            <a:r>
              <a:rPr lang="en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gastronómico</a:t>
            </a:r>
            <a:r>
              <a:rPr lang="en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de EEUU.</a:t>
            </a:r>
            <a:br>
              <a:rPr lang="en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Roboto"/>
              <a:buChar char="●"/>
            </a:pPr>
            <a:r>
              <a:rPr b="1" lang="en" sz="1500" u="sng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Objetivos</a:t>
            </a:r>
            <a:r>
              <a:rPr lang="en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500"/>
              <a:buChar char="○"/>
            </a:pPr>
            <a:r>
              <a:rPr lang="en" sz="1500">
                <a:solidFill>
                  <a:srgbClr val="E6EDF3"/>
                </a:solidFill>
              </a:rPr>
              <a:t>Recopilar y depurar datos.</a:t>
            </a:r>
            <a:endParaRPr sz="1500">
              <a:solidFill>
                <a:srgbClr val="E6EDF3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E6EDF3"/>
                </a:solidFill>
              </a:rPr>
              <a:t>Realizar un EDA.</a:t>
            </a:r>
            <a:endParaRPr sz="1500">
              <a:solidFill>
                <a:srgbClr val="E6EDF3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E6EDF3"/>
                </a:solidFill>
              </a:rPr>
              <a:t>Crear un dashboard interactivo que integre los resultados del análisis.</a:t>
            </a:r>
            <a:endParaRPr sz="1500">
              <a:solidFill>
                <a:srgbClr val="E6EDF3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E6EDF3"/>
                </a:solidFill>
              </a:rPr>
              <a:t>I</a:t>
            </a:r>
            <a:r>
              <a:rPr lang="en" sz="1500">
                <a:solidFill>
                  <a:srgbClr val="E6EDF3"/>
                </a:solidFill>
              </a:rPr>
              <a:t>mplementación de un modelo de Machine Learning que nos aconseje oportunidades de inversión.</a:t>
            </a:r>
            <a:br>
              <a:rPr lang="en" sz="1500">
                <a:solidFill>
                  <a:srgbClr val="E6EDF3"/>
                </a:solidFill>
              </a:rPr>
            </a:b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500"/>
              <a:buFont typeface="Roboto"/>
              <a:buChar char="●"/>
            </a:pPr>
            <a:r>
              <a:rPr b="1" lang="en" sz="1500" u="sng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r>
              <a:rPr lang="en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: Evaluar viabilidad de nueva propuesta gastronómica o franquicia según monto a invertir y densidad poblacional de los Estados seleccionados.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E6EDF3"/>
              </a:solidFill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0" l="0" r="0" t="8105"/>
          <a:stretch/>
        </p:blipFill>
        <p:spPr>
          <a:xfrm>
            <a:off x="326925" y="504775"/>
            <a:ext cx="1569000" cy="14421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 rot="-1994">
            <a:off x="2022600" y="760828"/>
            <a:ext cx="5690701" cy="696300"/>
          </a:xfrm>
          <a:prstGeom prst="roundRect">
            <a:avLst>
              <a:gd fmla="val 50000" name="adj"/>
            </a:avLst>
          </a:prstGeom>
          <a:noFill/>
          <a:ln>
            <a:noFill/>
          </a:ln>
          <a:effectLst>
            <a:outerShdw blurRad="71438" rotWithShape="0" algn="bl" dir="3000000" dist="571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E6EDF3"/>
                </a:solidFill>
              </a:rPr>
              <a:t>Alcance</a:t>
            </a:r>
            <a:endParaRPr sz="320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257975" y="1567750"/>
            <a:ext cx="59292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E6EDF3"/>
                </a:solidFill>
              </a:rPr>
              <a:t>Recopilación, limpieza y análisis de datos de restaurantes, tipos de restaurantes, franquicias, ubicaciones, población y reseñas.</a:t>
            </a:r>
            <a:endParaRPr sz="1600">
              <a:solidFill>
                <a:srgbClr val="E6EDF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E6EDF3"/>
                </a:solidFill>
              </a:rPr>
              <a:t>EDA para identificar patrones y tendencias.</a:t>
            </a:r>
            <a:endParaRPr sz="1600">
              <a:solidFill>
                <a:srgbClr val="E6EDF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E6EDF3"/>
                </a:solidFill>
              </a:rPr>
              <a:t>Implementación de KPI's.</a:t>
            </a:r>
            <a:endParaRPr sz="1600">
              <a:solidFill>
                <a:srgbClr val="E6EDF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E6EDF3"/>
                </a:solidFill>
              </a:rPr>
              <a:t>Incorporación de datasets adicionales con datos relevantes para el caso.</a:t>
            </a:r>
            <a:endParaRPr sz="1600">
              <a:solidFill>
                <a:srgbClr val="E6EDF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E6EDF3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8105"/>
          <a:stretch/>
        </p:blipFill>
        <p:spPr>
          <a:xfrm>
            <a:off x="326925" y="504775"/>
            <a:ext cx="1569000" cy="14421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 rot="-1994">
            <a:off x="2022600" y="717128"/>
            <a:ext cx="5690701" cy="696300"/>
          </a:xfrm>
          <a:prstGeom prst="roundRect">
            <a:avLst>
              <a:gd fmla="val 50000" name="adj"/>
            </a:avLst>
          </a:prstGeom>
          <a:noFill/>
          <a:ln>
            <a:noFill/>
          </a:ln>
          <a:effectLst>
            <a:outerShdw blurRad="71438" rotWithShape="0" algn="bl" dir="3000000" dist="571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E6EDF3"/>
                </a:solidFill>
              </a:rPr>
              <a:t>Metodología</a:t>
            </a:r>
            <a:r>
              <a:rPr b="1" lang="en" sz="2000">
                <a:solidFill>
                  <a:srgbClr val="E6EDF3"/>
                </a:solidFill>
              </a:rPr>
              <a:t> a utilizar</a:t>
            </a:r>
            <a:endParaRPr sz="320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0" l="0" r="0" t="8105"/>
          <a:stretch/>
        </p:blipFill>
        <p:spPr>
          <a:xfrm>
            <a:off x="326925" y="504775"/>
            <a:ext cx="1569000" cy="14421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5">
            <a:alphaModFix/>
          </a:blip>
          <a:srcRect b="0" l="2776" r="2785" t="0"/>
          <a:stretch/>
        </p:blipFill>
        <p:spPr>
          <a:xfrm>
            <a:off x="2022600" y="1415078"/>
            <a:ext cx="6299100" cy="3423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 rot="-1994">
            <a:off x="2022600" y="717128"/>
            <a:ext cx="5690701" cy="696300"/>
          </a:xfrm>
          <a:prstGeom prst="roundRect">
            <a:avLst>
              <a:gd fmla="val 50000" name="adj"/>
            </a:avLst>
          </a:prstGeom>
          <a:noFill/>
          <a:ln>
            <a:noFill/>
          </a:ln>
          <a:effectLst>
            <a:outerShdw blurRad="71438" rotWithShape="0" algn="bl" dir="3000000" dist="571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E6EDF3"/>
                </a:solidFill>
              </a:rPr>
              <a:t>Cronograma General</a:t>
            </a:r>
            <a:endParaRPr sz="320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0" r="0" t="8105"/>
          <a:stretch/>
        </p:blipFill>
        <p:spPr>
          <a:xfrm>
            <a:off x="326925" y="504775"/>
            <a:ext cx="1569000" cy="14421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2600" y="1415078"/>
            <a:ext cx="6299100" cy="3423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 rot="-1994">
            <a:off x="2022600" y="717128"/>
            <a:ext cx="5690701" cy="696300"/>
          </a:xfrm>
          <a:prstGeom prst="roundRect">
            <a:avLst>
              <a:gd fmla="val 50000" name="adj"/>
            </a:avLst>
          </a:prstGeom>
          <a:noFill/>
          <a:ln>
            <a:noFill/>
          </a:ln>
          <a:effectLst>
            <a:outerShdw blurRad="71438" rotWithShape="0" algn="bl" dir="3000000" dist="571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E6EDF3"/>
                </a:solidFill>
              </a:rPr>
              <a:t>Stack </a:t>
            </a:r>
            <a:r>
              <a:rPr b="1" lang="en" sz="2000">
                <a:solidFill>
                  <a:srgbClr val="E6EDF3"/>
                </a:solidFill>
              </a:rPr>
              <a:t>Tecnológico</a:t>
            </a:r>
            <a:endParaRPr sz="320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0" l="0" r="0" t="8105"/>
          <a:stretch/>
        </p:blipFill>
        <p:spPr>
          <a:xfrm>
            <a:off x="326925" y="504775"/>
            <a:ext cx="1569000" cy="14421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5">
            <a:alphaModFix/>
          </a:blip>
          <a:srcRect b="2191" l="0" r="0" t="3334"/>
          <a:stretch/>
        </p:blipFill>
        <p:spPr>
          <a:xfrm>
            <a:off x="1895925" y="1315150"/>
            <a:ext cx="5162400" cy="359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 rot="-1994">
            <a:off x="2022600" y="717128"/>
            <a:ext cx="5690701" cy="696300"/>
          </a:xfrm>
          <a:prstGeom prst="roundRect">
            <a:avLst>
              <a:gd fmla="val 50000" name="adj"/>
            </a:avLst>
          </a:prstGeom>
          <a:noFill/>
          <a:ln>
            <a:noFill/>
          </a:ln>
          <a:effectLst>
            <a:outerShdw blurRad="71438" rotWithShape="0" algn="bl" dir="3000000" dist="571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E6EDF3"/>
                </a:solidFill>
              </a:rPr>
              <a:t>Data Pipeline</a:t>
            </a:r>
            <a:endParaRPr sz="320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4">
            <a:alphaModFix/>
          </a:blip>
          <a:srcRect b="5554" l="1652" r="2799" t="4719"/>
          <a:stretch/>
        </p:blipFill>
        <p:spPr>
          <a:xfrm>
            <a:off x="1702525" y="1415075"/>
            <a:ext cx="6854700" cy="3397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 rotWithShape="1">
          <a:blip r:embed="rId5">
            <a:alphaModFix/>
          </a:blip>
          <a:srcRect b="0" l="0" r="0" t="8105"/>
          <a:stretch/>
        </p:blipFill>
        <p:spPr>
          <a:xfrm>
            <a:off x="326925" y="504775"/>
            <a:ext cx="1569000" cy="14421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