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04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04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2f977306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2f97730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2f977306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2f977306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2f97730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2f97730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2f97730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2f97730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2f977306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2f977306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2f977306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2f977306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2f977306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2f977306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f977306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f977306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c3333c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c3333c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43cda46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43cda46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55e2cb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55e2cb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63596b0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63596b0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f97730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2f97730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2f97730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2f97730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f977306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f97730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f97730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f97730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AR avec Unity (Introduction)</a:t>
            </a:r>
            <a:endParaRPr>
              <a:latin typeface="Roboto"/>
              <a:ea typeface="Roboto"/>
              <a:cs typeface="Roboto"/>
              <a:sym typeface="Robot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p:txBody>
      </p:sp>
      <p:sp>
        <p:nvSpPr>
          <p:cNvPr id="88" name="Google Shape;88;p13"/>
          <p:cNvSpPr txBox="1"/>
          <p:nvPr/>
        </p:nvSpPr>
        <p:spPr>
          <a:xfrm>
            <a:off x="729625" y="4622725"/>
            <a:ext cx="599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Roboto"/>
                <a:ea typeface="Roboto"/>
                <a:cs typeface="Roboto"/>
                <a:sym typeface="Roboto"/>
              </a:rPr>
              <a:t>Formation dispensée par Gilbert DEMORGNY (gdemorgny@dreamtogo.fr)</a:t>
            </a:r>
            <a:endParaRPr sz="1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Devices : Casque et lunette</a:t>
            </a:r>
            <a:endParaRPr sz="2400">
              <a:latin typeface="Roboto"/>
              <a:ea typeface="Roboto"/>
              <a:cs typeface="Roboto"/>
              <a:sym typeface="Roboto"/>
            </a:endParaRPr>
          </a:p>
        </p:txBody>
      </p:sp>
      <p:sp>
        <p:nvSpPr>
          <p:cNvPr id="150" name="Google Shape;150;p22"/>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51" name="Google Shape;151;p22"/>
          <p:cNvSpPr txBox="1"/>
          <p:nvPr>
            <p:ph idx="1" type="body"/>
          </p:nvPr>
        </p:nvSpPr>
        <p:spPr>
          <a:xfrm>
            <a:off x="7294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Avantages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Mains libres pour agir</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Multiple caméra prévues pour le scan avec des scanner en plus dans certains cas.</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Ecran attaché aux yeux donc toujours présent</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Prise en compte des geste de l’utilisateur</a:t>
            </a:r>
            <a:endParaRPr sz="1400">
              <a:solidFill>
                <a:srgbClr val="202122"/>
              </a:solidFill>
              <a:highlight>
                <a:srgbClr val="FFFFFF"/>
              </a:highlight>
              <a:latin typeface="Arial"/>
              <a:ea typeface="Arial"/>
              <a:cs typeface="Arial"/>
              <a:sym typeface="Arial"/>
            </a:endParaRPr>
          </a:p>
        </p:txBody>
      </p:sp>
      <p:sp>
        <p:nvSpPr>
          <p:cNvPr id="152" name="Google Shape;152;p22"/>
          <p:cNvSpPr txBox="1"/>
          <p:nvPr>
            <p:ph idx="1" type="body"/>
          </p:nvPr>
        </p:nvSpPr>
        <p:spPr>
          <a:xfrm>
            <a:off x="49159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Inconvénients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Visibilité limité en taille et uniquement au centre du champ de vision</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Très peu de device disponible actuellement chez les professionnels ou les particuliers (en rapport avec les téléphones)</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Devices très chers pour débuter (+ de 2000€)</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EXERCICE</a:t>
            </a:r>
            <a:r>
              <a:rPr lang="fr" sz="2400">
                <a:solidFill>
                  <a:srgbClr val="202122"/>
                </a:solidFill>
                <a:highlight>
                  <a:schemeClr val="lt1"/>
                </a:highlight>
                <a:latin typeface="Roboto"/>
                <a:ea typeface="Roboto"/>
                <a:cs typeface="Roboto"/>
                <a:sym typeface="Roboto"/>
              </a:rPr>
              <a:t> :</a:t>
            </a:r>
            <a:endParaRPr sz="2400">
              <a:latin typeface="Roboto"/>
              <a:ea typeface="Roboto"/>
              <a:cs typeface="Roboto"/>
              <a:sym typeface="Roboto"/>
            </a:endParaRPr>
          </a:p>
        </p:txBody>
      </p:sp>
      <p:sp>
        <p:nvSpPr>
          <p:cNvPr id="158" name="Google Shape;158;p23"/>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59" name="Google Shape;159;p23"/>
          <p:cNvSpPr txBox="1"/>
          <p:nvPr>
            <p:ph idx="1" type="body"/>
          </p:nvPr>
        </p:nvSpPr>
        <p:spPr>
          <a:xfrm>
            <a:off x="729450" y="2078875"/>
            <a:ext cx="7688700" cy="277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sz="1400">
                <a:solidFill>
                  <a:srgbClr val="202122"/>
                </a:solidFill>
                <a:highlight>
                  <a:srgbClr val="FFFFFF"/>
                </a:highlight>
                <a:latin typeface="Arial"/>
                <a:ea typeface="Arial"/>
                <a:cs typeface="Arial"/>
                <a:sym typeface="Arial"/>
              </a:rPr>
              <a:t>Pour les propriétaires de téléphone android : installez l’apk fournit.</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Pour les propriétaire d’iphone : faites vous </a:t>
            </a:r>
            <a:r>
              <a:rPr lang="fr" sz="1400">
                <a:solidFill>
                  <a:srgbClr val="202122"/>
                </a:solidFill>
                <a:highlight>
                  <a:srgbClr val="FFFFFF"/>
                </a:highlight>
                <a:latin typeface="Arial"/>
                <a:ea typeface="Arial"/>
                <a:cs typeface="Arial"/>
                <a:sym typeface="Arial"/>
              </a:rPr>
              <a:t>prêter</a:t>
            </a:r>
            <a:r>
              <a:rPr lang="fr" sz="1400">
                <a:solidFill>
                  <a:srgbClr val="202122"/>
                </a:solidFill>
                <a:highlight>
                  <a:srgbClr val="FFFFFF"/>
                </a:highlight>
                <a:latin typeface="Arial"/>
                <a:ea typeface="Arial"/>
                <a:cs typeface="Arial"/>
                <a:sym typeface="Arial"/>
              </a:rPr>
              <a:t> un téléphone android.</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Les parties à tester :</a:t>
            </a:r>
            <a:endParaRPr sz="1400">
              <a:solidFill>
                <a:srgbClr val="202122"/>
              </a:solidFill>
              <a:highlight>
                <a:srgbClr val="FFFFFF"/>
              </a:highlight>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Simple AR</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Image Tracking</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Plane Detection</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Light Interaction</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Plane Occlusion</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Anchors</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Reconnaissance d’image (tous les devices)</a:t>
            </a:r>
            <a:endParaRPr sz="2400">
              <a:latin typeface="Roboto"/>
              <a:ea typeface="Roboto"/>
              <a:cs typeface="Roboto"/>
              <a:sym typeface="Roboto"/>
            </a:endParaRPr>
          </a:p>
        </p:txBody>
      </p:sp>
      <p:sp>
        <p:nvSpPr>
          <p:cNvPr id="165" name="Google Shape;165;p24"/>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66" name="Google Shape;166;p24"/>
          <p:cNvSpPr txBox="1"/>
          <p:nvPr>
            <p:ph idx="1" type="body"/>
          </p:nvPr>
        </p:nvSpPr>
        <p:spPr>
          <a:xfrm>
            <a:off x="7294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Avantages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Plus simple, on trouve l’image le résultat apparaît </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Commence à être connu du public (via les QRCode par exemple)</a:t>
            </a:r>
            <a:endParaRPr sz="1400">
              <a:solidFill>
                <a:srgbClr val="202122"/>
              </a:solidFill>
              <a:highlight>
                <a:srgbClr val="FFFFFF"/>
              </a:highlight>
              <a:latin typeface="Arial"/>
              <a:ea typeface="Arial"/>
              <a:cs typeface="Arial"/>
              <a:sym typeface="Arial"/>
            </a:endParaRPr>
          </a:p>
        </p:txBody>
      </p:sp>
      <p:sp>
        <p:nvSpPr>
          <p:cNvPr id="167" name="Google Shape;167;p24"/>
          <p:cNvSpPr txBox="1"/>
          <p:nvPr>
            <p:ph idx="1" type="body"/>
          </p:nvPr>
        </p:nvSpPr>
        <p:spPr>
          <a:xfrm>
            <a:off x="49159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Inconvénients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Pas d’image pas de réalité augmentée, y compris si on ne voit plus l’image en cours d’utilisation </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Impossible d’utiliser correctement l’environnement physique</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Reconnaissance de surfaces planes (tous les devices)</a:t>
            </a:r>
            <a:endParaRPr sz="2400">
              <a:latin typeface="Roboto"/>
              <a:ea typeface="Roboto"/>
              <a:cs typeface="Roboto"/>
              <a:sym typeface="Roboto"/>
            </a:endParaRPr>
          </a:p>
        </p:txBody>
      </p:sp>
      <p:sp>
        <p:nvSpPr>
          <p:cNvPr id="173" name="Google Shape;173;p25"/>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74" name="Google Shape;174;p25"/>
          <p:cNvSpPr txBox="1"/>
          <p:nvPr>
            <p:ph idx="1" type="body"/>
          </p:nvPr>
        </p:nvSpPr>
        <p:spPr>
          <a:xfrm>
            <a:off x="7294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Avantages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Placement d’objet plus proches de réalité</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Prise en compte en compte de l’environnement physique</a:t>
            </a:r>
            <a:endParaRPr sz="1400">
              <a:solidFill>
                <a:srgbClr val="202122"/>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400">
              <a:solidFill>
                <a:srgbClr val="202122"/>
              </a:solidFill>
              <a:highlight>
                <a:srgbClr val="FFFFFF"/>
              </a:highlight>
              <a:latin typeface="Arial"/>
              <a:ea typeface="Arial"/>
              <a:cs typeface="Arial"/>
              <a:sym typeface="Arial"/>
            </a:endParaRPr>
          </a:p>
        </p:txBody>
      </p:sp>
      <p:sp>
        <p:nvSpPr>
          <p:cNvPr id="175" name="Google Shape;175;p25"/>
          <p:cNvSpPr txBox="1"/>
          <p:nvPr>
            <p:ph idx="1" type="body"/>
          </p:nvPr>
        </p:nvSpPr>
        <p:spPr>
          <a:xfrm>
            <a:off x="49159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Inconvénients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Matériel nécessaire (téléphone / tablette haut de gamme pour android, et dans tous les cas pas trop vieux)</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Besoin de scanner l’environnement avant de pouvoir traiter l’environnement</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Placement perdu si l’on bouge trop</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Reconnaissance faciale (tous les devices)</a:t>
            </a:r>
            <a:endParaRPr sz="2400">
              <a:latin typeface="Roboto"/>
              <a:ea typeface="Roboto"/>
              <a:cs typeface="Roboto"/>
              <a:sym typeface="Roboto"/>
            </a:endParaRPr>
          </a:p>
        </p:txBody>
      </p:sp>
      <p:sp>
        <p:nvSpPr>
          <p:cNvPr id="181" name="Google Shape;181;p26"/>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82" name="Google Shape;182;p26"/>
          <p:cNvSpPr txBox="1"/>
          <p:nvPr>
            <p:ph idx="1" type="body"/>
          </p:nvPr>
        </p:nvSpPr>
        <p:spPr>
          <a:xfrm>
            <a:off x="7294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Avantages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Résultat efficace comme placement…</a:t>
            </a:r>
            <a:endParaRPr sz="1400">
              <a:solidFill>
                <a:srgbClr val="202122"/>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400">
              <a:solidFill>
                <a:srgbClr val="202122"/>
              </a:solidFill>
              <a:highlight>
                <a:srgbClr val="FFFFFF"/>
              </a:highlight>
              <a:latin typeface="Arial"/>
              <a:ea typeface="Arial"/>
              <a:cs typeface="Arial"/>
              <a:sym typeface="Arial"/>
            </a:endParaRPr>
          </a:p>
        </p:txBody>
      </p:sp>
      <p:sp>
        <p:nvSpPr>
          <p:cNvPr id="183" name="Google Shape;183;p26"/>
          <p:cNvSpPr txBox="1"/>
          <p:nvPr>
            <p:ph idx="1" type="body"/>
          </p:nvPr>
        </p:nvSpPr>
        <p:spPr>
          <a:xfrm>
            <a:off x="49159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Inconvénients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…mais seulement sur les visages</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Matériel nécessaire (téléphone / tablette haut de gamme pour android, et dans tous les cas pas trop vieux)</a:t>
            </a:r>
            <a:endParaRPr sz="1400">
              <a:solidFill>
                <a:srgbClr val="202122"/>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Reconnaissance d’objet (IOS seulement)</a:t>
            </a:r>
            <a:endParaRPr sz="2400">
              <a:latin typeface="Roboto"/>
              <a:ea typeface="Roboto"/>
              <a:cs typeface="Roboto"/>
              <a:sym typeface="Roboto"/>
            </a:endParaRPr>
          </a:p>
        </p:txBody>
      </p:sp>
      <p:sp>
        <p:nvSpPr>
          <p:cNvPr id="189" name="Google Shape;189;p27"/>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90" name="Google Shape;190;p27"/>
          <p:cNvSpPr txBox="1"/>
          <p:nvPr>
            <p:ph idx="1" type="body"/>
          </p:nvPr>
        </p:nvSpPr>
        <p:spPr>
          <a:xfrm>
            <a:off x="7294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Avantages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Reconnaissance d’objet 3D scannées, plus besoin de tracker</a:t>
            </a:r>
            <a:endParaRPr sz="1400">
              <a:solidFill>
                <a:srgbClr val="202122"/>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400">
              <a:solidFill>
                <a:srgbClr val="202122"/>
              </a:solidFill>
              <a:highlight>
                <a:srgbClr val="FFFFFF"/>
              </a:highlight>
              <a:latin typeface="Arial"/>
              <a:ea typeface="Arial"/>
              <a:cs typeface="Arial"/>
              <a:sym typeface="Arial"/>
            </a:endParaRPr>
          </a:p>
        </p:txBody>
      </p:sp>
      <p:sp>
        <p:nvSpPr>
          <p:cNvPr id="191" name="Google Shape;191;p27"/>
          <p:cNvSpPr txBox="1"/>
          <p:nvPr>
            <p:ph idx="1" type="body"/>
          </p:nvPr>
        </p:nvSpPr>
        <p:spPr>
          <a:xfrm>
            <a:off x="49159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Inconvénients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Matériel nécessaire (téléphone / tablette haut de gamme pour android, et dans tous les cas pas trop vieux)</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Placement perdu si l’on ne voit plus l’objet</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Ancres (tous les devices)</a:t>
            </a:r>
            <a:endParaRPr sz="2400">
              <a:latin typeface="Roboto"/>
              <a:ea typeface="Roboto"/>
              <a:cs typeface="Roboto"/>
              <a:sym typeface="Roboto"/>
            </a:endParaRPr>
          </a:p>
        </p:txBody>
      </p:sp>
      <p:sp>
        <p:nvSpPr>
          <p:cNvPr id="197" name="Google Shape;197;p28"/>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98" name="Google Shape;198;p28"/>
          <p:cNvSpPr txBox="1"/>
          <p:nvPr>
            <p:ph idx="1" type="body"/>
          </p:nvPr>
        </p:nvSpPr>
        <p:spPr>
          <a:xfrm>
            <a:off x="729450" y="2078875"/>
            <a:ext cx="3286800" cy="277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sz="1400" u="sng">
                <a:solidFill>
                  <a:srgbClr val="000000"/>
                </a:solidFill>
                <a:latin typeface="Arial"/>
                <a:ea typeface="Arial"/>
                <a:cs typeface="Arial"/>
                <a:sym typeface="Arial"/>
              </a:rPr>
              <a:t>Avantages :</a:t>
            </a:r>
            <a:endParaRPr sz="1400" u="sng">
              <a:solidFill>
                <a:srgbClr val="000000"/>
              </a:solidFill>
              <a:latin typeface="Arial"/>
              <a:ea typeface="Arial"/>
              <a:cs typeface="Arial"/>
              <a:sym typeface="Arial"/>
            </a:endParaRPr>
          </a:p>
          <a:p>
            <a:pPr indent="-310832" lvl="0" marL="457200" rtl="0" algn="l">
              <a:spcBef>
                <a:spcPts val="120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Vient en plus d’un système de reconnaissance</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On fixe une ancre par rapport à l’environnement et on retrouve la position (SI L’ENVIRONNEMENT NE CHANGE PAS)</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Peut créer des applications multi-utilisateurs …</a:t>
            </a:r>
            <a:endParaRPr sz="1400">
              <a:solidFill>
                <a:srgbClr val="202122"/>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400">
              <a:solidFill>
                <a:srgbClr val="202122"/>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400">
              <a:solidFill>
                <a:srgbClr val="202122"/>
              </a:solidFill>
              <a:highlight>
                <a:srgbClr val="FFFFFF"/>
              </a:highlight>
              <a:latin typeface="Arial"/>
              <a:ea typeface="Arial"/>
              <a:cs typeface="Arial"/>
              <a:sym typeface="Arial"/>
            </a:endParaRPr>
          </a:p>
        </p:txBody>
      </p:sp>
      <p:sp>
        <p:nvSpPr>
          <p:cNvPr id="199" name="Google Shape;199;p28"/>
          <p:cNvSpPr txBox="1"/>
          <p:nvPr>
            <p:ph idx="1" type="body"/>
          </p:nvPr>
        </p:nvSpPr>
        <p:spPr>
          <a:xfrm>
            <a:off x="49159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Inconvénients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Nécessite un système de placement spécifique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 pour peu que toutes les données soient disponible pour tout le monde</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Résumé des placements</a:t>
            </a:r>
            <a:r>
              <a:rPr lang="fr" sz="2400">
                <a:solidFill>
                  <a:srgbClr val="202122"/>
                </a:solidFill>
                <a:highlight>
                  <a:schemeClr val="lt1"/>
                </a:highlight>
                <a:latin typeface="Roboto"/>
                <a:ea typeface="Roboto"/>
                <a:cs typeface="Roboto"/>
                <a:sym typeface="Roboto"/>
              </a:rPr>
              <a:t> en AR :</a:t>
            </a:r>
            <a:endParaRPr sz="2400">
              <a:latin typeface="Roboto"/>
              <a:ea typeface="Roboto"/>
              <a:cs typeface="Roboto"/>
              <a:sym typeface="Roboto"/>
            </a:endParaRPr>
          </a:p>
        </p:txBody>
      </p:sp>
      <p:sp>
        <p:nvSpPr>
          <p:cNvPr id="205" name="Google Shape;205;p29"/>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206" name="Google Shape;206;p29"/>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Si on n’utilise pas d’ancres : PAS DE PLACEMENT </a:t>
            </a:r>
            <a:r>
              <a:rPr lang="fr" sz="1400">
                <a:solidFill>
                  <a:srgbClr val="202122"/>
                </a:solidFill>
                <a:highlight>
                  <a:srgbClr val="FFFFFF"/>
                </a:highlight>
                <a:latin typeface="Arial"/>
                <a:ea typeface="Arial"/>
                <a:cs typeface="Arial"/>
                <a:sym typeface="Arial"/>
              </a:rPr>
              <a:t>PRÉCIS</a:t>
            </a:r>
            <a:r>
              <a:rPr lang="fr" sz="1400">
                <a:solidFill>
                  <a:srgbClr val="202122"/>
                </a:solidFill>
                <a:highlight>
                  <a:srgbClr val="FFFFFF"/>
                </a:highlight>
                <a:latin typeface="Arial"/>
                <a:ea typeface="Arial"/>
                <a:cs typeface="Arial"/>
                <a:sym typeface="Arial"/>
              </a:rPr>
              <a:t> ET DURABLE même pendant la même session. Quelque que soient vos tests, ça ne marchera pas autrement.</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L’AR ne sert </a:t>
            </a:r>
            <a:r>
              <a:rPr lang="fr" sz="1400">
                <a:solidFill>
                  <a:srgbClr val="202122"/>
                </a:solidFill>
                <a:highlight>
                  <a:srgbClr val="FFFFFF"/>
                </a:highlight>
                <a:latin typeface="Arial"/>
                <a:ea typeface="Arial"/>
                <a:cs typeface="Arial"/>
                <a:sym typeface="Arial"/>
              </a:rPr>
              <a:t>qu'à</a:t>
            </a:r>
            <a:r>
              <a:rPr lang="fr" sz="1400">
                <a:solidFill>
                  <a:srgbClr val="202122"/>
                </a:solidFill>
                <a:highlight>
                  <a:srgbClr val="FFFFFF"/>
                </a:highlight>
                <a:latin typeface="Arial"/>
                <a:ea typeface="Arial"/>
                <a:cs typeface="Arial"/>
                <a:sym typeface="Arial"/>
              </a:rPr>
              <a:t> placer des éléments 3D dans le monde réel et à </a:t>
            </a:r>
            <a:r>
              <a:rPr lang="fr" sz="1400">
                <a:solidFill>
                  <a:srgbClr val="202122"/>
                </a:solidFill>
                <a:highlight>
                  <a:srgbClr val="FFFFFF"/>
                </a:highlight>
                <a:latin typeface="Arial"/>
                <a:ea typeface="Arial"/>
                <a:cs typeface="Arial"/>
                <a:sym typeface="Arial"/>
              </a:rPr>
              <a:t>connaître</a:t>
            </a:r>
            <a:r>
              <a:rPr lang="fr" sz="1400">
                <a:solidFill>
                  <a:srgbClr val="202122"/>
                </a:solidFill>
                <a:highlight>
                  <a:srgbClr val="FFFFFF"/>
                </a:highlight>
                <a:latin typeface="Arial"/>
                <a:ea typeface="Arial"/>
                <a:cs typeface="Arial"/>
                <a:sym typeface="Arial"/>
              </a:rPr>
              <a:t> leur position, le reste c’est une </a:t>
            </a:r>
            <a:r>
              <a:rPr lang="fr" sz="1400">
                <a:solidFill>
                  <a:srgbClr val="202122"/>
                </a:solidFill>
                <a:highlight>
                  <a:srgbClr val="FFFFFF"/>
                </a:highlight>
                <a:latin typeface="Arial"/>
                <a:ea typeface="Arial"/>
                <a:cs typeface="Arial"/>
                <a:sym typeface="Arial"/>
              </a:rPr>
              <a:t>application</a:t>
            </a:r>
            <a:r>
              <a:rPr lang="fr" sz="1400">
                <a:solidFill>
                  <a:srgbClr val="202122"/>
                </a:solidFill>
                <a:highlight>
                  <a:srgbClr val="FFFFFF"/>
                </a:highlight>
                <a:latin typeface="Arial"/>
                <a:ea typeface="Arial"/>
                <a:cs typeface="Arial"/>
                <a:sym typeface="Arial"/>
              </a:rPr>
              <a:t> 3D classique.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Comme en VR on ne </a:t>
            </a:r>
            <a:r>
              <a:rPr lang="fr" sz="1400">
                <a:solidFill>
                  <a:srgbClr val="202122"/>
                </a:solidFill>
                <a:highlight>
                  <a:srgbClr val="FFFFFF"/>
                </a:highlight>
                <a:latin typeface="Arial"/>
                <a:ea typeface="Arial"/>
                <a:cs typeface="Arial"/>
                <a:sym typeface="Arial"/>
              </a:rPr>
              <a:t>maîtrise</a:t>
            </a:r>
            <a:r>
              <a:rPr lang="fr" sz="1400">
                <a:solidFill>
                  <a:srgbClr val="202122"/>
                </a:solidFill>
                <a:highlight>
                  <a:srgbClr val="FFFFFF"/>
                </a:highlight>
                <a:latin typeface="Arial"/>
                <a:ea typeface="Arial"/>
                <a:cs typeface="Arial"/>
                <a:sym typeface="Arial"/>
              </a:rPr>
              <a:t> pas la position de la </a:t>
            </a:r>
            <a:r>
              <a:rPr lang="fr" sz="1400">
                <a:solidFill>
                  <a:srgbClr val="202122"/>
                </a:solidFill>
                <a:highlight>
                  <a:srgbClr val="FFFFFF"/>
                </a:highlight>
                <a:latin typeface="Arial"/>
                <a:ea typeface="Arial"/>
                <a:cs typeface="Arial"/>
                <a:sym typeface="Arial"/>
              </a:rPr>
              <a:t>caméra</a:t>
            </a:r>
            <a:r>
              <a:rPr lang="fr" sz="1400">
                <a:solidFill>
                  <a:srgbClr val="202122"/>
                </a:solidFill>
                <a:highlight>
                  <a:srgbClr val="FFFFFF"/>
                </a:highlight>
                <a:latin typeface="Arial"/>
                <a:ea typeface="Arial"/>
                <a:cs typeface="Arial"/>
                <a:sym typeface="Arial"/>
              </a:rPr>
              <a:t>, elle est vraiment </a:t>
            </a:r>
            <a:r>
              <a:rPr lang="fr" sz="1400">
                <a:solidFill>
                  <a:srgbClr val="202122"/>
                </a:solidFill>
                <a:highlight>
                  <a:srgbClr val="FFFFFF"/>
                </a:highlight>
                <a:latin typeface="Arial"/>
                <a:ea typeface="Arial"/>
                <a:cs typeface="Arial"/>
                <a:sym typeface="Arial"/>
              </a:rPr>
              <a:t>contrôlée</a:t>
            </a:r>
            <a:r>
              <a:rPr lang="fr" sz="1400">
                <a:solidFill>
                  <a:srgbClr val="202122"/>
                </a:solidFill>
                <a:highlight>
                  <a:srgbClr val="FFFFFF"/>
                </a:highlight>
                <a:latin typeface="Arial"/>
                <a:ea typeface="Arial"/>
                <a:cs typeface="Arial"/>
                <a:sym typeface="Arial"/>
              </a:rPr>
              <a:t> par l’utilisateur.</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oboto"/>
                <a:ea typeface="Roboto"/>
                <a:cs typeface="Roboto"/>
                <a:sym typeface="Roboto"/>
              </a:rPr>
              <a:t>La Citation du jour :</a:t>
            </a:r>
            <a:endParaRPr>
              <a:latin typeface="Roboto"/>
              <a:ea typeface="Roboto"/>
              <a:cs typeface="Roboto"/>
              <a:sym typeface="Roboto"/>
            </a:endParaRPr>
          </a:p>
        </p:txBody>
      </p:sp>
      <p:sp>
        <p:nvSpPr>
          <p:cNvPr id="94" name="Google Shape;94;p14"/>
          <p:cNvSpPr txBox="1"/>
          <p:nvPr>
            <p:ph idx="1" type="body"/>
          </p:nvPr>
        </p:nvSpPr>
        <p:spPr>
          <a:xfrm>
            <a:off x="729450" y="2033850"/>
            <a:ext cx="7869600" cy="2499000"/>
          </a:xfrm>
          <a:prstGeom prst="rect">
            <a:avLst/>
          </a:prstGeom>
        </p:spPr>
        <p:txBody>
          <a:bodyPr anchorCtr="0" anchor="t" bIns="91425" lIns="91425" spcFirstLastPara="1" rIns="91425" wrap="square" tIns="91425">
            <a:noAutofit/>
          </a:bodyPr>
          <a:lstStyle/>
          <a:p>
            <a:pPr indent="0" lvl="0" marL="0" rtl="0" algn="l">
              <a:lnSpc>
                <a:spcPct val="130000"/>
              </a:lnSpc>
              <a:spcBef>
                <a:spcPts val="900"/>
              </a:spcBef>
              <a:spcAft>
                <a:spcPts val="300"/>
              </a:spcAft>
              <a:buNone/>
            </a:pPr>
            <a:r>
              <a:rPr lang="fr" sz="1800">
                <a:solidFill>
                  <a:srgbClr val="090A0B"/>
                </a:solidFill>
                <a:highlight>
                  <a:srgbClr val="FFFFFF"/>
                </a:highlight>
                <a:latin typeface="Arial"/>
                <a:ea typeface="Arial"/>
                <a:cs typeface="Arial"/>
                <a:sym typeface="Arial"/>
              </a:rPr>
              <a:t>"Marcher sur l'eau et développer un logiciel à partir d'une spécification sont faciles si les deux sont gelés." - Edward V. Berard</a:t>
            </a:r>
            <a:endParaRPr sz="3700">
              <a:latin typeface="Arial"/>
              <a:ea typeface="Arial"/>
              <a:cs typeface="Arial"/>
              <a:sym typeface="Arial"/>
            </a:endParaRPr>
          </a:p>
        </p:txBody>
      </p:sp>
      <p:sp>
        <p:nvSpPr>
          <p:cNvPr id="95" name="Google Shape;95;p14"/>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a:t>
            </a:r>
            <a:r>
              <a:rPr lang="fr" sz="1800">
                <a:solidFill>
                  <a:schemeClr val="accent1"/>
                </a:solidFill>
                <a:latin typeface="Roboto"/>
                <a:ea typeface="Roboto"/>
                <a:cs typeface="Roboto"/>
                <a:sym typeface="Roboto"/>
              </a:rPr>
              <a:t>Unity (Introduction)</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34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Et pour commencer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Rappel des épisodes précédents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Et les projets alors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Et aujourd’hui on fait quoi ?</a:t>
            </a:r>
            <a:endParaRPr>
              <a:latin typeface="Roboto"/>
              <a:ea typeface="Roboto"/>
              <a:cs typeface="Roboto"/>
              <a:sym typeface="Roboto"/>
            </a:endParaRPr>
          </a:p>
        </p:txBody>
      </p:sp>
      <p:sp>
        <p:nvSpPr>
          <p:cNvPr id="101" name="Google Shape;101;p15"/>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34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Programme</a:t>
            </a:r>
            <a:r>
              <a:rPr lang="fr">
                <a:latin typeface="Roboto"/>
                <a:ea typeface="Roboto"/>
                <a:cs typeface="Roboto"/>
                <a:sym typeface="Roboto"/>
              </a:rPr>
              <a:t> de la journée</a:t>
            </a:r>
            <a:r>
              <a:rPr lang="fr">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Nouveautés du jour : L’AR avec AR Foundation</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Un projet de test : ARSamples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Des Exercices !!!!</a:t>
            </a:r>
            <a:endParaRPr>
              <a:latin typeface="Roboto"/>
              <a:ea typeface="Roboto"/>
              <a:cs typeface="Roboto"/>
              <a:sym typeface="Roboto"/>
            </a:endParaRPr>
          </a:p>
        </p:txBody>
      </p:sp>
      <p:sp>
        <p:nvSpPr>
          <p:cNvPr id="107" name="Google Shape;107;p16"/>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Définition :</a:t>
            </a:r>
            <a:endParaRPr sz="2400">
              <a:latin typeface="Roboto"/>
              <a:ea typeface="Roboto"/>
              <a:cs typeface="Roboto"/>
              <a:sym typeface="Roboto"/>
            </a:endParaRPr>
          </a:p>
        </p:txBody>
      </p:sp>
      <p:sp>
        <p:nvSpPr>
          <p:cNvPr id="113" name="Google Shape;113;p17"/>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14" name="Google Shape;114;p17"/>
          <p:cNvSpPr txBox="1"/>
          <p:nvPr>
            <p:ph idx="1" type="body"/>
          </p:nvPr>
        </p:nvSpPr>
        <p:spPr>
          <a:xfrm>
            <a:off x="729450" y="2078875"/>
            <a:ext cx="76887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solidFill>
                  <a:srgbClr val="202122"/>
                </a:solidFill>
                <a:highlight>
                  <a:srgbClr val="FFFFFF"/>
                </a:highlight>
                <a:latin typeface="Arial"/>
                <a:ea typeface="Arial"/>
                <a:cs typeface="Arial"/>
                <a:sym typeface="Arial"/>
              </a:rPr>
              <a:t>La </a:t>
            </a:r>
            <a:r>
              <a:rPr b="1" lang="fr" sz="1400">
                <a:solidFill>
                  <a:srgbClr val="202122"/>
                </a:solidFill>
                <a:highlight>
                  <a:srgbClr val="FFFFFF"/>
                </a:highlight>
                <a:latin typeface="Arial"/>
                <a:ea typeface="Arial"/>
                <a:cs typeface="Arial"/>
                <a:sym typeface="Arial"/>
              </a:rPr>
              <a:t>réalité augmentée</a:t>
            </a:r>
            <a:r>
              <a:rPr lang="fr" sz="1400">
                <a:solidFill>
                  <a:srgbClr val="202122"/>
                </a:solidFill>
                <a:highlight>
                  <a:srgbClr val="FFFFFF"/>
                </a:highlight>
                <a:latin typeface="Arial"/>
                <a:ea typeface="Arial"/>
                <a:cs typeface="Arial"/>
                <a:sym typeface="Arial"/>
              </a:rPr>
              <a:t> est la superposition de la réalité et d'éléments (sons, images 2D, 3D, vidéos, etc.) calculés par un système informatique en temps réel. Elle désigne souvent les différentes méthodes qui permettent d'incruster de façon réaliste des objets virtuels dans une séquence d'images.</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Elle s'applique aussi bien à la perception visuelle (superposition d'images virtuelles aux images réelles) qu'aux perceptions proprioceptives comme les perceptions tactiles ou auditives.</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400">
              <a:latin typeface="Roboto"/>
              <a:ea typeface="Roboto"/>
              <a:cs typeface="Roboto"/>
              <a:sym typeface="Roboto"/>
            </a:endParaRPr>
          </a:p>
        </p:txBody>
      </p:sp>
      <p:sp>
        <p:nvSpPr>
          <p:cNvPr id="120" name="Google Shape;120;p18"/>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21" name="Google Shape;121;p18"/>
          <p:cNvSpPr txBox="1"/>
          <p:nvPr>
            <p:ph idx="1" type="body"/>
          </p:nvPr>
        </p:nvSpPr>
        <p:spPr>
          <a:xfrm>
            <a:off x="729450" y="1318650"/>
            <a:ext cx="7688700" cy="35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solidFill>
                  <a:srgbClr val="202122"/>
                </a:solidFill>
                <a:highlight>
                  <a:srgbClr val="FFFFFF"/>
                </a:highlight>
                <a:latin typeface="Arial"/>
                <a:ea typeface="Arial"/>
                <a:cs typeface="Arial"/>
                <a:sym typeface="Arial"/>
              </a:rPr>
              <a:t>Concrètement</a:t>
            </a:r>
            <a:r>
              <a:rPr lang="fr" sz="1400">
                <a:solidFill>
                  <a:srgbClr val="202122"/>
                </a:solidFill>
                <a:highlight>
                  <a:srgbClr val="FFFFFF"/>
                </a:highlight>
                <a:latin typeface="Arial"/>
                <a:ea typeface="Arial"/>
                <a:cs typeface="Arial"/>
                <a:sym typeface="Arial"/>
              </a:rPr>
              <a:t> en faisant de la réalité augmentée nous allons ajouter des informations 2D ou 3D au monde réel.</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Nous allons donc interagir en même temps avec le monde réel et l’application. Cela </a:t>
            </a:r>
            <a:r>
              <a:rPr lang="fr" sz="1400">
                <a:solidFill>
                  <a:srgbClr val="202122"/>
                </a:solidFill>
                <a:highlight>
                  <a:srgbClr val="FFFFFF"/>
                </a:highlight>
                <a:latin typeface="Arial"/>
                <a:ea typeface="Arial"/>
                <a:cs typeface="Arial"/>
                <a:sym typeface="Arial"/>
              </a:rPr>
              <a:t>ajoute</a:t>
            </a:r>
            <a:r>
              <a:rPr lang="fr" sz="1400">
                <a:solidFill>
                  <a:srgbClr val="202122"/>
                </a:solidFill>
                <a:highlight>
                  <a:srgbClr val="FFFFFF"/>
                </a:highlight>
                <a:latin typeface="Arial"/>
                <a:ea typeface="Arial"/>
                <a:cs typeface="Arial"/>
                <a:sym typeface="Arial"/>
              </a:rPr>
              <a:t> beaucoup de possibilités et d’interactions possibles. Mais cela implique de bien gérer les ressources du device pour garantir un taux de </a:t>
            </a:r>
            <a:r>
              <a:rPr lang="fr" sz="1400">
                <a:solidFill>
                  <a:srgbClr val="202122"/>
                </a:solidFill>
                <a:highlight>
                  <a:srgbClr val="FFFFFF"/>
                </a:highlight>
                <a:latin typeface="Arial"/>
                <a:ea typeface="Arial"/>
                <a:cs typeface="Arial"/>
                <a:sym typeface="Arial"/>
              </a:rPr>
              <a:t>rafraîchissement</a:t>
            </a:r>
            <a:r>
              <a:rPr lang="fr" sz="1400">
                <a:solidFill>
                  <a:srgbClr val="202122"/>
                </a:solidFill>
                <a:highlight>
                  <a:srgbClr val="FFFFFF"/>
                </a:highlight>
                <a:latin typeface="Arial"/>
                <a:ea typeface="Arial"/>
                <a:cs typeface="Arial"/>
                <a:sym typeface="Arial"/>
              </a:rPr>
              <a:t> optimal.</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fr" sz="1400">
                <a:solidFill>
                  <a:srgbClr val="202122"/>
                </a:solidFill>
                <a:highlight>
                  <a:srgbClr val="FFFFFF"/>
                </a:highlight>
                <a:latin typeface="Arial"/>
                <a:ea typeface="Arial"/>
                <a:cs typeface="Arial"/>
                <a:sym typeface="Arial"/>
              </a:rPr>
              <a:t>De plus il faut adapter l’application au </a:t>
            </a:r>
            <a:r>
              <a:rPr lang="fr" sz="1400">
                <a:solidFill>
                  <a:srgbClr val="202122"/>
                </a:solidFill>
                <a:highlight>
                  <a:srgbClr val="FFFFFF"/>
                </a:highlight>
                <a:latin typeface="Arial"/>
                <a:ea typeface="Arial"/>
                <a:cs typeface="Arial"/>
                <a:sym typeface="Arial"/>
              </a:rPr>
              <a:t>système</a:t>
            </a:r>
            <a:r>
              <a:rPr lang="fr" sz="1400">
                <a:solidFill>
                  <a:srgbClr val="202122"/>
                </a:solidFill>
                <a:highlight>
                  <a:srgbClr val="FFFFFF"/>
                </a:highlight>
                <a:latin typeface="Arial"/>
                <a:ea typeface="Arial"/>
                <a:cs typeface="Arial"/>
                <a:sym typeface="Arial"/>
              </a:rPr>
              <a:t>  de placement choisi. Certains, comme nous le </a:t>
            </a:r>
            <a:r>
              <a:rPr lang="fr" sz="1400">
                <a:solidFill>
                  <a:srgbClr val="202122"/>
                </a:solidFill>
                <a:highlight>
                  <a:srgbClr val="FFFFFF"/>
                </a:highlight>
                <a:latin typeface="Arial"/>
                <a:ea typeface="Arial"/>
                <a:cs typeface="Arial"/>
                <a:sym typeface="Arial"/>
              </a:rPr>
              <a:t>verrons</a:t>
            </a:r>
            <a:r>
              <a:rPr lang="fr" sz="1400">
                <a:solidFill>
                  <a:srgbClr val="202122"/>
                </a:solidFill>
                <a:highlight>
                  <a:srgbClr val="FFFFFF"/>
                </a:highlight>
                <a:latin typeface="Arial"/>
                <a:ea typeface="Arial"/>
                <a:cs typeface="Arial"/>
                <a:sym typeface="Arial"/>
              </a:rPr>
              <a:t>, ne permettent pas de mise à jour de position, ou très difficilement.</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rPr lang="fr" sz="1400">
                <a:solidFill>
                  <a:srgbClr val="202122"/>
                </a:solidFill>
                <a:highlight>
                  <a:srgbClr val="FFFFFF"/>
                </a:highlight>
                <a:latin typeface="Arial"/>
                <a:ea typeface="Arial"/>
                <a:cs typeface="Arial"/>
                <a:sym typeface="Arial"/>
              </a:rPr>
              <a:t>Le monde réel peut influencer l’application par lui même, comme les conditions de luminosité par exemple.</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Risques / limites</a:t>
            </a:r>
            <a:endParaRPr sz="2400">
              <a:latin typeface="Roboto"/>
              <a:ea typeface="Roboto"/>
              <a:cs typeface="Roboto"/>
              <a:sym typeface="Roboto"/>
            </a:endParaRPr>
          </a:p>
        </p:txBody>
      </p:sp>
      <p:sp>
        <p:nvSpPr>
          <p:cNvPr id="127" name="Google Shape;127;p19"/>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28" name="Google Shape;128;p19"/>
          <p:cNvSpPr txBox="1"/>
          <p:nvPr>
            <p:ph idx="1" type="body"/>
          </p:nvPr>
        </p:nvSpPr>
        <p:spPr>
          <a:xfrm>
            <a:off x="729450" y="2078875"/>
            <a:ext cx="7688700" cy="27753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Les conditions météorologiques peuvent limites ou contrarier l’expérience de réalité augmentée. Exemple : le soleil pour la visibilité ou la pluie quand l’utilisateur doit se déplacer en extérieur.</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En utilisant des lunettes de RA,les utilisateurs peuvent voir des éléments qui peuvent géner leur visions provoquant ainsi un accident. Exemple : un menu opaque qui apparaît en plein milieu du champ de vision.</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La RA peut permettre d'accéder à des données personnelles sans que la personne ciblée ne soit informée. Exemple : google glass qui permettent d'accéder au facebook des interlocuteurs sans que l’interlocuteur ne soit informé de la recherche d’utilisateur des glass.</a:t>
            </a:r>
            <a:endParaRPr sz="1400">
              <a:solidFill>
                <a:srgbClr val="202122"/>
              </a:solidFill>
              <a:highlight>
                <a:srgbClr val="FFFFFF"/>
              </a:highlight>
              <a:latin typeface="Arial"/>
              <a:ea typeface="Arial"/>
              <a:cs typeface="Arial"/>
              <a:sym typeface="Arial"/>
            </a:endParaRPr>
          </a:p>
          <a:p>
            <a:pPr indent="-310832" lvl="0" marL="457200" rtl="0" algn="l">
              <a:spcBef>
                <a:spcPts val="0"/>
              </a:spcBef>
              <a:spcAft>
                <a:spcPts val="0"/>
              </a:spcAft>
              <a:buClr>
                <a:srgbClr val="202122"/>
              </a:buClr>
              <a:buSzPct val="100000"/>
              <a:buFont typeface="Arial"/>
              <a:buChar char="●"/>
            </a:pPr>
            <a:r>
              <a:rPr lang="fr" sz="1400">
                <a:solidFill>
                  <a:srgbClr val="202122"/>
                </a:solidFill>
                <a:highlight>
                  <a:srgbClr val="FFFFFF"/>
                </a:highlight>
                <a:latin typeface="Arial"/>
                <a:ea typeface="Arial"/>
                <a:cs typeface="Arial"/>
                <a:sym typeface="Arial"/>
              </a:rPr>
              <a:t>Les devices les plus utilisés étant les téléphones mobiles, il est possible d’utiliser des application d’AR à des moments inappropriés, comme en conduisant. Exemple : Pokémon GO et les nombreux accidents de conduite.</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Devices : téléphone</a:t>
            </a:r>
            <a:endParaRPr sz="2400">
              <a:latin typeface="Roboto"/>
              <a:ea typeface="Roboto"/>
              <a:cs typeface="Roboto"/>
              <a:sym typeface="Roboto"/>
            </a:endParaRPr>
          </a:p>
        </p:txBody>
      </p:sp>
      <p:sp>
        <p:nvSpPr>
          <p:cNvPr id="134" name="Google Shape;134;p20"/>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35" name="Google Shape;135;p20"/>
          <p:cNvSpPr txBox="1"/>
          <p:nvPr>
            <p:ph idx="1" type="body"/>
          </p:nvPr>
        </p:nvSpPr>
        <p:spPr>
          <a:xfrm>
            <a:off x="7294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Avantages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Nombres de devices disponibles</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habitude d’utiliser le device (une main de libre si besoin)</a:t>
            </a:r>
            <a:endParaRPr sz="1400">
              <a:solidFill>
                <a:srgbClr val="202122"/>
              </a:solidFill>
              <a:highlight>
                <a:srgbClr val="FFFFFF"/>
              </a:highlight>
              <a:latin typeface="Arial"/>
              <a:ea typeface="Arial"/>
              <a:cs typeface="Arial"/>
              <a:sym typeface="Arial"/>
            </a:endParaRPr>
          </a:p>
        </p:txBody>
      </p:sp>
      <p:sp>
        <p:nvSpPr>
          <p:cNvPr id="136" name="Google Shape;136;p20"/>
          <p:cNvSpPr txBox="1"/>
          <p:nvPr>
            <p:ph idx="1" type="body"/>
          </p:nvPr>
        </p:nvSpPr>
        <p:spPr>
          <a:xfrm>
            <a:off x="49159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Inconvénients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Mais pas tous peuvent utiliser toutes les fonctions AR</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Mais visibilité réduite car écran petit</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Qualité du scan en général limité par un seul appareil photo (sauf pour les téléphone équipés de scanner)</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Devices : tablette</a:t>
            </a:r>
            <a:endParaRPr sz="2400">
              <a:latin typeface="Roboto"/>
              <a:ea typeface="Roboto"/>
              <a:cs typeface="Roboto"/>
              <a:sym typeface="Roboto"/>
            </a:endParaRPr>
          </a:p>
        </p:txBody>
      </p:sp>
      <p:sp>
        <p:nvSpPr>
          <p:cNvPr id="142" name="Google Shape;142;p21"/>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AR avec Unity (Introduction)</a:t>
            </a:r>
            <a:endParaRPr sz="1800">
              <a:latin typeface="Roboto"/>
              <a:ea typeface="Roboto"/>
              <a:cs typeface="Roboto"/>
              <a:sym typeface="Roboto"/>
            </a:endParaRPr>
          </a:p>
        </p:txBody>
      </p:sp>
      <p:sp>
        <p:nvSpPr>
          <p:cNvPr id="143" name="Google Shape;143;p21"/>
          <p:cNvSpPr txBox="1"/>
          <p:nvPr>
            <p:ph idx="1" type="body"/>
          </p:nvPr>
        </p:nvSpPr>
        <p:spPr>
          <a:xfrm>
            <a:off x="729450" y="2078875"/>
            <a:ext cx="3286800" cy="27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u="sng">
                <a:solidFill>
                  <a:srgbClr val="000000"/>
                </a:solidFill>
                <a:latin typeface="Arial"/>
                <a:ea typeface="Arial"/>
                <a:cs typeface="Arial"/>
                <a:sym typeface="Arial"/>
              </a:rPr>
              <a:t>Avantages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Nombres de devices disponibles (moins vrai que le téléphone)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meilleure visibilité car plus grand écran</a:t>
            </a:r>
            <a:endParaRPr sz="1400">
              <a:solidFill>
                <a:srgbClr val="202122"/>
              </a:solidFill>
              <a:highlight>
                <a:srgbClr val="FFFFFF"/>
              </a:highlight>
              <a:latin typeface="Arial"/>
              <a:ea typeface="Arial"/>
              <a:cs typeface="Arial"/>
              <a:sym typeface="Arial"/>
            </a:endParaRPr>
          </a:p>
        </p:txBody>
      </p:sp>
      <p:sp>
        <p:nvSpPr>
          <p:cNvPr id="144" name="Google Shape;144;p21"/>
          <p:cNvSpPr txBox="1"/>
          <p:nvPr>
            <p:ph idx="1" type="body"/>
          </p:nvPr>
        </p:nvSpPr>
        <p:spPr>
          <a:xfrm>
            <a:off x="4915950" y="2078875"/>
            <a:ext cx="3286800" cy="277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400" u="sng">
                <a:solidFill>
                  <a:srgbClr val="000000"/>
                </a:solidFill>
                <a:latin typeface="Arial"/>
                <a:ea typeface="Arial"/>
                <a:cs typeface="Arial"/>
                <a:sym typeface="Arial"/>
              </a:rPr>
              <a:t>Inconvénients :</a:t>
            </a:r>
            <a:endParaRPr sz="1400" u="sng">
              <a:solidFill>
                <a:srgbClr val="000000"/>
              </a:solidFill>
              <a:latin typeface="Arial"/>
              <a:ea typeface="Arial"/>
              <a:cs typeface="Arial"/>
              <a:sym typeface="Arial"/>
            </a:endParaRPr>
          </a:p>
          <a:p>
            <a:pPr indent="-317500" lvl="0" marL="457200" rtl="0" algn="l">
              <a:spcBef>
                <a:spcPts val="120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Mais pas tous peuvent utiliser toutes les fonctions AR (encore moins que le téléphone)</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utilisation a deux main donc impossible de faire autre chose facilement</a:t>
            </a:r>
            <a:endParaRPr sz="1400">
              <a:solidFill>
                <a:srgbClr val="202122"/>
              </a:solidFill>
              <a:highlight>
                <a:srgbClr val="FFFFFF"/>
              </a:highlight>
              <a:latin typeface="Arial"/>
              <a:ea typeface="Arial"/>
              <a:cs typeface="Arial"/>
              <a:sym typeface="Arial"/>
            </a:endParaRPr>
          </a:p>
          <a:p>
            <a:pPr indent="-317500" lvl="0" marL="457200" rtl="0" algn="l">
              <a:spcBef>
                <a:spcPts val="0"/>
              </a:spcBef>
              <a:spcAft>
                <a:spcPts val="0"/>
              </a:spcAft>
              <a:buClr>
                <a:srgbClr val="202122"/>
              </a:buClr>
              <a:buSzPts val="1400"/>
              <a:buFont typeface="Arial"/>
              <a:buChar char="●"/>
            </a:pPr>
            <a:r>
              <a:rPr lang="fr" sz="1400">
                <a:solidFill>
                  <a:srgbClr val="202122"/>
                </a:solidFill>
                <a:highlight>
                  <a:srgbClr val="FFFFFF"/>
                </a:highlight>
                <a:latin typeface="Arial"/>
                <a:ea typeface="Arial"/>
                <a:cs typeface="Arial"/>
                <a:sym typeface="Arial"/>
              </a:rPr>
              <a:t>Qualité du scan en général limité par un seul appareil photo pas terrible (sauf pour les Ipad pro équipés de scanner)</a:t>
            </a:r>
            <a:endParaRPr sz="1400">
              <a:solidFill>
                <a:srgbClr val="202122"/>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