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04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04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e8ce8c4b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e8ce8c4b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e8ce8c4b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e8ce8c4b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c3333c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c3333ca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43cda46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43cda46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55e2cba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55e2cba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63596b0a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63596b0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e8ce8c4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e8ce8c4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e8ce8c4b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e8ce8c4b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e8ce8c4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e8ce8c4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e8ce8c4b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e8ce8c4b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Roboto"/>
                <a:ea typeface="Roboto"/>
                <a:cs typeface="Roboto"/>
                <a:sym typeface="Roboto"/>
              </a:rPr>
              <a:t>Machine à état en C# pour Unity </a:t>
            </a:r>
            <a:endParaRPr>
              <a:latin typeface="Roboto"/>
              <a:ea typeface="Roboto"/>
              <a:cs typeface="Roboto"/>
              <a:sym typeface="Roboto"/>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latin typeface="Roboto"/>
              <a:ea typeface="Roboto"/>
              <a:cs typeface="Roboto"/>
              <a:sym typeface="Roboto"/>
            </a:endParaRPr>
          </a:p>
        </p:txBody>
      </p:sp>
      <p:sp>
        <p:nvSpPr>
          <p:cNvPr id="88" name="Google Shape;88;p13"/>
          <p:cNvSpPr txBox="1"/>
          <p:nvPr/>
        </p:nvSpPr>
        <p:spPr>
          <a:xfrm>
            <a:off x="729625" y="4622725"/>
            <a:ext cx="5992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Roboto"/>
                <a:ea typeface="Roboto"/>
                <a:cs typeface="Roboto"/>
                <a:sym typeface="Roboto"/>
              </a:rPr>
              <a:t>Formation dispensée par Gilbert DEMORGNY (gdemorgny@dreamtogo.fr)</a:t>
            </a:r>
            <a:endParaRPr sz="10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Les machine à états</a:t>
            </a:r>
            <a:endParaRPr sz="2400">
              <a:latin typeface="Roboto"/>
              <a:ea typeface="Roboto"/>
              <a:cs typeface="Roboto"/>
              <a:sym typeface="Roboto"/>
            </a:endParaRPr>
          </a:p>
        </p:txBody>
      </p:sp>
      <p:sp>
        <p:nvSpPr>
          <p:cNvPr id="160" name="Google Shape;160;p22"/>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Machine à état en C# pour Unity</a:t>
            </a:r>
            <a:endParaRPr sz="1800">
              <a:latin typeface="Roboto"/>
              <a:ea typeface="Roboto"/>
              <a:cs typeface="Roboto"/>
              <a:sym typeface="Roboto"/>
            </a:endParaRPr>
          </a:p>
        </p:txBody>
      </p:sp>
      <p:sp>
        <p:nvSpPr>
          <p:cNvPr id="161" name="Google Shape;161;p22"/>
          <p:cNvSpPr txBox="1"/>
          <p:nvPr>
            <p:ph idx="1" type="body"/>
          </p:nvPr>
        </p:nvSpPr>
        <p:spPr>
          <a:xfrm>
            <a:off x="729450" y="2078875"/>
            <a:ext cx="7688700" cy="26211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fr" sz="1050" u="sng">
                <a:solidFill>
                  <a:srgbClr val="000000"/>
                </a:solidFill>
                <a:latin typeface="Arial"/>
                <a:ea typeface="Arial"/>
                <a:cs typeface="Arial"/>
                <a:sym typeface="Arial"/>
              </a:rPr>
              <a:t>Application concrète avancée:</a:t>
            </a:r>
            <a:r>
              <a:rPr lang="fr" sz="1050">
                <a:solidFill>
                  <a:srgbClr val="000000"/>
                </a:solidFill>
                <a:latin typeface="Arial"/>
                <a:ea typeface="Arial"/>
                <a:cs typeface="Arial"/>
                <a:sym typeface="Arial"/>
              </a:rPr>
              <a:t> Modifier le SoloTank.</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L’objectif cette fois est de faire des tourelles qui se déplacent. Il faut donc créer une nouvelle classe, avec les états Patrol / Alerte. </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L’état Patrol doit déplacer la tourelle sur un chemin prévu et trouver le joueur s’il est à moins de XXm de la tourelle.</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L’état Alerte doit tirer sur le joueur en le suivant tant qu’il est dans sa zone de détection.</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Une transition est possible de la patrol vers l’alerte : si le joueur entre dans la zone de détection.</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Une autre transition est possible de l’alerte vers la patrol si le joueur sort de la zone de détection.</a:t>
            </a:r>
            <a:endParaRPr sz="1050">
              <a:solidFill>
                <a:srgbClr val="000000"/>
              </a:solidFill>
              <a:latin typeface="Arial"/>
              <a:ea typeface="Arial"/>
              <a:cs typeface="Arial"/>
              <a:sym typeface="Arial"/>
            </a:endParaRPr>
          </a:p>
          <a:p>
            <a:pPr indent="0" lvl="0" marL="0" rtl="0" algn="l">
              <a:spcBef>
                <a:spcPts val="400"/>
              </a:spcBef>
              <a:spcAft>
                <a:spcPts val="0"/>
              </a:spcAft>
              <a:buSzPts val="275"/>
              <a:buNone/>
            </a:pPr>
            <a:r>
              <a:t/>
            </a:r>
            <a:endParaRPr sz="1050">
              <a:solidFill>
                <a:srgbClr val="000000"/>
              </a:solidFill>
              <a:latin typeface="Arial"/>
              <a:ea typeface="Arial"/>
              <a:cs typeface="Arial"/>
              <a:sym typeface="Arial"/>
            </a:endParaRPr>
          </a:p>
          <a:p>
            <a:pPr indent="0" lvl="0" marL="0" rtl="0" algn="l">
              <a:spcBef>
                <a:spcPts val="1200"/>
              </a:spcBef>
              <a:spcAft>
                <a:spcPts val="0"/>
              </a:spcAft>
              <a:buSzPts val="275"/>
              <a:buNone/>
            </a:pPr>
            <a:r>
              <a:t/>
            </a:r>
            <a:endParaRPr sz="1050">
              <a:solidFill>
                <a:srgbClr val="000000"/>
              </a:solidFill>
              <a:latin typeface="Arial"/>
              <a:ea typeface="Arial"/>
              <a:cs typeface="Arial"/>
              <a:sym typeface="Arial"/>
            </a:endParaRPr>
          </a:p>
          <a:p>
            <a:pPr indent="0" lvl="0" marL="0" rtl="0" algn="l">
              <a:spcBef>
                <a:spcPts val="1200"/>
              </a:spcBef>
              <a:spcAft>
                <a:spcPts val="1200"/>
              </a:spcAft>
              <a:buSzPts val="275"/>
              <a:buNone/>
            </a:pPr>
            <a:r>
              <a:t/>
            </a:r>
            <a:endParaRPr sz="105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Les machine à états</a:t>
            </a:r>
            <a:endParaRPr sz="2400">
              <a:latin typeface="Roboto"/>
              <a:ea typeface="Roboto"/>
              <a:cs typeface="Roboto"/>
              <a:sym typeface="Roboto"/>
            </a:endParaRPr>
          </a:p>
        </p:txBody>
      </p:sp>
      <p:sp>
        <p:nvSpPr>
          <p:cNvPr id="167" name="Google Shape;167;p23"/>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Machine à état en C# pour Unity</a:t>
            </a:r>
            <a:endParaRPr sz="1800">
              <a:latin typeface="Roboto"/>
              <a:ea typeface="Roboto"/>
              <a:cs typeface="Roboto"/>
              <a:sym typeface="Roboto"/>
            </a:endParaRPr>
          </a:p>
        </p:txBody>
      </p:sp>
      <p:sp>
        <p:nvSpPr>
          <p:cNvPr id="168" name="Google Shape;168;p23"/>
          <p:cNvSpPr txBox="1"/>
          <p:nvPr>
            <p:ph idx="1" type="body"/>
          </p:nvPr>
        </p:nvSpPr>
        <p:spPr>
          <a:xfrm>
            <a:off x="729450" y="2078875"/>
            <a:ext cx="7688700" cy="26211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fr" sz="1050" u="sng">
                <a:solidFill>
                  <a:srgbClr val="000000"/>
                </a:solidFill>
                <a:latin typeface="Arial"/>
                <a:ea typeface="Arial"/>
                <a:cs typeface="Arial"/>
                <a:sym typeface="Arial"/>
              </a:rPr>
              <a:t>Application concrète plus avancée:</a:t>
            </a:r>
            <a:r>
              <a:rPr lang="fr" sz="1050">
                <a:solidFill>
                  <a:srgbClr val="000000"/>
                </a:solidFill>
                <a:latin typeface="Arial"/>
                <a:ea typeface="Arial"/>
                <a:cs typeface="Arial"/>
                <a:sym typeface="Arial"/>
              </a:rPr>
              <a:t> Modifier le SoloTank.</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L’objectif cette fois est de faire des tourelles qui fuient si elles sont trop blessées et se font réparer dans leur zone de réparation. Il faut donc modifier la classe précédente en ajoutant un état RunAway, et un état </a:t>
            </a:r>
            <a:r>
              <a:rPr lang="fr" sz="1050">
                <a:solidFill>
                  <a:srgbClr val="000000"/>
                </a:solidFill>
                <a:latin typeface="Arial"/>
                <a:ea typeface="Arial"/>
                <a:cs typeface="Arial"/>
                <a:sym typeface="Arial"/>
              </a:rPr>
              <a:t>Repairing</a:t>
            </a:r>
            <a:r>
              <a:rPr lang="fr" sz="1050">
                <a:solidFill>
                  <a:srgbClr val="000000"/>
                </a:solidFill>
                <a:latin typeface="Arial"/>
                <a:ea typeface="Arial"/>
                <a:cs typeface="Arial"/>
                <a:sym typeface="Arial"/>
              </a:rPr>
              <a:t>. </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L’état RunAway doit déplacer la tourelle un point de fuite prédésigné.</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L’état Repairing doit remonter les pv de la tourelle régulièrement jusqu’au PV max.</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Une transition est possible des deux autres états (Patrol et Alerte) si la tourelle descends en dessous de 25% de ses PV.</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Si la tourelle retrouve ses PV Max elle repasse en état Patrol.</a:t>
            </a:r>
            <a:endParaRPr sz="1050">
              <a:solidFill>
                <a:srgbClr val="000000"/>
              </a:solidFill>
              <a:latin typeface="Arial"/>
              <a:ea typeface="Arial"/>
              <a:cs typeface="Arial"/>
              <a:sym typeface="Arial"/>
            </a:endParaRPr>
          </a:p>
          <a:p>
            <a:pPr indent="0" lvl="0" marL="0" rtl="0" algn="l">
              <a:spcBef>
                <a:spcPts val="400"/>
              </a:spcBef>
              <a:spcAft>
                <a:spcPts val="0"/>
              </a:spcAft>
              <a:buSzPts val="275"/>
              <a:buNone/>
            </a:pPr>
            <a:r>
              <a:t/>
            </a:r>
            <a:endParaRPr sz="1050">
              <a:solidFill>
                <a:srgbClr val="000000"/>
              </a:solidFill>
              <a:latin typeface="Arial"/>
              <a:ea typeface="Arial"/>
              <a:cs typeface="Arial"/>
              <a:sym typeface="Arial"/>
            </a:endParaRPr>
          </a:p>
          <a:p>
            <a:pPr indent="0" lvl="0" marL="0" rtl="0" algn="l">
              <a:spcBef>
                <a:spcPts val="1200"/>
              </a:spcBef>
              <a:spcAft>
                <a:spcPts val="0"/>
              </a:spcAft>
              <a:buSzPts val="275"/>
              <a:buNone/>
            </a:pPr>
            <a:r>
              <a:t/>
            </a:r>
            <a:endParaRPr sz="1050">
              <a:solidFill>
                <a:srgbClr val="000000"/>
              </a:solidFill>
              <a:latin typeface="Arial"/>
              <a:ea typeface="Arial"/>
              <a:cs typeface="Arial"/>
              <a:sym typeface="Arial"/>
            </a:endParaRPr>
          </a:p>
          <a:p>
            <a:pPr indent="0" lvl="0" marL="0" rtl="0" algn="l">
              <a:spcBef>
                <a:spcPts val="1200"/>
              </a:spcBef>
              <a:spcAft>
                <a:spcPts val="1200"/>
              </a:spcAft>
              <a:buSzPts val="275"/>
              <a:buNone/>
            </a:pPr>
            <a:r>
              <a:t/>
            </a:r>
            <a:endParaRPr sz="105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Roboto"/>
                <a:ea typeface="Roboto"/>
                <a:cs typeface="Roboto"/>
                <a:sym typeface="Roboto"/>
              </a:rPr>
              <a:t>La Citation du jour :</a:t>
            </a:r>
            <a:endParaRPr>
              <a:latin typeface="Roboto"/>
              <a:ea typeface="Roboto"/>
              <a:cs typeface="Roboto"/>
              <a:sym typeface="Roboto"/>
            </a:endParaRPr>
          </a:p>
        </p:txBody>
      </p:sp>
      <p:sp>
        <p:nvSpPr>
          <p:cNvPr id="94" name="Google Shape;94;p14"/>
          <p:cNvSpPr txBox="1"/>
          <p:nvPr>
            <p:ph idx="1" type="body"/>
          </p:nvPr>
        </p:nvSpPr>
        <p:spPr>
          <a:xfrm>
            <a:off x="729450" y="2033850"/>
            <a:ext cx="7869600" cy="2499000"/>
          </a:xfrm>
          <a:prstGeom prst="rect">
            <a:avLst/>
          </a:prstGeom>
        </p:spPr>
        <p:txBody>
          <a:bodyPr anchorCtr="0" anchor="t" bIns="91425" lIns="91425" spcFirstLastPara="1" rIns="91425" wrap="square" tIns="91425">
            <a:noAutofit/>
          </a:bodyPr>
          <a:lstStyle/>
          <a:p>
            <a:pPr indent="0" lvl="0" marL="0" rtl="0" algn="l">
              <a:lnSpc>
                <a:spcPct val="130000"/>
              </a:lnSpc>
              <a:spcBef>
                <a:spcPts val="900"/>
              </a:spcBef>
              <a:spcAft>
                <a:spcPts val="0"/>
              </a:spcAft>
              <a:buNone/>
            </a:pPr>
            <a:r>
              <a:rPr lang="fr" sz="2400">
                <a:solidFill>
                  <a:schemeClr val="dk2"/>
                </a:solidFill>
                <a:highlight>
                  <a:schemeClr val="lt1"/>
                </a:highlight>
                <a:latin typeface="Arial"/>
                <a:ea typeface="Arial"/>
                <a:cs typeface="Arial"/>
                <a:sym typeface="Arial"/>
              </a:rPr>
              <a:t>“Mesurer les progrès de la programmation en lignes de code, c’est comme mesurer les progrès de la construction d’un avion en poids.”</a:t>
            </a:r>
            <a:r>
              <a:rPr lang="fr" sz="2400">
                <a:solidFill>
                  <a:schemeClr val="dk2"/>
                </a:solidFill>
                <a:highlight>
                  <a:srgbClr val="FAFAFA"/>
                </a:highlight>
                <a:latin typeface="Arial"/>
                <a:ea typeface="Arial"/>
                <a:cs typeface="Arial"/>
                <a:sym typeface="Arial"/>
              </a:rPr>
              <a:t> </a:t>
            </a:r>
            <a:r>
              <a:rPr b="1" lang="fr" sz="1350">
                <a:solidFill>
                  <a:srgbClr val="333333"/>
                </a:solidFill>
                <a:highlight>
                  <a:srgbClr val="FFFFFF"/>
                </a:highlight>
                <a:latin typeface="Arial"/>
                <a:ea typeface="Arial"/>
                <a:cs typeface="Arial"/>
                <a:sym typeface="Arial"/>
              </a:rPr>
              <a:t>Bill Gates (qui a aussi dit qu’internet était une mode qui ne durerait pas !)</a:t>
            </a:r>
            <a:endParaRPr sz="3900">
              <a:solidFill>
                <a:schemeClr val="dk2"/>
              </a:solidFill>
              <a:highlight>
                <a:srgbClr val="FAFAFA"/>
              </a:highlight>
              <a:latin typeface="Arial"/>
              <a:ea typeface="Arial"/>
              <a:cs typeface="Arial"/>
              <a:sym typeface="Arial"/>
            </a:endParaRPr>
          </a:p>
          <a:p>
            <a:pPr indent="0" lvl="0" marL="0" rtl="0" algn="l">
              <a:spcBef>
                <a:spcPts val="300"/>
              </a:spcBef>
              <a:spcAft>
                <a:spcPts val="1200"/>
              </a:spcAft>
              <a:buNone/>
            </a:pPr>
            <a:r>
              <a:t/>
            </a:r>
            <a:endParaRPr sz="3200">
              <a:latin typeface="Roboto"/>
              <a:ea typeface="Roboto"/>
              <a:cs typeface="Roboto"/>
              <a:sym typeface="Roboto"/>
            </a:endParaRPr>
          </a:p>
        </p:txBody>
      </p:sp>
      <p:sp>
        <p:nvSpPr>
          <p:cNvPr id="95" name="Google Shape;95;p14"/>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Machine à état</a:t>
            </a:r>
            <a:r>
              <a:rPr lang="fr" sz="1800">
                <a:solidFill>
                  <a:schemeClr val="accent1"/>
                </a:solidFill>
                <a:latin typeface="Roboto"/>
                <a:ea typeface="Roboto"/>
                <a:cs typeface="Roboto"/>
                <a:sym typeface="Roboto"/>
              </a:rPr>
              <a:t> en C# pour Unity</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34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Roboto"/>
                <a:ea typeface="Roboto"/>
                <a:cs typeface="Roboto"/>
                <a:sym typeface="Roboto"/>
              </a:rPr>
              <a:t>Et pour commencer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Rappel des épisodes précédents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Et les projets alors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Et aujourd’hui on fait quoi ?</a:t>
            </a:r>
            <a:endParaRPr>
              <a:latin typeface="Roboto"/>
              <a:ea typeface="Roboto"/>
              <a:cs typeface="Roboto"/>
              <a:sym typeface="Roboto"/>
            </a:endParaRPr>
          </a:p>
        </p:txBody>
      </p:sp>
      <p:sp>
        <p:nvSpPr>
          <p:cNvPr id="101" name="Google Shape;101;p15"/>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Machine à état en C# pour Unity</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349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Roboto"/>
                <a:ea typeface="Roboto"/>
                <a:cs typeface="Roboto"/>
                <a:sym typeface="Roboto"/>
              </a:rPr>
              <a:t>Programme</a:t>
            </a:r>
            <a:r>
              <a:rPr lang="fr">
                <a:latin typeface="Roboto"/>
                <a:ea typeface="Roboto"/>
                <a:cs typeface="Roboto"/>
                <a:sym typeface="Roboto"/>
              </a:rPr>
              <a:t> de la journée</a:t>
            </a:r>
            <a:r>
              <a:rPr lang="fr">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77190" lvl="0" marL="457200" rtl="0" algn="l">
              <a:spcBef>
                <a:spcPts val="0"/>
              </a:spcBef>
              <a:spcAft>
                <a:spcPts val="0"/>
              </a:spcAft>
              <a:buSzPct val="100000"/>
              <a:buFont typeface="Roboto"/>
              <a:buChar char="●"/>
            </a:pPr>
            <a:r>
              <a:rPr lang="fr">
                <a:latin typeface="Roboto"/>
                <a:ea typeface="Roboto"/>
                <a:cs typeface="Roboto"/>
                <a:sym typeface="Roboto"/>
              </a:rPr>
              <a:t>Nouveautés du jour : les Enums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77190" lvl="0" marL="457200" rtl="0" algn="l">
              <a:spcBef>
                <a:spcPts val="0"/>
              </a:spcBef>
              <a:spcAft>
                <a:spcPts val="0"/>
              </a:spcAft>
              <a:buSzPct val="100000"/>
              <a:buFont typeface="Roboto"/>
              <a:buChar char="●"/>
            </a:pPr>
            <a:r>
              <a:rPr lang="fr">
                <a:latin typeface="Roboto"/>
                <a:ea typeface="Roboto"/>
                <a:cs typeface="Roboto"/>
                <a:sym typeface="Roboto"/>
              </a:rPr>
              <a:t>Nouveautés du jour : les Machines à état</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77190" lvl="0" marL="457200" rtl="0" algn="l">
              <a:spcBef>
                <a:spcPts val="0"/>
              </a:spcBef>
              <a:spcAft>
                <a:spcPts val="0"/>
              </a:spcAft>
              <a:buSzPct val="100000"/>
              <a:buFont typeface="Roboto"/>
              <a:buChar char="●"/>
            </a:pPr>
            <a:r>
              <a:rPr lang="fr">
                <a:latin typeface="Roboto"/>
                <a:ea typeface="Roboto"/>
                <a:cs typeface="Roboto"/>
                <a:sym typeface="Roboto"/>
              </a:rPr>
              <a:t>Un projet : SoloTank</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
        <p:nvSpPr>
          <p:cNvPr id="107" name="Google Shape;107;p16"/>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Machine à état en C# pour Unity</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Les enums</a:t>
            </a:r>
            <a:endParaRPr sz="2400">
              <a:latin typeface="Roboto"/>
              <a:ea typeface="Roboto"/>
              <a:cs typeface="Roboto"/>
              <a:sym typeface="Roboto"/>
            </a:endParaRPr>
          </a:p>
        </p:txBody>
      </p:sp>
      <p:sp>
        <p:nvSpPr>
          <p:cNvPr id="113" name="Google Shape;113;p17"/>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Machine à état en C# pour Unity</a:t>
            </a:r>
            <a:endParaRPr sz="1800">
              <a:latin typeface="Roboto"/>
              <a:ea typeface="Roboto"/>
              <a:cs typeface="Roboto"/>
              <a:sym typeface="Roboto"/>
            </a:endParaRPr>
          </a:p>
        </p:txBody>
      </p:sp>
      <p:sp>
        <p:nvSpPr>
          <p:cNvPr id="114" name="Google Shape;114;p17"/>
          <p:cNvSpPr txBox="1"/>
          <p:nvPr>
            <p:ph idx="1" type="body"/>
          </p:nvPr>
        </p:nvSpPr>
        <p:spPr>
          <a:xfrm>
            <a:off x="729450" y="2078875"/>
            <a:ext cx="7688700" cy="2775300"/>
          </a:xfrm>
          <a:prstGeom prst="rect">
            <a:avLst/>
          </a:prstGeom>
        </p:spPr>
        <p:txBody>
          <a:bodyPr anchorCtr="0" anchor="t" bIns="91425" lIns="91425" spcFirstLastPara="1" rIns="91425" wrap="square" tIns="91425">
            <a:normAutofit fontScale="32500" lnSpcReduction="20000"/>
          </a:bodyPr>
          <a:lstStyle/>
          <a:p>
            <a:pPr indent="0" lvl="0" marL="0" rtl="0" algn="l">
              <a:spcBef>
                <a:spcPts val="1400"/>
              </a:spcBef>
              <a:spcAft>
                <a:spcPts val="0"/>
              </a:spcAft>
              <a:buNone/>
            </a:pPr>
            <a:r>
              <a:rPr lang="fr" sz="3000" u="sng">
                <a:solidFill>
                  <a:srgbClr val="000000"/>
                </a:solidFill>
                <a:latin typeface="Arial"/>
                <a:ea typeface="Arial"/>
                <a:cs typeface="Arial"/>
                <a:sym typeface="Arial"/>
              </a:rPr>
              <a:t>Définition </a:t>
            </a:r>
            <a:r>
              <a:rPr lang="fr" sz="3000">
                <a:solidFill>
                  <a:srgbClr val="000000"/>
                </a:solidFill>
                <a:latin typeface="Arial"/>
                <a:ea typeface="Arial"/>
                <a:cs typeface="Arial"/>
                <a:sym typeface="Arial"/>
              </a:rPr>
              <a:t>:  Ensemble de constantes nommées. exemple : au lieu de créer un Array de string on peut faire une enum contenant : {Spring, Summer, Autumn, Winter}. </a:t>
            </a:r>
            <a:endParaRPr sz="3000">
              <a:solidFill>
                <a:srgbClr val="000000"/>
              </a:solidFill>
              <a:latin typeface="Arial"/>
              <a:ea typeface="Arial"/>
              <a:cs typeface="Arial"/>
              <a:sym typeface="Arial"/>
            </a:endParaRPr>
          </a:p>
          <a:p>
            <a:pPr indent="0" lvl="0" marL="0" rtl="0" algn="l">
              <a:spcBef>
                <a:spcPts val="400"/>
              </a:spcBef>
              <a:spcAft>
                <a:spcPts val="0"/>
              </a:spcAft>
              <a:buNone/>
            </a:pPr>
            <a:r>
              <a:rPr lang="fr" sz="3000" u="sng">
                <a:solidFill>
                  <a:srgbClr val="000000"/>
                </a:solidFill>
                <a:latin typeface="Arial"/>
                <a:ea typeface="Arial"/>
                <a:cs typeface="Arial"/>
                <a:sym typeface="Arial"/>
              </a:rPr>
              <a:t>Intérêt</a:t>
            </a:r>
            <a:r>
              <a:rPr lang="fr" sz="3000" u="sng">
                <a:solidFill>
                  <a:srgbClr val="000000"/>
                </a:solidFill>
                <a:latin typeface="Arial"/>
                <a:ea typeface="Arial"/>
                <a:cs typeface="Arial"/>
                <a:sym typeface="Arial"/>
              </a:rPr>
              <a:t> :</a:t>
            </a:r>
            <a:endParaRPr sz="3000" u="sng">
              <a:solidFill>
                <a:srgbClr val="000000"/>
              </a:solidFill>
              <a:latin typeface="Arial"/>
              <a:ea typeface="Arial"/>
              <a:cs typeface="Arial"/>
              <a:sym typeface="Arial"/>
            </a:endParaRPr>
          </a:p>
          <a:p>
            <a:pPr indent="-290512" lvl="0" marL="457200" rtl="0" algn="l">
              <a:spcBef>
                <a:spcPts val="0"/>
              </a:spcBef>
              <a:spcAft>
                <a:spcPts val="0"/>
              </a:spcAft>
              <a:buClr>
                <a:srgbClr val="000000"/>
              </a:buClr>
              <a:buSzPct val="100000"/>
              <a:buFont typeface="Arial"/>
              <a:buChar char="●"/>
            </a:pPr>
            <a:r>
              <a:rPr lang="fr" sz="3000">
                <a:solidFill>
                  <a:srgbClr val="000000"/>
                </a:solidFill>
                <a:latin typeface="Arial"/>
                <a:ea typeface="Arial"/>
                <a:cs typeface="Arial"/>
                <a:sym typeface="Arial"/>
              </a:rPr>
              <a:t>Une enum n’est pas un array ou une liste ! On ne fait pas de boucle dedans, on ne modifie pas les valeurs. Une enum est un ensemble de CONSTANTES !</a:t>
            </a:r>
            <a:endParaRPr sz="3000">
              <a:solidFill>
                <a:srgbClr val="000000"/>
              </a:solidFill>
              <a:latin typeface="Arial"/>
              <a:ea typeface="Arial"/>
              <a:cs typeface="Arial"/>
              <a:sym typeface="Arial"/>
            </a:endParaRPr>
          </a:p>
          <a:p>
            <a:pPr indent="-290512" lvl="0" marL="457200" rtl="0" algn="l">
              <a:spcBef>
                <a:spcPts val="0"/>
              </a:spcBef>
              <a:spcAft>
                <a:spcPts val="0"/>
              </a:spcAft>
              <a:buClr>
                <a:srgbClr val="000000"/>
              </a:buClr>
              <a:buSzPct val="100000"/>
              <a:buFont typeface="Arial"/>
              <a:buChar char="●"/>
            </a:pPr>
            <a:r>
              <a:rPr lang="fr" sz="3000">
                <a:solidFill>
                  <a:srgbClr val="000000"/>
                </a:solidFill>
                <a:latin typeface="Arial"/>
                <a:ea typeface="Arial"/>
                <a:cs typeface="Arial"/>
                <a:sym typeface="Arial"/>
              </a:rPr>
              <a:t>Permet d’associer des valeurs à des string facilement, pour des listes déroulantes par exemple.</a:t>
            </a:r>
            <a:endParaRPr sz="3000">
              <a:solidFill>
                <a:srgbClr val="000000"/>
              </a:solidFill>
              <a:latin typeface="Arial"/>
              <a:ea typeface="Arial"/>
              <a:cs typeface="Arial"/>
              <a:sym typeface="Arial"/>
            </a:endParaRPr>
          </a:p>
          <a:p>
            <a:pPr indent="-290512" lvl="0" marL="457200" rtl="0" algn="l">
              <a:spcBef>
                <a:spcPts val="0"/>
              </a:spcBef>
              <a:spcAft>
                <a:spcPts val="0"/>
              </a:spcAft>
              <a:buClr>
                <a:srgbClr val="000000"/>
              </a:buClr>
              <a:buSzPct val="100000"/>
              <a:buFont typeface="Arial"/>
              <a:buChar char="●"/>
            </a:pPr>
            <a:r>
              <a:rPr lang="fr" sz="3000">
                <a:solidFill>
                  <a:srgbClr val="000000"/>
                </a:solidFill>
                <a:latin typeface="Arial"/>
                <a:ea typeface="Arial"/>
                <a:cs typeface="Arial"/>
                <a:sym typeface="Arial"/>
              </a:rPr>
              <a:t>Peut être utilisé pour des opérations binaires (pas vu dans ce cours)</a:t>
            </a:r>
            <a:endParaRPr sz="3000">
              <a:solidFill>
                <a:srgbClr val="000000"/>
              </a:solidFill>
              <a:latin typeface="Arial"/>
              <a:ea typeface="Arial"/>
              <a:cs typeface="Arial"/>
              <a:sym typeface="Arial"/>
            </a:endParaRPr>
          </a:p>
          <a:p>
            <a:pPr indent="0" lvl="0" marL="0" rtl="0" algn="l">
              <a:spcBef>
                <a:spcPts val="1400"/>
              </a:spcBef>
              <a:spcAft>
                <a:spcPts val="0"/>
              </a:spcAft>
              <a:buNone/>
            </a:pPr>
            <a:r>
              <a:rPr lang="fr" sz="3000" u="sng">
                <a:solidFill>
                  <a:srgbClr val="000000"/>
                </a:solidFill>
                <a:latin typeface="Arial"/>
                <a:ea typeface="Arial"/>
                <a:cs typeface="Arial"/>
                <a:sym typeface="Arial"/>
              </a:rPr>
              <a:t>Utilité pour notre projet </a:t>
            </a:r>
            <a:r>
              <a:rPr lang="fr" sz="3000">
                <a:solidFill>
                  <a:srgbClr val="000000"/>
                </a:solidFill>
                <a:latin typeface="Arial"/>
                <a:ea typeface="Arial"/>
                <a:cs typeface="Arial"/>
                <a:sym typeface="Arial"/>
              </a:rPr>
              <a:t>:  Gestion des états. Nous allons utiliser une enum pour gérer les états des tourelles dans le solo tank. </a:t>
            </a:r>
            <a:endParaRPr sz="3000">
              <a:solidFill>
                <a:srgbClr val="000000"/>
              </a:solidFill>
              <a:latin typeface="Arial"/>
              <a:ea typeface="Arial"/>
              <a:cs typeface="Arial"/>
              <a:sym typeface="Arial"/>
            </a:endParaRPr>
          </a:p>
          <a:p>
            <a:pPr indent="0" lvl="0" marL="0" rtl="0" algn="l">
              <a:spcBef>
                <a:spcPts val="400"/>
              </a:spcBef>
              <a:spcAft>
                <a:spcPts val="0"/>
              </a:spcAft>
              <a:buNone/>
            </a:pPr>
            <a:r>
              <a:t/>
            </a:r>
            <a:endParaRPr sz="3000">
              <a:solidFill>
                <a:srgbClr val="000000"/>
              </a:solidFill>
              <a:latin typeface="Arial"/>
              <a:ea typeface="Arial"/>
              <a:cs typeface="Arial"/>
              <a:sym typeface="Arial"/>
            </a:endParaRPr>
          </a:p>
          <a:p>
            <a:pPr indent="0" lvl="0" marL="0" rtl="0" algn="l">
              <a:spcBef>
                <a:spcPts val="0"/>
              </a:spcBef>
              <a:spcAft>
                <a:spcPts val="0"/>
              </a:spcAft>
              <a:buNone/>
            </a:pPr>
            <a:r>
              <a:rPr lang="fr" sz="3000" u="sng">
                <a:solidFill>
                  <a:srgbClr val="000000"/>
                </a:solidFill>
                <a:latin typeface="Arial"/>
                <a:ea typeface="Arial"/>
                <a:cs typeface="Arial"/>
                <a:sym typeface="Arial"/>
              </a:rPr>
              <a:t>Déclaration :</a:t>
            </a:r>
            <a:r>
              <a:rPr lang="fr" sz="2200">
                <a:latin typeface="Roboto"/>
                <a:ea typeface="Roboto"/>
                <a:cs typeface="Roboto"/>
                <a:sym typeface="Roboto"/>
              </a:rPr>
              <a:t> </a:t>
            </a:r>
            <a:r>
              <a:rPr lang="fr" sz="3000">
                <a:solidFill>
                  <a:srgbClr val="000000"/>
                </a:solidFill>
                <a:latin typeface="Arial"/>
                <a:ea typeface="Arial"/>
                <a:cs typeface="Arial"/>
                <a:sym typeface="Arial"/>
              </a:rPr>
              <a:t>On déclare une enum et on définit immédiatement les noms des constantes :</a:t>
            </a:r>
            <a:endParaRPr sz="3000">
              <a:solidFill>
                <a:srgbClr val="000000"/>
              </a:solidFill>
              <a:latin typeface="Arial"/>
              <a:ea typeface="Arial"/>
              <a:cs typeface="Arial"/>
              <a:sym typeface="Arial"/>
            </a:endParaRPr>
          </a:p>
          <a:p>
            <a:pPr indent="0" lvl="0" marL="0" rtl="0" algn="l">
              <a:spcBef>
                <a:spcPts val="1200"/>
              </a:spcBef>
              <a:spcAft>
                <a:spcPts val="0"/>
              </a:spcAft>
              <a:buNone/>
            </a:pPr>
            <a:r>
              <a:t/>
            </a:r>
            <a:endParaRPr sz="3000">
              <a:solidFill>
                <a:srgbClr val="000000"/>
              </a:solidFill>
              <a:latin typeface="Arial"/>
              <a:ea typeface="Arial"/>
              <a:cs typeface="Arial"/>
              <a:sym typeface="Arial"/>
            </a:endParaRPr>
          </a:p>
          <a:p>
            <a:pPr indent="0" lvl="0" marL="0" rtl="0" algn="l">
              <a:spcBef>
                <a:spcPts val="1200"/>
              </a:spcBef>
              <a:spcAft>
                <a:spcPts val="0"/>
              </a:spcAft>
              <a:buNone/>
            </a:pPr>
            <a:r>
              <a:t/>
            </a:r>
            <a:endParaRPr sz="3000">
              <a:solidFill>
                <a:srgbClr val="000000"/>
              </a:solidFill>
              <a:latin typeface="Arial"/>
              <a:ea typeface="Arial"/>
              <a:cs typeface="Arial"/>
              <a:sym typeface="Arial"/>
            </a:endParaRPr>
          </a:p>
          <a:p>
            <a:pPr indent="0" lvl="0" marL="0" rtl="0" algn="l">
              <a:spcBef>
                <a:spcPts val="1200"/>
              </a:spcBef>
              <a:spcAft>
                <a:spcPts val="1200"/>
              </a:spcAft>
              <a:buNone/>
            </a:pPr>
            <a:r>
              <a:t/>
            </a:r>
            <a:endParaRPr sz="3000">
              <a:solidFill>
                <a:srgbClr val="000000"/>
              </a:solidFill>
              <a:latin typeface="Arial"/>
              <a:ea typeface="Arial"/>
              <a:cs typeface="Arial"/>
              <a:sym typeface="Arial"/>
            </a:endParaRPr>
          </a:p>
        </p:txBody>
      </p:sp>
      <p:pic>
        <p:nvPicPr>
          <p:cNvPr id="115" name="Google Shape;115;p17"/>
          <p:cNvPicPr preferRelativeResize="0"/>
          <p:nvPr/>
        </p:nvPicPr>
        <p:blipFill>
          <a:blip r:embed="rId3">
            <a:alphaModFix/>
          </a:blip>
          <a:stretch>
            <a:fillRect/>
          </a:stretch>
        </p:blipFill>
        <p:spPr>
          <a:xfrm>
            <a:off x="5993050" y="3680875"/>
            <a:ext cx="840050" cy="109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Les machine à états</a:t>
            </a:r>
            <a:endParaRPr sz="2400">
              <a:latin typeface="Roboto"/>
              <a:ea typeface="Roboto"/>
              <a:cs typeface="Roboto"/>
              <a:sym typeface="Roboto"/>
            </a:endParaRPr>
          </a:p>
        </p:txBody>
      </p:sp>
      <p:sp>
        <p:nvSpPr>
          <p:cNvPr id="121" name="Google Shape;121;p18"/>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Machine à état en C# pour Unity</a:t>
            </a:r>
            <a:endParaRPr sz="1800">
              <a:latin typeface="Roboto"/>
              <a:ea typeface="Roboto"/>
              <a:cs typeface="Roboto"/>
              <a:sym typeface="Roboto"/>
            </a:endParaRPr>
          </a:p>
        </p:txBody>
      </p:sp>
      <p:sp>
        <p:nvSpPr>
          <p:cNvPr id="122" name="Google Shape;122;p18"/>
          <p:cNvSpPr txBox="1"/>
          <p:nvPr>
            <p:ph idx="1" type="body"/>
          </p:nvPr>
        </p:nvSpPr>
        <p:spPr>
          <a:xfrm>
            <a:off x="729450" y="2078875"/>
            <a:ext cx="7688700" cy="27753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SzPts val="275"/>
              <a:buNone/>
            </a:pPr>
            <a:r>
              <a:rPr lang="fr" sz="1050" u="sng">
                <a:solidFill>
                  <a:srgbClr val="000000"/>
                </a:solidFill>
                <a:latin typeface="Arial"/>
                <a:ea typeface="Arial"/>
                <a:cs typeface="Arial"/>
                <a:sym typeface="Arial"/>
              </a:rPr>
              <a:t>Définition </a:t>
            </a:r>
            <a:r>
              <a:rPr lang="fr" sz="1050">
                <a:solidFill>
                  <a:srgbClr val="000000"/>
                </a:solidFill>
                <a:latin typeface="Arial"/>
                <a:ea typeface="Arial"/>
                <a:cs typeface="Arial"/>
                <a:sym typeface="Arial"/>
              </a:rPr>
              <a:t>:  </a:t>
            </a:r>
            <a:r>
              <a:rPr lang="fr" sz="1136">
                <a:solidFill>
                  <a:srgbClr val="000000"/>
                </a:solidFill>
                <a:highlight>
                  <a:srgbClr val="FCFCFC"/>
                </a:highlight>
                <a:latin typeface="Arial"/>
                <a:ea typeface="Arial"/>
                <a:cs typeface="Arial"/>
                <a:sym typeface="Arial"/>
              </a:rPr>
              <a:t>Une machine à nombre d'états fini (Final State Machine ou FSM) sert à modéliser le comportement séquentiel d'un objet. Elle comporte un nombre limité et défini d'états, d’un nombre de transitions possible entre chaque état et d’actions associées à chaque état et à chaque transitions.</a:t>
            </a:r>
            <a:endParaRPr sz="1136">
              <a:solidFill>
                <a:srgbClr val="000000"/>
              </a:solidFill>
              <a:highlight>
                <a:srgbClr val="FCFCFC"/>
              </a:highlight>
              <a:latin typeface="Arial"/>
              <a:ea typeface="Arial"/>
              <a:cs typeface="Arial"/>
              <a:sym typeface="Arial"/>
            </a:endParaRPr>
          </a:p>
          <a:p>
            <a:pPr indent="0" lvl="0" marL="0" rtl="0" algn="l">
              <a:spcBef>
                <a:spcPts val="1400"/>
              </a:spcBef>
              <a:spcAft>
                <a:spcPts val="0"/>
              </a:spcAft>
              <a:buSzPts val="275"/>
              <a:buNone/>
            </a:pPr>
            <a:r>
              <a:rPr lang="fr" sz="1136">
                <a:solidFill>
                  <a:srgbClr val="000000"/>
                </a:solidFill>
                <a:highlight>
                  <a:srgbClr val="FCFCFC"/>
                </a:highlight>
                <a:latin typeface="Arial"/>
                <a:ea typeface="Arial"/>
                <a:cs typeface="Arial"/>
                <a:sym typeface="Arial"/>
              </a:rPr>
              <a:t>Un état correspond à la description que l’on pourrait faire en commence par “en train de …”, et une transition est définie par un verbe conjugué.</a:t>
            </a:r>
            <a:endParaRPr sz="1136">
              <a:solidFill>
                <a:srgbClr val="000000"/>
              </a:solidFill>
              <a:highlight>
                <a:srgbClr val="FCFCFC"/>
              </a:highlight>
              <a:latin typeface="Arial"/>
              <a:ea typeface="Arial"/>
              <a:cs typeface="Arial"/>
              <a:sym typeface="Arial"/>
            </a:endParaRPr>
          </a:p>
          <a:p>
            <a:pPr indent="0" lvl="0" marL="0" rtl="0" algn="l">
              <a:spcBef>
                <a:spcPts val="400"/>
              </a:spcBef>
              <a:spcAft>
                <a:spcPts val="0"/>
              </a:spcAft>
              <a:buSzPts val="275"/>
              <a:buNone/>
            </a:pPr>
            <a:r>
              <a:t/>
            </a:r>
            <a:endParaRPr sz="1136">
              <a:solidFill>
                <a:srgbClr val="000000"/>
              </a:solidFill>
              <a:highlight>
                <a:srgbClr val="FCFCFC"/>
              </a:highlight>
              <a:latin typeface="Arial"/>
              <a:ea typeface="Arial"/>
              <a:cs typeface="Arial"/>
              <a:sym typeface="Arial"/>
            </a:endParaRPr>
          </a:p>
          <a:p>
            <a:pPr indent="0" lvl="0" marL="0" rtl="0" algn="l">
              <a:spcBef>
                <a:spcPts val="0"/>
              </a:spcBef>
              <a:spcAft>
                <a:spcPts val="0"/>
              </a:spcAft>
              <a:buSzPts val="275"/>
              <a:buNone/>
            </a:pPr>
            <a:r>
              <a:rPr lang="fr" sz="1050" u="sng">
                <a:solidFill>
                  <a:srgbClr val="000000"/>
                </a:solidFill>
                <a:latin typeface="Arial"/>
                <a:ea typeface="Arial"/>
                <a:cs typeface="Arial"/>
                <a:sym typeface="Arial"/>
              </a:rPr>
              <a:t>Intérêt :</a:t>
            </a:r>
            <a:endParaRPr sz="1050" u="sng">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fr" sz="1050">
                <a:solidFill>
                  <a:srgbClr val="000000"/>
                </a:solidFill>
                <a:latin typeface="Arial"/>
                <a:ea typeface="Arial"/>
                <a:cs typeface="Arial"/>
                <a:sym typeface="Arial"/>
              </a:rPr>
              <a:t>Nous allons pouvoir gérer chaque état de manière indépendante.</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fr" sz="1050">
                <a:solidFill>
                  <a:srgbClr val="000000"/>
                </a:solidFill>
                <a:latin typeface="Arial"/>
                <a:ea typeface="Arial"/>
                <a:cs typeface="Arial"/>
                <a:sym typeface="Arial"/>
              </a:rPr>
              <a:t>Nous allons définir les conditions de transition, ainsi que les actions associées</a:t>
            </a:r>
            <a:endParaRPr sz="1050">
              <a:solidFill>
                <a:srgbClr val="000000"/>
              </a:solidFill>
              <a:latin typeface="Arial"/>
              <a:ea typeface="Arial"/>
              <a:cs typeface="Arial"/>
              <a:sym typeface="Arial"/>
            </a:endParaRPr>
          </a:p>
          <a:p>
            <a:pPr indent="0" lvl="0" marL="0" rtl="0" algn="l">
              <a:spcBef>
                <a:spcPts val="0"/>
              </a:spcBef>
              <a:spcAft>
                <a:spcPts val="0"/>
              </a:spcAft>
              <a:buSzPts val="275"/>
              <a:buNone/>
            </a:pPr>
            <a:r>
              <a:t/>
            </a:r>
            <a:endParaRPr sz="1050">
              <a:solidFill>
                <a:srgbClr val="000000"/>
              </a:solidFill>
              <a:latin typeface="Arial"/>
              <a:ea typeface="Arial"/>
              <a:cs typeface="Arial"/>
              <a:sym typeface="Arial"/>
            </a:endParaRPr>
          </a:p>
          <a:p>
            <a:pPr indent="0" lvl="0" marL="0" rtl="0" algn="l">
              <a:spcBef>
                <a:spcPts val="1200"/>
              </a:spcBef>
              <a:spcAft>
                <a:spcPts val="0"/>
              </a:spcAft>
              <a:buSzPts val="275"/>
              <a:buNone/>
            </a:pPr>
            <a:r>
              <a:t/>
            </a:r>
            <a:endParaRPr sz="1050">
              <a:solidFill>
                <a:srgbClr val="000000"/>
              </a:solidFill>
              <a:latin typeface="Arial"/>
              <a:ea typeface="Arial"/>
              <a:cs typeface="Arial"/>
              <a:sym typeface="Arial"/>
            </a:endParaRPr>
          </a:p>
          <a:p>
            <a:pPr indent="0" lvl="0" marL="0" rtl="0" algn="l">
              <a:spcBef>
                <a:spcPts val="1200"/>
              </a:spcBef>
              <a:spcAft>
                <a:spcPts val="1200"/>
              </a:spcAft>
              <a:buSzPts val="275"/>
              <a:buNone/>
            </a:pPr>
            <a:r>
              <a:t/>
            </a:r>
            <a:endParaRPr sz="105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Les machine à états</a:t>
            </a:r>
            <a:endParaRPr sz="2400">
              <a:latin typeface="Roboto"/>
              <a:ea typeface="Roboto"/>
              <a:cs typeface="Roboto"/>
              <a:sym typeface="Roboto"/>
            </a:endParaRPr>
          </a:p>
        </p:txBody>
      </p:sp>
      <p:sp>
        <p:nvSpPr>
          <p:cNvPr id="128" name="Google Shape;128;p19"/>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Machine à état en C# pour Unity</a:t>
            </a:r>
            <a:endParaRPr sz="1800">
              <a:latin typeface="Roboto"/>
              <a:ea typeface="Roboto"/>
              <a:cs typeface="Roboto"/>
              <a:sym typeface="Roboto"/>
            </a:endParaRPr>
          </a:p>
        </p:txBody>
      </p:sp>
      <p:sp>
        <p:nvSpPr>
          <p:cNvPr id="129" name="Google Shape;129;p19"/>
          <p:cNvSpPr txBox="1"/>
          <p:nvPr>
            <p:ph idx="1" type="body"/>
          </p:nvPr>
        </p:nvSpPr>
        <p:spPr>
          <a:xfrm>
            <a:off x="729450" y="2078875"/>
            <a:ext cx="7688700" cy="673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fr" sz="1050" u="sng">
                <a:solidFill>
                  <a:srgbClr val="000000"/>
                </a:solidFill>
                <a:latin typeface="Arial"/>
                <a:ea typeface="Arial"/>
                <a:cs typeface="Arial"/>
                <a:sym typeface="Arial"/>
              </a:rPr>
              <a:t>Exemple </a:t>
            </a:r>
            <a:r>
              <a:rPr lang="fr" sz="1050">
                <a:solidFill>
                  <a:srgbClr val="000000"/>
                </a:solidFill>
                <a:latin typeface="Arial"/>
                <a:ea typeface="Arial"/>
                <a:cs typeface="Arial"/>
                <a:sym typeface="Arial"/>
              </a:rPr>
              <a:t>: Un personnage de plateformer connaît trois états : Idle (immobile), Running (en train de courir), Jumping (en train de sauter). et 4 transitions : Start running (commence à courir), Stop running (</a:t>
            </a:r>
            <a:r>
              <a:rPr lang="fr" sz="1050">
                <a:solidFill>
                  <a:srgbClr val="000000"/>
                </a:solidFill>
                <a:latin typeface="Arial"/>
                <a:ea typeface="Arial"/>
                <a:cs typeface="Arial"/>
                <a:sym typeface="Arial"/>
              </a:rPr>
              <a:t>s'arrête</a:t>
            </a:r>
            <a:r>
              <a:rPr lang="fr" sz="1050">
                <a:solidFill>
                  <a:srgbClr val="000000"/>
                </a:solidFill>
                <a:latin typeface="Arial"/>
                <a:ea typeface="Arial"/>
                <a:cs typeface="Arial"/>
                <a:sym typeface="Arial"/>
              </a:rPr>
              <a:t> de courir), Start Jumping (saute), Stop jumping (atterris).</a:t>
            </a:r>
            <a:endParaRPr sz="1050" u="sng">
              <a:solidFill>
                <a:srgbClr val="000000"/>
              </a:solidFill>
              <a:latin typeface="Arial"/>
              <a:ea typeface="Arial"/>
              <a:cs typeface="Arial"/>
              <a:sym typeface="Arial"/>
            </a:endParaRPr>
          </a:p>
          <a:p>
            <a:pPr indent="0" lvl="0" marL="0" rtl="0" algn="l">
              <a:spcBef>
                <a:spcPts val="400"/>
              </a:spcBef>
              <a:spcAft>
                <a:spcPts val="0"/>
              </a:spcAft>
              <a:buSzPts val="275"/>
              <a:buNone/>
            </a:pPr>
            <a:r>
              <a:t/>
            </a:r>
            <a:endParaRPr sz="1050">
              <a:solidFill>
                <a:srgbClr val="000000"/>
              </a:solidFill>
              <a:latin typeface="Arial"/>
              <a:ea typeface="Arial"/>
              <a:cs typeface="Arial"/>
              <a:sym typeface="Arial"/>
            </a:endParaRPr>
          </a:p>
          <a:p>
            <a:pPr indent="0" lvl="0" marL="0" rtl="0" algn="l">
              <a:spcBef>
                <a:spcPts val="1200"/>
              </a:spcBef>
              <a:spcAft>
                <a:spcPts val="0"/>
              </a:spcAft>
              <a:buSzPts val="275"/>
              <a:buNone/>
            </a:pPr>
            <a:r>
              <a:t/>
            </a:r>
            <a:endParaRPr sz="1050">
              <a:solidFill>
                <a:srgbClr val="000000"/>
              </a:solidFill>
              <a:latin typeface="Arial"/>
              <a:ea typeface="Arial"/>
              <a:cs typeface="Arial"/>
              <a:sym typeface="Arial"/>
            </a:endParaRPr>
          </a:p>
          <a:p>
            <a:pPr indent="0" lvl="0" marL="0" rtl="0" algn="l">
              <a:spcBef>
                <a:spcPts val="1200"/>
              </a:spcBef>
              <a:spcAft>
                <a:spcPts val="1200"/>
              </a:spcAft>
              <a:buSzPts val="275"/>
              <a:buNone/>
            </a:pPr>
            <a:r>
              <a:t/>
            </a:r>
            <a:endParaRPr sz="1050">
              <a:solidFill>
                <a:srgbClr val="000000"/>
              </a:solidFill>
              <a:latin typeface="Arial"/>
              <a:ea typeface="Arial"/>
              <a:cs typeface="Arial"/>
              <a:sym typeface="Arial"/>
            </a:endParaRPr>
          </a:p>
        </p:txBody>
      </p:sp>
      <p:sp>
        <p:nvSpPr>
          <p:cNvPr id="130" name="Google Shape;130;p19"/>
          <p:cNvSpPr/>
          <p:nvPr/>
        </p:nvSpPr>
        <p:spPr>
          <a:xfrm>
            <a:off x="4180400" y="3424375"/>
            <a:ext cx="866400" cy="471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IDLE</a:t>
            </a:r>
            <a:endParaRPr/>
          </a:p>
        </p:txBody>
      </p:sp>
      <p:sp>
        <p:nvSpPr>
          <p:cNvPr id="131" name="Google Shape;131;p19"/>
          <p:cNvSpPr/>
          <p:nvPr/>
        </p:nvSpPr>
        <p:spPr>
          <a:xfrm>
            <a:off x="6370375" y="3396550"/>
            <a:ext cx="1095300" cy="471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RUNNING</a:t>
            </a:r>
            <a:endParaRPr/>
          </a:p>
        </p:txBody>
      </p:sp>
      <p:sp>
        <p:nvSpPr>
          <p:cNvPr id="132" name="Google Shape;132;p19"/>
          <p:cNvSpPr/>
          <p:nvPr/>
        </p:nvSpPr>
        <p:spPr>
          <a:xfrm>
            <a:off x="1802100" y="3396550"/>
            <a:ext cx="1095300" cy="471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JUMPING</a:t>
            </a:r>
            <a:endParaRPr/>
          </a:p>
        </p:txBody>
      </p:sp>
      <p:cxnSp>
        <p:nvCxnSpPr>
          <p:cNvPr id="133" name="Google Shape;133;p19"/>
          <p:cNvCxnSpPr>
            <a:stCxn id="130" idx="0"/>
            <a:endCxn id="131" idx="0"/>
          </p:cNvCxnSpPr>
          <p:nvPr/>
        </p:nvCxnSpPr>
        <p:spPr>
          <a:xfrm rot="-5400000">
            <a:off x="5751800" y="2258275"/>
            <a:ext cx="27900" cy="2304300"/>
          </a:xfrm>
          <a:prstGeom prst="curvedConnector3">
            <a:avLst>
              <a:gd fmla="val 953226" name="adj1"/>
            </a:avLst>
          </a:prstGeom>
          <a:noFill/>
          <a:ln cap="flat" cmpd="sng" w="9525">
            <a:solidFill>
              <a:schemeClr val="dk2"/>
            </a:solidFill>
            <a:prstDash val="solid"/>
            <a:round/>
            <a:headEnd len="med" w="med" type="none"/>
            <a:tailEnd len="med" w="med" type="triangle"/>
          </a:ln>
        </p:spPr>
      </p:cxnSp>
      <p:cxnSp>
        <p:nvCxnSpPr>
          <p:cNvPr id="134" name="Google Shape;134;p19"/>
          <p:cNvCxnSpPr>
            <a:stCxn id="131" idx="2"/>
            <a:endCxn id="130" idx="2"/>
          </p:cNvCxnSpPr>
          <p:nvPr/>
        </p:nvCxnSpPr>
        <p:spPr>
          <a:xfrm rot="5400000">
            <a:off x="5751925" y="2729650"/>
            <a:ext cx="27900" cy="2304300"/>
          </a:xfrm>
          <a:prstGeom prst="curvedConnector3">
            <a:avLst>
              <a:gd fmla="val 953226" name="adj1"/>
            </a:avLst>
          </a:prstGeom>
          <a:noFill/>
          <a:ln cap="flat" cmpd="sng" w="9525">
            <a:solidFill>
              <a:schemeClr val="dk2"/>
            </a:solidFill>
            <a:prstDash val="solid"/>
            <a:round/>
            <a:headEnd len="med" w="med" type="none"/>
            <a:tailEnd len="med" w="med" type="triangle"/>
          </a:ln>
        </p:spPr>
      </p:cxnSp>
      <p:cxnSp>
        <p:nvCxnSpPr>
          <p:cNvPr id="135" name="Google Shape;135;p19"/>
          <p:cNvCxnSpPr>
            <a:stCxn id="130" idx="0"/>
            <a:endCxn id="132" idx="0"/>
          </p:cNvCxnSpPr>
          <p:nvPr/>
        </p:nvCxnSpPr>
        <p:spPr>
          <a:xfrm flipH="1" rot="5400000">
            <a:off x="3467750" y="2278525"/>
            <a:ext cx="27900" cy="2263800"/>
          </a:xfrm>
          <a:prstGeom prst="curvedConnector3">
            <a:avLst>
              <a:gd fmla="val 953226" name="adj1"/>
            </a:avLst>
          </a:prstGeom>
          <a:noFill/>
          <a:ln cap="flat" cmpd="sng" w="9525">
            <a:solidFill>
              <a:schemeClr val="dk2"/>
            </a:solidFill>
            <a:prstDash val="solid"/>
            <a:round/>
            <a:headEnd len="med" w="med" type="none"/>
            <a:tailEnd len="med" w="med" type="triangle"/>
          </a:ln>
        </p:spPr>
      </p:cxnSp>
      <p:cxnSp>
        <p:nvCxnSpPr>
          <p:cNvPr id="136" name="Google Shape;136;p19"/>
          <p:cNvCxnSpPr>
            <a:stCxn id="132" idx="2"/>
            <a:endCxn id="130" idx="2"/>
          </p:cNvCxnSpPr>
          <p:nvPr/>
        </p:nvCxnSpPr>
        <p:spPr>
          <a:xfrm flipH="1" rot="-5400000">
            <a:off x="3467700" y="2749900"/>
            <a:ext cx="27900" cy="2263800"/>
          </a:xfrm>
          <a:prstGeom prst="curvedConnector3">
            <a:avLst>
              <a:gd fmla="val 953226" name="adj1"/>
            </a:avLst>
          </a:prstGeom>
          <a:noFill/>
          <a:ln cap="flat" cmpd="sng" w="9525">
            <a:solidFill>
              <a:schemeClr val="dk2"/>
            </a:solidFill>
            <a:prstDash val="solid"/>
            <a:round/>
            <a:headEnd len="med" w="med" type="none"/>
            <a:tailEnd len="med" w="med" type="triangle"/>
          </a:ln>
        </p:spPr>
      </p:cxnSp>
      <p:sp>
        <p:nvSpPr>
          <p:cNvPr id="137" name="Google Shape;137;p19"/>
          <p:cNvSpPr txBox="1"/>
          <p:nvPr/>
        </p:nvSpPr>
        <p:spPr>
          <a:xfrm>
            <a:off x="4921675" y="2829063"/>
            <a:ext cx="160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Start running</a:t>
            </a:r>
            <a:endParaRPr>
              <a:latin typeface="Lato"/>
              <a:ea typeface="Lato"/>
              <a:cs typeface="Lato"/>
              <a:sym typeface="Lato"/>
            </a:endParaRPr>
          </a:p>
        </p:txBody>
      </p:sp>
      <p:sp>
        <p:nvSpPr>
          <p:cNvPr id="138" name="Google Shape;138;p19"/>
          <p:cNvSpPr txBox="1"/>
          <p:nvPr/>
        </p:nvSpPr>
        <p:spPr>
          <a:xfrm>
            <a:off x="4965175" y="4090763"/>
            <a:ext cx="160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Stop running</a:t>
            </a:r>
            <a:endParaRPr>
              <a:latin typeface="Lato"/>
              <a:ea typeface="Lato"/>
              <a:cs typeface="Lato"/>
              <a:sym typeface="Lato"/>
            </a:endParaRPr>
          </a:p>
        </p:txBody>
      </p:sp>
      <p:sp>
        <p:nvSpPr>
          <p:cNvPr id="139" name="Google Shape;139;p19"/>
          <p:cNvSpPr txBox="1"/>
          <p:nvPr/>
        </p:nvSpPr>
        <p:spPr>
          <a:xfrm>
            <a:off x="2585525" y="2829063"/>
            <a:ext cx="160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Start jumping</a:t>
            </a:r>
            <a:endParaRPr>
              <a:latin typeface="Lato"/>
              <a:ea typeface="Lato"/>
              <a:cs typeface="Lato"/>
              <a:sym typeface="Lato"/>
            </a:endParaRPr>
          </a:p>
        </p:txBody>
      </p:sp>
      <p:sp>
        <p:nvSpPr>
          <p:cNvPr id="140" name="Google Shape;140;p19"/>
          <p:cNvSpPr txBox="1"/>
          <p:nvPr/>
        </p:nvSpPr>
        <p:spPr>
          <a:xfrm>
            <a:off x="2629025" y="4090763"/>
            <a:ext cx="160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latin typeface="Lato"/>
                <a:ea typeface="Lato"/>
                <a:cs typeface="Lato"/>
                <a:sym typeface="Lato"/>
              </a:rPr>
              <a:t>Stop jumping</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Les machine à états</a:t>
            </a:r>
            <a:endParaRPr sz="2400">
              <a:latin typeface="Roboto"/>
              <a:ea typeface="Roboto"/>
              <a:cs typeface="Roboto"/>
              <a:sym typeface="Roboto"/>
            </a:endParaRPr>
          </a:p>
        </p:txBody>
      </p:sp>
      <p:sp>
        <p:nvSpPr>
          <p:cNvPr id="146" name="Google Shape;146;p20"/>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Machine à état en C# pour Unity</a:t>
            </a:r>
            <a:endParaRPr sz="1800">
              <a:latin typeface="Roboto"/>
              <a:ea typeface="Roboto"/>
              <a:cs typeface="Roboto"/>
              <a:sym typeface="Roboto"/>
            </a:endParaRPr>
          </a:p>
        </p:txBody>
      </p:sp>
      <p:sp>
        <p:nvSpPr>
          <p:cNvPr id="147" name="Google Shape;147;p20"/>
          <p:cNvSpPr txBox="1"/>
          <p:nvPr>
            <p:ph idx="1" type="body"/>
          </p:nvPr>
        </p:nvSpPr>
        <p:spPr>
          <a:xfrm>
            <a:off x="729450" y="2078875"/>
            <a:ext cx="7688700" cy="26211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fr" sz="1050" u="sng">
                <a:solidFill>
                  <a:srgbClr val="000000"/>
                </a:solidFill>
                <a:latin typeface="Arial"/>
                <a:ea typeface="Arial"/>
                <a:cs typeface="Arial"/>
                <a:sym typeface="Arial"/>
              </a:rPr>
              <a:t>Exemple </a:t>
            </a:r>
            <a:r>
              <a:rPr lang="fr" sz="1050">
                <a:solidFill>
                  <a:srgbClr val="000000"/>
                </a:solidFill>
                <a:latin typeface="Arial"/>
                <a:ea typeface="Arial"/>
                <a:cs typeface="Arial"/>
                <a:sym typeface="Arial"/>
              </a:rPr>
              <a:t>: Dans le projet d’exemple vous pouvez voir le </a:t>
            </a:r>
            <a:r>
              <a:rPr lang="fr" sz="1050">
                <a:solidFill>
                  <a:srgbClr val="000000"/>
                </a:solidFill>
                <a:latin typeface="Arial"/>
                <a:ea typeface="Arial"/>
                <a:cs typeface="Arial"/>
                <a:sym typeface="Arial"/>
              </a:rPr>
              <a:t>déplacement</a:t>
            </a:r>
            <a:r>
              <a:rPr lang="fr" sz="1050">
                <a:solidFill>
                  <a:srgbClr val="000000"/>
                </a:solidFill>
                <a:latin typeface="Arial"/>
                <a:ea typeface="Arial"/>
                <a:cs typeface="Arial"/>
                <a:sym typeface="Arial"/>
              </a:rPr>
              <a:t> d’une balle comme dans un Roll_A_Ball. le script est </a:t>
            </a:r>
            <a:r>
              <a:rPr lang="fr" sz="1050">
                <a:solidFill>
                  <a:srgbClr val="000000"/>
                </a:solidFill>
                <a:latin typeface="Arial"/>
                <a:ea typeface="Arial"/>
                <a:cs typeface="Arial"/>
                <a:sym typeface="Arial"/>
              </a:rPr>
              <a:t>toutefois</a:t>
            </a:r>
            <a:r>
              <a:rPr lang="fr" sz="1050">
                <a:solidFill>
                  <a:srgbClr val="000000"/>
                </a:solidFill>
                <a:latin typeface="Arial"/>
                <a:ea typeface="Arial"/>
                <a:cs typeface="Arial"/>
                <a:sym typeface="Arial"/>
              </a:rPr>
              <a:t> très différent.</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Exercice : </a:t>
            </a:r>
            <a:endParaRPr sz="1050">
              <a:solidFill>
                <a:srgbClr val="000000"/>
              </a:solidFill>
              <a:latin typeface="Arial"/>
              <a:ea typeface="Arial"/>
              <a:cs typeface="Arial"/>
              <a:sym typeface="Arial"/>
            </a:endParaRPr>
          </a:p>
          <a:p>
            <a:pPr indent="-295275" lvl="0" marL="457200" rtl="0" algn="l">
              <a:spcBef>
                <a:spcPts val="1400"/>
              </a:spcBef>
              <a:spcAft>
                <a:spcPts val="0"/>
              </a:spcAft>
              <a:buClr>
                <a:srgbClr val="000000"/>
              </a:buClr>
              <a:buSzPts val="1050"/>
              <a:buFont typeface="Arial"/>
              <a:buAutoNum type="arabicPeriod"/>
            </a:pPr>
            <a:r>
              <a:rPr lang="fr" sz="1050">
                <a:solidFill>
                  <a:srgbClr val="000000"/>
                </a:solidFill>
                <a:latin typeface="Arial"/>
                <a:ea typeface="Arial"/>
                <a:cs typeface="Arial"/>
                <a:sym typeface="Arial"/>
              </a:rPr>
              <a:t>Ajouter un déplacement selon l’axe vertical avec la même vitesse que sur l’horizontal</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AutoNum type="arabicPeriod"/>
            </a:pPr>
            <a:r>
              <a:rPr lang="fr" sz="1050">
                <a:solidFill>
                  <a:srgbClr val="000000"/>
                </a:solidFill>
                <a:latin typeface="Arial"/>
                <a:ea typeface="Arial"/>
                <a:cs typeface="Arial"/>
                <a:sym typeface="Arial"/>
              </a:rPr>
              <a:t>Ajouter une transition pour que l’on puisse sauter en state Running</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Et la question finale : cela vous rappelle-t-il une autre fonctionnalité d’Unity qui est gérée de la même manière ?	</a:t>
            </a:r>
            <a:endParaRPr sz="1050">
              <a:solidFill>
                <a:srgbClr val="000000"/>
              </a:solidFill>
              <a:latin typeface="Arial"/>
              <a:ea typeface="Arial"/>
              <a:cs typeface="Arial"/>
              <a:sym typeface="Arial"/>
            </a:endParaRPr>
          </a:p>
          <a:p>
            <a:pPr indent="0" lvl="0" marL="0" rtl="0" algn="l">
              <a:spcBef>
                <a:spcPts val="400"/>
              </a:spcBef>
              <a:spcAft>
                <a:spcPts val="0"/>
              </a:spcAft>
              <a:buSzPts val="275"/>
              <a:buNone/>
            </a:pPr>
            <a:r>
              <a:t/>
            </a:r>
            <a:endParaRPr sz="1050">
              <a:solidFill>
                <a:srgbClr val="000000"/>
              </a:solidFill>
              <a:latin typeface="Arial"/>
              <a:ea typeface="Arial"/>
              <a:cs typeface="Arial"/>
              <a:sym typeface="Arial"/>
            </a:endParaRPr>
          </a:p>
          <a:p>
            <a:pPr indent="0" lvl="0" marL="0" rtl="0" algn="l">
              <a:spcBef>
                <a:spcPts val="1200"/>
              </a:spcBef>
              <a:spcAft>
                <a:spcPts val="0"/>
              </a:spcAft>
              <a:buSzPts val="275"/>
              <a:buNone/>
            </a:pPr>
            <a:r>
              <a:t/>
            </a:r>
            <a:endParaRPr sz="1050">
              <a:solidFill>
                <a:srgbClr val="000000"/>
              </a:solidFill>
              <a:latin typeface="Arial"/>
              <a:ea typeface="Arial"/>
              <a:cs typeface="Arial"/>
              <a:sym typeface="Arial"/>
            </a:endParaRPr>
          </a:p>
          <a:p>
            <a:pPr indent="0" lvl="0" marL="0" rtl="0" algn="l">
              <a:spcBef>
                <a:spcPts val="1200"/>
              </a:spcBef>
              <a:spcAft>
                <a:spcPts val="1200"/>
              </a:spcAft>
              <a:buSzPts val="275"/>
              <a:buNone/>
            </a:pPr>
            <a:r>
              <a:t/>
            </a:r>
            <a:endParaRPr sz="105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sz="2400">
                <a:solidFill>
                  <a:srgbClr val="202122"/>
                </a:solidFill>
                <a:highlight>
                  <a:schemeClr val="lt1"/>
                </a:highlight>
                <a:latin typeface="Roboto"/>
                <a:ea typeface="Roboto"/>
                <a:cs typeface="Roboto"/>
                <a:sym typeface="Roboto"/>
              </a:rPr>
              <a:t>Les machine à états</a:t>
            </a:r>
            <a:endParaRPr sz="2400">
              <a:latin typeface="Roboto"/>
              <a:ea typeface="Roboto"/>
              <a:cs typeface="Roboto"/>
              <a:sym typeface="Roboto"/>
            </a:endParaRPr>
          </a:p>
        </p:txBody>
      </p:sp>
      <p:sp>
        <p:nvSpPr>
          <p:cNvPr id="153" name="Google Shape;153;p21"/>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Machine à état en C# pour Unity</a:t>
            </a:r>
            <a:endParaRPr sz="1800">
              <a:latin typeface="Roboto"/>
              <a:ea typeface="Roboto"/>
              <a:cs typeface="Roboto"/>
              <a:sym typeface="Roboto"/>
            </a:endParaRPr>
          </a:p>
        </p:txBody>
      </p:sp>
      <p:sp>
        <p:nvSpPr>
          <p:cNvPr id="154" name="Google Shape;154;p21"/>
          <p:cNvSpPr txBox="1"/>
          <p:nvPr>
            <p:ph idx="1" type="body"/>
          </p:nvPr>
        </p:nvSpPr>
        <p:spPr>
          <a:xfrm>
            <a:off x="729450" y="2078875"/>
            <a:ext cx="7688700" cy="26211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fr" sz="1050" u="sng">
                <a:solidFill>
                  <a:srgbClr val="000000"/>
                </a:solidFill>
                <a:latin typeface="Arial"/>
                <a:ea typeface="Arial"/>
                <a:cs typeface="Arial"/>
                <a:sym typeface="Arial"/>
              </a:rPr>
              <a:t>Application </a:t>
            </a:r>
            <a:r>
              <a:rPr lang="fr" sz="1050" u="sng">
                <a:solidFill>
                  <a:srgbClr val="000000"/>
                </a:solidFill>
                <a:latin typeface="Arial"/>
                <a:ea typeface="Arial"/>
                <a:cs typeface="Arial"/>
                <a:sym typeface="Arial"/>
              </a:rPr>
              <a:t>concrète</a:t>
            </a:r>
            <a:r>
              <a:rPr lang="fr" sz="1050" u="sng">
                <a:solidFill>
                  <a:srgbClr val="000000"/>
                </a:solidFill>
                <a:latin typeface="Arial"/>
                <a:ea typeface="Arial"/>
                <a:cs typeface="Arial"/>
                <a:sym typeface="Arial"/>
              </a:rPr>
              <a:t> de base :</a:t>
            </a:r>
            <a:r>
              <a:rPr lang="fr" sz="1050">
                <a:solidFill>
                  <a:srgbClr val="000000"/>
                </a:solidFill>
                <a:latin typeface="Arial"/>
                <a:ea typeface="Arial"/>
                <a:cs typeface="Arial"/>
                <a:sym typeface="Arial"/>
              </a:rPr>
              <a:t> Modifier le SoloTank.</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L’objectif est d’appliquer les états aux </a:t>
            </a:r>
            <a:r>
              <a:rPr lang="fr" sz="1050">
                <a:solidFill>
                  <a:srgbClr val="000000"/>
                </a:solidFill>
                <a:latin typeface="Arial"/>
                <a:ea typeface="Arial"/>
                <a:cs typeface="Arial"/>
                <a:sym typeface="Arial"/>
              </a:rPr>
              <a:t>tourelles pour quelles soient en mode Détection ou Alerte.</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L’état Détection doit trouver le joueur s’il est à moins de XXm de la tourelle.</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L’état Alerte doit tirer sur le joueur en le suivant du regard tant qu’il est dans sa zone de détection.</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Une transition est possible de la détection vers le tir : si le joueur entre dans la zone de détection.</a:t>
            </a:r>
            <a:endParaRPr sz="1050">
              <a:solidFill>
                <a:srgbClr val="000000"/>
              </a:solidFill>
              <a:latin typeface="Arial"/>
              <a:ea typeface="Arial"/>
              <a:cs typeface="Arial"/>
              <a:sym typeface="Arial"/>
            </a:endParaRPr>
          </a:p>
          <a:p>
            <a:pPr indent="0" lvl="0" marL="0" rtl="0" algn="l">
              <a:spcBef>
                <a:spcPts val="1400"/>
              </a:spcBef>
              <a:spcAft>
                <a:spcPts val="0"/>
              </a:spcAft>
              <a:buNone/>
            </a:pPr>
            <a:r>
              <a:rPr lang="fr" sz="1050">
                <a:solidFill>
                  <a:srgbClr val="000000"/>
                </a:solidFill>
                <a:latin typeface="Arial"/>
                <a:ea typeface="Arial"/>
                <a:cs typeface="Arial"/>
                <a:sym typeface="Arial"/>
              </a:rPr>
              <a:t>Une autre transition est possible du tir vers la détection si le joueur sort de la zone de détection.</a:t>
            </a:r>
            <a:endParaRPr sz="1050">
              <a:solidFill>
                <a:srgbClr val="000000"/>
              </a:solidFill>
              <a:latin typeface="Arial"/>
              <a:ea typeface="Arial"/>
              <a:cs typeface="Arial"/>
              <a:sym typeface="Arial"/>
            </a:endParaRPr>
          </a:p>
          <a:p>
            <a:pPr indent="0" lvl="0" marL="0" rtl="0" algn="l">
              <a:spcBef>
                <a:spcPts val="400"/>
              </a:spcBef>
              <a:spcAft>
                <a:spcPts val="0"/>
              </a:spcAft>
              <a:buSzPts val="275"/>
              <a:buNone/>
            </a:pPr>
            <a:r>
              <a:t/>
            </a:r>
            <a:endParaRPr sz="1050">
              <a:solidFill>
                <a:srgbClr val="000000"/>
              </a:solidFill>
              <a:latin typeface="Arial"/>
              <a:ea typeface="Arial"/>
              <a:cs typeface="Arial"/>
              <a:sym typeface="Arial"/>
            </a:endParaRPr>
          </a:p>
          <a:p>
            <a:pPr indent="0" lvl="0" marL="0" rtl="0" algn="l">
              <a:spcBef>
                <a:spcPts val="1200"/>
              </a:spcBef>
              <a:spcAft>
                <a:spcPts val="0"/>
              </a:spcAft>
              <a:buSzPts val="275"/>
              <a:buNone/>
            </a:pPr>
            <a:r>
              <a:t/>
            </a:r>
            <a:endParaRPr sz="1050">
              <a:solidFill>
                <a:srgbClr val="000000"/>
              </a:solidFill>
              <a:latin typeface="Arial"/>
              <a:ea typeface="Arial"/>
              <a:cs typeface="Arial"/>
              <a:sym typeface="Arial"/>
            </a:endParaRPr>
          </a:p>
          <a:p>
            <a:pPr indent="0" lvl="0" marL="0" rtl="0" algn="l">
              <a:spcBef>
                <a:spcPts val="1200"/>
              </a:spcBef>
              <a:spcAft>
                <a:spcPts val="1200"/>
              </a:spcAft>
              <a:buSzPts val="275"/>
              <a:buNone/>
            </a:pPr>
            <a:r>
              <a:t/>
            </a:r>
            <a:endParaRPr sz="105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