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a3be44a0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a3be44a0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a3be44a0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a3be44a0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b082681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b082681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b082681b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b082681b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48e1111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48e1111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48e1111a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48e1111a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6de4c59ee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6de4c59ee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8a9e238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8a9e238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a3be44a0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a3be44a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a3be44a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a3be44a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c42937d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c42937d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b082681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b082681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Roboto"/>
                <a:ea typeface="Roboto"/>
                <a:cs typeface="Roboto"/>
                <a:sym typeface="Roboto"/>
              </a:rPr>
              <a:t>Persistance des données avec Unity</a:t>
            </a:r>
            <a:endParaRPr>
              <a:latin typeface="Roboto"/>
              <a:ea typeface="Roboto"/>
              <a:cs typeface="Roboto"/>
              <a:sym typeface="Roboto"/>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latin typeface="Roboto"/>
              <a:ea typeface="Roboto"/>
              <a:cs typeface="Roboto"/>
              <a:sym typeface="Roboto"/>
            </a:endParaRPr>
          </a:p>
        </p:txBody>
      </p:sp>
      <p:sp>
        <p:nvSpPr>
          <p:cNvPr id="88" name="Google Shape;88;p13"/>
          <p:cNvSpPr txBox="1"/>
          <p:nvPr/>
        </p:nvSpPr>
        <p:spPr>
          <a:xfrm>
            <a:off x="729625" y="4622725"/>
            <a:ext cx="5992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Roboto"/>
                <a:ea typeface="Roboto"/>
                <a:cs typeface="Roboto"/>
                <a:sym typeface="Roboto"/>
              </a:rPr>
              <a:t>Formation dispensée par Gilbert DEMORGNY</a:t>
            </a:r>
            <a:endParaRPr sz="10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fr">
                <a:latin typeface="Roboto"/>
                <a:ea typeface="Roboto"/>
                <a:cs typeface="Roboto"/>
                <a:sym typeface="Roboto"/>
              </a:rPr>
              <a:t>Les StreamingAssets :</a:t>
            </a:r>
            <a:endParaRPr>
              <a:latin typeface="Roboto"/>
              <a:ea typeface="Roboto"/>
              <a:cs typeface="Roboto"/>
              <a:sym typeface="Roboto"/>
            </a:endParaRPr>
          </a:p>
        </p:txBody>
      </p:sp>
      <p:sp>
        <p:nvSpPr>
          <p:cNvPr id="150" name="Google Shape;150;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Un projet Unity est installé sous forme de package. Aucun élément du projet n’est </a:t>
            </a:r>
            <a:r>
              <a:rPr lang="fr" sz="1800">
                <a:solidFill>
                  <a:srgbClr val="202122"/>
                </a:solidFill>
                <a:highlight>
                  <a:srgbClr val="FFFFFF"/>
                </a:highlight>
                <a:latin typeface="Roboto"/>
                <a:ea typeface="Roboto"/>
                <a:cs typeface="Roboto"/>
                <a:sym typeface="Roboto"/>
              </a:rPr>
              <a:t>accessible</a:t>
            </a:r>
            <a:r>
              <a:rPr lang="fr" sz="1800">
                <a:solidFill>
                  <a:srgbClr val="202122"/>
                </a:solidFill>
                <a:highlight>
                  <a:srgbClr val="FFFFFF"/>
                </a:highlight>
                <a:latin typeface="Roboto"/>
                <a:ea typeface="Roboto"/>
                <a:cs typeface="Roboto"/>
                <a:sym typeface="Roboto"/>
              </a:rPr>
              <a:t> directement sur le device.</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Le répertoire StreamingAssets (Attention à la </a:t>
            </a:r>
            <a:r>
              <a:rPr lang="fr" sz="1800">
                <a:solidFill>
                  <a:srgbClr val="202122"/>
                </a:solidFill>
                <a:highlight>
                  <a:srgbClr val="FFFFFF"/>
                </a:highlight>
                <a:latin typeface="Roboto"/>
                <a:ea typeface="Roboto"/>
                <a:cs typeface="Roboto"/>
                <a:sym typeface="Roboto"/>
              </a:rPr>
              <a:t>syntaxe</a:t>
            </a:r>
            <a:r>
              <a:rPr lang="fr" sz="1800">
                <a:solidFill>
                  <a:srgbClr val="202122"/>
                </a:solidFill>
                <a:highlight>
                  <a:srgbClr val="FFFFFF"/>
                </a:highlight>
                <a:latin typeface="Roboto"/>
                <a:ea typeface="Roboto"/>
                <a:cs typeface="Roboto"/>
                <a:sym typeface="Roboto"/>
              </a:rPr>
              <a:t>, unity n’acceptera que cette </a:t>
            </a:r>
            <a:r>
              <a:rPr lang="fr" sz="1800">
                <a:solidFill>
                  <a:srgbClr val="202122"/>
                </a:solidFill>
                <a:highlight>
                  <a:srgbClr val="FFFFFF"/>
                </a:highlight>
                <a:latin typeface="Roboto"/>
                <a:ea typeface="Roboto"/>
                <a:cs typeface="Roboto"/>
                <a:sym typeface="Roboto"/>
              </a:rPr>
              <a:t>écriture</a:t>
            </a:r>
            <a:r>
              <a:rPr lang="fr" sz="1800">
                <a:solidFill>
                  <a:srgbClr val="202122"/>
                </a:solidFill>
                <a:highlight>
                  <a:srgbClr val="FFFFFF"/>
                </a:highlight>
                <a:latin typeface="Roboto"/>
                <a:ea typeface="Roboto"/>
                <a:cs typeface="Roboto"/>
                <a:sym typeface="Roboto"/>
              </a:rPr>
              <a:t> spécifique) est défini comme un dossier de dialogue avec le reste du device. On peut donc y écrire et y modifier des fichiers.</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La documentation unity indique quels sont les chemins </a:t>
            </a:r>
            <a:r>
              <a:rPr lang="fr" sz="1800">
                <a:solidFill>
                  <a:srgbClr val="202122"/>
                </a:solidFill>
                <a:highlight>
                  <a:srgbClr val="FFFFFF"/>
                </a:highlight>
                <a:latin typeface="Roboto"/>
                <a:ea typeface="Roboto"/>
                <a:cs typeface="Roboto"/>
                <a:sym typeface="Roboto"/>
              </a:rPr>
              <a:t>d'accès</a:t>
            </a:r>
            <a:r>
              <a:rPr lang="fr" sz="1800">
                <a:solidFill>
                  <a:srgbClr val="202122"/>
                </a:solidFill>
                <a:highlight>
                  <a:srgbClr val="FFFFFF"/>
                </a:highlight>
                <a:latin typeface="Roboto"/>
                <a:ea typeface="Roboto"/>
                <a:cs typeface="Roboto"/>
                <a:sym typeface="Roboto"/>
              </a:rPr>
              <a:t> selon le device.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Nous utiliserons ce dossier pour écrire nos fichiers de sauvegarde. Il est impératif de le créer avant de chercher à l’utiliser.</a:t>
            </a:r>
            <a:endParaRPr sz="1800">
              <a:solidFill>
                <a:srgbClr val="202122"/>
              </a:solidFill>
              <a:highlight>
                <a:srgbClr val="FFFFFF"/>
              </a:highlight>
              <a:latin typeface="Roboto"/>
              <a:ea typeface="Roboto"/>
              <a:cs typeface="Roboto"/>
              <a:sym typeface="Roboto"/>
            </a:endParaRPr>
          </a:p>
        </p:txBody>
      </p:sp>
      <p:sp>
        <p:nvSpPr>
          <p:cNvPr id="151" name="Google Shape;151;p22"/>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Persistence des données avec Unity</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fr">
                <a:latin typeface="Roboto"/>
                <a:ea typeface="Roboto"/>
                <a:cs typeface="Roboto"/>
                <a:sym typeface="Roboto"/>
              </a:rPr>
              <a:t>Lecture - </a:t>
            </a:r>
            <a:r>
              <a:rPr lang="fr">
                <a:latin typeface="Roboto"/>
                <a:ea typeface="Roboto"/>
                <a:cs typeface="Roboto"/>
                <a:sym typeface="Roboto"/>
              </a:rPr>
              <a:t>Écriture</a:t>
            </a:r>
            <a:r>
              <a:rPr lang="fr">
                <a:latin typeface="Roboto"/>
                <a:ea typeface="Roboto"/>
                <a:cs typeface="Roboto"/>
                <a:sym typeface="Roboto"/>
              </a:rPr>
              <a:t> dans des fichiers :</a:t>
            </a:r>
            <a:endParaRPr>
              <a:latin typeface="Roboto"/>
              <a:ea typeface="Roboto"/>
              <a:cs typeface="Roboto"/>
              <a:sym typeface="Roboto"/>
            </a:endParaRPr>
          </a:p>
        </p:txBody>
      </p:sp>
      <p:sp>
        <p:nvSpPr>
          <p:cNvPr id="157" name="Google Shape;15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Pour effectuer une sauvegarde nous allons utiliser deux choses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 La class JSONUtility d’Unity, qui permet de générer une </a:t>
            </a:r>
            <a:r>
              <a:rPr lang="fr" sz="1800">
                <a:solidFill>
                  <a:srgbClr val="202122"/>
                </a:solidFill>
                <a:highlight>
                  <a:srgbClr val="FFFFFF"/>
                </a:highlight>
                <a:latin typeface="Roboto"/>
                <a:ea typeface="Roboto"/>
                <a:cs typeface="Roboto"/>
                <a:sym typeface="Roboto"/>
              </a:rPr>
              <a:t>représentation</a:t>
            </a:r>
            <a:r>
              <a:rPr lang="fr" sz="1800">
                <a:solidFill>
                  <a:srgbClr val="202122"/>
                </a:solidFill>
                <a:highlight>
                  <a:srgbClr val="FFFFFF"/>
                </a:highlight>
                <a:latin typeface="Roboto"/>
                <a:ea typeface="Roboto"/>
                <a:cs typeface="Roboto"/>
                <a:sym typeface="Roboto"/>
              </a:rPr>
              <a:t> JSON des variables public d’un objet OU de générer un objet à partir d’une représentation JSON</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 La class File de la bibliotheque System.IO du C#, qui permet la gestion des fichiers</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L’idée est de transformer un objet (notre scriptableobject) en JSON puis de l’écrire dans un fichier.</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Pour recharger les données, nous lierons le fichier en question puis nous transformerons les données JSON en scriptableobject.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2200">
              <a:latin typeface="Roboto"/>
              <a:ea typeface="Roboto"/>
              <a:cs typeface="Roboto"/>
              <a:sym typeface="Roboto"/>
            </a:endParaRPr>
          </a:p>
        </p:txBody>
      </p:sp>
      <p:sp>
        <p:nvSpPr>
          <p:cNvPr id="158" name="Google Shape;158;p23"/>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Persistence des données avec Unity</a:t>
            </a:r>
            <a:endParaRPr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fr">
                <a:latin typeface="Roboto"/>
                <a:ea typeface="Roboto"/>
                <a:cs typeface="Roboto"/>
                <a:sym typeface="Roboto"/>
              </a:rPr>
              <a:t>Lecture - Écriture dans des fichiers :</a:t>
            </a:r>
            <a:endParaRPr>
              <a:latin typeface="Roboto"/>
              <a:ea typeface="Roboto"/>
              <a:cs typeface="Roboto"/>
              <a:sym typeface="Roboto"/>
            </a:endParaRPr>
          </a:p>
        </p:txBody>
      </p:sp>
      <p:sp>
        <p:nvSpPr>
          <p:cNvPr id="164" name="Google Shape;16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Ecriture d’un fichier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2200">
              <a:latin typeface="Roboto"/>
              <a:ea typeface="Roboto"/>
              <a:cs typeface="Roboto"/>
              <a:sym typeface="Roboto"/>
            </a:endParaRPr>
          </a:p>
        </p:txBody>
      </p:sp>
      <p:sp>
        <p:nvSpPr>
          <p:cNvPr id="165" name="Google Shape;165;p24"/>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Persistence des données avec Unity</a:t>
            </a:r>
            <a:endParaRPr sz="1800">
              <a:latin typeface="Roboto"/>
              <a:ea typeface="Roboto"/>
              <a:cs typeface="Roboto"/>
              <a:sym typeface="Roboto"/>
            </a:endParaRPr>
          </a:p>
        </p:txBody>
      </p:sp>
      <p:pic>
        <p:nvPicPr>
          <p:cNvPr id="166" name="Google Shape;166;p24"/>
          <p:cNvPicPr preferRelativeResize="0"/>
          <p:nvPr/>
        </p:nvPicPr>
        <p:blipFill>
          <a:blip r:embed="rId3">
            <a:alphaModFix/>
          </a:blip>
          <a:stretch>
            <a:fillRect/>
          </a:stretch>
        </p:blipFill>
        <p:spPr>
          <a:xfrm>
            <a:off x="3188975" y="2142425"/>
            <a:ext cx="5349500" cy="219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fr">
                <a:latin typeface="Roboto"/>
                <a:ea typeface="Roboto"/>
                <a:cs typeface="Roboto"/>
                <a:sym typeface="Roboto"/>
              </a:rPr>
              <a:t>Lecture - Écriture dans des fichiers :</a:t>
            </a:r>
            <a:endParaRPr>
              <a:latin typeface="Roboto"/>
              <a:ea typeface="Roboto"/>
              <a:cs typeface="Roboto"/>
              <a:sym typeface="Roboto"/>
            </a:endParaRPr>
          </a:p>
        </p:txBody>
      </p:sp>
      <p:sp>
        <p:nvSpPr>
          <p:cNvPr id="172" name="Google Shape;17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Lecture </a:t>
            </a:r>
            <a:r>
              <a:rPr lang="fr" sz="1800">
                <a:solidFill>
                  <a:srgbClr val="202122"/>
                </a:solidFill>
                <a:highlight>
                  <a:srgbClr val="FFFFFF"/>
                </a:highlight>
                <a:latin typeface="Roboto"/>
                <a:ea typeface="Roboto"/>
                <a:cs typeface="Roboto"/>
                <a:sym typeface="Roboto"/>
              </a:rPr>
              <a:t>d’un fichier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2200">
              <a:latin typeface="Roboto"/>
              <a:ea typeface="Roboto"/>
              <a:cs typeface="Roboto"/>
              <a:sym typeface="Roboto"/>
            </a:endParaRPr>
          </a:p>
        </p:txBody>
      </p:sp>
      <p:sp>
        <p:nvSpPr>
          <p:cNvPr id="173" name="Google Shape;173;p25"/>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Persistence des données avec Unity</a:t>
            </a:r>
            <a:endParaRPr sz="1800">
              <a:latin typeface="Roboto"/>
              <a:ea typeface="Roboto"/>
              <a:cs typeface="Roboto"/>
              <a:sym typeface="Roboto"/>
            </a:endParaRPr>
          </a:p>
        </p:txBody>
      </p:sp>
      <p:pic>
        <p:nvPicPr>
          <p:cNvPr id="174" name="Google Shape;174;p25"/>
          <p:cNvPicPr preferRelativeResize="0"/>
          <p:nvPr/>
        </p:nvPicPr>
        <p:blipFill>
          <a:blip r:embed="rId3">
            <a:alphaModFix/>
          </a:blip>
          <a:stretch>
            <a:fillRect/>
          </a:stretch>
        </p:blipFill>
        <p:spPr>
          <a:xfrm>
            <a:off x="3135250" y="2025248"/>
            <a:ext cx="5419400" cy="217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Roboto"/>
                <a:ea typeface="Roboto"/>
                <a:cs typeface="Roboto"/>
                <a:sym typeface="Roboto"/>
              </a:rPr>
              <a:t>La Citation du jour :</a:t>
            </a:r>
            <a:endParaRPr>
              <a:latin typeface="Roboto"/>
              <a:ea typeface="Roboto"/>
              <a:cs typeface="Roboto"/>
              <a:sym typeface="Roboto"/>
            </a:endParaRPr>
          </a:p>
        </p:txBody>
      </p:sp>
      <p:sp>
        <p:nvSpPr>
          <p:cNvPr id="94" name="Google Shape;94;p14"/>
          <p:cNvSpPr txBox="1"/>
          <p:nvPr>
            <p:ph idx="1" type="body"/>
          </p:nvPr>
        </p:nvSpPr>
        <p:spPr>
          <a:xfrm>
            <a:off x="729450" y="2033850"/>
            <a:ext cx="7869600" cy="2499000"/>
          </a:xfrm>
          <a:prstGeom prst="rect">
            <a:avLst/>
          </a:prstGeom>
        </p:spPr>
        <p:txBody>
          <a:bodyPr anchorCtr="0" anchor="t" bIns="91425" lIns="91425" spcFirstLastPara="1" rIns="91425" wrap="square" tIns="91425">
            <a:noAutofit/>
          </a:bodyPr>
          <a:lstStyle/>
          <a:p>
            <a:pPr indent="0" lvl="0" marL="0" rtl="0" algn="l">
              <a:lnSpc>
                <a:spcPct val="190909"/>
              </a:lnSpc>
              <a:spcBef>
                <a:spcPts val="1700"/>
              </a:spcBef>
              <a:spcAft>
                <a:spcPts val="0"/>
              </a:spcAft>
              <a:buNone/>
            </a:pPr>
            <a:r>
              <a:rPr lang="fr" sz="2050">
                <a:solidFill>
                  <a:srgbClr val="222222"/>
                </a:solidFill>
                <a:highlight>
                  <a:srgbClr val="F9F9F9"/>
                </a:highlight>
                <a:latin typeface="Arial"/>
                <a:ea typeface="Arial"/>
                <a:cs typeface="Arial"/>
                <a:sym typeface="Arial"/>
              </a:rPr>
              <a:t>"Mal nommer les choses, c’est ajouter au malheur du monde."</a:t>
            </a:r>
            <a:endParaRPr sz="2050">
              <a:solidFill>
                <a:srgbClr val="222222"/>
              </a:solidFill>
              <a:highlight>
                <a:srgbClr val="F9F9F9"/>
              </a:highlight>
              <a:latin typeface="Arial"/>
              <a:ea typeface="Arial"/>
              <a:cs typeface="Arial"/>
              <a:sym typeface="Arial"/>
            </a:endParaRPr>
          </a:p>
          <a:p>
            <a:pPr indent="0" lvl="0" marL="0" rtl="0" algn="l">
              <a:lnSpc>
                <a:spcPct val="190909"/>
              </a:lnSpc>
              <a:spcBef>
                <a:spcPts val="1700"/>
              </a:spcBef>
              <a:spcAft>
                <a:spcPts val="0"/>
              </a:spcAft>
              <a:buNone/>
            </a:pPr>
            <a:r>
              <a:rPr lang="fr" sz="2050">
                <a:solidFill>
                  <a:srgbClr val="222222"/>
                </a:solidFill>
                <a:highlight>
                  <a:srgbClr val="F9F9F9"/>
                </a:highlight>
                <a:latin typeface="Arial"/>
                <a:ea typeface="Arial"/>
                <a:cs typeface="Arial"/>
                <a:sym typeface="Arial"/>
              </a:rPr>
              <a:t>- </a:t>
            </a:r>
            <a:r>
              <a:rPr lang="fr" sz="2050">
                <a:solidFill>
                  <a:srgbClr val="222222"/>
                </a:solidFill>
                <a:highlight>
                  <a:srgbClr val="F9F9F9"/>
                </a:highlight>
                <a:latin typeface="Arial"/>
                <a:ea typeface="Arial"/>
                <a:cs typeface="Arial"/>
                <a:sym typeface="Arial"/>
              </a:rPr>
              <a:t>Albert Camus</a:t>
            </a:r>
            <a:endParaRPr sz="2500">
              <a:solidFill>
                <a:srgbClr val="292929"/>
              </a:solidFill>
              <a:highlight>
                <a:srgbClr val="FFFFFF"/>
              </a:highlight>
              <a:latin typeface="Georgia"/>
              <a:ea typeface="Georgia"/>
              <a:cs typeface="Georgia"/>
              <a:sym typeface="Georgia"/>
            </a:endParaRPr>
          </a:p>
          <a:p>
            <a:pPr indent="0" lvl="0" marL="0" rtl="0" algn="l">
              <a:lnSpc>
                <a:spcPct val="190909"/>
              </a:lnSpc>
              <a:spcBef>
                <a:spcPts val="1700"/>
              </a:spcBef>
              <a:spcAft>
                <a:spcPts val="0"/>
              </a:spcAft>
              <a:buNone/>
            </a:pPr>
            <a:r>
              <a:t/>
            </a:r>
            <a:endParaRPr sz="1400">
              <a:solidFill>
                <a:srgbClr val="292929"/>
              </a:solidFill>
              <a:highlight>
                <a:srgbClr val="FFFFFF"/>
              </a:highlight>
              <a:latin typeface="Arial"/>
              <a:ea typeface="Arial"/>
              <a:cs typeface="Arial"/>
              <a:sym typeface="Arial"/>
            </a:endParaRPr>
          </a:p>
          <a:p>
            <a:pPr indent="0" lvl="0" marL="0" rtl="0" algn="l">
              <a:lnSpc>
                <a:spcPct val="130000"/>
              </a:lnSpc>
              <a:spcBef>
                <a:spcPts val="900"/>
              </a:spcBef>
              <a:spcAft>
                <a:spcPts val="300"/>
              </a:spcAft>
              <a:buNone/>
            </a:pPr>
            <a:r>
              <a:t/>
            </a:r>
            <a:endParaRPr sz="1550">
              <a:solidFill>
                <a:srgbClr val="222222"/>
              </a:solidFill>
              <a:highlight>
                <a:schemeClr val="lt1"/>
              </a:highlight>
              <a:latin typeface="Arial"/>
              <a:ea typeface="Arial"/>
              <a:cs typeface="Arial"/>
              <a:sym typeface="Arial"/>
            </a:endParaRPr>
          </a:p>
        </p:txBody>
      </p:sp>
      <p:sp>
        <p:nvSpPr>
          <p:cNvPr id="95" name="Google Shape;95;p14"/>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Persistence des données avec Unity</a:t>
            </a:r>
            <a:endParaRPr sz="1800">
              <a:solidFill>
                <a:schemeClr val="accen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349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Roboto"/>
                <a:ea typeface="Roboto"/>
                <a:cs typeface="Roboto"/>
                <a:sym typeface="Roboto"/>
              </a:rPr>
              <a:t>Et pour commencer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Rappel des épisodes précédents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Et les projets alors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93700" lvl="0" marL="457200" rtl="0" algn="l">
              <a:spcBef>
                <a:spcPts val="0"/>
              </a:spcBef>
              <a:spcAft>
                <a:spcPts val="0"/>
              </a:spcAft>
              <a:buSzPts val="2600"/>
              <a:buFont typeface="Roboto"/>
              <a:buChar char="●"/>
            </a:pPr>
            <a:r>
              <a:rPr lang="fr">
                <a:latin typeface="Roboto"/>
                <a:ea typeface="Roboto"/>
                <a:cs typeface="Roboto"/>
                <a:sym typeface="Roboto"/>
              </a:rPr>
              <a:t>Et aujourd’hui on fait quoi ?</a:t>
            </a:r>
            <a:endParaRPr>
              <a:latin typeface="Roboto"/>
              <a:ea typeface="Roboto"/>
              <a:cs typeface="Roboto"/>
              <a:sym typeface="Roboto"/>
            </a:endParaRPr>
          </a:p>
        </p:txBody>
      </p:sp>
      <p:sp>
        <p:nvSpPr>
          <p:cNvPr id="101" name="Google Shape;101;p15"/>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Persistence des données avec Unity</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latin typeface="Roboto"/>
                <a:ea typeface="Roboto"/>
                <a:cs typeface="Roboto"/>
                <a:sym typeface="Roboto"/>
              </a:rPr>
              <a:t>Programme de la journée :</a:t>
            </a:r>
            <a:endParaRPr>
              <a:latin typeface="Roboto"/>
              <a:ea typeface="Roboto"/>
              <a:cs typeface="Roboto"/>
              <a:sym typeface="Roboto"/>
            </a:endParaRPr>
          </a:p>
        </p:txBody>
      </p:sp>
      <p:sp>
        <p:nvSpPr>
          <p:cNvPr id="107" name="Google Shape;107;p16"/>
          <p:cNvSpPr txBox="1"/>
          <p:nvPr>
            <p:ph idx="1" type="body"/>
          </p:nvPr>
        </p:nvSpPr>
        <p:spPr>
          <a:xfrm>
            <a:off x="729450" y="2059575"/>
            <a:ext cx="7688700" cy="2261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Roboto"/>
              <a:buAutoNum type="arabicPeriod"/>
            </a:pPr>
            <a:r>
              <a:rPr lang="fr" sz="2200">
                <a:latin typeface="Roboto"/>
                <a:ea typeface="Roboto"/>
                <a:cs typeface="Roboto"/>
                <a:sym typeface="Roboto"/>
              </a:rPr>
              <a:t>Avant la </a:t>
            </a:r>
            <a:r>
              <a:rPr lang="fr" sz="2200">
                <a:latin typeface="Roboto"/>
                <a:ea typeface="Roboto"/>
                <a:cs typeface="Roboto"/>
                <a:sym typeface="Roboto"/>
              </a:rPr>
              <a:t>persistance</a:t>
            </a:r>
            <a:r>
              <a:rPr lang="fr" sz="2200">
                <a:latin typeface="Roboto"/>
                <a:ea typeface="Roboto"/>
                <a:cs typeface="Roboto"/>
                <a:sym typeface="Roboto"/>
              </a:rPr>
              <a:t> viennent les </a:t>
            </a:r>
            <a:r>
              <a:rPr lang="fr" sz="2200">
                <a:latin typeface="Roboto"/>
                <a:ea typeface="Roboto"/>
                <a:cs typeface="Roboto"/>
                <a:sym typeface="Roboto"/>
              </a:rPr>
              <a:t>données</a:t>
            </a:r>
            <a:endParaRPr sz="2200">
              <a:latin typeface="Roboto"/>
              <a:ea typeface="Roboto"/>
              <a:cs typeface="Roboto"/>
              <a:sym typeface="Roboto"/>
            </a:endParaRPr>
          </a:p>
          <a:p>
            <a:pPr indent="-368300" lvl="0" marL="457200" rtl="0" algn="l">
              <a:spcBef>
                <a:spcPts val="0"/>
              </a:spcBef>
              <a:spcAft>
                <a:spcPts val="0"/>
              </a:spcAft>
              <a:buSzPts val="2200"/>
              <a:buFont typeface="Roboto"/>
              <a:buAutoNum type="arabicPeriod"/>
            </a:pPr>
            <a:r>
              <a:rPr lang="fr" sz="2200">
                <a:latin typeface="Roboto"/>
                <a:ea typeface="Roboto"/>
                <a:cs typeface="Roboto"/>
                <a:sym typeface="Roboto"/>
              </a:rPr>
              <a:t>La persistance oui mais encore</a:t>
            </a:r>
            <a:endParaRPr sz="2200">
              <a:latin typeface="Roboto"/>
              <a:ea typeface="Roboto"/>
              <a:cs typeface="Roboto"/>
              <a:sym typeface="Roboto"/>
            </a:endParaRPr>
          </a:p>
          <a:p>
            <a:pPr indent="-368300" lvl="0" marL="457200" rtl="0" algn="l">
              <a:spcBef>
                <a:spcPts val="0"/>
              </a:spcBef>
              <a:spcAft>
                <a:spcPts val="0"/>
              </a:spcAft>
              <a:buSzPts val="2200"/>
              <a:buFont typeface="Roboto"/>
              <a:buAutoNum type="arabicPeriod"/>
            </a:pPr>
            <a:r>
              <a:rPr lang="fr" sz="2200">
                <a:latin typeface="Roboto"/>
                <a:ea typeface="Roboto"/>
                <a:cs typeface="Roboto"/>
                <a:sym typeface="Roboto"/>
              </a:rPr>
              <a:t>Le ScriptableObject</a:t>
            </a:r>
            <a:endParaRPr sz="2200">
              <a:latin typeface="Roboto"/>
              <a:ea typeface="Roboto"/>
              <a:cs typeface="Roboto"/>
              <a:sym typeface="Roboto"/>
            </a:endParaRPr>
          </a:p>
          <a:p>
            <a:pPr indent="-368300" lvl="0" marL="457200" rtl="0" algn="l">
              <a:spcBef>
                <a:spcPts val="0"/>
              </a:spcBef>
              <a:spcAft>
                <a:spcPts val="0"/>
              </a:spcAft>
              <a:buSzPts val="2200"/>
              <a:buFont typeface="Roboto"/>
              <a:buAutoNum type="arabicPeriod"/>
            </a:pPr>
            <a:r>
              <a:rPr lang="fr" sz="2200">
                <a:latin typeface="Roboto"/>
                <a:ea typeface="Roboto"/>
                <a:cs typeface="Roboto"/>
                <a:sym typeface="Roboto"/>
              </a:rPr>
              <a:t>Les StreamingAssets</a:t>
            </a:r>
            <a:endParaRPr sz="2200">
              <a:latin typeface="Roboto"/>
              <a:ea typeface="Roboto"/>
              <a:cs typeface="Roboto"/>
              <a:sym typeface="Roboto"/>
            </a:endParaRPr>
          </a:p>
          <a:p>
            <a:pPr indent="-368300" lvl="0" marL="457200" rtl="0" algn="l">
              <a:spcBef>
                <a:spcPts val="0"/>
              </a:spcBef>
              <a:spcAft>
                <a:spcPts val="0"/>
              </a:spcAft>
              <a:buSzPts val="2200"/>
              <a:buFont typeface="Roboto"/>
              <a:buAutoNum type="arabicPeriod"/>
            </a:pPr>
            <a:r>
              <a:rPr lang="fr" sz="2200">
                <a:latin typeface="Roboto"/>
                <a:ea typeface="Roboto"/>
                <a:cs typeface="Roboto"/>
                <a:sym typeface="Roboto"/>
              </a:rPr>
              <a:t>Lecture - Ecriture de fichiers</a:t>
            </a:r>
            <a:endParaRPr sz="2200">
              <a:latin typeface="Roboto"/>
              <a:ea typeface="Roboto"/>
              <a:cs typeface="Roboto"/>
              <a:sym typeface="Roboto"/>
            </a:endParaRPr>
          </a:p>
        </p:txBody>
      </p:sp>
      <p:sp>
        <p:nvSpPr>
          <p:cNvPr id="108" name="Google Shape;108;p16"/>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Persistance des données avec Unity</a:t>
            </a:r>
            <a:endParaRPr sz="1800">
              <a:latin typeface="Roboto"/>
              <a:ea typeface="Roboto"/>
              <a:cs typeface="Roboto"/>
              <a:sym typeface="Roboto"/>
            </a:endParaRPr>
          </a:p>
        </p:txBody>
      </p:sp>
      <p:sp>
        <p:nvSpPr>
          <p:cNvPr id="109" name="Google Shape;109;p16"/>
          <p:cNvSpPr txBox="1"/>
          <p:nvPr/>
        </p:nvSpPr>
        <p:spPr>
          <a:xfrm>
            <a:off x="5747875" y="1370700"/>
            <a:ext cx="2456100" cy="431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fr" sz="1600">
                <a:latin typeface="Lato"/>
                <a:ea typeface="Lato"/>
                <a:cs typeface="Lato"/>
                <a:sym typeface="Lato"/>
              </a:rPr>
              <a:t>Projet : ChildRoom</a:t>
            </a:r>
            <a:endParaRPr b="1" sz="1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fr">
                <a:latin typeface="Roboto"/>
                <a:ea typeface="Roboto"/>
                <a:cs typeface="Roboto"/>
                <a:sym typeface="Roboto"/>
              </a:rPr>
              <a:t>Avant la persistance viennent les données :</a:t>
            </a:r>
            <a:endParaRPr>
              <a:latin typeface="Roboto"/>
              <a:ea typeface="Roboto"/>
              <a:cs typeface="Roboto"/>
              <a:sym typeface="Roboto"/>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Pour rendre des données persistantes, il faut d’abord définir quelles données seront pertinentes et quel seront leur type.</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Exemple : </a:t>
            </a:r>
            <a:endParaRPr sz="1800">
              <a:solidFill>
                <a:srgbClr val="202122"/>
              </a:solidFill>
              <a:highlight>
                <a:srgbClr val="FFFFFF"/>
              </a:highlight>
              <a:latin typeface="Roboto"/>
              <a:ea typeface="Roboto"/>
              <a:cs typeface="Roboto"/>
              <a:sym typeface="Roboto"/>
            </a:endParaRPr>
          </a:p>
          <a:p>
            <a:pPr indent="-300037" lvl="0" marL="457200" rtl="0" algn="l">
              <a:spcBef>
                <a:spcPts val="0"/>
              </a:spcBef>
              <a:spcAft>
                <a:spcPts val="0"/>
              </a:spcAft>
              <a:buClr>
                <a:srgbClr val="202122"/>
              </a:buClr>
              <a:buSzPct val="100000"/>
              <a:buFont typeface="Roboto"/>
              <a:buChar char="-"/>
            </a:pPr>
            <a:r>
              <a:rPr lang="fr" sz="1800">
                <a:solidFill>
                  <a:srgbClr val="202122"/>
                </a:solidFill>
                <a:highlight>
                  <a:srgbClr val="FFFFFF"/>
                </a:highlight>
                <a:latin typeface="Roboto"/>
                <a:ea typeface="Roboto"/>
                <a:cs typeface="Roboto"/>
                <a:sym typeface="Roboto"/>
              </a:rPr>
              <a:t>pour rendre un score persistant, une variable de type Int suffit.</a:t>
            </a:r>
            <a:endParaRPr sz="1800">
              <a:solidFill>
                <a:srgbClr val="202122"/>
              </a:solidFill>
              <a:highlight>
                <a:srgbClr val="FFFFFF"/>
              </a:highlight>
              <a:latin typeface="Roboto"/>
              <a:ea typeface="Roboto"/>
              <a:cs typeface="Roboto"/>
              <a:sym typeface="Roboto"/>
            </a:endParaRPr>
          </a:p>
          <a:p>
            <a:pPr indent="-300037" lvl="0" marL="457200" rtl="0" algn="l">
              <a:spcBef>
                <a:spcPts val="0"/>
              </a:spcBef>
              <a:spcAft>
                <a:spcPts val="0"/>
              </a:spcAft>
              <a:buClr>
                <a:srgbClr val="202122"/>
              </a:buClr>
              <a:buSzPct val="100000"/>
              <a:buFont typeface="Roboto"/>
              <a:buChar char="-"/>
            </a:pPr>
            <a:r>
              <a:rPr lang="fr" sz="1800">
                <a:solidFill>
                  <a:srgbClr val="202122"/>
                </a:solidFill>
                <a:highlight>
                  <a:srgbClr val="FFFFFF"/>
                </a:highlight>
                <a:latin typeface="Roboto"/>
                <a:ea typeface="Roboto"/>
                <a:cs typeface="Roboto"/>
                <a:sym typeface="Roboto"/>
              </a:rPr>
              <a:t>pour savoir quel joueur a marqué le score, il faudra un Int (pour le score) et un String (pour le nom du joueur).</a:t>
            </a:r>
            <a:endParaRPr sz="1800">
              <a:solidFill>
                <a:srgbClr val="202122"/>
              </a:solidFill>
              <a:highlight>
                <a:srgbClr val="FFFFFF"/>
              </a:highlight>
              <a:latin typeface="Roboto"/>
              <a:ea typeface="Roboto"/>
              <a:cs typeface="Roboto"/>
              <a:sym typeface="Roboto"/>
            </a:endParaRPr>
          </a:p>
          <a:p>
            <a:pPr indent="-300037" lvl="0" marL="457200" rtl="0" algn="l">
              <a:spcBef>
                <a:spcPts val="0"/>
              </a:spcBef>
              <a:spcAft>
                <a:spcPts val="0"/>
              </a:spcAft>
              <a:buClr>
                <a:srgbClr val="202122"/>
              </a:buClr>
              <a:buSzPct val="100000"/>
              <a:buFont typeface="Roboto"/>
              <a:buChar char="-"/>
            </a:pPr>
            <a:r>
              <a:rPr lang="fr" sz="1800">
                <a:solidFill>
                  <a:srgbClr val="202122"/>
                </a:solidFill>
                <a:highlight>
                  <a:srgbClr val="FFFFFF"/>
                </a:highlight>
                <a:latin typeface="Roboto"/>
                <a:ea typeface="Roboto"/>
                <a:cs typeface="Roboto"/>
                <a:sym typeface="Roboto"/>
              </a:rPr>
              <a:t>pour un système de highscore, il faudra un tableau de Int pour les scores et un tableau de string pour les nom des joueurs, OU un tableau contenant une structure composée d’un int et d’un string pour avoir directement le duo d’information</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En résumé, il faut déterminer les informations nécessaires, déterminer les variables associées avec le type de donnée adapté.</a:t>
            </a:r>
            <a:endParaRPr sz="2200">
              <a:latin typeface="Roboto"/>
              <a:ea typeface="Roboto"/>
              <a:cs typeface="Roboto"/>
              <a:sym typeface="Roboto"/>
            </a:endParaRPr>
          </a:p>
        </p:txBody>
      </p:sp>
      <p:sp>
        <p:nvSpPr>
          <p:cNvPr id="116" name="Google Shape;116;p17"/>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Persistence des données avec Unity</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fr">
                <a:latin typeface="Roboto"/>
                <a:ea typeface="Roboto"/>
                <a:cs typeface="Roboto"/>
                <a:sym typeface="Roboto"/>
              </a:rPr>
              <a:t>La persistance oui mais encore :</a:t>
            </a:r>
            <a:endParaRPr>
              <a:latin typeface="Roboto"/>
              <a:ea typeface="Roboto"/>
              <a:cs typeface="Roboto"/>
              <a:sym typeface="Roboto"/>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Lorsque l’on parle de persistance de donnée, on mélange deux aspects proches mais différents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291465" lvl="0" marL="457200" rtl="0" algn="l">
              <a:spcBef>
                <a:spcPts val="0"/>
              </a:spcBef>
              <a:spcAft>
                <a:spcPts val="0"/>
              </a:spcAft>
              <a:buClr>
                <a:srgbClr val="202122"/>
              </a:buClr>
              <a:buSzPct val="100000"/>
              <a:buFont typeface="Roboto"/>
              <a:buChar char="-"/>
            </a:pPr>
            <a:r>
              <a:rPr lang="fr" sz="1800">
                <a:solidFill>
                  <a:srgbClr val="202122"/>
                </a:solidFill>
                <a:highlight>
                  <a:srgbClr val="FFFFFF"/>
                </a:highlight>
                <a:latin typeface="Roboto"/>
                <a:ea typeface="Roboto"/>
                <a:cs typeface="Roboto"/>
                <a:sym typeface="Roboto"/>
              </a:rPr>
              <a:t>D’un part il y a </a:t>
            </a:r>
            <a:r>
              <a:rPr lang="fr" sz="1800">
                <a:solidFill>
                  <a:srgbClr val="202122"/>
                </a:solidFill>
                <a:highlight>
                  <a:srgbClr val="FFFFFF"/>
                </a:highlight>
                <a:latin typeface="Roboto"/>
                <a:ea typeface="Roboto"/>
                <a:cs typeface="Roboto"/>
                <a:sym typeface="Roboto"/>
              </a:rPr>
              <a:t>persistance</a:t>
            </a:r>
            <a:r>
              <a:rPr lang="fr" sz="1800">
                <a:solidFill>
                  <a:srgbClr val="202122"/>
                </a:solidFill>
                <a:highlight>
                  <a:srgbClr val="FFFFFF"/>
                </a:highlight>
                <a:latin typeface="Roboto"/>
                <a:ea typeface="Roboto"/>
                <a:cs typeface="Roboto"/>
                <a:sym typeface="Roboto"/>
              </a:rPr>
              <a:t> pendant que l’application fonctionne, exemple </a:t>
            </a:r>
            <a:r>
              <a:rPr lang="fr" sz="1800">
                <a:solidFill>
                  <a:srgbClr val="202122"/>
                </a:solidFill>
                <a:highlight>
                  <a:srgbClr val="FFFFFF"/>
                </a:highlight>
                <a:latin typeface="Roboto"/>
                <a:ea typeface="Roboto"/>
                <a:cs typeface="Roboto"/>
                <a:sym typeface="Roboto"/>
              </a:rPr>
              <a:t>conservation</a:t>
            </a:r>
            <a:r>
              <a:rPr lang="fr" sz="1800">
                <a:solidFill>
                  <a:srgbClr val="202122"/>
                </a:solidFill>
                <a:highlight>
                  <a:srgbClr val="FFFFFF"/>
                </a:highlight>
                <a:latin typeface="Roboto"/>
                <a:ea typeface="Roboto"/>
                <a:cs typeface="Roboto"/>
                <a:sym typeface="Roboto"/>
              </a:rPr>
              <a:t> d’un score d’un niveau à un autre, d’un nombre de point de vie ou d’un équipement.</a:t>
            </a:r>
            <a:endParaRPr sz="1800">
              <a:solidFill>
                <a:srgbClr val="202122"/>
              </a:solidFill>
              <a:highlight>
                <a:srgbClr val="FFFFFF"/>
              </a:highlight>
              <a:latin typeface="Roboto"/>
              <a:ea typeface="Roboto"/>
              <a:cs typeface="Roboto"/>
              <a:sym typeface="Roboto"/>
            </a:endParaRPr>
          </a:p>
          <a:p>
            <a:pPr indent="-291465" lvl="0" marL="457200" rtl="0" algn="l">
              <a:spcBef>
                <a:spcPts val="0"/>
              </a:spcBef>
              <a:spcAft>
                <a:spcPts val="0"/>
              </a:spcAft>
              <a:buClr>
                <a:srgbClr val="202122"/>
              </a:buClr>
              <a:buSzPct val="100000"/>
              <a:buFont typeface="Roboto"/>
              <a:buChar char="-"/>
            </a:pPr>
            <a:r>
              <a:rPr lang="fr" sz="1800">
                <a:solidFill>
                  <a:srgbClr val="202122"/>
                </a:solidFill>
                <a:highlight>
                  <a:srgbClr val="FFFFFF"/>
                </a:highlight>
                <a:latin typeface="Roboto"/>
                <a:ea typeface="Roboto"/>
                <a:cs typeface="Roboto"/>
                <a:sym typeface="Roboto"/>
              </a:rPr>
              <a:t>D’autre part, il y a la persistance entre les parties. C’est la sauvegarde. Cela s’applique aux données de jeu des joueurs mais aussi des paramètres de jeu.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On remarquera que les deux peuvent être complémentaires, on peut conserver des données pendant le jeu, puis décider de les sauvegarder pour les charger plus tard.</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On distingue donc le </a:t>
            </a:r>
            <a:r>
              <a:rPr lang="fr" sz="1800">
                <a:solidFill>
                  <a:srgbClr val="202122"/>
                </a:solidFill>
                <a:highlight>
                  <a:srgbClr val="FFFFFF"/>
                </a:highlight>
                <a:latin typeface="Roboto"/>
                <a:ea typeface="Roboto"/>
                <a:cs typeface="Roboto"/>
                <a:sym typeface="Roboto"/>
              </a:rPr>
              <a:t>système</a:t>
            </a:r>
            <a:r>
              <a:rPr lang="fr" sz="1800">
                <a:solidFill>
                  <a:srgbClr val="202122"/>
                </a:solidFill>
                <a:highlight>
                  <a:srgbClr val="FFFFFF"/>
                </a:highlight>
                <a:latin typeface="Roboto"/>
                <a:ea typeface="Roboto"/>
                <a:cs typeface="Roboto"/>
                <a:sym typeface="Roboto"/>
              </a:rPr>
              <a:t> de persistance pendant la partie, pour lequel nous utiliserons des ScriptablesObjects du </a:t>
            </a:r>
            <a:r>
              <a:rPr lang="fr" sz="1800">
                <a:solidFill>
                  <a:srgbClr val="202122"/>
                </a:solidFill>
                <a:highlight>
                  <a:srgbClr val="FFFFFF"/>
                </a:highlight>
                <a:latin typeface="Roboto"/>
                <a:ea typeface="Roboto"/>
                <a:cs typeface="Roboto"/>
                <a:sym typeface="Roboto"/>
              </a:rPr>
              <a:t>système</a:t>
            </a:r>
            <a:r>
              <a:rPr lang="fr" sz="1800">
                <a:solidFill>
                  <a:srgbClr val="202122"/>
                </a:solidFill>
                <a:highlight>
                  <a:srgbClr val="FFFFFF"/>
                </a:highlight>
                <a:latin typeface="Roboto"/>
                <a:ea typeface="Roboto"/>
                <a:cs typeface="Roboto"/>
                <a:sym typeface="Roboto"/>
              </a:rPr>
              <a:t> de sauvegarde à proprement parler qui lui écrira des informations sur le disque dur.</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sz="2200">
              <a:latin typeface="Roboto"/>
              <a:ea typeface="Roboto"/>
              <a:cs typeface="Roboto"/>
              <a:sym typeface="Roboto"/>
            </a:endParaRPr>
          </a:p>
        </p:txBody>
      </p:sp>
      <p:sp>
        <p:nvSpPr>
          <p:cNvPr id="123" name="Google Shape;123;p18"/>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Persistence des données avec Unity</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fr">
                <a:latin typeface="Roboto"/>
                <a:ea typeface="Roboto"/>
                <a:cs typeface="Roboto"/>
                <a:sym typeface="Roboto"/>
              </a:rPr>
              <a:t>Le ScriptableObject :</a:t>
            </a:r>
            <a:endParaRPr>
              <a:latin typeface="Roboto"/>
              <a:ea typeface="Roboto"/>
              <a:cs typeface="Roboto"/>
              <a:sym typeface="Roboto"/>
            </a:endParaRPr>
          </a:p>
        </p:txBody>
      </p:sp>
      <p:sp>
        <p:nvSpPr>
          <p:cNvPr id="129" name="Google Shape;129;p19"/>
          <p:cNvSpPr txBox="1"/>
          <p:nvPr>
            <p:ph idx="1" type="body"/>
          </p:nvPr>
        </p:nvSpPr>
        <p:spPr>
          <a:xfrm>
            <a:off x="729450" y="2078875"/>
            <a:ext cx="7688700" cy="25725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Le ScriptableObject dans unity est l’équivalent du préfab mais pour les données. La fonction de base d’un scriptable object est de contenir des informations qui seront </a:t>
            </a:r>
            <a:r>
              <a:rPr lang="fr" sz="1800">
                <a:solidFill>
                  <a:srgbClr val="202122"/>
                </a:solidFill>
                <a:highlight>
                  <a:srgbClr val="FFFFFF"/>
                </a:highlight>
                <a:latin typeface="Roboto"/>
                <a:ea typeface="Roboto"/>
                <a:cs typeface="Roboto"/>
                <a:sym typeface="Roboto"/>
              </a:rPr>
              <a:t>utilisées</a:t>
            </a:r>
            <a:r>
              <a:rPr lang="fr" sz="1800">
                <a:solidFill>
                  <a:srgbClr val="202122"/>
                </a:solidFill>
                <a:highlight>
                  <a:srgbClr val="FFFFFF"/>
                </a:highlight>
                <a:latin typeface="Roboto"/>
                <a:ea typeface="Roboto"/>
                <a:cs typeface="Roboto"/>
                <a:sym typeface="Roboto"/>
              </a:rPr>
              <a:t> ailleurs.</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Exemple : vous avez besoin de savoir si le joueur à déjà ouvert une porte spécifique, plusieurs solutions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291465" lvl="0" marL="457200" rtl="0" algn="l">
              <a:spcBef>
                <a:spcPts val="0"/>
              </a:spcBef>
              <a:spcAft>
                <a:spcPts val="0"/>
              </a:spcAft>
              <a:buClr>
                <a:srgbClr val="202122"/>
              </a:buClr>
              <a:buSzPct val="100000"/>
              <a:buFont typeface="Roboto"/>
              <a:buChar char="-"/>
            </a:pPr>
            <a:r>
              <a:rPr lang="fr" sz="1800">
                <a:solidFill>
                  <a:srgbClr val="202122"/>
                </a:solidFill>
                <a:highlight>
                  <a:schemeClr val="lt1"/>
                </a:highlight>
                <a:latin typeface="Roboto"/>
                <a:ea typeface="Roboto"/>
                <a:cs typeface="Roboto"/>
                <a:sym typeface="Roboto"/>
              </a:rPr>
              <a:t>Vous avez fait un système d’évent, et tous les gens concernés vont recevoir l’information et donc vont la stocker (Mauvaise idée !!!! une information d’état ne doit être disponible qu’à un endroit, jamais à plusieurs, si une mise à jour ne fait pas vous ne le saurez jamais !)</a:t>
            </a:r>
            <a:endParaRPr sz="1800">
              <a:solidFill>
                <a:srgbClr val="202122"/>
              </a:solidFill>
              <a:highlight>
                <a:schemeClr val="lt1"/>
              </a:highlight>
              <a:latin typeface="Roboto"/>
              <a:ea typeface="Roboto"/>
              <a:cs typeface="Roboto"/>
              <a:sym typeface="Roboto"/>
            </a:endParaRPr>
          </a:p>
          <a:p>
            <a:pPr indent="-291465" lvl="0" marL="457200" rtl="0" algn="l">
              <a:spcBef>
                <a:spcPts val="0"/>
              </a:spcBef>
              <a:spcAft>
                <a:spcPts val="0"/>
              </a:spcAft>
              <a:buClr>
                <a:srgbClr val="202122"/>
              </a:buClr>
              <a:buSzPct val="100000"/>
              <a:buFont typeface="Roboto"/>
              <a:buChar char="-"/>
            </a:pPr>
            <a:r>
              <a:rPr lang="fr" sz="1800">
                <a:solidFill>
                  <a:srgbClr val="202122"/>
                </a:solidFill>
                <a:highlight>
                  <a:srgbClr val="FFFFFF"/>
                </a:highlight>
                <a:latin typeface="Roboto"/>
                <a:ea typeface="Roboto"/>
                <a:cs typeface="Roboto"/>
                <a:sym typeface="Roboto"/>
              </a:rPr>
              <a:t>U</a:t>
            </a:r>
            <a:r>
              <a:rPr lang="fr" sz="1800">
                <a:solidFill>
                  <a:srgbClr val="202122"/>
                </a:solidFill>
                <a:highlight>
                  <a:srgbClr val="FFFFFF"/>
                </a:highlight>
                <a:latin typeface="Roboto"/>
                <a:ea typeface="Roboto"/>
                <a:cs typeface="Roboto"/>
                <a:sym typeface="Roboto"/>
              </a:rPr>
              <a:t>ne de vos classe dispose de l’information et toutes les autres classes ont une variable qui leur permet </a:t>
            </a:r>
            <a:r>
              <a:rPr lang="fr" sz="1800">
                <a:solidFill>
                  <a:srgbClr val="202122"/>
                </a:solidFill>
                <a:highlight>
                  <a:srgbClr val="FFFFFF"/>
                </a:highlight>
                <a:latin typeface="Roboto"/>
                <a:ea typeface="Roboto"/>
                <a:cs typeface="Roboto"/>
                <a:sym typeface="Roboto"/>
              </a:rPr>
              <a:t>d'accéder</a:t>
            </a:r>
            <a:r>
              <a:rPr lang="fr" sz="1800">
                <a:solidFill>
                  <a:srgbClr val="202122"/>
                </a:solidFill>
                <a:highlight>
                  <a:srgbClr val="FFFFFF"/>
                </a:highlight>
                <a:latin typeface="Roboto"/>
                <a:ea typeface="Roboto"/>
                <a:cs typeface="Roboto"/>
                <a:sym typeface="Roboto"/>
              </a:rPr>
              <a:t> à la classe en question (fonctionnel mais un peu lourd)</a:t>
            </a:r>
            <a:endParaRPr sz="1800">
              <a:solidFill>
                <a:srgbClr val="202122"/>
              </a:solidFill>
              <a:highlight>
                <a:srgbClr val="FFFFFF"/>
              </a:highlight>
              <a:latin typeface="Roboto"/>
              <a:ea typeface="Roboto"/>
              <a:cs typeface="Roboto"/>
              <a:sym typeface="Roboto"/>
            </a:endParaRPr>
          </a:p>
          <a:p>
            <a:pPr indent="-291465" lvl="0" marL="457200" rtl="0" algn="l">
              <a:spcBef>
                <a:spcPts val="0"/>
              </a:spcBef>
              <a:spcAft>
                <a:spcPts val="0"/>
              </a:spcAft>
              <a:buClr>
                <a:srgbClr val="202122"/>
              </a:buClr>
              <a:buSzPct val="100000"/>
              <a:buFont typeface="Roboto"/>
              <a:buChar char="-"/>
            </a:pPr>
            <a:r>
              <a:rPr lang="fr" sz="1800">
                <a:solidFill>
                  <a:srgbClr val="202122"/>
                </a:solidFill>
                <a:highlight>
                  <a:srgbClr val="FFFFFF"/>
                </a:highlight>
                <a:latin typeface="Roboto"/>
                <a:ea typeface="Roboto"/>
                <a:cs typeface="Roboto"/>
                <a:sym typeface="Roboto"/>
              </a:rPr>
              <a:t>La classe qui doit gérer le changement d’état de la porte contient un scriptableobject avec l’information et mets à jour la donnée dans le scriptable object. Toutes les autres classe qui doivent avoir l’information ont accès au scriptableobject et peuvent la lire directement (Proche du précédent mais moins gourmand en </a:t>
            </a:r>
            <a:r>
              <a:rPr lang="fr" sz="1800">
                <a:solidFill>
                  <a:srgbClr val="202122"/>
                </a:solidFill>
                <a:highlight>
                  <a:srgbClr val="FFFFFF"/>
                </a:highlight>
                <a:latin typeface="Roboto"/>
                <a:ea typeface="Roboto"/>
                <a:cs typeface="Roboto"/>
                <a:sym typeface="Roboto"/>
              </a:rPr>
              <a:t>ressources</a:t>
            </a:r>
            <a:r>
              <a:rPr lang="fr" sz="1800">
                <a:solidFill>
                  <a:srgbClr val="202122"/>
                </a:solidFill>
                <a:highlight>
                  <a:srgbClr val="FFFFFF"/>
                </a:highlight>
                <a:latin typeface="Roboto"/>
                <a:ea typeface="Roboto"/>
                <a:cs typeface="Roboto"/>
                <a:sym typeface="Roboto"/>
              </a:rPr>
              <a:t>).</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0"/>
              </a:spcAft>
              <a:buNone/>
            </a:pPr>
            <a:r>
              <a:rPr lang="fr" sz="1800">
                <a:solidFill>
                  <a:srgbClr val="202122"/>
                </a:solidFill>
                <a:highlight>
                  <a:srgbClr val="FFFFFF"/>
                </a:highlight>
                <a:latin typeface="Roboto"/>
                <a:ea typeface="Roboto"/>
                <a:cs typeface="Roboto"/>
                <a:sym typeface="Roboto"/>
              </a:rPr>
              <a:t>On voit ici que le ScriptableObject contient l’information et la partage avec toutes les classes qui y ont accès.</a:t>
            </a:r>
            <a:endParaRPr sz="1800">
              <a:solidFill>
                <a:srgbClr val="202122"/>
              </a:solidFill>
              <a:highlight>
                <a:srgbClr val="FFFFFF"/>
              </a:highlight>
              <a:latin typeface="Roboto"/>
              <a:ea typeface="Roboto"/>
              <a:cs typeface="Roboto"/>
              <a:sym typeface="Roboto"/>
            </a:endParaRPr>
          </a:p>
          <a:p>
            <a:pPr indent="0" lvl="0" marL="0" rtl="0" algn="l">
              <a:spcBef>
                <a:spcPts val="0"/>
              </a:spcBef>
              <a:spcAft>
                <a:spcPts val="1200"/>
              </a:spcAft>
              <a:buNone/>
            </a:pPr>
            <a:r>
              <a:rPr lang="fr" sz="1800">
                <a:solidFill>
                  <a:srgbClr val="202122"/>
                </a:solidFill>
                <a:highlight>
                  <a:srgbClr val="FFFFFF"/>
                </a:highlight>
                <a:latin typeface="Roboto"/>
                <a:ea typeface="Roboto"/>
                <a:cs typeface="Roboto"/>
                <a:sym typeface="Roboto"/>
              </a:rPr>
              <a:t>On notera qu’il concerve les données UNIQUEMENT pendant que l’application fonctionne, les données sont perdues en cas </a:t>
            </a:r>
            <a:r>
              <a:rPr lang="fr" sz="1800">
                <a:solidFill>
                  <a:srgbClr val="202122"/>
                </a:solidFill>
                <a:highlight>
                  <a:srgbClr val="FFFFFF"/>
                </a:highlight>
                <a:latin typeface="Roboto"/>
                <a:ea typeface="Roboto"/>
                <a:cs typeface="Roboto"/>
                <a:sym typeface="Roboto"/>
              </a:rPr>
              <a:t>d'arrêt</a:t>
            </a:r>
            <a:r>
              <a:rPr lang="fr" sz="1800">
                <a:solidFill>
                  <a:srgbClr val="202122"/>
                </a:solidFill>
                <a:highlight>
                  <a:srgbClr val="FFFFFF"/>
                </a:highlight>
                <a:latin typeface="Roboto"/>
                <a:ea typeface="Roboto"/>
                <a:cs typeface="Roboto"/>
                <a:sym typeface="Roboto"/>
              </a:rPr>
              <a:t>.</a:t>
            </a:r>
            <a:endParaRPr sz="2200">
              <a:latin typeface="Roboto"/>
              <a:ea typeface="Roboto"/>
              <a:cs typeface="Roboto"/>
              <a:sym typeface="Roboto"/>
            </a:endParaRPr>
          </a:p>
        </p:txBody>
      </p:sp>
      <p:sp>
        <p:nvSpPr>
          <p:cNvPr id="130" name="Google Shape;130;p19"/>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Persistence des données avec Unity</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fr">
                <a:latin typeface="Roboto"/>
                <a:ea typeface="Roboto"/>
                <a:cs typeface="Roboto"/>
                <a:sym typeface="Roboto"/>
              </a:rPr>
              <a:t>Le ScriptableObject :</a:t>
            </a:r>
            <a:endParaRPr>
              <a:latin typeface="Roboto"/>
              <a:ea typeface="Roboto"/>
              <a:cs typeface="Roboto"/>
              <a:sym typeface="Roboto"/>
            </a:endParaRPr>
          </a:p>
        </p:txBody>
      </p:sp>
      <p:sp>
        <p:nvSpPr>
          <p:cNvPr id="136" name="Google Shape;136;p20"/>
          <p:cNvSpPr txBox="1"/>
          <p:nvPr>
            <p:ph idx="1" type="body"/>
          </p:nvPr>
        </p:nvSpPr>
        <p:spPr>
          <a:xfrm>
            <a:off x="729450" y="2078875"/>
            <a:ext cx="7688700" cy="2572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fr" sz="1800">
                <a:solidFill>
                  <a:srgbClr val="202122"/>
                </a:solidFill>
                <a:highlight>
                  <a:srgbClr val="FFFFFF"/>
                </a:highlight>
                <a:latin typeface="Roboto"/>
                <a:ea typeface="Roboto"/>
                <a:cs typeface="Roboto"/>
                <a:sym typeface="Roboto"/>
              </a:rPr>
              <a:t>Exercice 1 :</a:t>
            </a:r>
            <a:endParaRPr b="1" sz="1800">
              <a:solidFill>
                <a:srgbClr val="202122"/>
              </a:solidFill>
              <a:highlight>
                <a:srgbClr val="FFFFFF"/>
              </a:highlight>
              <a:latin typeface="Roboto"/>
              <a:ea typeface="Roboto"/>
              <a:cs typeface="Roboto"/>
              <a:sym typeface="Roboto"/>
            </a:endParaRPr>
          </a:p>
          <a:p>
            <a:pPr indent="0" lvl="0" marL="0" rtl="0" algn="l">
              <a:spcBef>
                <a:spcPts val="1200"/>
              </a:spcBef>
              <a:spcAft>
                <a:spcPts val="0"/>
              </a:spcAft>
              <a:buNone/>
            </a:pPr>
            <a:r>
              <a:rPr lang="fr" sz="1800">
                <a:solidFill>
                  <a:srgbClr val="202122"/>
                </a:solidFill>
                <a:highlight>
                  <a:srgbClr val="FFFFFF"/>
                </a:highlight>
                <a:latin typeface="Roboto"/>
                <a:ea typeface="Roboto"/>
                <a:cs typeface="Roboto"/>
                <a:sym typeface="Roboto"/>
              </a:rPr>
              <a:t>Dans le projet ChildRoom en VR, créez un scriptableobject contenant des informations d’état pour élément interactable de la pièce. Le mettre en place dans toutes les classes qui en ont besoin avec la mise à jour des données.</a:t>
            </a:r>
            <a:endParaRPr sz="1800">
              <a:solidFill>
                <a:srgbClr val="202122"/>
              </a:solidFill>
              <a:highlight>
                <a:srgbClr val="FFFFFF"/>
              </a:highlight>
              <a:latin typeface="Roboto"/>
              <a:ea typeface="Roboto"/>
              <a:cs typeface="Roboto"/>
              <a:sym typeface="Roboto"/>
            </a:endParaRPr>
          </a:p>
          <a:p>
            <a:pPr indent="0" lvl="0" marL="0" rtl="0" algn="l">
              <a:spcBef>
                <a:spcPts val="1200"/>
              </a:spcBef>
              <a:spcAft>
                <a:spcPts val="0"/>
              </a:spcAft>
              <a:buNone/>
            </a:pPr>
            <a:r>
              <a:rPr lang="fr" sz="1800">
                <a:solidFill>
                  <a:srgbClr val="202122"/>
                </a:solidFill>
                <a:highlight>
                  <a:srgbClr val="FFFFFF"/>
                </a:highlight>
                <a:latin typeface="Roboto"/>
                <a:ea typeface="Roboto"/>
                <a:cs typeface="Roboto"/>
                <a:sym typeface="Roboto"/>
              </a:rPr>
              <a:t>Pour rappel :</a:t>
            </a:r>
            <a:endParaRPr sz="1800">
              <a:solidFill>
                <a:srgbClr val="202122"/>
              </a:solidFill>
              <a:highlight>
                <a:srgbClr val="FFFFFF"/>
              </a:highlight>
              <a:latin typeface="Roboto"/>
              <a:ea typeface="Roboto"/>
              <a:cs typeface="Roboto"/>
              <a:sym typeface="Roboto"/>
            </a:endParaRPr>
          </a:p>
          <a:p>
            <a:pPr indent="-300037" lvl="0" marL="457200" rtl="0" algn="l">
              <a:spcBef>
                <a:spcPts val="1200"/>
              </a:spcBef>
              <a:spcAft>
                <a:spcPts val="0"/>
              </a:spcAft>
              <a:buClr>
                <a:srgbClr val="202122"/>
              </a:buClr>
              <a:buSzPct val="100000"/>
              <a:buFont typeface="Roboto"/>
              <a:buChar char="-"/>
            </a:pPr>
            <a:r>
              <a:rPr lang="fr" sz="1800">
                <a:solidFill>
                  <a:srgbClr val="202122"/>
                </a:solidFill>
                <a:highlight>
                  <a:srgbClr val="FFFFFF"/>
                </a:highlight>
                <a:latin typeface="Roboto"/>
                <a:ea typeface="Roboto"/>
                <a:cs typeface="Roboto"/>
                <a:sym typeface="Roboto"/>
              </a:rPr>
              <a:t>la porte du placard</a:t>
            </a:r>
            <a:endParaRPr sz="1800">
              <a:solidFill>
                <a:srgbClr val="202122"/>
              </a:solidFill>
              <a:highlight>
                <a:srgbClr val="FFFFFF"/>
              </a:highlight>
              <a:latin typeface="Roboto"/>
              <a:ea typeface="Roboto"/>
              <a:cs typeface="Roboto"/>
              <a:sym typeface="Roboto"/>
            </a:endParaRPr>
          </a:p>
          <a:p>
            <a:pPr indent="-300037" lvl="0" marL="457200" rtl="0" algn="l">
              <a:spcBef>
                <a:spcPts val="0"/>
              </a:spcBef>
              <a:spcAft>
                <a:spcPts val="0"/>
              </a:spcAft>
              <a:buClr>
                <a:srgbClr val="202122"/>
              </a:buClr>
              <a:buSzPct val="100000"/>
              <a:buFont typeface="Roboto"/>
              <a:buChar char="-"/>
            </a:pPr>
            <a:r>
              <a:rPr lang="fr" sz="1800">
                <a:solidFill>
                  <a:srgbClr val="202122"/>
                </a:solidFill>
                <a:highlight>
                  <a:srgbClr val="FFFFFF"/>
                </a:highlight>
                <a:latin typeface="Roboto"/>
                <a:ea typeface="Roboto"/>
                <a:cs typeface="Roboto"/>
                <a:sym typeface="Roboto"/>
              </a:rPr>
              <a:t>le tiroir</a:t>
            </a:r>
            <a:endParaRPr sz="1800">
              <a:solidFill>
                <a:srgbClr val="202122"/>
              </a:solidFill>
              <a:highlight>
                <a:srgbClr val="FFFFFF"/>
              </a:highlight>
              <a:latin typeface="Roboto"/>
              <a:ea typeface="Roboto"/>
              <a:cs typeface="Roboto"/>
              <a:sym typeface="Roboto"/>
            </a:endParaRPr>
          </a:p>
          <a:p>
            <a:pPr indent="-300037" lvl="0" marL="457200" rtl="0" algn="l">
              <a:spcBef>
                <a:spcPts val="0"/>
              </a:spcBef>
              <a:spcAft>
                <a:spcPts val="0"/>
              </a:spcAft>
              <a:buClr>
                <a:srgbClr val="202122"/>
              </a:buClr>
              <a:buSzPct val="100000"/>
              <a:buFont typeface="Roboto"/>
              <a:buChar char="-"/>
            </a:pPr>
            <a:r>
              <a:rPr lang="fr" sz="1800">
                <a:solidFill>
                  <a:srgbClr val="202122"/>
                </a:solidFill>
                <a:highlight>
                  <a:srgbClr val="FFFFFF"/>
                </a:highlight>
                <a:latin typeface="Roboto"/>
                <a:ea typeface="Roboto"/>
                <a:cs typeface="Roboto"/>
                <a:sym typeface="Roboto"/>
              </a:rPr>
              <a:t>la balle</a:t>
            </a:r>
            <a:endParaRPr sz="1800">
              <a:solidFill>
                <a:srgbClr val="202122"/>
              </a:solidFill>
              <a:highlight>
                <a:srgbClr val="FFFFFF"/>
              </a:highlight>
              <a:latin typeface="Roboto"/>
              <a:ea typeface="Roboto"/>
              <a:cs typeface="Roboto"/>
              <a:sym typeface="Roboto"/>
            </a:endParaRPr>
          </a:p>
          <a:p>
            <a:pPr indent="-300037" lvl="0" marL="457200" rtl="0" algn="l">
              <a:spcBef>
                <a:spcPts val="0"/>
              </a:spcBef>
              <a:spcAft>
                <a:spcPts val="0"/>
              </a:spcAft>
              <a:buClr>
                <a:srgbClr val="202122"/>
              </a:buClr>
              <a:buSzPct val="100000"/>
              <a:buFont typeface="Roboto"/>
              <a:buChar char="-"/>
            </a:pPr>
            <a:r>
              <a:rPr lang="fr" sz="1800">
                <a:solidFill>
                  <a:srgbClr val="202122"/>
                </a:solidFill>
                <a:highlight>
                  <a:srgbClr val="FFFFFF"/>
                </a:highlight>
                <a:latin typeface="Roboto"/>
                <a:ea typeface="Roboto"/>
                <a:cs typeface="Roboto"/>
                <a:sym typeface="Roboto"/>
              </a:rPr>
              <a:t>l'interrupteur</a:t>
            </a:r>
            <a:endParaRPr sz="1800">
              <a:solidFill>
                <a:srgbClr val="202122"/>
              </a:solidFill>
              <a:highlight>
                <a:srgbClr val="FFFFFF"/>
              </a:highlight>
              <a:latin typeface="Roboto"/>
              <a:ea typeface="Roboto"/>
              <a:cs typeface="Roboto"/>
              <a:sym typeface="Roboto"/>
            </a:endParaRPr>
          </a:p>
          <a:p>
            <a:pPr indent="-300037" lvl="0" marL="457200" rtl="0" algn="l">
              <a:spcBef>
                <a:spcPts val="0"/>
              </a:spcBef>
              <a:spcAft>
                <a:spcPts val="0"/>
              </a:spcAft>
              <a:buClr>
                <a:srgbClr val="202122"/>
              </a:buClr>
              <a:buSzPct val="100000"/>
              <a:buFont typeface="Roboto"/>
              <a:buChar char="-"/>
            </a:pPr>
            <a:r>
              <a:rPr lang="fr" sz="1800">
                <a:solidFill>
                  <a:srgbClr val="202122"/>
                </a:solidFill>
                <a:highlight>
                  <a:srgbClr val="FFFFFF"/>
                </a:highlight>
                <a:latin typeface="Roboto"/>
                <a:ea typeface="Roboto"/>
                <a:cs typeface="Roboto"/>
                <a:sym typeface="Roboto"/>
              </a:rPr>
              <a:t>le mur</a:t>
            </a:r>
            <a:endParaRPr sz="1800">
              <a:solidFill>
                <a:srgbClr val="202122"/>
              </a:solidFill>
              <a:highlight>
                <a:srgbClr val="FFFFFF"/>
              </a:highlight>
              <a:latin typeface="Roboto"/>
              <a:ea typeface="Roboto"/>
              <a:cs typeface="Roboto"/>
              <a:sym typeface="Roboto"/>
            </a:endParaRPr>
          </a:p>
          <a:p>
            <a:pPr indent="0" lvl="0" marL="0" rtl="0" algn="l">
              <a:spcBef>
                <a:spcPts val="1200"/>
              </a:spcBef>
              <a:spcAft>
                <a:spcPts val="1200"/>
              </a:spcAft>
              <a:buNone/>
            </a:pPr>
            <a:r>
              <a:rPr lang="fr" sz="1800">
                <a:solidFill>
                  <a:srgbClr val="202122"/>
                </a:solidFill>
                <a:highlight>
                  <a:srgbClr val="FFFFFF"/>
                </a:highlight>
                <a:latin typeface="Roboto"/>
                <a:ea typeface="Roboto"/>
                <a:cs typeface="Roboto"/>
                <a:sym typeface="Roboto"/>
              </a:rPr>
              <a:t>Second rappel : on définit d’abord les données et leur type avant de créer un scriptable object. </a:t>
            </a:r>
            <a:endParaRPr sz="1800">
              <a:solidFill>
                <a:srgbClr val="202122"/>
              </a:solidFill>
              <a:highlight>
                <a:srgbClr val="FFFFFF"/>
              </a:highlight>
              <a:latin typeface="Roboto"/>
              <a:ea typeface="Roboto"/>
              <a:cs typeface="Roboto"/>
              <a:sym typeface="Roboto"/>
            </a:endParaRPr>
          </a:p>
        </p:txBody>
      </p:sp>
      <p:sp>
        <p:nvSpPr>
          <p:cNvPr id="137" name="Google Shape;137;p20"/>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Persistence des données avec Unity</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fr">
                <a:latin typeface="Roboto"/>
                <a:ea typeface="Roboto"/>
                <a:cs typeface="Roboto"/>
                <a:sym typeface="Roboto"/>
              </a:rPr>
              <a:t>Le ScriptableObject :</a:t>
            </a:r>
            <a:endParaRPr>
              <a:latin typeface="Roboto"/>
              <a:ea typeface="Roboto"/>
              <a:cs typeface="Roboto"/>
              <a:sym typeface="Roboto"/>
            </a:endParaRPr>
          </a:p>
        </p:txBody>
      </p:sp>
      <p:sp>
        <p:nvSpPr>
          <p:cNvPr id="143" name="Google Shape;143;p21"/>
          <p:cNvSpPr txBox="1"/>
          <p:nvPr>
            <p:ph idx="1" type="body"/>
          </p:nvPr>
        </p:nvSpPr>
        <p:spPr>
          <a:xfrm>
            <a:off x="729450" y="2078875"/>
            <a:ext cx="7688700" cy="2572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fr" sz="1800">
                <a:solidFill>
                  <a:srgbClr val="202122"/>
                </a:solidFill>
                <a:highlight>
                  <a:srgbClr val="FFFFFF"/>
                </a:highlight>
                <a:latin typeface="Roboto"/>
                <a:ea typeface="Roboto"/>
                <a:cs typeface="Roboto"/>
                <a:sym typeface="Roboto"/>
              </a:rPr>
              <a:t>Exercice 2 :</a:t>
            </a:r>
            <a:endParaRPr b="1" sz="1800">
              <a:solidFill>
                <a:srgbClr val="202122"/>
              </a:solidFill>
              <a:highlight>
                <a:srgbClr val="FFFFFF"/>
              </a:highlight>
              <a:latin typeface="Roboto"/>
              <a:ea typeface="Roboto"/>
              <a:cs typeface="Roboto"/>
              <a:sym typeface="Roboto"/>
            </a:endParaRPr>
          </a:p>
          <a:p>
            <a:pPr indent="0" lvl="0" marL="0" rtl="0" algn="l">
              <a:spcBef>
                <a:spcPts val="1200"/>
              </a:spcBef>
              <a:spcAft>
                <a:spcPts val="0"/>
              </a:spcAft>
              <a:buNone/>
            </a:pPr>
            <a:r>
              <a:rPr lang="fr" sz="1800">
                <a:solidFill>
                  <a:srgbClr val="202122"/>
                </a:solidFill>
                <a:highlight>
                  <a:srgbClr val="FFFFFF"/>
                </a:highlight>
                <a:latin typeface="Roboto"/>
                <a:ea typeface="Roboto"/>
                <a:cs typeface="Roboto"/>
                <a:sym typeface="Roboto"/>
              </a:rPr>
              <a:t>Une fois le scriptable object mis en place, créez un système de rechargement de scène et faites en sorte que la scène reprenne la même configuration que la scène que vous venez de quitter.</a:t>
            </a:r>
            <a:endParaRPr sz="1800">
              <a:solidFill>
                <a:srgbClr val="202122"/>
              </a:solidFill>
              <a:highlight>
                <a:srgbClr val="FFFFFF"/>
              </a:highlight>
              <a:latin typeface="Roboto"/>
              <a:ea typeface="Roboto"/>
              <a:cs typeface="Roboto"/>
              <a:sym typeface="Roboto"/>
            </a:endParaRPr>
          </a:p>
          <a:p>
            <a:pPr indent="0" lvl="0" marL="0" rtl="0" algn="l">
              <a:spcBef>
                <a:spcPts val="1200"/>
              </a:spcBef>
              <a:spcAft>
                <a:spcPts val="0"/>
              </a:spcAft>
              <a:buNone/>
            </a:pPr>
            <a:r>
              <a:rPr lang="fr" sz="1800">
                <a:solidFill>
                  <a:srgbClr val="202122"/>
                </a:solidFill>
                <a:highlight>
                  <a:srgbClr val="FFFFFF"/>
                </a:highlight>
                <a:latin typeface="Roboto"/>
                <a:ea typeface="Roboto"/>
                <a:cs typeface="Roboto"/>
                <a:sym typeface="Roboto"/>
              </a:rPr>
              <a:t>La difficulté vient du fait que votre scène ne charge pas les données du ScriptableObject au chargement de la scène donc il faut corriger cela.</a:t>
            </a:r>
            <a:endParaRPr sz="1800">
              <a:solidFill>
                <a:srgbClr val="20212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800">
              <a:solidFill>
                <a:srgbClr val="202122"/>
              </a:solidFill>
              <a:highlight>
                <a:srgbClr val="FFFFFF"/>
              </a:highlight>
              <a:latin typeface="Roboto"/>
              <a:ea typeface="Roboto"/>
              <a:cs typeface="Roboto"/>
              <a:sym typeface="Roboto"/>
            </a:endParaRPr>
          </a:p>
        </p:txBody>
      </p:sp>
      <p:sp>
        <p:nvSpPr>
          <p:cNvPr id="144" name="Google Shape;144;p21"/>
          <p:cNvSpPr txBox="1"/>
          <p:nvPr>
            <p:ph type="title"/>
          </p:nvPr>
        </p:nvSpPr>
        <p:spPr>
          <a:xfrm>
            <a:off x="604575" y="0"/>
            <a:ext cx="7688700" cy="4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accent1"/>
                </a:solidFill>
                <a:latin typeface="Roboto"/>
                <a:ea typeface="Roboto"/>
                <a:cs typeface="Roboto"/>
                <a:sym typeface="Roboto"/>
              </a:rPr>
              <a:t>Persistence des données avec Unity</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