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5" r:id="rId5"/>
    <p:sldId id="266" r:id="rId6"/>
    <p:sldId id="259" r:id="rId7"/>
    <p:sldId id="260" r:id="rId8"/>
    <p:sldId id="261" r:id="rId9"/>
    <p:sldId id="262" r:id="rId10"/>
    <p:sldId id="264" r:id="rId11"/>
    <p:sldId id="267" r:id="rId12"/>
    <p:sldId id="270"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82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ECA8A-F4E9-426C-B779-ED9F899C4207}" type="datetimeFigureOut">
              <a:rPr lang="fr-FR" smtClean="0"/>
              <a:t>28/04/2022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AC506-5ECE-4C25-A9EE-B4887E05AB63}" type="slidenum">
              <a:rPr lang="fr-FR" smtClean="0"/>
              <a:t>‹N°›</a:t>
            </a:fld>
            <a:endParaRPr lang="fr-FR"/>
          </a:p>
        </p:txBody>
      </p:sp>
    </p:spTree>
    <p:extLst>
      <p:ext uri="{BB962C8B-B14F-4D97-AF65-F5344CB8AC3E}">
        <p14:creationId xmlns:p14="http://schemas.microsoft.com/office/powerpoint/2010/main" val="287753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2</a:t>
            </a:fld>
            <a:endParaRPr lang="fr-FR"/>
          </a:p>
        </p:txBody>
      </p:sp>
    </p:spTree>
    <p:extLst>
      <p:ext uri="{BB962C8B-B14F-4D97-AF65-F5344CB8AC3E}">
        <p14:creationId xmlns:p14="http://schemas.microsoft.com/office/powerpoint/2010/main" val="981710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11</a:t>
            </a:fld>
            <a:endParaRPr lang="fr-FR"/>
          </a:p>
        </p:txBody>
      </p:sp>
    </p:spTree>
    <p:extLst>
      <p:ext uri="{BB962C8B-B14F-4D97-AF65-F5344CB8AC3E}">
        <p14:creationId xmlns:p14="http://schemas.microsoft.com/office/powerpoint/2010/main" val="605251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12</a:t>
            </a:fld>
            <a:endParaRPr lang="fr-FR"/>
          </a:p>
        </p:txBody>
      </p:sp>
    </p:spTree>
    <p:extLst>
      <p:ext uri="{BB962C8B-B14F-4D97-AF65-F5344CB8AC3E}">
        <p14:creationId xmlns:p14="http://schemas.microsoft.com/office/powerpoint/2010/main" val="3403606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13</a:t>
            </a:fld>
            <a:endParaRPr lang="fr-FR"/>
          </a:p>
        </p:txBody>
      </p:sp>
    </p:spTree>
    <p:extLst>
      <p:ext uri="{BB962C8B-B14F-4D97-AF65-F5344CB8AC3E}">
        <p14:creationId xmlns:p14="http://schemas.microsoft.com/office/powerpoint/2010/main" val="9792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14</a:t>
            </a:fld>
            <a:endParaRPr lang="fr-FR"/>
          </a:p>
        </p:txBody>
      </p:sp>
    </p:spTree>
    <p:extLst>
      <p:ext uri="{BB962C8B-B14F-4D97-AF65-F5344CB8AC3E}">
        <p14:creationId xmlns:p14="http://schemas.microsoft.com/office/powerpoint/2010/main" val="201232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3</a:t>
            </a:fld>
            <a:endParaRPr lang="fr-FR"/>
          </a:p>
        </p:txBody>
      </p:sp>
    </p:spTree>
    <p:extLst>
      <p:ext uri="{BB962C8B-B14F-4D97-AF65-F5344CB8AC3E}">
        <p14:creationId xmlns:p14="http://schemas.microsoft.com/office/powerpoint/2010/main" val="53829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4</a:t>
            </a:fld>
            <a:endParaRPr lang="fr-FR"/>
          </a:p>
        </p:txBody>
      </p:sp>
    </p:spTree>
    <p:extLst>
      <p:ext uri="{BB962C8B-B14F-4D97-AF65-F5344CB8AC3E}">
        <p14:creationId xmlns:p14="http://schemas.microsoft.com/office/powerpoint/2010/main" val="419663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5</a:t>
            </a:fld>
            <a:endParaRPr lang="fr-FR"/>
          </a:p>
        </p:txBody>
      </p:sp>
    </p:spTree>
    <p:extLst>
      <p:ext uri="{BB962C8B-B14F-4D97-AF65-F5344CB8AC3E}">
        <p14:creationId xmlns:p14="http://schemas.microsoft.com/office/powerpoint/2010/main" val="335370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6</a:t>
            </a:fld>
            <a:endParaRPr lang="fr-FR"/>
          </a:p>
        </p:txBody>
      </p:sp>
    </p:spTree>
    <p:extLst>
      <p:ext uri="{BB962C8B-B14F-4D97-AF65-F5344CB8AC3E}">
        <p14:creationId xmlns:p14="http://schemas.microsoft.com/office/powerpoint/2010/main" val="252855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7</a:t>
            </a:fld>
            <a:endParaRPr lang="fr-FR"/>
          </a:p>
        </p:txBody>
      </p:sp>
    </p:spTree>
    <p:extLst>
      <p:ext uri="{BB962C8B-B14F-4D97-AF65-F5344CB8AC3E}">
        <p14:creationId xmlns:p14="http://schemas.microsoft.com/office/powerpoint/2010/main" val="341977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8</a:t>
            </a:fld>
            <a:endParaRPr lang="fr-FR"/>
          </a:p>
        </p:txBody>
      </p:sp>
    </p:spTree>
    <p:extLst>
      <p:ext uri="{BB962C8B-B14F-4D97-AF65-F5344CB8AC3E}">
        <p14:creationId xmlns:p14="http://schemas.microsoft.com/office/powerpoint/2010/main" val="2336366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9</a:t>
            </a:fld>
            <a:endParaRPr lang="fr-FR"/>
          </a:p>
        </p:txBody>
      </p:sp>
    </p:spTree>
    <p:extLst>
      <p:ext uri="{BB962C8B-B14F-4D97-AF65-F5344CB8AC3E}">
        <p14:creationId xmlns:p14="http://schemas.microsoft.com/office/powerpoint/2010/main" val="259255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BAC506-5ECE-4C25-A9EE-B4887E05AB63}" type="slidenum">
              <a:rPr lang="fr-FR" smtClean="0"/>
              <a:t>10</a:t>
            </a:fld>
            <a:endParaRPr lang="fr-FR"/>
          </a:p>
        </p:txBody>
      </p:sp>
    </p:spTree>
    <p:extLst>
      <p:ext uri="{BB962C8B-B14F-4D97-AF65-F5344CB8AC3E}">
        <p14:creationId xmlns:p14="http://schemas.microsoft.com/office/powerpoint/2010/main" val="406066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C0AAD-8EC9-4520-8558-BEADA43150E0}"/>
              </a:ext>
            </a:extLst>
          </p:cNvPr>
          <p:cNvSpPr>
            <a:spLocks noGrp="1"/>
          </p:cNvSpPr>
          <p:nvPr>
            <p:ph type="ctrTitle"/>
          </p:nvPr>
        </p:nvSpPr>
        <p:spPr>
          <a:xfrm>
            <a:off x="1524000" y="1122363"/>
            <a:ext cx="9144000" cy="2387600"/>
          </a:xfrm>
        </p:spPr>
        <p:txBody>
          <a:bodyPr anchor="b"/>
          <a:lstStyle>
            <a:lvl1pPr algn="ctr">
              <a:defRPr sz="4000">
                <a:latin typeface="Times New Roman" panose="02020603050405020304" pitchFamily="18" charset="0"/>
                <a:cs typeface="Times New Roman" panose="02020603050405020304" pitchFamily="18" charset="0"/>
              </a:defRPr>
            </a:lvl1pPr>
          </a:lstStyle>
          <a:p>
            <a:r>
              <a:rPr lang="fr-FR" dirty="0"/>
              <a:t>Modifiez le style du titre</a:t>
            </a:r>
          </a:p>
        </p:txBody>
      </p:sp>
      <p:sp>
        <p:nvSpPr>
          <p:cNvPr id="3" name="Sous-titre 2">
            <a:extLst>
              <a:ext uri="{FF2B5EF4-FFF2-40B4-BE49-F238E27FC236}">
                <a16:creationId xmlns:a16="http://schemas.microsoft.com/office/drawing/2014/main" id="{6C1354E8-67A8-46CF-8F9A-43153863D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a:extLst>
              <a:ext uri="{FF2B5EF4-FFF2-40B4-BE49-F238E27FC236}">
                <a16:creationId xmlns:a16="http://schemas.microsoft.com/office/drawing/2014/main" id="{5F6C2E4D-5325-4679-8290-2B579D8C4524}"/>
              </a:ext>
            </a:extLst>
          </p:cNvPr>
          <p:cNvSpPr>
            <a:spLocks noGrp="1"/>
          </p:cNvSpPr>
          <p:nvPr>
            <p:ph type="dt" sz="half" idx="10"/>
          </p:nvPr>
        </p:nvSpPr>
        <p:spPr/>
        <p:txBody>
          <a:bodyPr/>
          <a:lstStyle/>
          <a:p>
            <a:fld id="{CDECAAAB-4EFC-4775-B9C8-87258080C94E}" type="datetimeFigureOut">
              <a:rPr lang="fr-FR" smtClean="0"/>
              <a:t>28/04/2022</a:t>
            </a:fld>
            <a:endParaRPr lang="fr-FR" dirty="0"/>
          </a:p>
        </p:txBody>
      </p:sp>
      <p:sp>
        <p:nvSpPr>
          <p:cNvPr id="5" name="Espace réservé du pied de page 4">
            <a:extLst>
              <a:ext uri="{FF2B5EF4-FFF2-40B4-BE49-F238E27FC236}">
                <a16:creationId xmlns:a16="http://schemas.microsoft.com/office/drawing/2014/main" id="{265C8CAE-E9AB-4F46-B9B8-BAAC574D7A4D}"/>
              </a:ext>
            </a:extLst>
          </p:cNvPr>
          <p:cNvSpPr>
            <a:spLocks noGrp="1"/>
          </p:cNvSpPr>
          <p:nvPr>
            <p:ph type="ftr" sz="quarter" idx="11"/>
          </p:nvPr>
        </p:nvSpPr>
        <p:spPr/>
        <p:txBody>
          <a:bodyPr/>
          <a:lstStyle>
            <a:lvl1pPr>
              <a:defRPr sz="1800">
                <a:latin typeface="Times New Roman" panose="02020603050405020304" pitchFamily="18" charset="0"/>
                <a:cs typeface="Times New Roman" panose="02020603050405020304" pitchFamily="18" charset="0"/>
              </a:defRPr>
            </a:lvl1pPr>
          </a:lstStyle>
          <a:p>
            <a:endParaRPr lang="fr-FR" dirty="0"/>
          </a:p>
        </p:txBody>
      </p:sp>
      <p:sp>
        <p:nvSpPr>
          <p:cNvPr id="6" name="Espace réservé du numéro de diapositive 5">
            <a:extLst>
              <a:ext uri="{FF2B5EF4-FFF2-40B4-BE49-F238E27FC236}">
                <a16:creationId xmlns:a16="http://schemas.microsoft.com/office/drawing/2014/main" id="{0342B023-9532-49D2-8C85-F83C63D5791B}"/>
              </a:ext>
            </a:extLst>
          </p:cNvPr>
          <p:cNvSpPr>
            <a:spLocks noGrp="1"/>
          </p:cNvSpPr>
          <p:nvPr>
            <p:ph type="sldNum" sz="quarter" idx="12"/>
          </p:nvPr>
        </p:nvSpPr>
        <p:spPr/>
        <p:txBody>
          <a:bodyPr/>
          <a:lstStyle/>
          <a:p>
            <a:fld id="{8517553E-6DEF-4364-BB72-239D296AC9B1}" type="slidenum">
              <a:rPr lang="fr-FR" smtClean="0"/>
              <a:t>‹N°›</a:t>
            </a:fld>
            <a:endParaRPr lang="fr-FR" dirty="0"/>
          </a:p>
        </p:txBody>
      </p:sp>
    </p:spTree>
    <p:extLst>
      <p:ext uri="{BB962C8B-B14F-4D97-AF65-F5344CB8AC3E}">
        <p14:creationId xmlns:p14="http://schemas.microsoft.com/office/powerpoint/2010/main" val="283753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451D0-0FBB-4C1E-9F49-68963A746B2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65FFB48-C30B-42E4-B944-1D69F8B267F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B17986-DBA8-4B80-BED6-74D4FD00BBDC}"/>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5" name="Espace réservé du pied de page 4">
            <a:extLst>
              <a:ext uri="{FF2B5EF4-FFF2-40B4-BE49-F238E27FC236}">
                <a16:creationId xmlns:a16="http://schemas.microsoft.com/office/drawing/2014/main" id="{92288328-EA59-4F08-A77C-8B01F2B52B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DDEE12-7BFA-47E1-8CF0-DB2FC7CAFFB2}"/>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184697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73254AE-29DE-411B-B5FB-7A0EC616DE3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AF7C079-DF0B-429E-8A14-328861470D3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6F455E-7D28-4ACB-9876-A89B2FB34BCA}"/>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5" name="Espace réservé du pied de page 4">
            <a:extLst>
              <a:ext uri="{FF2B5EF4-FFF2-40B4-BE49-F238E27FC236}">
                <a16:creationId xmlns:a16="http://schemas.microsoft.com/office/drawing/2014/main" id="{ECB765A9-2F1C-4CD3-927F-08BB7C22E3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5FB552-7002-45D9-A497-49001AC2D724}"/>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56790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47375-E678-40BF-BB62-4FEF96D816D0}"/>
              </a:ext>
            </a:extLst>
          </p:cNvPr>
          <p:cNvSpPr>
            <a:spLocks noGrp="1"/>
          </p:cNvSpPr>
          <p:nvPr>
            <p:ph type="title"/>
          </p:nvPr>
        </p:nvSpPr>
        <p:spPr/>
        <p:txBody>
          <a:bodyPr/>
          <a:lstStyle/>
          <a:p>
            <a:r>
              <a:rPr lang="fr-FR" dirty="0"/>
              <a:t>Modifiez le style du titre</a:t>
            </a:r>
          </a:p>
        </p:txBody>
      </p:sp>
      <p:sp>
        <p:nvSpPr>
          <p:cNvPr id="3" name="Espace réservé du contenu 2">
            <a:extLst>
              <a:ext uri="{FF2B5EF4-FFF2-40B4-BE49-F238E27FC236}">
                <a16:creationId xmlns:a16="http://schemas.microsoft.com/office/drawing/2014/main" id="{3BCE2895-F8AA-4364-A325-C6274804106E}"/>
              </a:ext>
            </a:extLst>
          </p:cNvPr>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A39835D2-B74A-4C9C-B7A4-1DDE57C079DD}"/>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5" name="Espace réservé du pied de page 4">
            <a:extLst>
              <a:ext uri="{FF2B5EF4-FFF2-40B4-BE49-F238E27FC236}">
                <a16:creationId xmlns:a16="http://schemas.microsoft.com/office/drawing/2014/main" id="{D038B530-F9FD-4324-BF16-87FAAF528F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8A62ED-1194-4FEF-BD9B-C680989100B5}"/>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234284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7B6985-E02C-4BB5-835A-CD867CC8B4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54DBB8B-4A41-418C-9BBC-5FEFE8B8D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1C4BF94-84A5-4B0A-9160-FEF90DC7DEF8}"/>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5" name="Espace réservé du pied de page 4">
            <a:extLst>
              <a:ext uri="{FF2B5EF4-FFF2-40B4-BE49-F238E27FC236}">
                <a16:creationId xmlns:a16="http://schemas.microsoft.com/office/drawing/2014/main" id="{03847C1D-C973-44D1-A351-765924751F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862730-8031-4930-8B7C-D2D4AF3AA11C}"/>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123805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3B83B-A984-4A57-B720-CBBC216A5E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E336055-ED26-46D8-A6C5-D8B9A0FB03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C1CC8EE-F5CD-4CB6-81FA-B45459CED0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419F417-AF15-426B-A85B-17ED5ECBDA1E}"/>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6" name="Espace réservé du pied de page 5">
            <a:extLst>
              <a:ext uri="{FF2B5EF4-FFF2-40B4-BE49-F238E27FC236}">
                <a16:creationId xmlns:a16="http://schemas.microsoft.com/office/drawing/2014/main" id="{DFB46385-6B5F-4C8A-AC5C-C9A936FCA6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7B1F47-08CC-4ACF-8F6D-CF55FD7326AE}"/>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226175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F527D-B460-4ED3-BEB4-B974411FBAA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E3C9922-A6DF-4B8A-A9D9-2D377AB7C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26D495-5947-4771-9002-56DBED6452B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C40858F-2519-4141-94D6-17D1050C5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38AE262-B160-4643-AE4C-ADB141AF4BE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88DB11A-3892-4812-ABC6-B542B4F0349C}"/>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8" name="Espace réservé du pied de page 7">
            <a:extLst>
              <a:ext uri="{FF2B5EF4-FFF2-40B4-BE49-F238E27FC236}">
                <a16:creationId xmlns:a16="http://schemas.microsoft.com/office/drawing/2014/main" id="{CE10BB37-5D34-48D7-BF5C-3B9288CC40D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B16DF94-FF9A-4E42-9C1C-F9C42B72CEBA}"/>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323264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A056EA-CC03-4E24-B301-0F74F4BF174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74B8047-52F8-4B38-9D9F-B82777033C0A}"/>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4" name="Espace réservé du pied de page 3">
            <a:extLst>
              <a:ext uri="{FF2B5EF4-FFF2-40B4-BE49-F238E27FC236}">
                <a16:creationId xmlns:a16="http://schemas.microsoft.com/office/drawing/2014/main" id="{486E6713-DA13-4395-9453-928185C8178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DA4D7D9-6B17-4241-BB1E-E5944879EDF7}"/>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367352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C047593-9083-49EA-A5BF-A2B685371051}"/>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3" name="Espace réservé du pied de page 2">
            <a:extLst>
              <a:ext uri="{FF2B5EF4-FFF2-40B4-BE49-F238E27FC236}">
                <a16:creationId xmlns:a16="http://schemas.microsoft.com/office/drawing/2014/main" id="{516914E2-9A76-4BB0-84BC-E49A9790D6A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949FB71-E8EC-4D5D-BB41-44386DD55005}"/>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110613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A7F7D2-9C7B-4617-9799-7E3A61335C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E466D6E-3C11-4AB8-827F-C88473982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297F61E-BEC9-41E5-9EAB-83DF38827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603115-E410-43A4-89D9-91EABB7BF17E}"/>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6" name="Espace réservé du pied de page 5">
            <a:extLst>
              <a:ext uri="{FF2B5EF4-FFF2-40B4-BE49-F238E27FC236}">
                <a16:creationId xmlns:a16="http://schemas.microsoft.com/office/drawing/2014/main" id="{995B8474-FAAD-479A-9467-A68A3D10748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1CB800-5999-4EA7-94A5-8E64240A05B2}"/>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149950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38F38-71EF-463E-B33B-F44417D5F8F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F821665-3C8D-4E1B-880D-490FFAE96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0770A81-8656-4FD0-8CEC-78F519159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50B16B7-9889-49A9-A0BD-FD8BBEE3FDC5}"/>
              </a:ext>
            </a:extLst>
          </p:cNvPr>
          <p:cNvSpPr>
            <a:spLocks noGrp="1"/>
          </p:cNvSpPr>
          <p:nvPr>
            <p:ph type="dt" sz="half" idx="10"/>
          </p:nvPr>
        </p:nvSpPr>
        <p:spPr/>
        <p:txBody>
          <a:bodyPr/>
          <a:lstStyle/>
          <a:p>
            <a:fld id="{CDECAAAB-4EFC-4775-B9C8-87258080C94E}" type="datetimeFigureOut">
              <a:rPr lang="fr-FR" smtClean="0"/>
              <a:t>28/04/2022</a:t>
            </a:fld>
            <a:endParaRPr lang="fr-FR"/>
          </a:p>
        </p:txBody>
      </p:sp>
      <p:sp>
        <p:nvSpPr>
          <p:cNvPr id="6" name="Espace réservé du pied de page 5">
            <a:extLst>
              <a:ext uri="{FF2B5EF4-FFF2-40B4-BE49-F238E27FC236}">
                <a16:creationId xmlns:a16="http://schemas.microsoft.com/office/drawing/2014/main" id="{1CBEAA5C-7B41-4DD4-8855-773F0DD9C1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02CD5A-ECB0-456C-A142-2127F0EDB83E}"/>
              </a:ext>
            </a:extLst>
          </p:cNvPr>
          <p:cNvSpPr>
            <a:spLocks noGrp="1"/>
          </p:cNvSpPr>
          <p:nvPr>
            <p:ph type="sldNum" sz="quarter" idx="12"/>
          </p:nvPr>
        </p:nvSpPr>
        <p:spPr/>
        <p:txBody>
          <a:bodyPr/>
          <a:lstStyle/>
          <a:p>
            <a:fld id="{8517553E-6DEF-4364-BB72-239D296AC9B1}" type="slidenum">
              <a:rPr lang="fr-FR" smtClean="0"/>
              <a:t>‹N°›</a:t>
            </a:fld>
            <a:endParaRPr lang="fr-FR"/>
          </a:p>
        </p:txBody>
      </p:sp>
    </p:spTree>
    <p:extLst>
      <p:ext uri="{BB962C8B-B14F-4D97-AF65-F5344CB8AC3E}">
        <p14:creationId xmlns:p14="http://schemas.microsoft.com/office/powerpoint/2010/main" val="152631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98F95DB-1FA2-4BD0-AD62-62BA2825C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A15DF18-5670-4D2C-8CC6-337310F25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1CA62A-9869-4E91-B53C-56BBF650A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CAAAB-4EFC-4775-B9C8-87258080C94E}" type="datetimeFigureOut">
              <a:rPr lang="fr-FR" smtClean="0"/>
              <a:t>28/04/2022</a:t>
            </a:fld>
            <a:endParaRPr lang="fr-FR"/>
          </a:p>
        </p:txBody>
      </p:sp>
      <p:sp>
        <p:nvSpPr>
          <p:cNvPr id="5" name="Espace réservé du pied de page 4">
            <a:extLst>
              <a:ext uri="{FF2B5EF4-FFF2-40B4-BE49-F238E27FC236}">
                <a16:creationId xmlns:a16="http://schemas.microsoft.com/office/drawing/2014/main" id="{AE026981-41AA-459C-AA71-4A2E8E800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78F20C3-4608-4040-BF0D-100B32128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7553E-6DEF-4364-BB72-239D296AC9B1}" type="slidenum">
              <a:rPr lang="fr-FR" smtClean="0"/>
              <a:t>‹N°›</a:t>
            </a:fld>
            <a:endParaRPr lang="fr-FR"/>
          </a:p>
        </p:txBody>
      </p:sp>
    </p:spTree>
    <p:extLst>
      <p:ext uri="{BB962C8B-B14F-4D97-AF65-F5344CB8AC3E}">
        <p14:creationId xmlns:p14="http://schemas.microsoft.com/office/powerpoint/2010/main" val="2544122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1" y="6488668"/>
            <a:ext cx="1222625"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ENSAE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917971" y="6488668"/>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1559960" y="1315092"/>
            <a:ext cx="9072081" cy="120523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i="1" dirty="0">
                <a:latin typeface="Times New Roman" panose="02020603050405020304" pitchFamily="18" charset="0"/>
                <a:cs typeface="Times New Roman" panose="02020603050405020304" pitchFamily="18" charset="0"/>
              </a:rPr>
              <a:t>Quant </a:t>
            </a:r>
            <a:r>
              <a:rPr lang="it-IT" sz="2800" i="1" dirty="0" err="1">
                <a:latin typeface="Times New Roman" panose="02020603050405020304" pitchFamily="18" charset="0"/>
                <a:cs typeface="Times New Roman" panose="02020603050405020304" pitchFamily="18" charset="0"/>
              </a:rPr>
              <a:t>GANs</a:t>
            </a:r>
            <a:r>
              <a:rPr lang="it-IT" sz="2800" i="1" dirty="0">
                <a:latin typeface="Times New Roman" panose="02020603050405020304" pitchFamily="18" charset="0"/>
                <a:cs typeface="Times New Roman" panose="02020603050405020304" pitchFamily="18" charset="0"/>
              </a:rPr>
              <a:t>: Deep Generation of Financial Time Series</a:t>
            </a:r>
            <a:endParaRPr lang="fr-FR" sz="2800"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E974F583-1C72-4EC7-946D-426F86D125DC}"/>
              </a:ext>
            </a:extLst>
          </p:cNvPr>
          <p:cNvSpPr txBox="1"/>
          <p:nvPr/>
        </p:nvSpPr>
        <p:spPr>
          <a:xfrm>
            <a:off x="5284342" y="3041151"/>
            <a:ext cx="1623317" cy="400110"/>
          </a:xfrm>
          <a:prstGeom prst="rect">
            <a:avLst/>
          </a:prstGeom>
          <a:noFill/>
        </p:spPr>
        <p:txBody>
          <a:bodyPr wrap="square" rtlCol="0">
            <a:spAutoFit/>
          </a:bodyPr>
          <a:lstStyle/>
          <a:p>
            <a:r>
              <a:rPr lang="it-IT" sz="2000" i="1" dirty="0">
                <a:latin typeface="Times New Roman" panose="02020603050405020304" pitchFamily="18" charset="0"/>
                <a:cs typeface="Times New Roman" panose="02020603050405020304" pitchFamily="18" charset="0"/>
              </a:rPr>
              <a:t>10 </a:t>
            </a:r>
            <a:r>
              <a:rPr lang="it-IT" sz="2000" i="1" dirty="0" err="1">
                <a:latin typeface="Times New Roman" panose="02020603050405020304" pitchFamily="18" charset="0"/>
                <a:cs typeface="Times New Roman" panose="02020603050405020304" pitchFamily="18" charset="0"/>
              </a:rPr>
              <a:t>May</a:t>
            </a:r>
            <a:r>
              <a:rPr lang="it-IT" sz="2000" i="1" dirty="0">
                <a:latin typeface="Times New Roman" panose="02020603050405020304" pitchFamily="18" charset="0"/>
                <a:cs typeface="Times New Roman" panose="02020603050405020304" pitchFamily="18" charset="0"/>
              </a:rPr>
              <a:t> 2022</a:t>
            </a:r>
            <a:endParaRPr lang="fr-FR" sz="2000" i="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58F1B4DC-4A25-4492-A5CB-CF87A050BC8B}"/>
              </a:ext>
            </a:extLst>
          </p:cNvPr>
          <p:cNvSpPr txBox="1"/>
          <p:nvPr/>
        </p:nvSpPr>
        <p:spPr>
          <a:xfrm>
            <a:off x="359596" y="4345969"/>
            <a:ext cx="3164440" cy="1015663"/>
          </a:xfrm>
          <a:prstGeom prst="rect">
            <a:avLst/>
          </a:prstGeom>
          <a:noFill/>
        </p:spPr>
        <p:txBody>
          <a:bodyPr wrap="square" rtlCol="0">
            <a:spAutoFit/>
          </a:bodyPr>
          <a:lstStyle/>
          <a:p>
            <a:r>
              <a:rPr lang="it-IT" sz="2000" dirty="0">
                <a:latin typeface="Times New Roman" panose="02020603050405020304" pitchFamily="18" charset="0"/>
                <a:cs typeface="Times New Roman" panose="02020603050405020304" pitchFamily="18" charset="0"/>
              </a:rPr>
              <a:t>Nathalie Bou Farhat</a:t>
            </a:r>
          </a:p>
          <a:p>
            <a:r>
              <a:rPr lang="it-IT" sz="2000" dirty="0">
                <a:latin typeface="Times New Roman" panose="02020603050405020304" pitchFamily="18" charset="0"/>
                <a:cs typeface="Times New Roman" panose="02020603050405020304" pitchFamily="18" charset="0"/>
              </a:rPr>
              <a:t>Giuseppe Deni</a:t>
            </a:r>
          </a:p>
          <a:p>
            <a:r>
              <a:rPr lang="it-IT" sz="2000" dirty="0">
                <a:latin typeface="Times New Roman" panose="02020603050405020304" pitchFamily="18" charset="0"/>
                <a:cs typeface="Times New Roman" panose="02020603050405020304" pitchFamily="18" charset="0"/>
              </a:rPr>
              <a:t>David Gauthier</a:t>
            </a:r>
            <a:endParaRPr lang="fr-FR" sz="20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EA895F8-B946-4059-91DC-440ACE6E17E1}"/>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8F9FEFBB-9CAC-41BA-9F19-990671161515}"/>
              </a:ext>
            </a:extLst>
          </p:cNvPr>
          <p:cNvSpPr/>
          <p:nvPr/>
        </p:nvSpPr>
        <p:spPr>
          <a:xfrm>
            <a:off x="1559959" y="1261203"/>
            <a:ext cx="9072081" cy="53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1616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en-US" sz="3400" dirty="0">
                <a:solidFill>
                  <a:schemeClr val="bg1"/>
                </a:solidFill>
              </a:rPr>
              <a:t>Stylized facts: leverage effects</a:t>
            </a:r>
            <a:endParaRPr lang="fr-FR" sz="3400" dirty="0">
              <a:solidFill>
                <a:schemeClr val="bg1"/>
              </a:solidFill>
            </a:endParaRP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a:bodyPr>
              <a:lstStyle/>
              <a:p>
                <a:pPr marL="0" indent="0">
                  <a:buNone/>
                </a:pPr>
                <a:r>
                  <a:rPr lang="en-US" dirty="0"/>
                  <a:t>Define the empirical auto-covariance function as</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rPr>
                                <m:t>h</m:t>
                              </m:r>
                            </m:sub>
                          </m:sSub>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m:t>
                          </m:r>
                        </m:e>
                      </m:acc>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𝑇</m:t>
                          </m:r>
                          <m:r>
                            <a:rPr lang="it-IT" b="0" i="1" smtClean="0">
                              <a:latin typeface="Cambria Math" panose="02040503050406030204" pitchFamily="18" charset="0"/>
                            </a:rPr>
                            <m:t>−</m:t>
                          </m:r>
                          <m:r>
                            <a:rPr lang="it-IT" b="0" i="1" smtClean="0">
                              <a:latin typeface="Cambria Math" panose="02040503050406030204" pitchFamily="18" charset="0"/>
                            </a:rPr>
                            <m:t>𝑘</m:t>
                          </m:r>
                        </m:den>
                      </m:f>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𝑡</m:t>
                          </m:r>
                          <m:r>
                            <a:rPr lang="it-IT" b="0" i="1" smtClean="0">
                              <a:latin typeface="Cambria Math" panose="02040503050406030204" pitchFamily="18" charset="0"/>
                            </a:rPr>
                            <m:t>=1</m:t>
                          </m:r>
                        </m:sub>
                        <m:sup>
                          <m:r>
                            <a:rPr lang="it-IT" b="0" i="1" smtClean="0">
                              <a:latin typeface="Cambria Math" panose="02040503050406030204" pitchFamily="18" charset="0"/>
                            </a:rPr>
                            <m:t>𝑇</m:t>
                          </m:r>
                          <m:r>
                            <a:rPr lang="it-IT" b="0" i="1" smtClean="0">
                              <a:latin typeface="Cambria Math" panose="02040503050406030204" pitchFamily="18" charset="0"/>
                            </a:rPr>
                            <m:t>−</m:t>
                          </m:r>
                          <m:r>
                            <a:rPr lang="it-IT" b="0" i="1" smtClean="0">
                              <a:latin typeface="Cambria Math" panose="02040503050406030204" pitchFamily="18" charset="0"/>
                            </a:rPr>
                            <m:t>𝑘</m:t>
                          </m:r>
                        </m:sup>
                        <m:e>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𝑡</m:t>
                                  </m:r>
                                </m:sub>
                              </m:sSub>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𝑋</m:t>
                                  </m:r>
                                </m:e>
                              </m:acc>
                            </m:e>
                          </m:d>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𝑡</m:t>
                                  </m:r>
                                  <m:r>
                                    <a:rPr lang="it-IT" b="0" i="1" smtClean="0">
                                      <a:latin typeface="Cambria Math" panose="02040503050406030204" pitchFamily="18" charset="0"/>
                                    </a:rPr>
                                    <m:t>+</m:t>
                                  </m:r>
                                  <m:r>
                                    <a:rPr lang="it-IT" b="0" i="1" smtClean="0">
                                      <a:latin typeface="Cambria Math" panose="02040503050406030204" pitchFamily="18" charset="0"/>
                                    </a:rPr>
                                    <m:t>𝑘</m:t>
                                  </m:r>
                                </m:sub>
                              </m:sSub>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𝑋</m:t>
                                  </m:r>
                                </m:e>
                              </m:acc>
                            </m:e>
                          </m:d>
                        </m:e>
                      </m:nary>
                    </m:oMath>
                  </m:oMathPara>
                </a14:m>
                <a:endParaRPr lang="en-US" dirty="0"/>
              </a:p>
              <a:p>
                <a:pPr marL="0" indent="0">
                  <a:buNone/>
                </a:pPr>
                <a:r>
                  <a:rPr lang="en-US" dirty="0"/>
                  <a:t>Insert text</a:t>
                </a:r>
                <a:endParaRPr lang="fr-FR" dirty="0"/>
              </a:p>
            </p:txBody>
          </p:sp>
        </mc:Choice>
        <mc:Fallback>
          <p:sp>
            <p:nvSpPr>
              <p:cNvPr id="3" name="Espace réservé du contenu 2">
                <a:extLst>
                  <a:ext uri="{FF2B5EF4-FFF2-40B4-BE49-F238E27FC236}">
                    <a16:creationId xmlns:a16="http://schemas.microsoft.com/office/drawing/2014/main" id="{1172CFC8-2F5A-46D4-8FA3-61080236ADB3}"/>
                  </a:ext>
                </a:extLst>
              </p:cNvPr>
              <p:cNvSpPr>
                <a:spLocks noGrp="1" noRot="1" noChangeAspect="1" noMove="1" noResize="1" noEditPoints="1" noAdjustHandles="1" noChangeArrowheads="1" noChangeShapeType="1" noTextEdit="1"/>
              </p:cNvSpPr>
              <p:nvPr>
                <p:ph idx="1"/>
              </p:nvPr>
            </p:nvSpPr>
            <p:spPr>
              <a:xfrm>
                <a:off x="838200" y="1162622"/>
                <a:ext cx="10515600" cy="5014341"/>
              </a:xfrm>
              <a:blipFill>
                <a:blip r:embed="rId3"/>
                <a:stretch>
                  <a:fillRect l="-1217" t="-219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10</a:t>
            </a:fld>
            <a:endParaRPr lang="fr-FR" sz="1500" dirty="0">
              <a:solidFill>
                <a:schemeClr val="bg1"/>
              </a:solidFill>
            </a:endParaRPr>
          </a:p>
        </p:txBody>
      </p:sp>
    </p:spTree>
    <p:extLst>
      <p:ext uri="{BB962C8B-B14F-4D97-AF65-F5344CB8AC3E}">
        <p14:creationId xmlns:p14="http://schemas.microsoft.com/office/powerpoint/2010/main" val="346496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fr-FR" sz="3400" dirty="0">
                <a:solidFill>
                  <a:schemeClr val="bg1"/>
                </a:solidFill>
              </a:rPr>
              <a:t>Contribution to the </a:t>
            </a:r>
            <a:r>
              <a:rPr lang="fr-FR" sz="3400" dirty="0" err="1">
                <a:solidFill>
                  <a:schemeClr val="bg1"/>
                </a:solidFill>
              </a:rPr>
              <a:t>domain</a:t>
            </a:r>
            <a:endParaRPr lang="fr-FR" sz="3400" dirty="0">
              <a:solidFill>
                <a:schemeClr val="bg1"/>
              </a:solidFill>
            </a:endParaRP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a:bodyPr>
          <a:lstStyle/>
          <a:p>
            <a:pPr marL="0" indent="0">
              <a:buNone/>
            </a:pPr>
            <a:r>
              <a:rPr lang="en-US" dirty="0"/>
              <a:t>Insert text </a:t>
            </a:r>
            <a:endParaRPr lang="fr-FR"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11</a:t>
            </a:fld>
            <a:endParaRPr lang="fr-FR" sz="1500" dirty="0">
              <a:solidFill>
                <a:schemeClr val="bg1"/>
              </a:solidFill>
            </a:endParaRPr>
          </a:p>
        </p:txBody>
      </p:sp>
    </p:spTree>
    <p:extLst>
      <p:ext uri="{BB962C8B-B14F-4D97-AF65-F5344CB8AC3E}">
        <p14:creationId xmlns:p14="http://schemas.microsoft.com/office/powerpoint/2010/main" val="285552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it-IT" sz="3400" dirty="0" err="1">
                <a:solidFill>
                  <a:schemeClr val="bg1"/>
                </a:solidFill>
              </a:rPr>
              <a:t>Pros</a:t>
            </a:r>
            <a:r>
              <a:rPr lang="fr-FR" sz="3400" dirty="0">
                <a:solidFill>
                  <a:schemeClr val="bg1"/>
                </a:solidFill>
              </a:rPr>
              <a:t> of Quant </a:t>
            </a:r>
            <a:r>
              <a:rPr lang="fr-FR" sz="3400" dirty="0" err="1">
                <a:solidFill>
                  <a:schemeClr val="bg1"/>
                </a:solidFill>
              </a:rPr>
              <a:t>GANs</a:t>
            </a:r>
            <a:r>
              <a:rPr lang="fr-FR" sz="3400" dirty="0">
                <a:solidFill>
                  <a:schemeClr val="bg1"/>
                </a:solidFill>
              </a:rPr>
              <a:t> </a:t>
            </a: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a:bodyPr>
          <a:lstStyle/>
          <a:p>
            <a:pPr marL="0" indent="0">
              <a:buNone/>
            </a:pPr>
            <a:endParaRPr lang="en-US" dirty="0"/>
          </a:p>
          <a:p>
            <a:r>
              <a:rPr lang="en-US" dirty="0">
                <a:effectLst/>
                <a:latin typeface="+mj-lt"/>
                <a:ea typeface="Calibri" panose="020F0502020204030204" pitchFamily="34" charset="0"/>
                <a:cs typeface="Arial" panose="020B0604020202020204" pitchFamily="34" charset="0"/>
              </a:rPr>
              <a:t>TCNs are able to capture long-range dependencies effectively (differently from standard econometric approaches)</a:t>
            </a:r>
          </a:p>
          <a:p>
            <a:r>
              <a:rPr lang="en-US" dirty="0"/>
              <a:t>Absence of exponentially vanishing and exploding gradients through time  (compared to RNN)</a:t>
            </a:r>
          </a:p>
          <a:p>
            <a:r>
              <a:rPr lang="en-US" dirty="0"/>
              <a:t>TCNs accurately model the sharp drop in the ACF of the serial returns </a:t>
            </a:r>
          </a:p>
          <a:p>
            <a:r>
              <a:rPr lang="en-US" dirty="0"/>
              <a:t>GANs are capable to handle financial series stylized facts</a:t>
            </a:r>
          </a:p>
          <a:p>
            <a:r>
              <a:rPr lang="en-US" dirty="0"/>
              <a:t>GAN is assumption free by construction, being totally non-parametric</a:t>
            </a:r>
          </a:p>
          <a:p>
            <a:r>
              <a:rPr lang="en-US" dirty="0"/>
              <a:t>GAN has no backpropagation through time (vs RNN/LSTM)</a:t>
            </a:r>
          </a:p>
          <a:p>
            <a:endParaRPr lang="en-US" dirty="0"/>
          </a:p>
          <a:p>
            <a:endParaRPr lang="fr-FR"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12</a:t>
            </a:fld>
            <a:endParaRPr lang="fr-FR" sz="1500" dirty="0">
              <a:solidFill>
                <a:schemeClr val="bg1"/>
              </a:solidFill>
            </a:endParaRPr>
          </a:p>
        </p:txBody>
      </p:sp>
    </p:spTree>
    <p:extLst>
      <p:ext uri="{BB962C8B-B14F-4D97-AF65-F5344CB8AC3E}">
        <p14:creationId xmlns:p14="http://schemas.microsoft.com/office/powerpoint/2010/main" val="1543772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it-IT" sz="3400" dirty="0">
                <a:solidFill>
                  <a:schemeClr val="bg1"/>
                </a:solidFill>
              </a:rPr>
              <a:t>Con</a:t>
            </a:r>
            <a:r>
              <a:rPr lang="fr-FR" sz="3400" dirty="0">
                <a:solidFill>
                  <a:schemeClr val="bg1"/>
                </a:solidFill>
              </a:rPr>
              <a:t>s of Quant </a:t>
            </a:r>
            <a:r>
              <a:rPr lang="fr-FR" sz="3400" dirty="0" err="1">
                <a:solidFill>
                  <a:schemeClr val="bg1"/>
                </a:solidFill>
              </a:rPr>
              <a:t>GANs</a:t>
            </a:r>
            <a:r>
              <a:rPr lang="fr-FR" sz="3400" dirty="0">
                <a:solidFill>
                  <a:schemeClr val="bg1"/>
                </a:solidFill>
              </a:rPr>
              <a:t> </a:t>
            </a: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a:bodyPr>
          <a:lstStyle/>
          <a:p>
            <a:pPr marL="0" indent="0">
              <a:buNone/>
            </a:pPr>
            <a:endParaRPr lang="en-US" dirty="0"/>
          </a:p>
          <a:p>
            <a:r>
              <a:rPr lang="en-US" dirty="0">
                <a:latin typeface="+mj-lt"/>
                <a:ea typeface="Calibri" panose="020F0502020204030204" pitchFamily="34" charset="0"/>
                <a:cs typeface="Arial" panose="020B0604020202020204" pitchFamily="34" charset="0"/>
              </a:rPr>
              <a:t>GANs</a:t>
            </a:r>
            <a:r>
              <a:rPr lang="en-US" dirty="0">
                <a:effectLst/>
                <a:latin typeface="+mj-lt"/>
                <a:ea typeface="Calibri" panose="020F0502020204030204" pitchFamily="34" charset="0"/>
                <a:cs typeface="Arial" panose="020B0604020202020204" pitchFamily="34" charset="0"/>
              </a:rPr>
              <a:t> are unconditional generators and, as such, no initial conditions can be inferred</a:t>
            </a:r>
          </a:p>
          <a:p>
            <a:r>
              <a:rPr lang="en-US" dirty="0">
                <a:latin typeface="+mj-lt"/>
                <a:ea typeface="Calibri" panose="020F0502020204030204" pitchFamily="34" charset="0"/>
                <a:cs typeface="Arial" panose="020B0604020202020204" pitchFamily="34" charset="0"/>
              </a:rPr>
              <a:t>GANs</a:t>
            </a:r>
            <a:r>
              <a:rPr lang="en-US" dirty="0">
                <a:effectLst/>
                <a:latin typeface="+mj-lt"/>
                <a:ea typeface="Calibri" panose="020F0502020204030204" pitchFamily="34" charset="0"/>
                <a:cs typeface="Arial" panose="020B0604020202020204" pitchFamily="34" charset="0"/>
              </a:rPr>
              <a:t> are stochastic generators and as such they </a:t>
            </a:r>
            <a:r>
              <a:rPr lang="en-US" dirty="0"/>
              <a:t>have no a specified criterion when to stop training (there is no objective loss function)</a:t>
            </a:r>
          </a:p>
          <a:p>
            <a:r>
              <a:rPr lang="en-US" dirty="0"/>
              <a:t>Hard to establish “correct” and objective evaluation of GAN generator models </a:t>
            </a:r>
          </a:p>
          <a:p>
            <a:r>
              <a:rPr lang="en-US" dirty="0"/>
              <a:t>The construction of the generator causes synthetic log-returns to be independent after a finite number of lags</a:t>
            </a:r>
          </a:p>
          <a:p>
            <a:r>
              <a:rPr lang="en-US" dirty="0"/>
              <a:t>Like other NNs, GAN is neither parsimonious nor interpretable</a:t>
            </a:r>
          </a:p>
          <a:p>
            <a:endParaRPr lang="en-US" dirty="0"/>
          </a:p>
          <a:p>
            <a:endParaRPr lang="fr-FR"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13</a:t>
            </a:fld>
            <a:endParaRPr lang="fr-FR" sz="1500" dirty="0">
              <a:solidFill>
                <a:schemeClr val="bg1"/>
              </a:solidFill>
            </a:endParaRPr>
          </a:p>
        </p:txBody>
      </p:sp>
    </p:spTree>
    <p:extLst>
      <p:ext uri="{BB962C8B-B14F-4D97-AF65-F5344CB8AC3E}">
        <p14:creationId xmlns:p14="http://schemas.microsoft.com/office/powerpoint/2010/main" val="245772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it-IT" sz="3400" dirty="0" err="1">
                <a:solidFill>
                  <a:schemeClr val="bg1"/>
                </a:solidFill>
              </a:rPr>
              <a:t>Conclusion</a:t>
            </a:r>
            <a:endParaRPr lang="fr-FR" sz="3400" dirty="0">
              <a:solidFill>
                <a:schemeClr val="bg1"/>
              </a:solidFill>
            </a:endParaRP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a:bodyPr>
          <a:lstStyle/>
          <a:p>
            <a:pPr marL="0" indent="0">
              <a:buNone/>
            </a:pPr>
            <a:r>
              <a:rPr lang="en-US" dirty="0"/>
              <a:t>Insert text </a:t>
            </a:r>
            <a:endParaRPr lang="fr-FR"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14</a:t>
            </a:fld>
            <a:endParaRPr lang="fr-FR" sz="1500" dirty="0">
              <a:solidFill>
                <a:schemeClr val="bg1"/>
              </a:solidFill>
            </a:endParaRPr>
          </a:p>
        </p:txBody>
      </p:sp>
    </p:spTree>
    <p:extLst>
      <p:ext uri="{BB962C8B-B14F-4D97-AF65-F5344CB8AC3E}">
        <p14:creationId xmlns:p14="http://schemas.microsoft.com/office/powerpoint/2010/main" val="131638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it-IT" sz="3600" dirty="0" err="1">
                <a:solidFill>
                  <a:schemeClr val="bg1"/>
                </a:solidFill>
              </a:rPr>
              <a:t>Table</a:t>
            </a:r>
            <a:r>
              <a:rPr lang="it-IT" sz="3600" dirty="0">
                <a:solidFill>
                  <a:schemeClr val="bg1"/>
                </a:solidFill>
              </a:rPr>
              <a:t> of </a:t>
            </a:r>
            <a:r>
              <a:rPr lang="it-IT" sz="3600" dirty="0" err="1">
                <a:solidFill>
                  <a:schemeClr val="bg1"/>
                </a:solidFill>
              </a:rPr>
              <a:t>contents</a:t>
            </a:r>
            <a:endParaRPr lang="fr-FR" sz="3600" dirty="0">
              <a:solidFill>
                <a:schemeClr val="bg1"/>
              </a:solidFill>
            </a:endParaRP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fontScale="92500" lnSpcReduction="10000"/>
          </a:bodyPr>
          <a:lstStyle/>
          <a:p>
            <a:r>
              <a:rPr lang="it-IT" dirty="0" err="1"/>
              <a:t>Introduction</a:t>
            </a:r>
            <a:endParaRPr lang="it-IT" dirty="0"/>
          </a:p>
          <a:p>
            <a:endParaRPr lang="it-IT" dirty="0"/>
          </a:p>
          <a:p>
            <a:r>
              <a:rPr lang="it-IT" dirty="0"/>
              <a:t>Quant </a:t>
            </a:r>
            <a:r>
              <a:rPr lang="it-IT" dirty="0" err="1"/>
              <a:t>GANs</a:t>
            </a:r>
            <a:r>
              <a:rPr lang="it-IT" dirty="0"/>
              <a:t>: </a:t>
            </a:r>
            <a:r>
              <a:rPr lang="it-IT" dirty="0" err="1"/>
              <a:t>definition</a:t>
            </a:r>
            <a:r>
              <a:rPr lang="it-IT" dirty="0"/>
              <a:t> and </a:t>
            </a:r>
            <a:r>
              <a:rPr lang="it-IT" dirty="0" err="1"/>
              <a:t>architechture</a:t>
            </a:r>
            <a:endParaRPr lang="it-IT" dirty="0"/>
          </a:p>
          <a:p>
            <a:pPr marL="0" indent="0">
              <a:buNone/>
            </a:pPr>
            <a:endParaRPr lang="it-IT" dirty="0"/>
          </a:p>
          <a:p>
            <a:r>
              <a:rPr lang="it-IT" dirty="0" err="1"/>
              <a:t>Validating</a:t>
            </a:r>
            <a:r>
              <a:rPr lang="it-IT" dirty="0"/>
              <a:t> via </a:t>
            </a:r>
            <a:r>
              <a:rPr lang="it-IT" dirty="0" err="1"/>
              <a:t>stylized</a:t>
            </a:r>
            <a:r>
              <a:rPr lang="it-IT" dirty="0"/>
              <a:t> </a:t>
            </a:r>
            <a:r>
              <a:rPr lang="it-IT" dirty="0" err="1"/>
              <a:t>facts</a:t>
            </a:r>
            <a:endParaRPr lang="it-IT" dirty="0"/>
          </a:p>
          <a:p>
            <a:endParaRPr lang="it-IT" dirty="0"/>
          </a:p>
          <a:p>
            <a:r>
              <a:rPr lang="it-IT" dirty="0" err="1"/>
              <a:t>Contribution</a:t>
            </a:r>
            <a:r>
              <a:rPr lang="it-IT" dirty="0"/>
              <a:t> to the domain</a:t>
            </a:r>
          </a:p>
          <a:p>
            <a:endParaRPr lang="it-IT" dirty="0"/>
          </a:p>
          <a:p>
            <a:r>
              <a:rPr lang="it-IT" dirty="0" err="1"/>
              <a:t>Pros</a:t>
            </a:r>
            <a:r>
              <a:rPr lang="it-IT" dirty="0"/>
              <a:t> &amp; Cons</a:t>
            </a:r>
          </a:p>
          <a:p>
            <a:endParaRPr lang="it-IT" dirty="0"/>
          </a:p>
          <a:p>
            <a:r>
              <a:rPr lang="it-IT" dirty="0" err="1"/>
              <a:t>Conclusion</a:t>
            </a:r>
            <a:endParaRPr lang="fr-FR"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2</a:t>
            </a:fld>
            <a:endParaRPr lang="fr-FR" sz="1500" dirty="0">
              <a:solidFill>
                <a:schemeClr val="bg1"/>
              </a:solidFill>
            </a:endParaRPr>
          </a:p>
        </p:txBody>
      </p:sp>
    </p:spTree>
    <p:extLst>
      <p:ext uri="{BB962C8B-B14F-4D97-AF65-F5344CB8AC3E}">
        <p14:creationId xmlns:p14="http://schemas.microsoft.com/office/powerpoint/2010/main" val="227103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en-US" sz="3600" dirty="0">
                <a:solidFill>
                  <a:schemeClr val="bg1"/>
                </a:solidFill>
              </a:rPr>
              <a:t>Applying RL to financial datasets</a:t>
            </a:r>
            <a:endParaRPr lang="fr-FR" sz="3600" dirty="0">
              <a:solidFill>
                <a:schemeClr val="bg1"/>
              </a:solidFill>
            </a:endParaRP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a:bodyPr>
          <a:lstStyle/>
          <a:p>
            <a:pPr marL="0" indent="0">
              <a:buNone/>
            </a:pPr>
            <a:r>
              <a:rPr lang="en-US" sz="2600" dirty="0"/>
              <a:t>Financial data on a daily scale is scarce and non-stationary. To apply deep reinforcement learning (RL) to finance training environments, for instance through market generators, need to be created as otherwise the RL agent may try to exploit spurious characteristics in the data instead of learning the underlying properties governing the data.</a:t>
            </a:r>
          </a:p>
          <a:p>
            <a:pPr marL="0" indent="0">
              <a:buNone/>
            </a:pPr>
            <a:endParaRPr lang="en-US" sz="2600" dirty="0"/>
          </a:p>
          <a:p>
            <a:pPr marL="0" indent="0">
              <a:buNone/>
            </a:pPr>
            <a:r>
              <a:rPr lang="en-US" sz="2600" dirty="0"/>
              <a:t>Potential RL applications include, but are not limited to: </a:t>
            </a:r>
          </a:p>
          <a:p>
            <a:pPr marL="0" indent="0">
              <a:buNone/>
            </a:pPr>
            <a:r>
              <a:rPr lang="en-US" sz="2600" dirty="0"/>
              <a:t>• Hedging of derivatives </a:t>
            </a:r>
          </a:p>
          <a:p>
            <a:pPr marL="0" indent="0">
              <a:buNone/>
            </a:pPr>
            <a:r>
              <a:rPr lang="en-US" sz="2600" dirty="0"/>
              <a:t>• Portfolio optimization </a:t>
            </a:r>
          </a:p>
          <a:p>
            <a:pPr marL="0" indent="0">
              <a:buNone/>
            </a:pPr>
            <a:r>
              <a:rPr lang="en-US" sz="2600" dirty="0"/>
              <a:t>• Risk management</a:t>
            </a:r>
            <a:endParaRPr lang="fr-FR" sz="2600"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3</a:t>
            </a:fld>
            <a:endParaRPr lang="fr-FR" sz="1500" dirty="0">
              <a:solidFill>
                <a:schemeClr val="bg1"/>
              </a:solidFill>
            </a:endParaRPr>
          </a:p>
        </p:txBody>
      </p:sp>
    </p:spTree>
    <p:extLst>
      <p:ext uri="{BB962C8B-B14F-4D97-AF65-F5344CB8AC3E}">
        <p14:creationId xmlns:p14="http://schemas.microsoft.com/office/powerpoint/2010/main" val="323464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fontScale="90000"/>
          </a:bodyPr>
          <a:lstStyle/>
          <a:p>
            <a:r>
              <a:rPr lang="fr-FR" sz="3400" dirty="0">
                <a:solidFill>
                  <a:schemeClr val="bg1"/>
                </a:solidFill>
              </a:rPr>
              <a:t>Quant </a:t>
            </a:r>
            <a:r>
              <a:rPr lang="fr-FR" sz="3400" dirty="0" err="1">
                <a:solidFill>
                  <a:schemeClr val="bg1"/>
                </a:solidFill>
              </a:rPr>
              <a:t>Generative</a:t>
            </a:r>
            <a:r>
              <a:rPr lang="fr-FR" sz="3400" dirty="0">
                <a:solidFill>
                  <a:schemeClr val="bg1"/>
                </a:solidFill>
              </a:rPr>
              <a:t> </a:t>
            </a:r>
            <a:r>
              <a:rPr lang="fr-FR" sz="3400" dirty="0" err="1">
                <a:solidFill>
                  <a:schemeClr val="bg1"/>
                </a:solidFill>
              </a:rPr>
              <a:t>adversarial</a:t>
            </a:r>
            <a:r>
              <a:rPr lang="fr-FR" sz="3400" dirty="0">
                <a:solidFill>
                  <a:schemeClr val="bg1"/>
                </a:solidFill>
              </a:rPr>
              <a:t> networks (</a:t>
            </a:r>
            <a:r>
              <a:rPr lang="fr-FR" sz="3400" dirty="0" err="1">
                <a:solidFill>
                  <a:schemeClr val="bg1"/>
                </a:solidFill>
              </a:rPr>
              <a:t>GANs</a:t>
            </a:r>
            <a:r>
              <a:rPr lang="fr-FR" sz="3400" dirty="0">
                <a:solidFill>
                  <a:schemeClr val="bg1"/>
                </a:solidFill>
              </a:rPr>
              <a:t>) - </a:t>
            </a:r>
            <a:r>
              <a:rPr lang="fr-FR" sz="3400" dirty="0" err="1">
                <a:solidFill>
                  <a:schemeClr val="bg1"/>
                </a:solidFill>
              </a:rPr>
              <a:t>Definition</a:t>
            </a:r>
            <a:endParaRPr lang="fr-FR" sz="3400" dirty="0">
              <a:solidFill>
                <a:schemeClr val="bg1"/>
              </a:solidFill>
            </a:endParaRP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a:bodyPr>
          <a:lstStyle/>
          <a:p>
            <a:pPr marL="0" indent="0">
              <a:buNone/>
            </a:pPr>
            <a:endParaRPr lang="en-US" sz="2600" b="0" i="0" dirty="0">
              <a:effectLst/>
              <a:latin typeface="+mj-lt"/>
            </a:endParaRPr>
          </a:p>
          <a:p>
            <a:pPr marL="0" indent="0">
              <a:buNone/>
            </a:pPr>
            <a:r>
              <a:rPr lang="en-US" sz="2600" b="0" i="0" dirty="0">
                <a:effectLst/>
                <a:latin typeface="+mj-lt"/>
              </a:rPr>
              <a:t>Generative Adversarial Networks (GANs) are a neural network architecture family that uses two different NNs as opponents:</a:t>
            </a:r>
          </a:p>
          <a:p>
            <a:pPr marL="514350" indent="-514350">
              <a:buFont typeface="+mj-lt"/>
              <a:buAutoNum type="arabicPeriod"/>
            </a:pPr>
            <a:r>
              <a:rPr lang="en-US" sz="2600" dirty="0">
                <a:latin typeface="+mj-lt"/>
              </a:rPr>
              <a:t>a</a:t>
            </a:r>
            <a:r>
              <a:rPr lang="en-US" sz="2600" b="0" i="0" dirty="0">
                <a:effectLst/>
                <a:latin typeface="+mj-lt"/>
              </a:rPr>
              <a:t> generator that captures the data distribution and generates new data</a:t>
            </a:r>
          </a:p>
          <a:p>
            <a:pPr marL="514350" indent="-514350">
              <a:buFont typeface="+mj-lt"/>
              <a:buAutoNum type="arabicPeriod"/>
            </a:pPr>
            <a:r>
              <a:rPr lang="en-US" sz="2600" dirty="0">
                <a:latin typeface="+mj-lt"/>
              </a:rPr>
              <a:t>the discriminator which estimates the probability that a sample came from the training data and not from the generator</a:t>
            </a:r>
          </a:p>
          <a:p>
            <a:pPr marL="0" indent="0">
              <a:buNone/>
            </a:pPr>
            <a:endParaRPr lang="en-US" sz="2600" dirty="0">
              <a:latin typeface="+mj-lt"/>
            </a:endParaRPr>
          </a:p>
          <a:p>
            <a:pPr marL="0" indent="0">
              <a:buNone/>
            </a:pPr>
            <a:r>
              <a:rPr lang="en-US" sz="2600" dirty="0">
                <a:latin typeface="+mj-lt"/>
              </a:rPr>
              <a:t>The Quant GAN comprises a GAN variation which uses temporal convolutional networks (TCNs) focusing on capturing long-range dependencies</a:t>
            </a:r>
          </a:p>
          <a:p>
            <a:pPr marL="0" indent="0">
              <a:buNone/>
            </a:pPr>
            <a:endParaRPr lang="fr-FR" sz="2600" dirty="0">
              <a:latin typeface="+mj-lt"/>
            </a:endParaRPr>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4</a:t>
            </a:fld>
            <a:endParaRPr lang="fr-FR" sz="1500" dirty="0">
              <a:solidFill>
                <a:schemeClr val="bg1"/>
              </a:solidFill>
            </a:endParaRPr>
          </a:p>
        </p:txBody>
      </p:sp>
    </p:spTree>
    <p:extLst>
      <p:ext uri="{BB962C8B-B14F-4D97-AF65-F5344CB8AC3E}">
        <p14:creationId xmlns:p14="http://schemas.microsoft.com/office/powerpoint/2010/main" val="408529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fr-FR" sz="3400" dirty="0" err="1">
                <a:solidFill>
                  <a:schemeClr val="bg1"/>
                </a:solidFill>
              </a:rPr>
              <a:t>Generative</a:t>
            </a:r>
            <a:r>
              <a:rPr lang="fr-FR" sz="3400" dirty="0">
                <a:solidFill>
                  <a:schemeClr val="bg1"/>
                </a:solidFill>
              </a:rPr>
              <a:t> </a:t>
            </a:r>
            <a:r>
              <a:rPr lang="fr-FR" sz="3400" dirty="0" err="1">
                <a:solidFill>
                  <a:schemeClr val="bg1"/>
                </a:solidFill>
              </a:rPr>
              <a:t>adversarial</a:t>
            </a:r>
            <a:r>
              <a:rPr lang="fr-FR" sz="3400" dirty="0">
                <a:solidFill>
                  <a:schemeClr val="bg1"/>
                </a:solidFill>
              </a:rPr>
              <a:t> networks (</a:t>
            </a:r>
            <a:r>
              <a:rPr lang="fr-FR" sz="3400" dirty="0" err="1">
                <a:solidFill>
                  <a:schemeClr val="bg1"/>
                </a:solidFill>
              </a:rPr>
              <a:t>GANs</a:t>
            </a:r>
            <a:r>
              <a:rPr lang="fr-FR" sz="3400" dirty="0">
                <a:solidFill>
                  <a:schemeClr val="bg1"/>
                </a:solidFill>
              </a:rPr>
              <a:t>) - Architecture</a:t>
            </a: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normAutofit/>
          </a:bodyPr>
          <a:lstStyle/>
          <a:p>
            <a:pPr marL="0" indent="0">
              <a:buNone/>
            </a:pPr>
            <a:r>
              <a:rPr lang="en-US" dirty="0"/>
              <a:t>Insert text </a:t>
            </a:r>
            <a:endParaRPr lang="fr-FR"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5</a:t>
            </a:fld>
            <a:endParaRPr lang="fr-FR" sz="1500" dirty="0">
              <a:solidFill>
                <a:schemeClr val="bg1"/>
              </a:solidFill>
            </a:endParaRPr>
          </a:p>
        </p:txBody>
      </p:sp>
      <p:pic>
        <p:nvPicPr>
          <p:cNvPr id="6" name="Image 5">
            <a:extLst>
              <a:ext uri="{FF2B5EF4-FFF2-40B4-BE49-F238E27FC236}">
                <a16:creationId xmlns:a16="http://schemas.microsoft.com/office/drawing/2014/main" id="{7A6389FF-F149-488A-8413-D4A57AEC86A4}"/>
              </a:ext>
            </a:extLst>
          </p:cNvPr>
          <p:cNvPicPr>
            <a:picLocks noChangeAspect="1"/>
          </p:cNvPicPr>
          <p:nvPr/>
        </p:nvPicPr>
        <p:blipFill>
          <a:blip r:embed="rId3"/>
          <a:stretch>
            <a:fillRect/>
          </a:stretch>
        </p:blipFill>
        <p:spPr>
          <a:xfrm>
            <a:off x="1754633" y="3088478"/>
            <a:ext cx="8477250" cy="3076575"/>
          </a:xfrm>
          <a:prstGeom prst="rect">
            <a:avLst/>
          </a:prstGeom>
        </p:spPr>
      </p:pic>
    </p:spTree>
    <p:extLst>
      <p:ext uri="{BB962C8B-B14F-4D97-AF65-F5344CB8AC3E}">
        <p14:creationId xmlns:p14="http://schemas.microsoft.com/office/powerpoint/2010/main" val="393455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fr-FR" sz="3600" dirty="0">
                <a:solidFill>
                  <a:schemeClr val="bg1"/>
                </a:solidFill>
              </a:rPr>
              <a:t>Quant </a:t>
            </a:r>
            <a:r>
              <a:rPr lang="fr-FR" sz="3600" dirty="0" err="1">
                <a:solidFill>
                  <a:schemeClr val="bg1"/>
                </a:solidFill>
              </a:rPr>
              <a:t>GANs</a:t>
            </a:r>
            <a:endParaRPr lang="fr-FR" sz="3600" dirty="0">
              <a:solidFill>
                <a:schemeClr val="bg1"/>
              </a:solidFill>
            </a:endParaRP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lstStyle/>
          <a:p>
            <a:pPr marL="0" indent="0">
              <a:buNone/>
            </a:pPr>
            <a:r>
              <a:rPr lang="en-US" dirty="0"/>
              <a:t>With Quant GANs we aim to approximate a synthetic market generator for </a:t>
            </a:r>
            <a:r>
              <a:rPr lang="en-US" sz="2600" dirty="0"/>
              <a:t>asset</a:t>
            </a:r>
            <a:r>
              <a:rPr lang="en-US" dirty="0"/>
              <a:t> returns in an unsupervised fashion by leveraging a neural network-based discriminator as in the classic GAN setup</a:t>
            </a:r>
            <a:endParaRPr lang="fr-FR"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6</a:t>
            </a:fld>
            <a:endParaRPr lang="fr-FR" sz="1500" dirty="0">
              <a:solidFill>
                <a:schemeClr val="bg1"/>
              </a:solidFill>
            </a:endParaRPr>
          </a:p>
        </p:txBody>
      </p:sp>
      <p:pic>
        <p:nvPicPr>
          <p:cNvPr id="6" name="Image 5">
            <a:extLst>
              <a:ext uri="{FF2B5EF4-FFF2-40B4-BE49-F238E27FC236}">
                <a16:creationId xmlns:a16="http://schemas.microsoft.com/office/drawing/2014/main" id="{EA62E1A3-6F93-4412-B2E0-C8AB4489E0B7}"/>
              </a:ext>
            </a:extLst>
          </p:cNvPr>
          <p:cNvPicPr>
            <a:picLocks noChangeAspect="1"/>
          </p:cNvPicPr>
          <p:nvPr/>
        </p:nvPicPr>
        <p:blipFill>
          <a:blip r:embed="rId3"/>
          <a:stretch>
            <a:fillRect/>
          </a:stretch>
        </p:blipFill>
        <p:spPr>
          <a:xfrm>
            <a:off x="2352675" y="2391163"/>
            <a:ext cx="7486650" cy="3924300"/>
          </a:xfrm>
          <a:prstGeom prst="rect">
            <a:avLst/>
          </a:prstGeom>
        </p:spPr>
      </p:pic>
    </p:spTree>
    <p:extLst>
      <p:ext uri="{BB962C8B-B14F-4D97-AF65-F5344CB8AC3E}">
        <p14:creationId xmlns:p14="http://schemas.microsoft.com/office/powerpoint/2010/main" val="244842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en-US" sz="3400" dirty="0">
                <a:solidFill>
                  <a:schemeClr val="bg1"/>
                </a:solidFill>
              </a:rPr>
              <a:t>Validating the Quant GANs performance via stylized facts</a:t>
            </a:r>
            <a:endParaRPr lang="fr-FR" sz="3400" dirty="0">
              <a:solidFill>
                <a:schemeClr val="bg1"/>
              </a:solidFill>
            </a:endParaRP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lstStyle/>
          <a:p>
            <a:pPr marL="0" indent="0">
              <a:buNone/>
            </a:pPr>
            <a:r>
              <a:rPr lang="en-US" dirty="0"/>
              <a:t>Insert text</a:t>
            </a:r>
          </a:p>
          <a:p>
            <a:pPr marL="0" indent="0">
              <a:buNone/>
            </a:pPr>
            <a:endParaRPr lang="en-US"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7</a:t>
            </a:fld>
            <a:endParaRPr lang="fr-FR" sz="1500" dirty="0">
              <a:solidFill>
                <a:schemeClr val="bg1"/>
              </a:solidFill>
            </a:endParaRPr>
          </a:p>
        </p:txBody>
      </p:sp>
    </p:spTree>
    <p:extLst>
      <p:ext uri="{BB962C8B-B14F-4D97-AF65-F5344CB8AC3E}">
        <p14:creationId xmlns:p14="http://schemas.microsoft.com/office/powerpoint/2010/main" val="113470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fr-FR" sz="3400" dirty="0" err="1">
                <a:solidFill>
                  <a:schemeClr val="bg1"/>
                </a:solidFill>
              </a:rPr>
              <a:t>Stylized</a:t>
            </a:r>
            <a:r>
              <a:rPr lang="fr-FR" sz="3400" dirty="0">
                <a:solidFill>
                  <a:schemeClr val="bg1"/>
                </a:solidFill>
              </a:rPr>
              <a:t> </a:t>
            </a:r>
            <a:r>
              <a:rPr lang="fr-FR" sz="3400" dirty="0" err="1">
                <a:solidFill>
                  <a:schemeClr val="bg1"/>
                </a:solidFill>
              </a:rPr>
              <a:t>facts</a:t>
            </a:r>
            <a:r>
              <a:rPr lang="fr-FR" sz="3400" dirty="0">
                <a:solidFill>
                  <a:schemeClr val="bg1"/>
                </a:solidFill>
              </a:rPr>
              <a:t>: kurtosis</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lstStyle/>
              <a:p>
                <a:pPr marL="0" indent="0">
                  <a:buNone/>
                </a:pPr>
                <a:r>
                  <a:rPr lang="en-US" dirty="0"/>
                  <a:t>Positive excess kurtosis: empirical distribution is </a:t>
                </a:r>
                <a:r>
                  <a:rPr lang="en-US" dirty="0" err="1"/>
                  <a:t>peaker</a:t>
                </a:r>
                <a:r>
                  <a:rPr lang="en-US" dirty="0"/>
                  <a:t> than the Gaussian, i.e.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h</m:t>
                              </m:r>
                            </m:sub>
                          </m:sSub>
                        </m:e>
                      </m:acc>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𝑇</m:t>
                          </m:r>
                        </m:den>
                      </m:f>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𝑡</m:t>
                          </m:r>
                          <m:r>
                            <a:rPr lang="it-IT" b="0" i="1" smtClean="0">
                              <a:latin typeface="Cambria Math" panose="02040503050406030204" pitchFamily="18" charset="0"/>
                            </a:rPr>
                            <m:t>=1</m:t>
                          </m:r>
                        </m:sub>
                        <m:sup>
                          <m:r>
                            <a:rPr lang="it-IT" b="0" i="1" smtClean="0">
                              <a:latin typeface="Cambria Math" panose="02040503050406030204" pitchFamily="18" charset="0"/>
                            </a:rPr>
                            <m:t>𝑇</m:t>
                          </m:r>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𝑡</m:t>
                                          </m:r>
                                        </m:sub>
                                      </m:sSub>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𝑋</m:t>
                                          </m:r>
                                        </m:e>
                                      </m:acc>
                                    </m:num>
                                    <m:den>
                                      <m:acc>
                                        <m:accPr>
                                          <m:chr m:val="̂"/>
                                          <m:ctrlPr>
                                            <a:rPr lang="it-IT" b="0" i="1" smtClean="0">
                                              <a:latin typeface="Cambria Math" panose="02040503050406030204" pitchFamily="18" charset="0"/>
                                              <a:ea typeface="Cambria Math" panose="02040503050406030204" pitchFamily="18" charset="0"/>
                                            </a:rPr>
                                          </m:ctrlPr>
                                        </m:accPr>
                                        <m:e>
                                          <m:r>
                                            <a:rPr lang="it-IT" b="0" i="1" smtClean="0">
                                              <a:latin typeface="Cambria Math" panose="02040503050406030204" pitchFamily="18" charset="0"/>
                                              <a:ea typeface="Cambria Math" panose="02040503050406030204" pitchFamily="18" charset="0"/>
                                            </a:rPr>
                                            <m:t>𝜎</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𝑋</m:t>
                                              </m:r>
                                            </m:e>
                                          </m:d>
                                        </m:e>
                                      </m:acc>
                                    </m:den>
                                  </m:f>
                                </m:e>
                              </m:d>
                            </m:e>
                            <m:sup>
                              <m:r>
                                <a:rPr lang="it-IT" b="0" i="1" smtClean="0">
                                  <a:latin typeface="Cambria Math" panose="02040503050406030204" pitchFamily="18" charset="0"/>
                                </a:rPr>
                                <m:t>4</m:t>
                              </m:r>
                            </m:sup>
                          </m:sSup>
                        </m:e>
                      </m:nary>
                      <m:r>
                        <a:rPr lang="it-IT" b="0" i="1" smtClean="0">
                          <a:latin typeface="Cambria Math" panose="02040503050406030204" pitchFamily="18" charset="0"/>
                        </a:rPr>
                        <m:t>−3</m:t>
                      </m:r>
                    </m:oMath>
                  </m:oMathPara>
                </a14:m>
                <a:endParaRPr lang="en-US" dirty="0"/>
              </a:p>
              <a:p>
                <a:pPr marL="0" indent="0">
                  <a:buNone/>
                </a:pPr>
                <a:endParaRPr lang="en-US" dirty="0"/>
              </a:p>
              <a:p>
                <a:pPr marL="0" indent="0">
                  <a:buNone/>
                </a:pPr>
                <a:r>
                  <a:rPr lang="en-US" dirty="0"/>
                  <a:t>Insert text</a:t>
                </a:r>
                <a:endParaRPr lang="fr-FR" dirty="0"/>
              </a:p>
            </p:txBody>
          </p:sp>
        </mc:Choice>
        <mc:Fallback>
          <p:sp>
            <p:nvSpPr>
              <p:cNvPr id="3" name="Espace réservé du contenu 2">
                <a:extLst>
                  <a:ext uri="{FF2B5EF4-FFF2-40B4-BE49-F238E27FC236}">
                    <a16:creationId xmlns:a16="http://schemas.microsoft.com/office/drawing/2014/main" id="{1172CFC8-2F5A-46D4-8FA3-61080236ADB3}"/>
                  </a:ext>
                </a:extLst>
              </p:cNvPr>
              <p:cNvSpPr>
                <a:spLocks noGrp="1" noRot="1" noChangeAspect="1" noMove="1" noResize="1" noEditPoints="1" noAdjustHandles="1" noChangeArrowheads="1" noChangeShapeType="1" noTextEdit="1"/>
              </p:cNvSpPr>
              <p:nvPr>
                <p:ph idx="1"/>
              </p:nvPr>
            </p:nvSpPr>
            <p:spPr>
              <a:xfrm>
                <a:off x="838200" y="1162622"/>
                <a:ext cx="10515600" cy="5014341"/>
              </a:xfrm>
              <a:blipFill>
                <a:blip r:embed="rId3"/>
                <a:stretch>
                  <a:fillRect l="-1217" t="-219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8</a:t>
            </a:fld>
            <a:endParaRPr lang="fr-FR" sz="1500" dirty="0">
              <a:solidFill>
                <a:schemeClr val="bg1"/>
              </a:solidFill>
            </a:endParaRPr>
          </a:p>
        </p:txBody>
      </p:sp>
    </p:spTree>
    <p:extLst>
      <p:ext uri="{BB962C8B-B14F-4D97-AF65-F5344CB8AC3E}">
        <p14:creationId xmlns:p14="http://schemas.microsoft.com/office/powerpoint/2010/main" val="188248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942762-6D43-4AB0-8906-A5688E41FE7E}"/>
              </a:ext>
            </a:extLst>
          </p:cNvPr>
          <p:cNvSpPr/>
          <p:nvPr/>
        </p:nvSpPr>
        <p:spPr>
          <a:xfrm>
            <a:off x="0" y="6503542"/>
            <a:ext cx="12192000" cy="3544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ysClr val="windowText" lastClr="000000"/>
              </a:solidFill>
            </a:endParaRPr>
          </a:p>
        </p:txBody>
      </p:sp>
      <p:sp>
        <p:nvSpPr>
          <p:cNvPr id="8" name="ZoneTexte 7">
            <a:extLst>
              <a:ext uri="{FF2B5EF4-FFF2-40B4-BE49-F238E27FC236}">
                <a16:creationId xmlns:a16="http://schemas.microsoft.com/office/drawing/2014/main" id="{2685E63B-67C1-475E-B507-0F0A018B255E}"/>
              </a:ext>
            </a:extLst>
          </p:cNvPr>
          <p:cNvSpPr txBox="1"/>
          <p:nvPr/>
        </p:nvSpPr>
        <p:spPr>
          <a:xfrm>
            <a:off x="174660" y="6488669"/>
            <a:ext cx="5568593" cy="646331"/>
          </a:xfrm>
          <a:prstGeom prst="rect">
            <a:avLst/>
          </a:prstGeom>
          <a:noFill/>
        </p:spPr>
        <p:txBody>
          <a:bodyPr wrap="square" rtlCol="0">
            <a:spAutoFit/>
          </a:bodyPr>
          <a:lstStyle/>
          <a:p>
            <a:r>
              <a:rPr lang="it-IT" sz="1800" i="1" dirty="0">
                <a:solidFill>
                  <a:schemeClr val="bg1"/>
                </a:solidFill>
                <a:latin typeface="Times New Roman" panose="02020603050405020304" pitchFamily="18" charset="0"/>
                <a:cs typeface="Times New Roman" panose="02020603050405020304" pitchFamily="18" charset="0"/>
              </a:rPr>
              <a:t>Quant </a:t>
            </a:r>
            <a:r>
              <a:rPr lang="it-IT" sz="1800" i="1" dirty="0" err="1">
                <a:solidFill>
                  <a:schemeClr val="bg1"/>
                </a:solidFill>
                <a:latin typeface="Times New Roman" panose="02020603050405020304" pitchFamily="18" charset="0"/>
                <a:cs typeface="Times New Roman" panose="02020603050405020304" pitchFamily="18" charset="0"/>
              </a:rPr>
              <a:t>GANs</a:t>
            </a:r>
            <a:r>
              <a:rPr lang="it-IT" sz="1800" i="1" dirty="0">
                <a:solidFill>
                  <a:schemeClr val="bg1"/>
                </a:solidFill>
                <a:latin typeface="Times New Roman" panose="02020603050405020304" pitchFamily="18" charset="0"/>
                <a:cs typeface="Times New Roman" panose="02020603050405020304" pitchFamily="18" charset="0"/>
              </a:rPr>
              <a:t>: Deep Generation of Financial Time Series</a:t>
            </a:r>
            <a:endParaRPr lang="fr-FR" sz="1800" i="1"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BA67277-AA9D-4982-A609-3FECC22B83C8}"/>
              </a:ext>
            </a:extLst>
          </p:cNvPr>
          <p:cNvSpPr txBox="1"/>
          <p:nvPr/>
        </p:nvSpPr>
        <p:spPr>
          <a:xfrm>
            <a:off x="8167958" y="6503880"/>
            <a:ext cx="328772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Machine Learning For Finance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6168B8-5CF8-42E8-AA3E-38049319CBF8}"/>
              </a:ext>
            </a:extLst>
          </p:cNvPr>
          <p:cNvSpPr/>
          <p:nvPr/>
        </p:nvSpPr>
        <p:spPr>
          <a:xfrm>
            <a:off x="0" y="0"/>
            <a:ext cx="12192000" cy="1015663"/>
          </a:xfrm>
          <a:prstGeom prst="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22CBEB7-0855-4F12-8BFA-C159D685E430}"/>
              </a:ext>
            </a:extLst>
          </p:cNvPr>
          <p:cNvSpPr/>
          <p:nvPr/>
        </p:nvSpPr>
        <p:spPr>
          <a:xfrm flipV="1">
            <a:off x="0" y="648866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B4DF181-18DF-4133-8307-24476337E08F}"/>
              </a:ext>
            </a:extLst>
          </p:cNvPr>
          <p:cNvSpPr>
            <a:spLocks noGrp="1"/>
          </p:cNvSpPr>
          <p:nvPr>
            <p:ph type="title"/>
          </p:nvPr>
        </p:nvSpPr>
        <p:spPr>
          <a:xfrm>
            <a:off x="838200" y="146959"/>
            <a:ext cx="10515600" cy="660152"/>
          </a:xfrm>
        </p:spPr>
        <p:txBody>
          <a:bodyPr>
            <a:normAutofit/>
          </a:bodyPr>
          <a:lstStyle/>
          <a:p>
            <a:r>
              <a:rPr lang="fr-FR" sz="3400" dirty="0" err="1">
                <a:solidFill>
                  <a:schemeClr val="bg1"/>
                </a:solidFill>
              </a:rPr>
              <a:t>Stylized</a:t>
            </a:r>
            <a:r>
              <a:rPr lang="fr-FR" sz="3400" dirty="0">
                <a:solidFill>
                  <a:schemeClr val="bg1"/>
                </a:solidFill>
              </a:rPr>
              <a:t> </a:t>
            </a:r>
            <a:r>
              <a:rPr lang="fr-FR" sz="3400" dirty="0" err="1">
                <a:solidFill>
                  <a:schemeClr val="bg1"/>
                </a:solidFill>
              </a:rPr>
              <a:t>facts</a:t>
            </a:r>
            <a:r>
              <a:rPr lang="fr-FR" sz="3400" dirty="0">
                <a:solidFill>
                  <a:schemeClr val="bg1"/>
                </a:solidFill>
              </a:rPr>
              <a:t>: fat </a:t>
            </a:r>
            <a:r>
              <a:rPr lang="fr-FR" sz="3400" dirty="0" err="1">
                <a:solidFill>
                  <a:schemeClr val="bg1"/>
                </a:solidFill>
              </a:rPr>
              <a:t>tails</a:t>
            </a:r>
            <a:endParaRPr lang="fr-FR" sz="3400" dirty="0">
              <a:solidFill>
                <a:schemeClr val="bg1"/>
              </a:solidFill>
            </a:endParaRPr>
          </a:p>
        </p:txBody>
      </p:sp>
      <p:sp>
        <p:nvSpPr>
          <p:cNvPr id="3" name="Espace réservé du contenu 2">
            <a:extLst>
              <a:ext uri="{FF2B5EF4-FFF2-40B4-BE49-F238E27FC236}">
                <a16:creationId xmlns:a16="http://schemas.microsoft.com/office/drawing/2014/main" id="{1172CFC8-2F5A-46D4-8FA3-61080236ADB3}"/>
              </a:ext>
            </a:extLst>
          </p:cNvPr>
          <p:cNvSpPr>
            <a:spLocks noGrp="1"/>
          </p:cNvSpPr>
          <p:nvPr>
            <p:ph idx="1"/>
          </p:nvPr>
        </p:nvSpPr>
        <p:spPr>
          <a:xfrm>
            <a:off x="838200" y="1162622"/>
            <a:ext cx="10515600" cy="5014341"/>
          </a:xfrm>
        </p:spPr>
        <p:txBody>
          <a:bodyPr/>
          <a:lstStyle/>
          <a:p>
            <a:pPr marL="0" indent="0">
              <a:buNone/>
            </a:pPr>
            <a:r>
              <a:rPr lang="en-US" dirty="0"/>
              <a:t>Insert text</a:t>
            </a:r>
            <a:endParaRPr lang="fr-FR" dirty="0"/>
          </a:p>
        </p:txBody>
      </p:sp>
      <p:sp>
        <p:nvSpPr>
          <p:cNvPr id="4" name="Espace réservé du numéro de diapositive 3">
            <a:extLst>
              <a:ext uri="{FF2B5EF4-FFF2-40B4-BE49-F238E27FC236}">
                <a16:creationId xmlns:a16="http://schemas.microsoft.com/office/drawing/2014/main" id="{EE1D1A1E-C317-417C-AF7D-58CB2FFD8B61}"/>
              </a:ext>
            </a:extLst>
          </p:cNvPr>
          <p:cNvSpPr>
            <a:spLocks noGrp="1"/>
          </p:cNvSpPr>
          <p:nvPr>
            <p:ph type="sldNum" sz="quarter" idx="12"/>
          </p:nvPr>
        </p:nvSpPr>
        <p:spPr>
          <a:xfrm>
            <a:off x="11353800" y="6603783"/>
            <a:ext cx="647272" cy="194390"/>
          </a:xfrm>
        </p:spPr>
        <p:txBody>
          <a:bodyPr/>
          <a:lstStyle/>
          <a:p>
            <a:fld id="{8517553E-6DEF-4364-BB72-239D296AC9B1}" type="slidenum">
              <a:rPr lang="fr-FR" sz="1500" smtClean="0">
                <a:solidFill>
                  <a:schemeClr val="bg1"/>
                </a:solidFill>
              </a:rPr>
              <a:t>9</a:t>
            </a:fld>
            <a:endParaRPr lang="fr-FR" sz="1500" dirty="0">
              <a:solidFill>
                <a:schemeClr val="bg1"/>
              </a:solidFill>
            </a:endParaRPr>
          </a:p>
        </p:txBody>
      </p:sp>
    </p:spTree>
    <p:extLst>
      <p:ext uri="{BB962C8B-B14F-4D97-AF65-F5344CB8AC3E}">
        <p14:creationId xmlns:p14="http://schemas.microsoft.com/office/powerpoint/2010/main" val="27994199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nalisé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679</Words>
  <Application>Microsoft Office PowerPoint</Application>
  <PresentationFormat>Grand écran</PresentationFormat>
  <Paragraphs>123</Paragraphs>
  <Slides>14</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Cambria Math</vt:lpstr>
      <vt:lpstr>Times New Roman</vt:lpstr>
      <vt:lpstr>Thème Office</vt:lpstr>
      <vt:lpstr>Présentation PowerPoint</vt:lpstr>
      <vt:lpstr>Table of contents</vt:lpstr>
      <vt:lpstr>Applying RL to financial datasets</vt:lpstr>
      <vt:lpstr>Quant Generative adversarial networks (GANs) - Definition</vt:lpstr>
      <vt:lpstr>Generative adversarial networks (GANs) - Architecture</vt:lpstr>
      <vt:lpstr>Quant GANs</vt:lpstr>
      <vt:lpstr>Validating the Quant GANs performance via stylized facts</vt:lpstr>
      <vt:lpstr>Stylized facts: kurtosis</vt:lpstr>
      <vt:lpstr>Stylized facts: fat tails</vt:lpstr>
      <vt:lpstr>Stylized facts: leverage effects</vt:lpstr>
      <vt:lpstr>Contribution to the domain</vt:lpstr>
      <vt:lpstr>Pros of Quant GANs </vt:lpstr>
      <vt:lpstr>Cons of Quant GANs </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Simona Vicari</dc:creator>
  <cp:lastModifiedBy>Simona Vicari</cp:lastModifiedBy>
  <cp:revision>9</cp:revision>
  <dcterms:created xsi:type="dcterms:W3CDTF">2022-04-28T17:45:44Z</dcterms:created>
  <dcterms:modified xsi:type="dcterms:W3CDTF">2022-04-28T20:50:15Z</dcterms:modified>
</cp:coreProperties>
</file>