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60" r:id="rId2"/>
    <p:sldId id="261" r:id="rId3"/>
    <p:sldId id="262" r:id="rId4"/>
    <p:sldId id="263" r:id="rId5"/>
    <p:sldId id="265" r:id="rId6"/>
    <p:sldId id="266" r:id="rId7"/>
    <p:sldId id="267" r:id="rId8"/>
    <p:sldId id="269" r:id="rId9"/>
    <p:sldId id="270" r:id="rId10"/>
    <p:sldId id="271" r:id="rId11"/>
    <p:sldId id="273" r:id="rId12"/>
    <p:sldId id="274" r:id="rId13"/>
    <p:sldId id="275" r:id="rId14"/>
    <p:sldId id="272" r:id="rId15"/>
  </p:sldIdLst>
  <p:sldSz cx="9144000" cy="6858000" type="screen4x3"/>
  <p:notesSz cx="7004050" cy="9223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84" y="-3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5300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7163" y="0"/>
            <a:ext cx="3035300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A56535-C220-48BE-B3EF-209DB9256170}" type="datetimeFigureOut">
              <a:rPr lang="en-US" smtClean="0"/>
              <a:t>4/14/2014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3275" cy="34591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0088" y="4381500"/>
            <a:ext cx="5603875" cy="41497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59825"/>
            <a:ext cx="3035300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7163" y="8759825"/>
            <a:ext cx="3035300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5FB4B6-D1A6-4EC5-9212-DCF612156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746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5FB4B6-D1A6-4EC5-9212-DCF612156DE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682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55841-9620-4BA4-9815-F0E58B01CCF7}" type="datetimeFigureOut">
              <a:rPr lang="en-US" smtClean="0"/>
              <a:t>4/14/2014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F7EF6-C77B-4F8B-A222-92B2C98C4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927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55841-9620-4BA4-9815-F0E58B01CCF7}" type="datetimeFigureOut">
              <a:rPr lang="en-US" smtClean="0"/>
              <a:t>4/14/2014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F7EF6-C77B-4F8B-A222-92B2C98C4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666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55841-9620-4BA4-9815-F0E58B01CCF7}" type="datetimeFigureOut">
              <a:rPr lang="en-US" smtClean="0"/>
              <a:t>4/14/2014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F7EF6-C77B-4F8B-A222-92B2C98C4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357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55841-9620-4BA4-9815-F0E58B01CCF7}" type="datetimeFigureOut">
              <a:rPr lang="en-US" smtClean="0"/>
              <a:t>4/14/2014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F7EF6-C77B-4F8B-A222-92B2C98C4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299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55841-9620-4BA4-9815-F0E58B01CCF7}" type="datetimeFigureOut">
              <a:rPr lang="en-US" smtClean="0"/>
              <a:t>4/14/2014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F7EF6-C77B-4F8B-A222-92B2C98C4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879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55841-9620-4BA4-9815-F0E58B01CCF7}" type="datetimeFigureOut">
              <a:rPr lang="en-US" smtClean="0"/>
              <a:t>4/14/2014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F7EF6-C77B-4F8B-A222-92B2C98C4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783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55841-9620-4BA4-9815-F0E58B01CCF7}" type="datetimeFigureOut">
              <a:rPr lang="en-US" smtClean="0"/>
              <a:t>4/14/2014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F7EF6-C77B-4F8B-A222-92B2C98C4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029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55841-9620-4BA4-9815-F0E58B01CCF7}" type="datetimeFigureOut">
              <a:rPr lang="en-US" smtClean="0"/>
              <a:t>4/14/2014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F7EF6-C77B-4F8B-A222-92B2C98C4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921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55841-9620-4BA4-9815-F0E58B01CCF7}" type="datetimeFigureOut">
              <a:rPr lang="en-US" smtClean="0"/>
              <a:t>4/14/2014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F7EF6-C77B-4F8B-A222-92B2C98C4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784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55841-9620-4BA4-9815-F0E58B01CCF7}" type="datetimeFigureOut">
              <a:rPr lang="en-US" smtClean="0"/>
              <a:t>4/14/2014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F7EF6-C77B-4F8B-A222-92B2C98C4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511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55841-9620-4BA4-9815-F0E58B01CCF7}" type="datetimeFigureOut">
              <a:rPr lang="en-US" smtClean="0"/>
              <a:t>4/14/2014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F7EF6-C77B-4F8B-A222-92B2C98C4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090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55841-9620-4BA4-9815-F0E58B01CCF7}" type="datetimeFigureOut">
              <a:rPr lang="en-US" smtClean="0"/>
              <a:t>4/14/2014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EF7EF6-C77B-4F8B-A222-92B2C98C4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737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slide" Target="slide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slide" Target="slide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slide" Target="slide5.xml"/><Relationship Id="rId4" Type="http://schemas.openxmlformats.org/officeDocument/2006/relationships/slide" Target="slide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image" Target="../media/image4.emf"/><Relationship Id="rId7" Type="http://schemas.openxmlformats.org/officeDocument/2006/relationships/slide" Target="slide5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5" Type="http://schemas.openxmlformats.org/officeDocument/2006/relationships/image" Target="../media/image5.png"/><Relationship Id="rId10" Type="http://schemas.openxmlformats.org/officeDocument/2006/relationships/slide" Target="slide7.xml"/><Relationship Id="rId4" Type="http://schemas.openxmlformats.org/officeDocument/2006/relationships/slide" Target="slide10.xml"/><Relationship Id="rId9" Type="http://schemas.openxmlformats.org/officeDocument/2006/relationships/slide" Target="slide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slide" Target="slide6.xml"/><Relationship Id="rId7" Type="http://schemas.openxmlformats.org/officeDocument/2006/relationships/image" Target="../media/image8.emf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11" Type="http://schemas.openxmlformats.org/officeDocument/2006/relationships/slide" Target="slide4.xml"/><Relationship Id="rId5" Type="http://schemas.openxmlformats.org/officeDocument/2006/relationships/image" Target="../media/image6.emf"/><Relationship Id="rId10" Type="http://schemas.openxmlformats.org/officeDocument/2006/relationships/slide" Target="slide7.xml"/><Relationship Id="rId4" Type="http://schemas.openxmlformats.org/officeDocument/2006/relationships/slide" Target="slide8.xml"/><Relationship Id="rId9" Type="http://schemas.openxmlformats.org/officeDocument/2006/relationships/slide" Target="slide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5" Type="http://schemas.openxmlformats.org/officeDocument/2006/relationships/slide" Target="slide4.xml"/><Relationship Id="rId4" Type="http://schemas.openxmlformats.org/officeDocument/2006/relationships/slide" Target="slid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5" Type="http://schemas.openxmlformats.org/officeDocument/2006/relationships/slide" Target="slide6.xml"/><Relationship Id="rId4" Type="http://schemas.openxmlformats.org/officeDocument/2006/relationships/slide" Target="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scope 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/>
          </a:bodyPr>
          <a:lstStyle/>
          <a:p>
            <a:r>
              <a:rPr lang="en-US" sz="1600" dirty="0" smtClean="0">
                <a:hlinkClick r:id="rId2" action="ppaction://hlinksldjump"/>
              </a:rPr>
              <a:t>Utilize  Traiana 5.6 messages.</a:t>
            </a:r>
          </a:p>
          <a:p>
            <a:r>
              <a:rPr lang="en-US" sz="1600" dirty="0" smtClean="0">
                <a:hlinkClick r:id="rId2" action="ppaction://hlinksldjump"/>
              </a:rPr>
              <a:t>Limit Kill Switch</a:t>
            </a:r>
            <a:r>
              <a:rPr lang="en-US" sz="1600" dirty="0" smtClean="0">
                <a:hlinkClick r:id="rId2" action="ppaction://hlinksldjump"/>
              </a:rPr>
              <a:t>. -</a:t>
            </a:r>
            <a:r>
              <a:rPr lang="en-US" sz="1600" dirty="0" smtClean="0">
                <a:solidFill>
                  <a:srgbClr val="00B050"/>
                </a:solidFill>
                <a:hlinkClick r:id="rId2" action="ppaction://hlinksldjump"/>
              </a:rPr>
              <a:t>(Targeted for May)</a:t>
            </a:r>
            <a:endParaRPr lang="en-US" sz="1600" dirty="0" smtClean="0">
              <a:solidFill>
                <a:srgbClr val="00B050"/>
              </a:solidFill>
              <a:hlinkClick r:id="rId2" action="ppaction://hlinksldjump"/>
            </a:endParaRPr>
          </a:p>
          <a:p>
            <a:r>
              <a:rPr lang="en-US" sz="1600" dirty="0" smtClean="0">
                <a:hlinkClick r:id="rId2" action="ppaction://hlinksldjump"/>
              </a:rPr>
              <a:t>Implement Traiana warning Messages for  all limits</a:t>
            </a:r>
            <a:r>
              <a:rPr lang="en-US" sz="1600" dirty="0" smtClean="0">
                <a:hlinkClick r:id="rId2" action="ppaction://hlinksldjump"/>
              </a:rPr>
              <a:t>.</a:t>
            </a:r>
            <a:r>
              <a:rPr lang="en-US" sz="1600" dirty="0">
                <a:solidFill>
                  <a:srgbClr val="00B050"/>
                </a:solidFill>
                <a:hlinkClick r:id="rId2" action="ppaction://hlinksldjump"/>
              </a:rPr>
              <a:t> </a:t>
            </a:r>
            <a:r>
              <a:rPr lang="en-US" sz="1600" dirty="0" smtClean="0">
                <a:solidFill>
                  <a:srgbClr val="00B050"/>
                </a:solidFill>
                <a:hlinkClick r:id="rId2" action="ppaction://hlinksldjump"/>
              </a:rPr>
              <a:t>-(</a:t>
            </a:r>
            <a:r>
              <a:rPr lang="en-US" sz="1600" dirty="0">
                <a:solidFill>
                  <a:srgbClr val="00B050"/>
                </a:solidFill>
                <a:hlinkClick r:id="rId2" action="ppaction://hlinksldjump"/>
              </a:rPr>
              <a:t>Targeted for May</a:t>
            </a:r>
            <a:r>
              <a:rPr lang="en-US" sz="1600" dirty="0" smtClean="0">
                <a:solidFill>
                  <a:srgbClr val="00B050"/>
                </a:solidFill>
                <a:hlinkClick r:id="rId2" action="ppaction://hlinksldjump"/>
              </a:rPr>
              <a:t>)</a:t>
            </a:r>
            <a:endParaRPr lang="en-US" sz="1600" dirty="0" smtClean="0">
              <a:hlinkClick r:id="rId2" action="ppaction://hlinksldjump"/>
            </a:endParaRPr>
          </a:p>
          <a:p>
            <a:r>
              <a:rPr lang="en-US" sz="1600" dirty="0" smtClean="0">
                <a:hlinkClick r:id="rId2" action="ppaction://hlinksldjump"/>
              </a:rPr>
              <a:t>New Carve Out </a:t>
            </a:r>
            <a:r>
              <a:rPr lang="en-US" sz="1600" dirty="0" smtClean="0">
                <a:hlinkClick r:id="rId2" action="ppaction://hlinksldjump"/>
              </a:rPr>
              <a:t>Message</a:t>
            </a:r>
            <a:r>
              <a:rPr lang="en-US" sz="1600" dirty="0">
                <a:solidFill>
                  <a:srgbClr val="00B050"/>
                </a:solidFill>
                <a:hlinkClick r:id="rId2" action="ppaction://hlinksldjump"/>
              </a:rPr>
              <a:t>(Targeted for May</a:t>
            </a:r>
            <a:r>
              <a:rPr lang="en-US" sz="1600" dirty="0" smtClean="0">
                <a:solidFill>
                  <a:srgbClr val="00B050"/>
                </a:solidFill>
                <a:hlinkClick r:id="rId2" action="ppaction://hlinksldjump"/>
              </a:rPr>
              <a:t>)</a:t>
            </a:r>
            <a:endParaRPr lang="en-US" sz="1600" dirty="0" smtClean="0">
              <a:hlinkClick r:id="rId2" action="ppaction://hlinksldjump"/>
            </a:endParaRPr>
          </a:p>
          <a:p>
            <a:r>
              <a:rPr lang="en-US" sz="1600" dirty="0" smtClean="0">
                <a:hlinkClick r:id="rId2" action="ppaction://hlinksldjump"/>
              </a:rPr>
              <a:t>Managed the combined Limits and Utilization between CCM and CLM</a:t>
            </a:r>
            <a:r>
              <a:rPr lang="en-US" sz="1600" dirty="0" smtClean="0">
                <a:hlinkClick r:id="rId2" action="ppaction://hlinksldjump"/>
              </a:rPr>
              <a:t>.</a:t>
            </a:r>
            <a:endParaRPr lang="en-US" sz="1600" dirty="0" smtClean="0">
              <a:hlinkClick r:id="rId2" action="ppaction://hlinksldjump"/>
            </a:endParaRPr>
          </a:p>
          <a:p>
            <a:r>
              <a:rPr lang="en-US" sz="1600" dirty="0" smtClean="0">
                <a:hlinkClick r:id="rId2" action="ppaction://hlinksldjump"/>
              </a:rPr>
              <a:t>Modified existing Limit Structure within CCM to match Traiana.*</a:t>
            </a:r>
          </a:p>
          <a:p>
            <a:r>
              <a:rPr lang="en-US" sz="1600" dirty="0" smtClean="0">
                <a:hlinkClick r:id="rId2" action="ppaction://hlinksldjump"/>
              </a:rPr>
              <a:t>Upload Spreadsheet template directly</a:t>
            </a:r>
            <a:r>
              <a:rPr lang="en-US" sz="1600" dirty="0" smtClean="0">
                <a:hlinkClick r:id="rId2" action="ppaction://hlinksldjump"/>
              </a:rPr>
              <a:t>. </a:t>
            </a:r>
            <a:r>
              <a:rPr lang="en-US" sz="1600" dirty="0">
                <a:solidFill>
                  <a:srgbClr val="00B050"/>
                </a:solidFill>
                <a:hlinkClick r:id="rId2" action="ppaction://hlinksldjump"/>
              </a:rPr>
              <a:t>(Targeted for May</a:t>
            </a:r>
            <a:r>
              <a:rPr lang="en-US" sz="1600" dirty="0" smtClean="0">
                <a:solidFill>
                  <a:srgbClr val="00B050"/>
                </a:solidFill>
                <a:hlinkClick r:id="rId2" action="ppaction://hlinksldjump"/>
              </a:rPr>
              <a:t>)</a:t>
            </a:r>
            <a:endParaRPr lang="en-US" sz="1600" dirty="0" smtClean="0">
              <a:hlinkClick r:id="rId2" action="ppaction://hlinksldjump"/>
            </a:endParaRPr>
          </a:p>
          <a:p>
            <a:r>
              <a:rPr lang="en-US" sz="1600" dirty="0" smtClean="0">
                <a:hlinkClick r:id="rId2" action="ppaction://hlinksldjump"/>
              </a:rPr>
              <a:t>Create a download template in Excel at any limit level</a:t>
            </a:r>
            <a:r>
              <a:rPr lang="en-US" sz="1600" dirty="0" smtClean="0">
                <a:hlinkClick r:id="rId2" action="ppaction://hlinksldjump"/>
              </a:rPr>
              <a:t>. </a:t>
            </a:r>
            <a:r>
              <a:rPr lang="en-US" sz="1600" dirty="0">
                <a:solidFill>
                  <a:srgbClr val="00B050"/>
                </a:solidFill>
                <a:hlinkClick r:id="rId2" action="ppaction://hlinksldjump"/>
              </a:rPr>
              <a:t>(Targeted for May</a:t>
            </a:r>
            <a:r>
              <a:rPr lang="en-US" sz="1600" dirty="0" smtClean="0">
                <a:solidFill>
                  <a:srgbClr val="00B050"/>
                </a:solidFill>
                <a:hlinkClick r:id="rId2" action="ppaction://hlinksldjump"/>
              </a:rPr>
              <a:t>)</a:t>
            </a:r>
            <a:endParaRPr lang="en-US" sz="1600" dirty="0" smtClean="0">
              <a:hlinkClick r:id="rId2" action="ppaction://hlinksldjump"/>
            </a:endParaRPr>
          </a:p>
          <a:p>
            <a:r>
              <a:rPr lang="en-US" sz="1600" dirty="0" smtClean="0">
                <a:hlinkClick r:id="rId2" action="ppaction://hlinksldjump"/>
              </a:rPr>
              <a:t>New Search Functionality </a:t>
            </a:r>
            <a:r>
              <a:rPr lang="en-US" sz="1600" dirty="0" smtClean="0">
                <a:hlinkClick r:id="rId2" action="ppaction://hlinksldjump"/>
              </a:rPr>
              <a:t> </a:t>
            </a:r>
            <a:r>
              <a:rPr lang="en-US" sz="1600" dirty="0">
                <a:solidFill>
                  <a:srgbClr val="00B050"/>
                </a:solidFill>
                <a:hlinkClick r:id="rId2" action="ppaction://hlinksldjump"/>
              </a:rPr>
              <a:t>(Targeted for May</a:t>
            </a:r>
            <a:r>
              <a:rPr lang="en-US" sz="1600" dirty="0" smtClean="0">
                <a:solidFill>
                  <a:srgbClr val="00B050"/>
                </a:solidFill>
                <a:hlinkClick r:id="rId2" action="ppaction://hlinksldjump"/>
              </a:rPr>
              <a:t>)</a:t>
            </a:r>
            <a:endParaRPr lang="en-US" sz="1600" dirty="0" smtClean="0">
              <a:hlinkClick r:id="rId2" action="ppaction://hlinksldjump"/>
            </a:endParaRPr>
          </a:p>
          <a:p>
            <a:r>
              <a:rPr lang="en-US" sz="1600" dirty="0" smtClean="0">
                <a:hlinkClick r:id="rId2" action="ppaction://hlinksldjump"/>
              </a:rPr>
              <a:t>Management  screen to be automatically update every 5 minutes.</a:t>
            </a:r>
          </a:p>
          <a:p>
            <a:r>
              <a:rPr lang="en-US" sz="1600" dirty="0" smtClean="0">
                <a:hlinkClick r:id="rId2" action="ppaction://hlinksldjump"/>
              </a:rPr>
              <a:t>New entitlement implement to restrict by individual  components  on a page</a:t>
            </a:r>
            <a:r>
              <a:rPr lang="en-US" sz="1600" dirty="0" smtClean="0">
                <a:hlinkClick r:id="rId2" action="ppaction://hlinksldjump"/>
              </a:rPr>
              <a:t>. </a:t>
            </a:r>
            <a:r>
              <a:rPr lang="en-US" sz="1000" dirty="0">
                <a:solidFill>
                  <a:srgbClr val="00B050"/>
                </a:solidFill>
                <a:hlinkClick r:id="rId2" action="ppaction://hlinksldjump"/>
              </a:rPr>
              <a:t>(Targeted for May</a:t>
            </a:r>
            <a:r>
              <a:rPr lang="en-US" sz="1000" dirty="0" smtClean="0">
                <a:solidFill>
                  <a:srgbClr val="00B050"/>
                </a:solidFill>
                <a:hlinkClick r:id="rId2" action="ppaction://hlinksldjump"/>
              </a:rPr>
              <a:t>)</a:t>
            </a:r>
            <a:endParaRPr lang="en-US" sz="1000" dirty="0">
              <a:solidFill>
                <a:srgbClr val="00B050"/>
              </a:solidFill>
              <a:hlinkClick r:id="rId2" action="ppaction://hlinksldjump"/>
            </a:endParaRPr>
          </a:p>
        </p:txBody>
      </p:sp>
    </p:spTree>
    <p:extLst>
      <p:ext uri="{BB962C8B-B14F-4D97-AF65-F5344CB8AC3E}">
        <p14:creationId xmlns:p14="http://schemas.microsoft.com/office/powerpoint/2010/main" val="239375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990600"/>
            <a:ext cx="60960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478410" y="21603"/>
            <a:ext cx="1676400" cy="3810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Manager &amp; Search Tab</a:t>
            </a:r>
            <a:endParaRPr lang="en-US" sz="1200" dirty="0"/>
          </a:p>
        </p:txBody>
      </p:sp>
      <p:sp>
        <p:nvSpPr>
          <p:cNvPr id="7" name="Rounded Rectangle 6">
            <a:hlinkClick r:id="rId3" action="ppaction://hlinksldjump"/>
          </p:cNvPr>
          <p:cNvSpPr/>
          <p:nvPr/>
        </p:nvSpPr>
        <p:spPr>
          <a:xfrm>
            <a:off x="2182305" y="21603"/>
            <a:ext cx="1676400" cy="381000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Manager &amp; Client Tab</a:t>
            </a:r>
            <a:endParaRPr lang="en-US" sz="1200" dirty="0"/>
          </a:p>
        </p:txBody>
      </p:sp>
      <p:sp>
        <p:nvSpPr>
          <p:cNvPr id="8" name="Rounded Rectangle 7">
            <a:hlinkClick r:id="rId4" action="ppaction://hlinksldjump"/>
          </p:cNvPr>
          <p:cNvSpPr/>
          <p:nvPr/>
        </p:nvSpPr>
        <p:spPr>
          <a:xfrm>
            <a:off x="5536283" y="14926"/>
            <a:ext cx="1676400" cy="381000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History of Recent Mgs</a:t>
            </a:r>
            <a:endParaRPr lang="en-US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3859883" y="27888"/>
            <a:ext cx="1676400" cy="381000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Fund(RXM Detail)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372600" cy="6963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2954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9" y="76200"/>
            <a:ext cx="8934450" cy="678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14866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9916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72705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5" y="0"/>
            <a:ext cx="9163050" cy="693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4220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5973763"/>
          </a:xfrm>
        </p:spPr>
        <p:txBody>
          <a:bodyPr>
            <a:normAutofit/>
          </a:bodyPr>
          <a:lstStyle/>
          <a:p>
            <a:pPr lvl="1"/>
            <a:r>
              <a:rPr lang="en-US" b="1" dirty="0"/>
              <a:t>API GUI Interface</a:t>
            </a:r>
          </a:p>
          <a:p>
            <a:r>
              <a:rPr lang="en-US" sz="1000" dirty="0"/>
              <a:t>In order to enable PS and Credit Risk to effectively </a:t>
            </a:r>
            <a:r>
              <a:rPr lang="en-US" sz="1000" b="1" i="1" dirty="0"/>
              <a:t>manage limits which are set across multiple clients, SEFs and </a:t>
            </a:r>
            <a:r>
              <a:rPr lang="en-US" sz="1000" b="1" i="1" dirty="0">
                <a:solidFill>
                  <a:srgbClr val="FF0000"/>
                </a:solidFill>
              </a:rPr>
              <a:t>CCPs a simple, intuitive GUI is required which will update</a:t>
            </a:r>
            <a:r>
              <a:rPr lang="en-US" sz="1000" b="1" i="1" dirty="0"/>
              <a:t> and search credit limits and </a:t>
            </a:r>
            <a:r>
              <a:rPr lang="en-US" sz="1000" b="1" i="1" dirty="0" err="1">
                <a:solidFill>
                  <a:srgbClr val="FF0000"/>
                </a:solidFill>
              </a:rPr>
              <a:t>utilisation</a:t>
            </a:r>
            <a:r>
              <a:rPr lang="en-US" sz="1000" b="1" i="1" dirty="0">
                <a:solidFill>
                  <a:srgbClr val="FF0000"/>
                </a:solidFill>
              </a:rPr>
              <a:t> stored not only within Traiana but also within the UBS credit check </a:t>
            </a:r>
            <a:r>
              <a:rPr lang="en-US" sz="1000" b="1" i="1" dirty="0" smtClean="0">
                <a:solidFill>
                  <a:srgbClr val="FF0000"/>
                </a:solidFill>
              </a:rPr>
              <a:t>module</a:t>
            </a:r>
          </a:p>
          <a:p>
            <a:r>
              <a:rPr lang="en-US" sz="1000" b="1" i="1" dirty="0" smtClean="0">
                <a:solidFill>
                  <a:srgbClr val="00B050"/>
                </a:solidFill>
              </a:rPr>
              <a:t>(CCM</a:t>
            </a:r>
            <a:r>
              <a:rPr lang="en-US" sz="1000" b="1" i="1" dirty="0" smtClean="0">
                <a:solidFill>
                  <a:srgbClr val="00B050"/>
                </a:solidFill>
              </a:rPr>
              <a:t>) </a:t>
            </a:r>
            <a:r>
              <a:rPr lang="en-US" sz="1000" dirty="0" smtClean="0">
                <a:solidFill>
                  <a:srgbClr val="00B050"/>
                </a:solidFill>
              </a:rPr>
              <a:t>This </a:t>
            </a:r>
            <a:r>
              <a:rPr lang="en-US" sz="1000" dirty="0">
                <a:solidFill>
                  <a:srgbClr val="00B050"/>
                </a:solidFill>
              </a:rPr>
              <a:t>GUI will be required to communicate with Traiana via the existing API connection delivered as part of the February IT release</a:t>
            </a:r>
            <a:r>
              <a:rPr lang="en-US" dirty="0" smtClean="0">
                <a:solidFill>
                  <a:srgbClr val="00B050"/>
                </a:solidFill>
              </a:rPr>
              <a:t>.</a:t>
            </a:r>
            <a:endParaRPr lang="en-US" sz="1000" b="1" dirty="0">
              <a:solidFill>
                <a:srgbClr val="00B050"/>
              </a:solidFill>
            </a:endParaRPr>
          </a:p>
          <a:p>
            <a:pPr lvl="0"/>
            <a:r>
              <a:rPr lang="en-US" sz="1000" b="1" i="1" dirty="0">
                <a:solidFill>
                  <a:srgbClr val="FF0000"/>
                </a:solidFill>
              </a:rPr>
              <a:t>In order for an effective GUI to be built, the limit taxonomies across both Traiana and CCM need to be </a:t>
            </a:r>
            <a:r>
              <a:rPr lang="en-US" sz="1000" b="1" i="1" dirty="0" err="1">
                <a:solidFill>
                  <a:srgbClr val="FF0000"/>
                </a:solidFill>
              </a:rPr>
              <a:t>standardised</a:t>
            </a:r>
            <a:r>
              <a:rPr lang="en-US" sz="1000" b="1" i="1" dirty="0">
                <a:solidFill>
                  <a:srgbClr val="FF0000"/>
                </a:solidFill>
              </a:rPr>
              <a:t>. This will require the existing limit structure with CCM to be modified to match the structure used by Traiana.</a:t>
            </a:r>
          </a:p>
          <a:p>
            <a:pPr lvl="0"/>
            <a:r>
              <a:rPr lang="en-US" sz="1000" dirty="0">
                <a:solidFill>
                  <a:srgbClr val="00B050"/>
                </a:solidFill>
              </a:rPr>
              <a:t>It should be possible to search by RXM, Group RXM, Fund Manager and Client and pull back the limits stored.</a:t>
            </a:r>
          </a:p>
          <a:p>
            <a:pPr lvl="0"/>
            <a:r>
              <a:rPr lang="en-US" sz="1000" dirty="0">
                <a:solidFill>
                  <a:srgbClr val="FF0000"/>
                </a:solidFill>
              </a:rPr>
              <a:t>The results should bring back current limits and </a:t>
            </a:r>
            <a:r>
              <a:rPr lang="en-US" sz="1000" dirty="0" err="1">
                <a:solidFill>
                  <a:srgbClr val="FF0000"/>
                </a:solidFill>
              </a:rPr>
              <a:t>utilisation</a:t>
            </a:r>
            <a:r>
              <a:rPr lang="en-US" sz="1000" dirty="0">
                <a:solidFill>
                  <a:srgbClr val="FF0000"/>
                </a:solidFill>
              </a:rPr>
              <a:t>. </a:t>
            </a:r>
            <a:r>
              <a:rPr lang="en-US" sz="1000" b="1" i="1" dirty="0">
                <a:solidFill>
                  <a:srgbClr val="FF0000"/>
                </a:solidFill>
              </a:rPr>
              <a:t>If a limit is 80%+ or 95%+ </a:t>
            </a:r>
            <a:r>
              <a:rPr lang="en-US" sz="1000" b="1" i="1" dirty="0" err="1">
                <a:solidFill>
                  <a:srgbClr val="FF0000"/>
                </a:solidFill>
              </a:rPr>
              <a:t>utilised</a:t>
            </a:r>
            <a:r>
              <a:rPr lang="en-US" sz="1000" b="1" i="1" dirty="0">
                <a:solidFill>
                  <a:srgbClr val="FF0000"/>
                </a:solidFill>
              </a:rPr>
              <a:t>, amber and red alerts respectively should be generated</a:t>
            </a:r>
            <a:r>
              <a:rPr lang="en-US" sz="1000" dirty="0">
                <a:solidFill>
                  <a:srgbClr val="FF0000"/>
                </a:solidFill>
              </a:rPr>
              <a:t>.</a:t>
            </a:r>
          </a:p>
          <a:p>
            <a:pPr lvl="0"/>
            <a:r>
              <a:rPr lang="en-US" sz="1000" dirty="0">
                <a:solidFill>
                  <a:srgbClr val="00B050"/>
                </a:solidFill>
              </a:rPr>
              <a:t>Examples of requirements are shown below. The first screen shot showing the group RXM level, the second showing the Fund level</a:t>
            </a:r>
            <a:r>
              <a:rPr lang="en-US" sz="1000" dirty="0" smtClean="0">
                <a:solidFill>
                  <a:srgbClr val="00B050"/>
                </a:solidFill>
              </a:rPr>
              <a:t>:</a:t>
            </a:r>
          </a:p>
          <a:p>
            <a:pPr lvl="0"/>
            <a:r>
              <a:rPr lang="en-US" sz="1000" dirty="0">
                <a:solidFill>
                  <a:srgbClr val="00B050"/>
                </a:solidFill>
              </a:rPr>
              <a:t>It should be possible to click on the fund names in the first screen to move through to the second screen.</a:t>
            </a:r>
          </a:p>
          <a:p>
            <a:pPr lvl="0"/>
            <a:r>
              <a:rPr lang="en-US" sz="1000" dirty="0">
                <a:solidFill>
                  <a:srgbClr val="00B050"/>
                </a:solidFill>
              </a:rPr>
              <a:t>Users will need to be able to edit limits directly in the above screens or via the existing Traiana spreadsheet </a:t>
            </a:r>
            <a:r>
              <a:rPr lang="en-US" sz="1000" dirty="0" err="1">
                <a:solidFill>
                  <a:srgbClr val="00B050"/>
                </a:solidFill>
              </a:rPr>
              <a:t>updload</a:t>
            </a:r>
            <a:r>
              <a:rPr lang="en-US" sz="1000" dirty="0">
                <a:solidFill>
                  <a:srgbClr val="00B050"/>
                </a:solidFill>
              </a:rPr>
              <a:t> functionality.</a:t>
            </a:r>
          </a:p>
          <a:p>
            <a:pPr lvl="0"/>
            <a:r>
              <a:rPr lang="en-US" sz="1000" b="1" i="1" dirty="0">
                <a:solidFill>
                  <a:srgbClr val="00B050"/>
                </a:solidFill>
              </a:rPr>
              <a:t>It should be possible to download any existing limits in the upload spreadsheet format for ease of </a:t>
            </a:r>
            <a:r>
              <a:rPr lang="en-US" sz="1000" b="1" i="1" dirty="0" err="1">
                <a:solidFill>
                  <a:srgbClr val="00B050"/>
                </a:solidFill>
              </a:rPr>
              <a:t>editting</a:t>
            </a:r>
            <a:r>
              <a:rPr lang="en-US" sz="1000" b="1" i="1" dirty="0">
                <a:solidFill>
                  <a:srgbClr val="00B050"/>
                </a:solidFill>
              </a:rPr>
              <a:t>, as well as to directly download a blank spreadsheet template.</a:t>
            </a:r>
          </a:p>
          <a:p>
            <a:pPr lvl="0"/>
            <a:r>
              <a:rPr lang="en-US" sz="1000" dirty="0">
                <a:solidFill>
                  <a:srgbClr val="00B0F0"/>
                </a:solidFill>
              </a:rPr>
              <a:t>It should not be necessary to cut and paste the limit structure into a box to upload, rather the upload should be straight from the spreadsheet itself.</a:t>
            </a:r>
          </a:p>
          <a:p>
            <a:pPr lvl="0"/>
            <a:r>
              <a:rPr lang="en-US" sz="1000" dirty="0">
                <a:solidFill>
                  <a:srgbClr val="00B0F0"/>
                </a:solidFill>
              </a:rPr>
              <a:t>Uploaded spreadsheets should automatically overwrite existing limits</a:t>
            </a:r>
          </a:p>
          <a:p>
            <a:pPr lvl="0"/>
            <a:r>
              <a:rPr lang="en-US" sz="1000" dirty="0">
                <a:solidFill>
                  <a:srgbClr val="00B0F0"/>
                </a:solidFill>
              </a:rPr>
              <a:t>Any blank values uploaded should be assumed to represent a ‘zero’ value.</a:t>
            </a:r>
          </a:p>
          <a:p>
            <a:pPr lvl="0"/>
            <a:r>
              <a:rPr lang="en-US" sz="1000" dirty="0">
                <a:solidFill>
                  <a:srgbClr val="00B0F0"/>
                </a:solidFill>
              </a:rPr>
              <a:t>When limits are added deleted or changed, a pop-up message should be received either confirming success or failure (with a reason) within the GUI (no email notification is necessary)</a:t>
            </a:r>
          </a:p>
          <a:p>
            <a:pPr lvl="0"/>
            <a:r>
              <a:rPr lang="en-US" sz="1000" dirty="0"/>
              <a:t>Access to the GUI should be configurable by user groups, who will have read/write/delete/kill access. The full scope of this access will be defined during the operational readiness sign </a:t>
            </a:r>
            <a:r>
              <a:rPr lang="en-US" sz="1000" dirty="0" smtClean="0"/>
              <a:t>offs</a:t>
            </a:r>
            <a:endParaRPr lang="en-US" sz="1000" b="1" dirty="0"/>
          </a:p>
          <a:p>
            <a:r>
              <a:rPr lang="en-US" sz="1000" dirty="0"/>
              <a:t>A limit kill switch should be included within the API GUI Interface. Again it should enable PS and Credit Risk to effectively manage limits in the even of credit worries across </a:t>
            </a:r>
            <a:r>
              <a:rPr lang="en-US" sz="1000" dirty="0">
                <a:solidFill>
                  <a:srgbClr val="FF0000"/>
                </a:solidFill>
              </a:rPr>
              <a:t>all CCPs, </a:t>
            </a:r>
            <a:r>
              <a:rPr lang="en-US" sz="1000" dirty="0"/>
              <a:t>limit platforms and SEFs</a:t>
            </a:r>
            <a:r>
              <a:rPr lang="en-US" sz="1000" dirty="0" smtClean="0"/>
              <a:t>.</a:t>
            </a:r>
            <a:endParaRPr lang="en-US" sz="1000" dirty="0"/>
          </a:p>
          <a:p>
            <a:pPr lvl="0"/>
            <a:r>
              <a:rPr lang="en-US" sz="1000" dirty="0" smtClean="0">
                <a:solidFill>
                  <a:srgbClr val="00B050"/>
                </a:solidFill>
              </a:rPr>
              <a:t>It </a:t>
            </a:r>
            <a:r>
              <a:rPr lang="en-US" sz="1000" dirty="0">
                <a:solidFill>
                  <a:srgbClr val="00B050"/>
                </a:solidFill>
              </a:rPr>
              <a:t>should be possible to kill limits by RXM, Group RXM, Fund Manager, Client or </a:t>
            </a:r>
            <a:r>
              <a:rPr lang="en-US" sz="1000" dirty="0" smtClean="0">
                <a:solidFill>
                  <a:srgbClr val="00B050"/>
                </a:solidFill>
              </a:rPr>
              <a:t>SEF (May only for SEF's)</a:t>
            </a:r>
            <a:endParaRPr lang="en-US" sz="1000" dirty="0">
              <a:solidFill>
                <a:srgbClr val="00B050"/>
              </a:solidFill>
            </a:endParaRPr>
          </a:p>
          <a:p>
            <a:pPr lvl="0"/>
            <a:r>
              <a:rPr lang="en-US" sz="1000" dirty="0"/>
              <a:t>As shown in the examples above the kill switch should be accessed directly from the limit search pages. The kill switch should be a simple click button.</a:t>
            </a:r>
          </a:p>
          <a:p>
            <a:pPr lvl="0"/>
            <a:r>
              <a:rPr lang="en-US" sz="1000" dirty="0"/>
              <a:t>Upon clicking the kill switch, an “are you sure?” pop-up message should be displayed.</a:t>
            </a:r>
          </a:p>
          <a:p>
            <a:pPr lvl="0"/>
            <a:r>
              <a:rPr lang="en-US" sz="1000" dirty="0"/>
              <a:t>When limits are killed, a pop-up message should be received either confirming success or failure (with a reason) within the GUI (no email notification is necessary)</a:t>
            </a:r>
          </a:p>
          <a:p>
            <a:pPr lvl="0"/>
            <a:r>
              <a:rPr lang="en-US" sz="1000" dirty="0"/>
              <a:t>When limits are killed, they should be cached or similarly stored, with the ability to easily restore limits via a push button.</a:t>
            </a:r>
          </a:p>
          <a:p>
            <a:pPr lvl="0"/>
            <a:endParaRPr lang="en-US" sz="1000" dirty="0"/>
          </a:p>
          <a:p>
            <a:pPr lvl="0"/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76155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hlinkClick r:id="rId2" action="ppaction://hlinksldjump"/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59184"/>
            <a:ext cx="6705600" cy="6722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859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213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8600" y="408888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7239000" y="3306192"/>
            <a:ext cx="1676400" cy="3810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hlinkClick r:id="rId4" action="ppaction://hlinksldjump"/>
              </a:rPr>
              <a:t>Download</a:t>
            </a:r>
            <a:r>
              <a:rPr lang="en-US" sz="1200" dirty="0" smtClean="0"/>
              <a:t>  Limits XLS</a:t>
            </a:r>
            <a:endParaRPr lang="en-US" sz="1200" dirty="0"/>
          </a:p>
        </p:txBody>
      </p:sp>
      <p:sp>
        <p:nvSpPr>
          <p:cNvPr id="7" name="Oval Callout 6"/>
          <p:cNvSpPr/>
          <p:nvPr/>
        </p:nvSpPr>
        <p:spPr>
          <a:xfrm>
            <a:off x="6882745" y="4800600"/>
            <a:ext cx="1295400" cy="930897"/>
          </a:xfrm>
          <a:prstGeom prst="wedgeEllipseCallout">
            <a:avLst>
              <a:gd name="adj1" fmla="val -92149"/>
              <a:gd name="adj2" fmla="val -6361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Comment Area is actually generated . Need formula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" name="Rounded Rectangle 8">
            <a:hlinkClick r:id="rId5" action="ppaction://hlinksldjump"/>
          </p:cNvPr>
          <p:cNvSpPr/>
          <p:nvPr/>
        </p:nvSpPr>
        <p:spPr>
          <a:xfrm>
            <a:off x="478410" y="21603"/>
            <a:ext cx="1676400" cy="3810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Manager &amp; Search Tab</a:t>
            </a:r>
            <a:endParaRPr lang="en-US" sz="1200" dirty="0"/>
          </a:p>
        </p:txBody>
      </p:sp>
      <p:sp>
        <p:nvSpPr>
          <p:cNvPr id="10" name="Rounded Rectangle 9">
            <a:hlinkClick r:id="rId4" action="ppaction://hlinksldjump"/>
          </p:cNvPr>
          <p:cNvSpPr/>
          <p:nvPr/>
        </p:nvSpPr>
        <p:spPr>
          <a:xfrm>
            <a:off x="2182305" y="21603"/>
            <a:ext cx="1676400" cy="381000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Manager &amp; Client Tab</a:t>
            </a:r>
            <a:endParaRPr lang="en-US" sz="1200" dirty="0"/>
          </a:p>
        </p:txBody>
      </p:sp>
      <p:sp>
        <p:nvSpPr>
          <p:cNvPr id="11" name="Rounded Rectangle 10">
            <a:hlinkClick r:id="rId6" action="ppaction://hlinksldjump"/>
          </p:cNvPr>
          <p:cNvSpPr/>
          <p:nvPr/>
        </p:nvSpPr>
        <p:spPr>
          <a:xfrm>
            <a:off x="5536283" y="14926"/>
            <a:ext cx="1676400" cy="381000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History of Recent Mgs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3859883" y="27888"/>
            <a:ext cx="1676400" cy="381000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Fund(RXM Detail)</a:t>
            </a:r>
            <a:endParaRPr lang="en-US" sz="1200" dirty="0"/>
          </a:p>
        </p:txBody>
      </p:sp>
      <p:sp>
        <p:nvSpPr>
          <p:cNvPr id="13" name="Rounded Rectangle 12">
            <a:hlinkClick r:id="rId4" action="ppaction://hlinksldjump"/>
          </p:cNvPr>
          <p:cNvSpPr/>
          <p:nvPr/>
        </p:nvSpPr>
        <p:spPr>
          <a:xfrm>
            <a:off x="7184570" y="2438400"/>
            <a:ext cx="1676400" cy="3810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Upload  Limits XLS</a:t>
            </a:r>
            <a:endParaRPr lang="en-US" sz="1200" dirty="0"/>
          </a:p>
        </p:txBody>
      </p:sp>
      <p:sp>
        <p:nvSpPr>
          <p:cNvPr id="14" name="Rounded Rectangle 13">
            <a:hlinkClick r:id="rId5" action="ppaction://hlinksldjump"/>
          </p:cNvPr>
          <p:cNvSpPr/>
          <p:nvPr/>
        </p:nvSpPr>
        <p:spPr>
          <a:xfrm>
            <a:off x="1761478" y="1025069"/>
            <a:ext cx="1524000" cy="381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Manager/RXM Group Search</a:t>
            </a:r>
            <a:endParaRPr lang="en-US" sz="1200" dirty="0"/>
          </a:p>
        </p:txBody>
      </p:sp>
      <p:sp>
        <p:nvSpPr>
          <p:cNvPr id="15" name="Rounded Rectangle 14">
            <a:hlinkClick r:id="rId4" action="ppaction://hlinksldjump"/>
          </p:cNvPr>
          <p:cNvSpPr/>
          <p:nvPr/>
        </p:nvSpPr>
        <p:spPr>
          <a:xfrm>
            <a:off x="3517225" y="1043644"/>
            <a:ext cx="1524000" cy="381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Fund Name  Search</a:t>
            </a:r>
            <a:endParaRPr lang="en-US" sz="1200" dirty="0"/>
          </a:p>
        </p:txBody>
      </p:sp>
      <p:sp>
        <p:nvSpPr>
          <p:cNvPr id="16" name="Rounded Rectangle 15">
            <a:hlinkClick r:id="rId7" action="ppaction://hlinksldjump"/>
          </p:cNvPr>
          <p:cNvSpPr/>
          <p:nvPr/>
        </p:nvSpPr>
        <p:spPr>
          <a:xfrm>
            <a:off x="5105400" y="1020843"/>
            <a:ext cx="1777345" cy="381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RMX Number Search</a:t>
            </a:r>
            <a:endParaRPr lang="en-US" sz="1200" dirty="0"/>
          </a:p>
        </p:txBody>
      </p:sp>
      <p:sp>
        <p:nvSpPr>
          <p:cNvPr id="17" name="Oval Callout 16"/>
          <p:cNvSpPr/>
          <p:nvPr/>
        </p:nvSpPr>
        <p:spPr>
          <a:xfrm>
            <a:off x="7810500" y="3837888"/>
            <a:ext cx="1295400" cy="930897"/>
          </a:xfrm>
          <a:prstGeom prst="wedgeEllipseCallout">
            <a:avLst>
              <a:gd name="adj1" fmla="val -32950"/>
              <a:gd name="adj2" fmla="val -7955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Selection should be selected content , all, or blank.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" name="Oval Callout 17"/>
          <p:cNvSpPr/>
          <p:nvPr/>
        </p:nvSpPr>
        <p:spPr>
          <a:xfrm>
            <a:off x="905485" y="1577815"/>
            <a:ext cx="1295400" cy="930897"/>
          </a:xfrm>
          <a:prstGeom prst="wedgeEllipseCallout">
            <a:avLst>
              <a:gd name="adj1" fmla="val 219934"/>
              <a:gd name="adj2" fmla="val -25198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Live Filters with the user selecting RXM number </a:t>
            </a:r>
            <a:r>
              <a:rPr lang="en-US" sz="1000" dirty="0" smtClean="0">
                <a:solidFill>
                  <a:schemeClr val="tx1"/>
                </a:solidFill>
              </a:rPr>
              <a:t>or group.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>
            <a:endCxn id="18" idx="8"/>
          </p:cNvCxnSpPr>
          <p:nvPr/>
        </p:nvCxnSpPr>
        <p:spPr>
          <a:xfrm>
            <a:off x="3267685" y="1577815"/>
            <a:ext cx="1134525" cy="2308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4258725" y="1394343"/>
            <a:ext cx="143033" cy="1296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8" idx="8"/>
          </p:cNvCxnSpPr>
          <p:nvPr/>
        </p:nvCxnSpPr>
        <p:spPr>
          <a:xfrm flipH="1">
            <a:off x="4402210" y="1693255"/>
            <a:ext cx="1176612" cy="1154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894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51" y="754144"/>
            <a:ext cx="9067800" cy="5799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7162800" y="1447800"/>
            <a:ext cx="1676400" cy="3810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Download Template</a:t>
            </a:r>
            <a:endParaRPr lang="en-US" sz="1200" dirty="0"/>
          </a:p>
        </p:txBody>
      </p:sp>
      <p:pic>
        <p:nvPicPr>
          <p:cNvPr id="6" name="Picture 8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1447800"/>
            <a:ext cx="1700213" cy="401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ounded Rectangle 6">
            <a:hlinkClick r:id="rId6" action="ppaction://hlinksldjump"/>
          </p:cNvPr>
          <p:cNvSpPr/>
          <p:nvPr/>
        </p:nvSpPr>
        <p:spPr>
          <a:xfrm>
            <a:off x="195998" y="2609850"/>
            <a:ext cx="326009" cy="9525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Kill</a:t>
            </a:r>
            <a:r>
              <a:rPr lang="en-US" sz="1200" dirty="0" smtClean="0"/>
              <a:t> </a:t>
            </a:r>
            <a:endParaRPr lang="en-US" sz="1200" dirty="0"/>
          </a:p>
        </p:txBody>
      </p:sp>
      <p:sp>
        <p:nvSpPr>
          <p:cNvPr id="8" name="Rounded Rectangle 7">
            <a:hlinkClick r:id="rId6" action="ppaction://hlinksldjump"/>
          </p:cNvPr>
          <p:cNvSpPr/>
          <p:nvPr/>
        </p:nvSpPr>
        <p:spPr>
          <a:xfrm>
            <a:off x="195999" y="2762250"/>
            <a:ext cx="326009" cy="9525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Kill</a:t>
            </a:r>
            <a:r>
              <a:rPr lang="en-US" sz="1200" dirty="0" smtClean="0"/>
              <a:t> </a:t>
            </a:r>
            <a:endParaRPr lang="en-US" sz="1200" dirty="0"/>
          </a:p>
        </p:txBody>
      </p:sp>
      <p:sp>
        <p:nvSpPr>
          <p:cNvPr id="9" name="Rounded Rectangle 8">
            <a:hlinkClick r:id="rId6" action="ppaction://hlinksldjump"/>
          </p:cNvPr>
          <p:cNvSpPr/>
          <p:nvPr/>
        </p:nvSpPr>
        <p:spPr>
          <a:xfrm>
            <a:off x="206605" y="2914160"/>
            <a:ext cx="326009" cy="9525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Kill</a:t>
            </a:r>
            <a:r>
              <a:rPr lang="en-US" sz="1200" dirty="0" smtClean="0"/>
              <a:t> </a:t>
            </a:r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214852" y="3076575"/>
            <a:ext cx="326009" cy="9525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Kill</a:t>
            </a:r>
            <a:r>
              <a:rPr lang="en-US" sz="1200" dirty="0" smtClean="0"/>
              <a:t> </a:t>
            </a:r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217994" y="3247928"/>
            <a:ext cx="326009" cy="9525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Kill</a:t>
            </a:r>
            <a:r>
              <a:rPr lang="en-US" sz="1200" dirty="0" smtClean="0"/>
              <a:t> 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217993" y="3429000"/>
            <a:ext cx="326009" cy="9525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Kill</a:t>
            </a:r>
            <a:r>
              <a:rPr lang="en-US" sz="1200" dirty="0" smtClean="0"/>
              <a:t> </a:t>
            </a:r>
            <a:endParaRPr lang="en-US" sz="1200" dirty="0"/>
          </a:p>
        </p:txBody>
      </p:sp>
      <p:sp>
        <p:nvSpPr>
          <p:cNvPr id="13" name="Rounded Rectangle 12"/>
          <p:cNvSpPr/>
          <p:nvPr/>
        </p:nvSpPr>
        <p:spPr>
          <a:xfrm>
            <a:off x="221921" y="3643500"/>
            <a:ext cx="326009" cy="9525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Kill</a:t>
            </a:r>
            <a:r>
              <a:rPr lang="en-US" sz="1200" dirty="0" smtClean="0"/>
              <a:t> </a:t>
            </a:r>
            <a:endParaRPr lang="en-US" sz="1200" dirty="0"/>
          </a:p>
        </p:txBody>
      </p:sp>
      <p:sp>
        <p:nvSpPr>
          <p:cNvPr id="14" name="Rounded Rectangle 13"/>
          <p:cNvSpPr/>
          <p:nvPr/>
        </p:nvSpPr>
        <p:spPr>
          <a:xfrm>
            <a:off x="214852" y="3881193"/>
            <a:ext cx="326009" cy="9525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Kill</a:t>
            </a:r>
            <a:r>
              <a:rPr lang="en-US" sz="1200" dirty="0" smtClean="0"/>
              <a:t> </a:t>
            </a:r>
            <a:endParaRPr lang="en-US" sz="1200" dirty="0"/>
          </a:p>
        </p:txBody>
      </p:sp>
      <p:sp>
        <p:nvSpPr>
          <p:cNvPr id="15" name="Rounded Rectangle 14"/>
          <p:cNvSpPr/>
          <p:nvPr/>
        </p:nvSpPr>
        <p:spPr>
          <a:xfrm>
            <a:off x="221921" y="4064426"/>
            <a:ext cx="326009" cy="9525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Kill</a:t>
            </a:r>
            <a:r>
              <a:rPr lang="en-US" sz="1200" dirty="0" smtClean="0"/>
              <a:t> </a:t>
            </a:r>
            <a:endParaRPr lang="en-US" sz="1200" dirty="0"/>
          </a:p>
        </p:txBody>
      </p:sp>
      <p:sp>
        <p:nvSpPr>
          <p:cNvPr id="16" name="Rounded Rectangle 15"/>
          <p:cNvSpPr/>
          <p:nvPr/>
        </p:nvSpPr>
        <p:spPr>
          <a:xfrm>
            <a:off x="221921" y="4274958"/>
            <a:ext cx="326009" cy="9525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Kill</a:t>
            </a:r>
            <a:r>
              <a:rPr lang="en-US" sz="1200" dirty="0" smtClean="0"/>
              <a:t> </a:t>
            </a:r>
            <a:endParaRPr lang="en-US" sz="1200" dirty="0"/>
          </a:p>
        </p:txBody>
      </p:sp>
      <p:sp>
        <p:nvSpPr>
          <p:cNvPr id="17" name="Rounded Rectangle 16"/>
          <p:cNvSpPr/>
          <p:nvPr/>
        </p:nvSpPr>
        <p:spPr>
          <a:xfrm>
            <a:off x="221921" y="4485981"/>
            <a:ext cx="326009" cy="9525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Kill</a:t>
            </a:r>
            <a:r>
              <a:rPr lang="en-US" sz="1200" dirty="0" smtClean="0"/>
              <a:t> </a:t>
            </a:r>
            <a:endParaRPr lang="en-US" sz="1200" dirty="0"/>
          </a:p>
        </p:txBody>
      </p:sp>
      <p:sp>
        <p:nvSpPr>
          <p:cNvPr id="18" name="Rounded Rectangle 17"/>
          <p:cNvSpPr/>
          <p:nvPr/>
        </p:nvSpPr>
        <p:spPr>
          <a:xfrm>
            <a:off x="221921" y="4731176"/>
            <a:ext cx="326009" cy="9525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Kill</a:t>
            </a:r>
            <a:r>
              <a:rPr lang="en-US" sz="1200" dirty="0" smtClean="0"/>
              <a:t> </a:t>
            </a:r>
            <a:endParaRPr lang="en-US" sz="1200" dirty="0"/>
          </a:p>
        </p:txBody>
      </p:sp>
      <p:sp>
        <p:nvSpPr>
          <p:cNvPr id="19" name="Rounded Rectangle 18"/>
          <p:cNvSpPr/>
          <p:nvPr/>
        </p:nvSpPr>
        <p:spPr>
          <a:xfrm>
            <a:off x="221921" y="4931201"/>
            <a:ext cx="326009" cy="9525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Kill</a:t>
            </a:r>
            <a:r>
              <a:rPr lang="en-US" sz="1200" dirty="0" smtClean="0"/>
              <a:t> </a:t>
            </a:r>
            <a:endParaRPr lang="en-US" sz="1200" dirty="0"/>
          </a:p>
        </p:txBody>
      </p:sp>
      <p:sp>
        <p:nvSpPr>
          <p:cNvPr id="20" name="Rounded Rectangle 19"/>
          <p:cNvSpPr/>
          <p:nvPr/>
        </p:nvSpPr>
        <p:spPr>
          <a:xfrm>
            <a:off x="214852" y="5147920"/>
            <a:ext cx="326009" cy="9525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Kill</a:t>
            </a:r>
            <a:r>
              <a:rPr lang="en-US" sz="1200" dirty="0" smtClean="0"/>
              <a:t> </a:t>
            </a:r>
            <a:endParaRPr lang="en-US" sz="1200" dirty="0"/>
          </a:p>
        </p:txBody>
      </p:sp>
      <p:sp>
        <p:nvSpPr>
          <p:cNvPr id="21" name="Rounded Rectangle 20"/>
          <p:cNvSpPr/>
          <p:nvPr/>
        </p:nvSpPr>
        <p:spPr>
          <a:xfrm>
            <a:off x="221921" y="5340776"/>
            <a:ext cx="326009" cy="9525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Kill</a:t>
            </a:r>
            <a:r>
              <a:rPr lang="en-US" sz="1200" dirty="0" smtClean="0"/>
              <a:t> </a:t>
            </a:r>
            <a:endParaRPr lang="en-US" sz="1200" dirty="0"/>
          </a:p>
        </p:txBody>
      </p:sp>
      <p:sp>
        <p:nvSpPr>
          <p:cNvPr id="22" name="Rounded Rectangle 21"/>
          <p:cNvSpPr/>
          <p:nvPr/>
        </p:nvSpPr>
        <p:spPr>
          <a:xfrm>
            <a:off x="222705" y="5540801"/>
            <a:ext cx="326009" cy="9525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Kill</a:t>
            </a:r>
            <a:r>
              <a:rPr lang="en-US" sz="1200" dirty="0" smtClean="0"/>
              <a:t> </a:t>
            </a:r>
            <a:endParaRPr lang="en-US" sz="1200" dirty="0"/>
          </a:p>
        </p:txBody>
      </p:sp>
      <p:sp>
        <p:nvSpPr>
          <p:cNvPr id="23" name="Rounded Rectangle 22"/>
          <p:cNvSpPr/>
          <p:nvPr/>
        </p:nvSpPr>
        <p:spPr>
          <a:xfrm>
            <a:off x="222705" y="5752905"/>
            <a:ext cx="326009" cy="9525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Kill</a:t>
            </a:r>
            <a:r>
              <a:rPr lang="en-US" sz="1200" dirty="0" smtClean="0"/>
              <a:t> </a:t>
            </a:r>
            <a:endParaRPr lang="en-US" sz="1200" dirty="0"/>
          </a:p>
        </p:txBody>
      </p:sp>
      <p:sp>
        <p:nvSpPr>
          <p:cNvPr id="24" name="Rounded Rectangle 23"/>
          <p:cNvSpPr/>
          <p:nvPr/>
        </p:nvSpPr>
        <p:spPr>
          <a:xfrm>
            <a:off x="222705" y="5998001"/>
            <a:ext cx="326009" cy="9525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Kill</a:t>
            </a:r>
            <a:r>
              <a:rPr lang="en-US" sz="1200" dirty="0" smtClean="0"/>
              <a:t> </a:t>
            </a:r>
            <a:endParaRPr lang="en-US" sz="1200" dirty="0"/>
          </a:p>
        </p:txBody>
      </p:sp>
      <p:sp>
        <p:nvSpPr>
          <p:cNvPr id="25" name="Rounded Rectangle 24"/>
          <p:cNvSpPr/>
          <p:nvPr/>
        </p:nvSpPr>
        <p:spPr>
          <a:xfrm>
            <a:off x="222705" y="6207551"/>
            <a:ext cx="326009" cy="9525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Kill</a:t>
            </a:r>
            <a:r>
              <a:rPr lang="en-US" sz="1200" dirty="0" smtClean="0"/>
              <a:t> </a:t>
            </a:r>
            <a:endParaRPr lang="en-US" sz="1200" dirty="0"/>
          </a:p>
        </p:txBody>
      </p:sp>
      <p:sp>
        <p:nvSpPr>
          <p:cNvPr id="26" name="Rounded Rectangle 25"/>
          <p:cNvSpPr/>
          <p:nvPr/>
        </p:nvSpPr>
        <p:spPr>
          <a:xfrm>
            <a:off x="222705" y="6407576"/>
            <a:ext cx="326009" cy="9525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Kill</a:t>
            </a:r>
            <a:r>
              <a:rPr lang="en-US" sz="1200" dirty="0" smtClean="0"/>
              <a:t> </a:t>
            </a:r>
            <a:endParaRPr lang="en-US" sz="1200" dirty="0"/>
          </a:p>
        </p:txBody>
      </p:sp>
      <p:sp>
        <p:nvSpPr>
          <p:cNvPr id="27" name="Rounded Rectangle 26">
            <a:hlinkClick r:id="rId7" action="ppaction://hlinksldjump"/>
          </p:cNvPr>
          <p:cNvSpPr/>
          <p:nvPr/>
        </p:nvSpPr>
        <p:spPr>
          <a:xfrm>
            <a:off x="478410" y="21603"/>
            <a:ext cx="1676400" cy="381000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Manager &amp; Search Tab</a:t>
            </a:r>
            <a:endParaRPr lang="en-US" sz="1200" dirty="0"/>
          </a:p>
        </p:txBody>
      </p:sp>
      <p:sp>
        <p:nvSpPr>
          <p:cNvPr id="28" name="Rounded Rectangle 27">
            <a:hlinkClick r:id="rId8" action="ppaction://hlinksldjump"/>
          </p:cNvPr>
          <p:cNvSpPr/>
          <p:nvPr/>
        </p:nvSpPr>
        <p:spPr>
          <a:xfrm>
            <a:off x="2182305" y="21603"/>
            <a:ext cx="1676400" cy="3810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Manager &amp; Client Tab</a:t>
            </a:r>
            <a:endParaRPr lang="en-US" sz="1200" dirty="0"/>
          </a:p>
        </p:txBody>
      </p:sp>
      <p:sp>
        <p:nvSpPr>
          <p:cNvPr id="29" name="Rounded Rectangle 28">
            <a:hlinkClick r:id="rId9" action="ppaction://hlinksldjump"/>
          </p:cNvPr>
          <p:cNvSpPr/>
          <p:nvPr/>
        </p:nvSpPr>
        <p:spPr>
          <a:xfrm>
            <a:off x="5529213" y="-10605"/>
            <a:ext cx="1676400" cy="381000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History of Recent Mgs</a:t>
            </a:r>
            <a:endParaRPr lang="en-US" sz="1200" dirty="0"/>
          </a:p>
        </p:txBody>
      </p:sp>
      <p:sp>
        <p:nvSpPr>
          <p:cNvPr id="30" name="Rounded Rectangle 29">
            <a:hlinkClick r:id="rId10" action="ppaction://hlinksldjump"/>
          </p:cNvPr>
          <p:cNvSpPr/>
          <p:nvPr/>
        </p:nvSpPr>
        <p:spPr>
          <a:xfrm>
            <a:off x="3859883" y="0"/>
            <a:ext cx="1676400" cy="381000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Fund(RXM) Detail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07346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hlinkClick r:id="rId2" action="ppaction://hlinksldjump"/>
          </p:cNvPr>
          <p:cNvSpPr/>
          <p:nvPr/>
        </p:nvSpPr>
        <p:spPr>
          <a:xfrm>
            <a:off x="478410" y="21603"/>
            <a:ext cx="1676400" cy="359397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Manager &amp; Search Tab</a:t>
            </a:r>
            <a:endParaRPr lang="en-US" sz="1200" dirty="0"/>
          </a:p>
        </p:txBody>
      </p:sp>
      <p:sp>
        <p:nvSpPr>
          <p:cNvPr id="5" name="Rounded Rectangle 4">
            <a:hlinkClick r:id="rId3" action="ppaction://hlinksldjump"/>
          </p:cNvPr>
          <p:cNvSpPr/>
          <p:nvPr/>
        </p:nvSpPr>
        <p:spPr>
          <a:xfrm>
            <a:off x="2182305" y="21603"/>
            <a:ext cx="1676400" cy="374323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Manager &amp; Client Tab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1115887" y="855090"/>
            <a:ext cx="838200" cy="3810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IRS </a:t>
            </a:r>
            <a:endParaRPr lang="en-US" sz="1200" dirty="0"/>
          </a:p>
        </p:txBody>
      </p:sp>
      <p:sp>
        <p:nvSpPr>
          <p:cNvPr id="7" name="Rounded Rectangle 6">
            <a:hlinkClick r:id="rId4" action="ppaction://hlinksldjump"/>
          </p:cNvPr>
          <p:cNvSpPr/>
          <p:nvPr/>
        </p:nvSpPr>
        <p:spPr>
          <a:xfrm>
            <a:off x="1991805" y="855090"/>
            <a:ext cx="751395" cy="381000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CDS</a:t>
            </a:r>
            <a:endParaRPr lang="en-US" sz="120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6610" y="1597025"/>
            <a:ext cx="7751190" cy="228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97025"/>
            <a:ext cx="1316610" cy="2289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5" y="4343400"/>
            <a:ext cx="3124201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6610" y="4495800"/>
            <a:ext cx="767499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ounded Rectangle 11"/>
          <p:cNvSpPr/>
          <p:nvPr/>
        </p:nvSpPr>
        <p:spPr>
          <a:xfrm>
            <a:off x="859405" y="4800600"/>
            <a:ext cx="457201" cy="3048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Kill </a:t>
            </a:r>
            <a:endParaRPr lang="en-US" sz="1200" dirty="0"/>
          </a:p>
        </p:txBody>
      </p:sp>
      <p:sp>
        <p:nvSpPr>
          <p:cNvPr id="13" name="Rounded Rectangle 12">
            <a:hlinkClick r:id="rId9" action="ppaction://hlinksldjump"/>
          </p:cNvPr>
          <p:cNvSpPr/>
          <p:nvPr/>
        </p:nvSpPr>
        <p:spPr>
          <a:xfrm>
            <a:off x="859409" y="1801307"/>
            <a:ext cx="457201" cy="45602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Kill </a:t>
            </a:r>
            <a:endParaRPr lang="en-US" sz="1200" dirty="0"/>
          </a:p>
        </p:txBody>
      </p:sp>
      <p:sp>
        <p:nvSpPr>
          <p:cNvPr id="14" name="Rounded Rectangle 13"/>
          <p:cNvSpPr/>
          <p:nvPr/>
        </p:nvSpPr>
        <p:spPr>
          <a:xfrm>
            <a:off x="859408" y="2257327"/>
            <a:ext cx="457201" cy="380998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Kill </a:t>
            </a:r>
            <a:endParaRPr lang="en-US" sz="1200" dirty="0"/>
          </a:p>
        </p:txBody>
      </p:sp>
      <p:sp>
        <p:nvSpPr>
          <p:cNvPr id="15" name="Rounded Rectangle 14"/>
          <p:cNvSpPr/>
          <p:nvPr/>
        </p:nvSpPr>
        <p:spPr>
          <a:xfrm>
            <a:off x="859407" y="2660717"/>
            <a:ext cx="457201" cy="380998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Kill </a:t>
            </a:r>
            <a:endParaRPr lang="en-US" sz="1200" dirty="0"/>
          </a:p>
        </p:txBody>
      </p:sp>
      <p:sp>
        <p:nvSpPr>
          <p:cNvPr id="16" name="Rounded Rectangle 15"/>
          <p:cNvSpPr/>
          <p:nvPr/>
        </p:nvSpPr>
        <p:spPr>
          <a:xfrm>
            <a:off x="859407" y="3048000"/>
            <a:ext cx="457201" cy="380998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Kill </a:t>
            </a:r>
            <a:endParaRPr lang="en-US" sz="1200" dirty="0"/>
          </a:p>
        </p:txBody>
      </p:sp>
      <p:sp>
        <p:nvSpPr>
          <p:cNvPr id="17" name="Rounded Rectangle 16"/>
          <p:cNvSpPr/>
          <p:nvPr/>
        </p:nvSpPr>
        <p:spPr>
          <a:xfrm>
            <a:off x="859407" y="3428998"/>
            <a:ext cx="457201" cy="45445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Kill </a:t>
            </a:r>
            <a:endParaRPr lang="en-US" sz="1200" dirty="0"/>
          </a:p>
        </p:txBody>
      </p:sp>
      <p:sp>
        <p:nvSpPr>
          <p:cNvPr id="18" name="Rounded Rectangle 17"/>
          <p:cNvSpPr/>
          <p:nvPr/>
        </p:nvSpPr>
        <p:spPr>
          <a:xfrm>
            <a:off x="859409" y="5143500"/>
            <a:ext cx="457201" cy="3048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Kill </a:t>
            </a:r>
            <a:endParaRPr lang="en-US" sz="1200" dirty="0"/>
          </a:p>
        </p:txBody>
      </p:sp>
      <p:sp>
        <p:nvSpPr>
          <p:cNvPr id="19" name="Rounded Rectangle 18"/>
          <p:cNvSpPr/>
          <p:nvPr/>
        </p:nvSpPr>
        <p:spPr>
          <a:xfrm>
            <a:off x="849186" y="5416092"/>
            <a:ext cx="457201" cy="3048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Kill </a:t>
            </a:r>
            <a:endParaRPr lang="en-US" sz="1200" dirty="0"/>
          </a:p>
        </p:txBody>
      </p:sp>
      <p:sp>
        <p:nvSpPr>
          <p:cNvPr id="20" name="Rounded Rectangle 19"/>
          <p:cNvSpPr/>
          <p:nvPr/>
        </p:nvSpPr>
        <p:spPr>
          <a:xfrm>
            <a:off x="849186" y="5769990"/>
            <a:ext cx="457201" cy="3048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Kill </a:t>
            </a:r>
            <a:endParaRPr lang="en-US" sz="1200" dirty="0"/>
          </a:p>
        </p:txBody>
      </p:sp>
      <p:sp>
        <p:nvSpPr>
          <p:cNvPr id="21" name="Rounded Rectangle 20"/>
          <p:cNvSpPr/>
          <p:nvPr/>
        </p:nvSpPr>
        <p:spPr>
          <a:xfrm>
            <a:off x="859404" y="6096000"/>
            <a:ext cx="457201" cy="3048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Kill </a:t>
            </a:r>
            <a:endParaRPr lang="en-US" sz="1200" dirty="0"/>
          </a:p>
        </p:txBody>
      </p:sp>
      <p:sp>
        <p:nvSpPr>
          <p:cNvPr id="22" name="Rounded Rectangle 21"/>
          <p:cNvSpPr/>
          <p:nvPr/>
        </p:nvSpPr>
        <p:spPr>
          <a:xfrm>
            <a:off x="7315200" y="990600"/>
            <a:ext cx="1676400" cy="3810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Download Template</a:t>
            </a:r>
            <a:endParaRPr lang="en-US" sz="1200" dirty="0"/>
          </a:p>
        </p:txBody>
      </p:sp>
      <p:sp>
        <p:nvSpPr>
          <p:cNvPr id="23" name="Rounded Rectangle 22"/>
          <p:cNvSpPr/>
          <p:nvPr/>
        </p:nvSpPr>
        <p:spPr>
          <a:xfrm>
            <a:off x="7315200" y="1015738"/>
            <a:ext cx="1676400" cy="3810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Download  Limits XLS</a:t>
            </a:r>
            <a:endParaRPr lang="en-US" sz="1200" dirty="0"/>
          </a:p>
        </p:txBody>
      </p:sp>
      <p:sp>
        <p:nvSpPr>
          <p:cNvPr id="24" name="Rounded Rectangle 23"/>
          <p:cNvSpPr/>
          <p:nvPr/>
        </p:nvSpPr>
        <p:spPr>
          <a:xfrm>
            <a:off x="5536283" y="14926"/>
            <a:ext cx="1676400" cy="381000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History of Recent Mgs</a:t>
            </a:r>
            <a:endParaRPr lang="en-US" sz="1200" dirty="0"/>
          </a:p>
        </p:txBody>
      </p:sp>
      <p:sp>
        <p:nvSpPr>
          <p:cNvPr id="25" name="Oval Callout 24"/>
          <p:cNvSpPr/>
          <p:nvPr/>
        </p:nvSpPr>
        <p:spPr>
          <a:xfrm>
            <a:off x="6477000" y="3190775"/>
            <a:ext cx="1295400" cy="930897"/>
          </a:xfrm>
          <a:prstGeom prst="wedgeEllipseCallout">
            <a:avLst>
              <a:gd name="adj1" fmla="val 94146"/>
              <a:gd name="adj2" fmla="val 67563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Missing FR1.7 Defining a Traiana Threshold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Warning </a:t>
            </a:r>
            <a:r>
              <a:rPr lang="en-US" sz="1000" dirty="0" smtClean="0">
                <a:solidFill>
                  <a:schemeClr val="tx1"/>
                </a:solidFill>
              </a:rPr>
              <a:t>Limit..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" name="Oval Callout 25"/>
          <p:cNvSpPr/>
          <p:nvPr/>
        </p:nvSpPr>
        <p:spPr>
          <a:xfrm>
            <a:off x="4888583" y="3190775"/>
            <a:ext cx="1295400" cy="930897"/>
          </a:xfrm>
          <a:prstGeom prst="wedgeEllipseCallout">
            <a:avLst>
              <a:gd name="adj1" fmla="val 94146"/>
              <a:gd name="adj2" fmla="val 67563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Re-Address FR1.1-F1.6 . </a:t>
            </a:r>
            <a:r>
              <a:rPr lang="en-US" sz="1000" dirty="0" smtClean="0">
                <a:solidFill>
                  <a:schemeClr val="tx1"/>
                </a:solidFill>
              </a:rPr>
              <a:t>Nee to identify workflow.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" name="Oval Callout 26"/>
          <p:cNvSpPr/>
          <p:nvPr/>
        </p:nvSpPr>
        <p:spPr>
          <a:xfrm>
            <a:off x="3020505" y="3304881"/>
            <a:ext cx="1295400" cy="930897"/>
          </a:xfrm>
          <a:prstGeom prst="wedgeEllipseCallout">
            <a:avLst>
              <a:gd name="adj1" fmla="val 94146"/>
              <a:gd name="adj2" fmla="val 67563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FR2- Sit and wait and display </a:t>
            </a:r>
            <a:r>
              <a:rPr lang="en-US" sz="1000" dirty="0" err="1" smtClean="0">
                <a:solidFill>
                  <a:schemeClr val="tx1"/>
                </a:solidFill>
              </a:rPr>
              <a:t>POP-Up</a:t>
            </a:r>
            <a:r>
              <a:rPr lang="en-US" sz="1000" dirty="0" smtClean="0">
                <a:solidFill>
                  <a:schemeClr val="tx1"/>
                </a:solidFill>
              </a:rPr>
              <a:t>. When response is sent.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2743200" y="863732"/>
            <a:ext cx="838200" cy="381000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FX</a:t>
            </a:r>
            <a:endParaRPr lang="en-US" sz="1200" dirty="0"/>
          </a:p>
        </p:txBody>
      </p:sp>
      <p:sp>
        <p:nvSpPr>
          <p:cNvPr id="29" name="Rounded Rectangle 28">
            <a:hlinkClick r:id="rId10" action="ppaction://hlinksldjump"/>
          </p:cNvPr>
          <p:cNvSpPr/>
          <p:nvPr/>
        </p:nvSpPr>
        <p:spPr>
          <a:xfrm>
            <a:off x="3859883" y="0"/>
            <a:ext cx="1676400" cy="3810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Fund(RXM Detail)</a:t>
            </a:r>
            <a:endParaRPr lang="en-US" sz="1200" dirty="0"/>
          </a:p>
        </p:txBody>
      </p:sp>
      <p:sp>
        <p:nvSpPr>
          <p:cNvPr id="30" name="Rounded Rectangle 29"/>
          <p:cNvSpPr/>
          <p:nvPr/>
        </p:nvSpPr>
        <p:spPr>
          <a:xfrm>
            <a:off x="7315200" y="6477000"/>
            <a:ext cx="1600200" cy="3810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Submit Changes </a:t>
            </a:r>
            <a:endParaRPr lang="en-US" sz="1200" dirty="0"/>
          </a:p>
        </p:txBody>
      </p:sp>
      <p:sp>
        <p:nvSpPr>
          <p:cNvPr id="31" name="Rounded Rectangle 30">
            <a:hlinkClick r:id="rId9" action="ppaction://hlinksldjump"/>
          </p:cNvPr>
          <p:cNvSpPr/>
          <p:nvPr/>
        </p:nvSpPr>
        <p:spPr>
          <a:xfrm>
            <a:off x="859403" y="2257327"/>
            <a:ext cx="457201" cy="41851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Kill </a:t>
            </a:r>
            <a:endParaRPr lang="en-US" sz="1200" dirty="0"/>
          </a:p>
        </p:txBody>
      </p:sp>
      <p:sp>
        <p:nvSpPr>
          <p:cNvPr id="32" name="Rounded Rectangle 31">
            <a:hlinkClick r:id="rId11" action="ppaction://hlinksldjump"/>
          </p:cNvPr>
          <p:cNvSpPr/>
          <p:nvPr/>
        </p:nvSpPr>
        <p:spPr>
          <a:xfrm>
            <a:off x="467068" y="1801307"/>
            <a:ext cx="457201" cy="45602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Edit</a:t>
            </a:r>
            <a:r>
              <a:rPr lang="en-US" sz="1200" dirty="0" smtClean="0"/>
              <a:t> </a:t>
            </a:r>
            <a:endParaRPr lang="en-US" sz="1200" dirty="0"/>
          </a:p>
        </p:txBody>
      </p:sp>
      <p:sp>
        <p:nvSpPr>
          <p:cNvPr id="33" name="Rounded Rectangle 32">
            <a:hlinkClick r:id="rId11" action="ppaction://hlinksldjump"/>
          </p:cNvPr>
          <p:cNvSpPr/>
          <p:nvPr/>
        </p:nvSpPr>
        <p:spPr>
          <a:xfrm>
            <a:off x="391985" y="2257327"/>
            <a:ext cx="566394" cy="35357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Submit</a:t>
            </a:r>
            <a:r>
              <a:rPr lang="en-US" sz="1200" dirty="0" smtClean="0"/>
              <a:t> </a:t>
            </a:r>
            <a:endParaRPr lang="en-US" sz="1200" dirty="0"/>
          </a:p>
        </p:txBody>
      </p:sp>
      <p:sp>
        <p:nvSpPr>
          <p:cNvPr id="34" name="Rounded Rectangle 33">
            <a:hlinkClick r:id="rId11" action="ppaction://hlinksldjump"/>
          </p:cNvPr>
          <p:cNvSpPr/>
          <p:nvPr/>
        </p:nvSpPr>
        <p:spPr>
          <a:xfrm>
            <a:off x="386923" y="5440535"/>
            <a:ext cx="457201" cy="2803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Edit</a:t>
            </a:r>
            <a:r>
              <a:rPr lang="en-US" sz="1200" dirty="0" smtClean="0"/>
              <a:t> </a:t>
            </a:r>
            <a:endParaRPr lang="en-US" sz="1200" dirty="0"/>
          </a:p>
        </p:txBody>
      </p:sp>
      <p:sp>
        <p:nvSpPr>
          <p:cNvPr id="35" name="Rounded Rectangle 34">
            <a:hlinkClick r:id="rId11" action="ppaction://hlinksldjump"/>
          </p:cNvPr>
          <p:cNvSpPr/>
          <p:nvPr/>
        </p:nvSpPr>
        <p:spPr>
          <a:xfrm>
            <a:off x="391984" y="5143500"/>
            <a:ext cx="457201" cy="27259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Edit</a:t>
            </a:r>
            <a:r>
              <a:rPr lang="en-US" sz="1200" dirty="0" smtClean="0"/>
              <a:t> </a:t>
            </a:r>
            <a:endParaRPr lang="en-US" sz="1200" dirty="0"/>
          </a:p>
        </p:txBody>
      </p:sp>
      <p:sp>
        <p:nvSpPr>
          <p:cNvPr id="36" name="Rounded Rectangle 35">
            <a:hlinkClick r:id="rId11" action="ppaction://hlinksldjump"/>
          </p:cNvPr>
          <p:cNvSpPr/>
          <p:nvPr/>
        </p:nvSpPr>
        <p:spPr>
          <a:xfrm>
            <a:off x="391985" y="4800600"/>
            <a:ext cx="457201" cy="3048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Edit</a:t>
            </a:r>
            <a:r>
              <a:rPr lang="en-US" sz="1200" dirty="0" smtClean="0"/>
              <a:t> </a:t>
            </a:r>
            <a:endParaRPr lang="en-US" sz="1200" dirty="0"/>
          </a:p>
        </p:txBody>
      </p:sp>
      <p:sp>
        <p:nvSpPr>
          <p:cNvPr id="37" name="Rounded Rectangle 36">
            <a:hlinkClick r:id="rId11" action="ppaction://hlinksldjump"/>
          </p:cNvPr>
          <p:cNvSpPr/>
          <p:nvPr/>
        </p:nvSpPr>
        <p:spPr>
          <a:xfrm>
            <a:off x="501178" y="2585695"/>
            <a:ext cx="457201" cy="45602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Edit</a:t>
            </a:r>
            <a:r>
              <a:rPr lang="en-US" sz="1200" dirty="0" smtClean="0"/>
              <a:t> </a:t>
            </a:r>
            <a:endParaRPr lang="en-US" sz="1200" dirty="0"/>
          </a:p>
        </p:txBody>
      </p:sp>
      <p:sp>
        <p:nvSpPr>
          <p:cNvPr id="38" name="Rounded Rectangle 37">
            <a:hlinkClick r:id="rId11" action="ppaction://hlinksldjump"/>
          </p:cNvPr>
          <p:cNvSpPr/>
          <p:nvPr/>
        </p:nvSpPr>
        <p:spPr>
          <a:xfrm>
            <a:off x="478410" y="2972978"/>
            <a:ext cx="457201" cy="45602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Edit</a:t>
            </a:r>
            <a:r>
              <a:rPr lang="en-US" sz="1200" dirty="0" smtClean="0"/>
              <a:t> </a:t>
            </a:r>
            <a:endParaRPr lang="en-US" sz="1200" dirty="0"/>
          </a:p>
        </p:txBody>
      </p:sp>
      <p:sp>
        <p:nvSpPr>
          <p:cNvPr id="39" name="Rounded Rectangle 38">
            <a:hlinkClick r:id="rId11" action="ppaction://hlinksldjump"/>
          </p:cNvPr>
          <p:cNvSpPr/>
          <p:nvPr/>
        </p:nvSpPr>
        <p:spPr>
          <a:xfrm>
            <a:off x="467068" y="3430181"/>
            <a:ext cx="457201" cy="45602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Edit</a:t>
            </a:r>
            <a:r>
              <a:rPr lang="en-US" sz="1200" dirty="0" smtClean="0"/>
              <a:t> </a:t>
            </a:r>
            <a:endParaRPr lang="en-US" sz="1200" dirty="0"/>
          </a:p>
        </p:txBody>
      </p:sp>
      <p:sp>
        <p:nvSpPr>
          <p:cNvPr id="40" name="Rounded Rectangle 39">
            <a:hlinkClick r:id="rId11" action="ppaction://hlinksldjump"/>
          </p:cNvPr>
          <p:cNvSpPr/>
          <p:nvPr/>
        </p:nvSpPr>
        <p:spPr>
          <a:xfrm>
            <a:off x="394724" y="5769990"/>
            <a:ext cx="457201" cy="301459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Edit</a:t>
            </a:r>
            <a:r>
              <a:rPr lang="en-US" sz="1200" dirty="0" smtClean="0"/>
              <a:t> </a:t>
            </a:r>
            <a:endParaRPr lang="en-US" sz="1200" dirty="0"/>
          </a:p>
        </p:txBody>
      </p:sp>
      <p:sp>
        <p:nvSpPr>
          <p:cNvPr id="41" name="Rounded Rectangle 40">
            <a:hlinkClick r:id="rId11" action="ppaction://hlinksldjump"/>
          </p:cNvPr>
          <p:cNvSpPr/>
          <p:nvPr/>
        </p:nvSpPr>
        <p:spPr>
          <a:xfrm>
            <a:off x="410670" y="6120443"/>
            <a:ext cx="457201" cy="2803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Edit</a:t>
            </a:r>
            <a:r>
              <a:rPr lang="en-US" sz="1200" dirty="0" smtClean="0"/>
              <a:t>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65989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81000" y="1752600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CDS LIMITS Yet to be defined. </a:t>
            </a:r>
            <a:endParaRPr lang="en-US" dirty="0"/>
          </a:p>
        </p:txBody>
      </p:sp>
      <p:sp>
        <p:nvSpPr>
          <p:cNvPr id="12" name="Rounded Rectangle 11">
            <a:hlinkClick r:id="rId2" action="ppaction://hlinksldjump"/>
          </p:cNvPr>
          <p:cNvSpPr/>
          <p:nvPr/>
        </p:nvSpPr>
        <p:spPr>
          <a:xfrm>
            <a:off x="478410" y="21603"/>
            <a:ext cx="1676400" cy="381000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Manager &amp; Search Tab</a:t>
            </a:r>
            <a:endParaRPr lang="en-US" sz="1200" dirty="0"/>
          </a:p>
        </p:txBody>
      </p:sp>
      <p:sp>
        <p:nvSpPr>
          <p:cNvPr id="13" name="Rounded Rectangle 12">
            <a:hlinkClick r:id="rId3" action="ppaction://hlinksldjump"/>
          </p:cNvPr>
          <p:cNvSpPr/>
          <p:nvPr/>
        </p:nvSpPr>
        <p:spPr>
          <a:xfrm>
            <a:off x="2182305" y="21603"/>
            <a:ext cx="1676400" cy="374323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Manager &amp; Client Tab</a:t>
            </a:r>
            <a:endParaRPr lang="en-US" sz="1200" dirty="0"/>
          </a:p>
        </p:txBody>
      </p:sp>
      <p:sp>
        <p:nvSpPr>
          <p:cNvPr id="14" name="Rounded Rectangle 13">
            <a:hlinkClick r:id="rId4" action="ppaction://hlinksldjump"/>
          </p:cNvPr>
          <p:cNvSpPr/>
          <p:nvPr/>
        </p:nvSpPr>
        <p:spPr>
          <a:xfrm>
            <a:off x="1115887" y="855090"/>
            <a:ext cx="838200" cy="381000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IRS </a:t>
            </a:r>
            <a:endParaRPr lang="en-US" sz="1200" dirty="0"/>
          </a:p>
        </p:txBody>
      </p:sp>
      <p:sp>
        <p:nvSpPr>
          <p:cNvPr id="15" name="Rounded Rectangle 14">
            <a:hlinkClick r:id="rId5" action="ppaction://hlinksldjump"/>
          </p:cNvPr>
          <p:cNvSpPr/>
          <p:nvPr/>
        </p:nvSpPr>
        <p:spPr>
          <a:xfrm>
            <a:off x="1991805" y="855090"/>
            <a:ext cx="751395" cy="3810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CDS</a:t>
            </a:r>
            <a:endParaRPr lang="en-US" sz="1200" dirty="0"/>
          </a:p>
        </p:txBody>
      </p:sp>
      <p:sp>
        <p:nvSpPr>
          <p:cNvPr id="16" name="Rounded Rectangle 15"/>
          <p:cNvSpPr/>
          <p:nvPr/>
        </p:nvSpPr>
        <p:spPr>
          <a:xfrm>
            <a:off x="7315200" y="1015738"/>
            <a:ext cx="1676400" cy="3810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hlinkClick r:id="rId6" action="ppaction://hlinksldjump"/>
              </a:rPr>
              <a:t>Download</a:t>
            </a:r>
            <a:r>
              <a:rPr lang="en-US" sz="1200" dirty="0" smtClean="0"/>
              <a:t>  Limits XLS</a:t>
            </a:r>
            <a:endParaRPr lang="en-US" sz="1200" dirty="0"/>
          </a:p>
        </p:txBody>
      </p:sp>
      <p:sp>
        <p:nvSpPr>
          <p:cNvPr id="17" name="Rounded Rectangle 16">
            <a:hlinkClick r:id="rId5" action="ppaction://hlinksldjump"/>
          </p:cNvPr>
          <p:cNvSpPr/>
          <p:nvPr/>
        </p:nvSpPr>
        <p:spPr>
          <a:xfrm>
            <a:off x="5536283" y="14926"/>
            <a:ext cx="1676400" cy="381000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History of Recent Mgs</a:t>
            </a:r>
            <a:endParaRPr lang="en-US" sz="1200" dirty="0"/>
          </a:p>
        </p:txBody>
      </p:sp>
      <p:sp>
        <p:nvSpPr>
          <p:cNvPr id="18" name="Rounded Rectangle 17">
            <a:hlinkClick r:id="rId5" action="ppaction://hlinksldjump"/>
          </p:cNvPr>
          <p:cNvSpPr/>
          <p:nvPr/>
        </p:nvSpPr>
        <p:spPr>
          <a:xfrm>
            <a:off x="2743200" y="863732"/>
            <a:ext cx="838200" cy="381000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FX</a:t>
            </a:r>
            <a:endParaRPr lang="en-US" sz="1200" dirty="0"/>
          </a:p>
        </p:txBody>
      </p:sp>
      <p:sp>
        <p:nvSpPr>
          <p:cNvPr id="19" name="Rounded Rectangle 18">
            <a:hlinkClick r:id="rId5" action="ppaction://hlinksldjump"/>
          </p:cNvPr>
          <p:cNvSpPr/>
          <p:nvPr/>
        </p:nvSpPr>
        <p:spPr>
          <a:xfrm>
            <a:off x="3859883" y="0"/>
            <a:ext cx="1676400" cy="3810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Fund(RXM Detail)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6722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221162"/>
          </a:xfrm>
        </p:spPr>
        <p:txBody>
          <a:bodyPr/>
          <a:lstStyle/>
          <a:p>
            <a:pPr lvl="0"/>
            <a:r>
              <a:rPr lang="en-US" dirty="0" smtClean="0"/>
              <a:t>Upon clicking the kill switch, an “are you sure?” pop-up message should be displayed.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Rounded Rectangle 3">
            <a:hlinkClick r:id="rId2" action="ppaction://hlinksldjump"/>
          </p:cNvPr>
          <p:cNvSpPr/>
          <p:nvPr/>
        </p:nvSpPr>
        <p:spPr>
          <a:xfrm>
            <a:off x="478410" y="21603"/>
            <a:ext cx="1676400" cy="381000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Manager &amp; Search Tab</a:t>
            </a:r>
            <a:endParaRPr lang="en-US" sz="1200" dirty="0"/>
          </a:p>
        </p:txBody>
      </p:sp>
      <p:sp>
        <p:nvSpPr>
          <p:cNvPr id="5" name="Rounded Rectangle 4">
            <a:hlinkClick r:id="rId3" action="ppaction://hlinksldjump"/>
          </p:cNvPr>
          <p:cNvSpPr/>
          <p:nvPr/>
        </p:nvSpPr>
        <p:spPr>
          <a:xfrm>
            <a:off x="2182305" y="21603"/>
            <a:ext cx="1676400" cy="374323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Manager &amp; Client Tab</a:t>
            </a:r>
            <a:endParaRPr lang="en-US" sz="1200" dirty="0"/>
          </a:p>
        </p:txBody>
      </p:sp>
      <p:sp>
        <p:nvSpPr>
          <p:cNvPr id="7" name="Rounded Rectangle 6">
            <a:hlinkClick r:id="rId4" action="ppaction://hlinksldjump"/>
          </p:cNvPr>
          <p:cNvSpPr/>
          <p:nvPr/>
        </p:nvSpPr>
        <p:spPr>
          <a:xfrm>
            <a:off x="5536283" y="14926"/>
            <a:ext cx="1676400" cy="381000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History of Recent Mgs</a:t>
            </a:r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3859883" y="0"/>
            <a:ext cx="1676400" cy="3810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Fund(RXM </a:t>
            </a:r>
            <a:r>
              <a:rPr lang="en-US" sz="1200" dirty="0" smtClean="0">
                <a:hlinkClick r:id="rId5" action="ppaction://hlinksldjump"/>
              </a:rPr>
              <a:t>Detail</a:t>
            </a:r>
            <a:r>
              <a:rPr lang="en-US" sz="1200" dirty="0" smtClean="0"/>
              <a:t>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7172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1921</TotalTime>
  <Words>929</Words>
  <Application>Microsoft Office PowerPoint</Application>
  <PresentationFormat>On-screen Show (4:3)</PresentationFormat>
  <Paragraphs>124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In scope Items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Upon clicking the kill switch, an “are you sure?” pop-up message should be displayed.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UBS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Swiderski, Jim</dc:creator>
  <cp:lastModifiedBy>Swiderski, Jim</cp:lastModifiedBy>
  <cp:revision>43</cp:revision>
  <cp:lastPrinted>2014-04-01T17:20:28Z</cp:lastPrinted>
  <dcterms:created xsi:type="dcterms:W3CDTF">2014-03-31T13:49:42Z</dcterms:created>
  <dcterms:modified xsi:type="dcterms:W3CDTF">2014-04-14T16:58:55Z</dcterms:modified>
</cp:coreProperties>
</file>