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60" r:id="rId5"/>
    <p:sldId id="259" r:id="rId6"/>
    <p:sldId id="266" r:id="rId7"/>
    <p:sldId id="262"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2C5"/>
    <a:srgbClr val="92DB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454" autoAdjust="0"/>
  </p:normalViewPr>
  <p:slideViewPr>
    <p:cSldViewPr snapToGrid="0">
      <p:cViewPr varScale="1">
        <p:scale>
          <a:sx n="48" d="100"/>
          <a:sy n="48" d="100"/>
        </p:scale>
        <p:origin x="6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F878D-E22A-4E14-85F9-9487B1E65F81}" type="datetimeFigureOut">
              <a:rPr lang="en-US" smtClean="0"/>
              <a:t>3/31/2019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B3381-DD0C-44F9-AE1A-ABB5D07D1BAC}" type="slidenum">
              <a:rPr lang="en-US" smtClean="0"/>
              <a:t>‹#›</a:t>
            </a:fld>
            <a:endParaRPr lang="en-US"/>
          </a:p>
        </p:txBody>
      </p:sp>
    </p:spTree>
    <p:extLst>
      <p:ext uri="{BB962C8B-B14F-4D97-AF65-F5344CB8AC3E}">
        <p14:creationId xmlns:p14="http://schemas.microsoft.com/office/powerpoint/2010/main" val="415174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of hands: How many of you have attempted to find a new doctor over the last 1-2 years and spent hours on the phone trying to figure out which doctor is the best for your needs, AND takes your insurance, AND has availability that aligns with your schedule? </a:t>
            </a:r>
          </a:p>
          <a:p>
            <a:endParaRPr lang="en-US" dirty="0"/>
          </a:p>
          <a:p>
            <a:r>
              <a:rPr lang="en-US" dirty="0"/>
              <a:t>[Pause to review the room]</a:t>
            </a:r>
          </a:p>
          <a:p>
            <a:endParaRPr lang="en-US" dirty="0"/>
          </a:p>
          <a:p>
            <a:r>
              <a:rPr lang="en-US" dirty="0"/>
              <a:t>You’re not alone.</a:t>
            </a:r>
          </a:p>
        </p:txBody>
      </p:sp>
      <p:sp>
        <p:nvSpPr>
          <p:cNvPr id="4" name="Slide Number Placeholder 3"/>
          <p:cNvSpPr>
            <a:spLocks noGrp="1"/>
          </p:cNvSpPr>
          <p:nvPr>
            <p:ph type="sldNum" sz="quarter" idx="5"/>
          </p:nvPr>
        </p:nvSpPr>
        <p:spPr/>
        <p:txBody>
          <a:bodyPr/>
          <a:lstStyle/>
          <a:p>
            <a:fld id="{17FB3381-DD0C-44F9-AE1A-ABB5D07D1BAC}" type="slidenum">
              <a:rPr lang="en-US" smtClean="0"/>
              <a:t>1</a:t>
            </a:fld>
            <a:endParaRPr lang="en-US"/>
          </a:p>
        </p:txBody>
      </p:sp>
    </p:spTree>
    <p:extLst>
      <p:ext uri="{BB962C8B-B14F-4D97-AF65-F5344CB8AC3E}">
        <p14:creationId xmlns:p14="http://schemas.microsoft.com/office/powerpoint/2010/main" val="118759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affordable and timely healthcare is a big topic everywhere, particularly in the US, so here are some important stats to bear in mind:</a:t>
            </a:r>
          </a:p>
          <a:p>
            <a:endParaRPr lang="en-US" dirty="0"/>
          </a:p>
        </p:txBody>
      </p:sp>
      <p:sp>
        <p:nvSpPr>
          <p:cNvPr id="4" name="Slide Number Placeholder 3"/>
          <p:cNvSpPr>
            <a:spLocks noGrp="1"/>
          </p:cNvSpPr>
          <p:nvPr>
            <p:ph type="sldNum" sz="quarter" idx="5"/>
          </p:nvPr>
        </p:nvSpPr>
        <p:spPr/>
        <p:txBody>
          <a:bodyPr/>
          <a:lstStyle/>
          <a:p>
            <a:fld id="{17FB3381-DD0C-44F9-AE1A-ABB5D07D1BAC}" type="slidenum">
              <a:rPr lang="en-US" smtClean="0"/>
              <a:t>2</a:t>
            </a:fld>
            <a:endParaRPr lang="en-US"/>
          </a:p>
        </p:txBody>
      </p:sp>
    </p:spTree>
    <p:extLst>
      <p:ext uri="{BB962C8B-B14F-4D97-AF65-F5344CB8AC3E}">
        <p14:creationId xmlns:p14="http://schemas.microsoft.com/office/powerpoint/2010/main" val="234532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Turns out, despite advances in technology, scheduling a doctor’s visit is still a pretty big problem: </a:t>
            </a:r>
          </a:p>
          <a:p>
            <a:endParaRPr lang="en-US" dirty="0"/>
          </a:p>
          <a:p>
            <a:r>
              <a:rPr lang="en-US" dirty="0"/>
              <a:t>42% of patients would like to schedule appointments but only 17% are able to do so</a:t>
            </a:r>
          </a:p>
          <a:p>
            <a:r>
              <a:rPr lang="en-US" dirty="0"/>
              <a:t>34% - more than 1 in 3 – appointments are made after-hours</a:t>
            </a:r>
          </a:p>
          <a:p>
            <a:endParaRPr lang="en-US" dirty="0"/>
          </a:p>
          <a:p>
            <a:r>
              <a:rPr lang="en-US" dirty="0"/>
              <a:t>Fixing the scheduling piece alone is a $3.2 billion market opportunity that will also improve the efficiency of service delivery AND reduce outcomes.</a:t>
            </a:r>
          </a:p>
        </p:txBody>
      </p:sp>
      <p:sp>
        <p:nvSpPr>
          <p:cNvPr id="4" name="Slide Number Placeholder 3"/>
          <p:cNvSpPr>
            <a:spLocks noGrp="1"/>
          </p:cNvSpPr>
          <p:nvPr>
            <p:ph type="sldNum" sz="quarter" idx="5"/>
          </p:nvPr>
        </p:nvSpPr>
        <p:spPr/>
        <p:txBody>
          <a:bodyPr/>
          <a:lstStyle/>
          <a:p>
            <a:fld id="{17FB3381-DD0C-44F9-AE1A-ABB5D07D1BAC}" type="slidenum">
              <a:rPr lang="en-US" smtClean="0"/>
              <a:t>3</a:t>
            </a:fld>
            <a:endParaRPr lang="en-US"/>
          </a:p>
        </p:txBody>
      </p:sp>
    </p:spTree>
    <p:extLst>
      <p:ext uri="{BB962C8B-B14F-4D97-AF65-F5344CB8AC3E}">
        <p14:creationId xmlns:p14="http://schemas.microsoft.com/office/powerpoint/2010/main" val="3998535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we see the opportunity to use AI to solve three key healthcare problems: </a:t>
            </a:r>
          </a:p>
          <a:p>
            <a:pPr marL="228600" indent="-228600">
              <a:buFont typeface="+mj-lt"/>
              <a:buAutoNum type="arabicPeriod"/>
            </a:pPr>
            <a:r>
              <a:rPr lang="en-US" dirty="0"/>
              <a:t>People being too busy to make timely healthcare appointments due to</a:t>
            </a:r>
          </a:p>
          <a:p>
            <a:pPr marL="228600" indent="-228600">
              <a:buFont typeface="+mj-lt"/>
              <a:buAutoNum type="arabicPeriod"/>
            </a:pPr>
            <a:r>
              <a:rPr lang="en-US" dirty="0"/>
              <a:t>Lack of easy and flexible scheduling tools which leads to</a:t>
            </a:r>
          </a:p>
          <a:p>
            <a:pPr marL="228600" indent="-228600">
              <a:buFont typeface="+mj-lt"/>
              <a:buAutoNum type="arabicPeriod"/>
            </a:pPr>
            <a:r>
              <a:rPr lang="en-US" dirty="0"/>
              <a:t>Exacerbating people’s medical conditions, driving up healthcare costs and hurting outcomes</a:t>
            </a:r>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17FB3381-DD0C-44F9-AE1A-ABB5D07D1BAC}" type="slidenum">
              <a:rPr lang="en-US" smtClean="0"/>
              <a:t>4</a:t>
            </a:fld>
            <a:endParaRPr lang="en-US"/>
          </a:p>
        </p:txBody>
      </p:sp>
    </p:spTree>
    <p:extLst>
      <p:ext uri="{BB962C8B-B14F-4D97-AF65-F5344CB8AC3E}">
        <p14:creationId xmlns:p14="http://schemas.microsoft.com/office/powerpoint/2010/main" val="9714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Introducing our solution:</a:t>
            </a:r>
          </a:p>
          <a:p>
            <a:endParaRPr lang="en-US" dirty="0"/>
          </a:p>
          <a:p>
            <a:r>
              <a:rPr lang="en-US" dirty="0"/>
              <a:t>Gabby: An Artificial-Intelligence driven scheduling assistant, to help you find the best doctor, make an appointment, anytime.</a:t>
            </a:r>
          </a:p>
        </p:txBody>
      </p:sp>
      <p:sp>
        <p:nvSpPr>
          <p:cNvPr id="4" name="Slide Number Placeholder 3"/>
          <p:cNvSpPr>
            <a:spLocks noGrp="1"/>
          </p:cNvSpPr>
          <p:nvPr>
            <p:ph type="sldNum" sz="quarter" idx="5"/>
          </p:nvPr>
        </p:nvSpPr>
        <p:spPr/>
        <p:txBody>
          <a:bodyPr/>
          <a:lstStyle/>
          <a:p>
            <a:fld id="{17FB3381-DD0C-44F9-AE1A-ABB5D07D1BAC}" type="slidenum">
              <a:rPr lang="en-US" smtClean="0"/>
              <a:t>5</a:t>
            </a:fld>
            <a:endParaRPr lang="en-US"/>
          </a:p>
        </p:txBody>
      </p:sp>
    </p:spTree>
    <p:extLst>
      <p:ext uri="{BB962C8B-B14F-4D97-AF65-F5344CB8AC3E}">
        <p14:creationId xmlns:p14="http://schemas.microsoft.com/office/powerpoint/2010/main" val="394059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surveys (which got over 1000 responses) to validate some of our key assumptions, such as how people would use such a service and what to prioritize in terms of offering such a service. We were not surprised to hear confirmation that most of the respondents said they would prefer a chatbot-type solution over using a phone to talk to a live person.</a:t>
            </a:r>
          </a:p>
          <a:p>
            <a:endParaRPr lang="en-US" dirty="0"/>
          </a:p>
          <a:p>
            <a:r>
              <a:rPr lang="en-US" dirty="0"/>
              <a:t>Most also said they’d like to know a doctor’s rating when making an appointment.</a:t>
            </a:r>
          </a:p>
        </p:txBody>
      </p:sp>
      <p:sp>
        <p:nvSpPr>
          <p:cNvPr id="4" name="Slide Number Placeholder 3"/>
          <p:cNvSpPr>
            <a:spLocks noGrp="1"/>
          </p:cNvSpPr>
          <p:nvPr>
            <p:ph type="sldNum" sz="quarter" idx="5"/>
          </p:nvPr>
        </p:nvSpPr>
        <p:spPr/>
        <p:txBody>
          <a:bodyPr/>
          <a:lstStyle/>
          <a:p>
            <a:fld id="{17FB3381-DD0C-44F9-AE1A-ABB5D07D1BAC}" type="slidenum">
              <a:rPr lang="en-US" smtClean="0"/>
              <a:t>7</a:t>
            </a:fld>
            <a:endParaRPr lang="en-US"/>
          </a:p>
        </p:txBody>
      </p:sp>
    </p:spTree>
    <p:extLst>
      <p:ext uri="{BB962C8B-B14F-4D97-AF65-F5344CB8AC3E}">
        <p14:creationId xmlns:p14="http://schemas.microsoft.com/office/powerpoint/2010/main" val="356118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people also said they would want any solution to be as simple as this: </a:t>
            </a:r>
          </a:p>
          <a:p>
            <a:endParaRPr lang="en-US" dirty="0"/>
          </a:p>
          <a:p>
            <a:r>
              <a:rPr lang="en-US" dirty="0"/>
              <a:t>[Read the quoted text]</a:t>
            </a:r>
          </a:p>
          <a:p>
            <a:endParaRPr lang="en-US" dirty="0"/>
          </a:p>
          <a:p>
            <a:r>
              <a:rPr lang="en-US" dirty="0"/>
              <a:t>[Okay, enough of the slides. Let us show you Gabby in action]</a:t>
            </a:r>
          </a:p>
        </p:txBody>
      </p:sp>
      <p:sp>
        <p:nvSpPr>
          <p:cNvPr id="4" name="Slide Number Placeholder 3"/>
          <p:cNvSpPr>
            <a:spLocks noGrp="1"/>
          </p:cNvSpPr>
          <p:nvPr>
            <p:ph type="sldNum" sz="quarter" idx="5"/>
          </p:nvPr>
        </p:nvSpPr>
        <p:spPr/>
        <p:txBody>
          <a:bodyPr/>
          <a:lstStyle/>
          <a:p>
            <a:fld id="{17FB3381-DD0C-44F9-AE1A-ABB5D07D1BAC}" type="slidenum">
              <a:rPr lang="en-US" smtClean="0"/>
              <a:t>8</a:t>
            </a:fld>
            <a:endParaRPr lang="en-US"/>
          </a:p>
        </p:txBody>
      </p:sp>
    </p:spTree>
    <p:extLst>
      <p:ext uri="{BB962C8B-B14F-4D97-AF65-F5344CB8AC3E}">
        <p14:creationId xmlns:p14="http://schemas.microsoft.com/office/powerpoint/2010/main" val="4066126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also thought about data privacy issues and are augmenting Gabby’s capabilities with a web portal, where you can manage your profile information, data storage preferences, alert notifications frequency and more. </a:t>
            </a:r>
          </a:p>
          <a:p>
            <a:endParaRPr lang="en-US" dirty="0"/>
          </a:p>
          <a:p>
            <a:r>
              <a:rPr lang="en-US" dirty="0"/>
              <a:t>We’re also pleased to learn that one of the hackathon teams here today (HealthySkin.ai) has liked our solution so much, they feel it would be a nice hook to their service, which you’ll find out about in a few moments. </a:t>
            </a:r>
          </a:p>
        </p:txBody>
      </p:sp>
      <p:sp>
        <p:nvSpPr>
          <p:cNvPr id="4" name="Slide Number Placeholder 3"/>
          <p:cNvSpPr>
            <a:spLocks noGrp="1"/>
          </p:cNvSpPr>
          <p:nvPr>
            <p:ph type="sldNum" sz="quarter" idx="5"/>
          </p:nvPr>
        </p:nvSpPr>
        <p:spPr/>
        <p:txBody>
          <a:bodyPr/>
          <a:lstStyle/>
          <a:p>
            <a:fld id="{17FB3381-DD0C-44F9-AE1A-ABB5D07D1BAC}" type="slidenum">
              <a:rPr lang="en-US" smtClean="0"/>
              <a:t>9</a:t>
            </a:fld>
            <a:endParaRPr lang="en-US"/>
          </a:p>
        </p:txBody>
      </p:sp>
    </p:spTree>
    <p:extLst>
      <p:ext uri="{BB962C8B-B14F-4D97-AF65-F5344CB8AC3E}">
        <p14:creationId xmlns:p14="http://schemas.microsoft.com/office/powerpoint/2010/main" val="2945355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6DAC-94F3-492C-91E9-4A73569E75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889BD-51DA-4318-9CC7-D3D0B58021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43E2E1-917A-4AD2-8E9E-FA03383B5769}"/>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5" name="Footer Placeholder 4">
            <a:extLst>
              <a:ext uri="{FF2B5EF4-FFF2-40B4-BE49-F238E27FC236}">
                <a16:creationId xmlns:a16="http://schemas.microsoft.com/office/drawing/2014/main" id="{8D89F271-D468-4766-B418-AF430BBCB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C94F8-7FEA-46BE-AF2E-DC376E17071F}"/>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24392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FB29-3B39-4CC1-8B16-D91EC40043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0C82AA-BED0-404A-89BF-9FA4A01AB3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00C1A-94C3-4B4C-BA59-A3D97682EF4B}"/>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5" name="Footer Placeholder 4">
            <a:extLst>
              <a:ext uri="{FF2B5EF4-FFF2-40B4-BE49-F238E27FC236}">
                <a16:creationId xmlns:a16="http://schemas.microsoft.com/office/drawing/2014/main" id="{98E450F3-2BAD-4D95-94E1-0C7C0319F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AEAC0-6DF2-463E-8B32-5646E8C90929}"/>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12430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E389FD-73D4-4A7A-B974-3835B00F38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C1FAE1-EC66-4184-9DA5-B26B93A50E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18F4E-2006-40E6-A2D4-53BA5CECC7D3}"/>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5" name="Footer Placeholder 4">
            <a:extLst>
              <a:ext uri="{FF2B5EF4-FFF2-40B4-BE49-F238E27FC236}">
                <a16:creationId xmlns:a16="http://schemas.microsoft.com/office/drawing/2014/main" id="{A4A1EBCE-CDB7-43F1-92F7-B77BE95B5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DCC8A-B342-4DF3-8496-E89C8BBAAC0D}"/>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173314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2063-886E-41B8-8A48-8072153C5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3B984F-E407-43B1-9FA9-B86A2F6090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41B8E-6EA6-4515-9207-AD9E3576DFE5}"/>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5" name="Footer Placeholder 4">
            <a:extLst>
              <a:ext uri="{FF2B5EF4-FFF2-40B4-BE49-F238E27FC236}">
                <a16:creationId xmlns:a16="http://schemas.microsoft.com/office/drawing/2014/main" id="{A557959F-6FE5-41EA-A7F5-B427D8767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42737-08FE-430F-8BCD-809A0B6560FD}"/>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240004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BF2B-F1B7-4BDE-A38F-4529F6D3DD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E69DD3-69BB-4E0B-8F8F-7214B7DC3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A20D52-8307-4F88-9DDE-330178296D98}"/>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5" name="Footer Placeholder 4">
            <a:extLst>
              <a:ext uri="{FF2B5EF4-FFF2-40B4-BE49-F238E27FC236}">
                <a16:creationId xmlns:a16="http://schemas.microsoft.com/office/drawing/2014/main" id="{89650A2B-B5BE-4A77-92EB-6A083E2E1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3426B-3019-4F6E-8309-3EDA57DFEEAF}"/>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309700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54B8-13BA-45D3-A98A-7F2B687E5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DAEBF-030E-4635-87B2-6DFB736419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957C1B-C5D5-4C31-A3BF-A94E045250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8D7240-887A-494B-B288-24F6B1F4FE23}"/>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6" name="Footer Placeholder 5">
            <a:extLst>
              <a:ext uri="{FF2B5EF4-FFF2-40B4-BE49-F238E27FC236}">
                <a16:creationId xmlns:a16="http://schemas.microsoft.com/office/drawing/2014/main" id="{4B533795-AD9D-492B-96F7-9FDDEB63A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665C0-C37B-49D5-B7E3-B6A9D9A79E3D}"/>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366649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2E47-2DF1-4511-8C3A-C43DA447FC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BC5278-1F01-4B16-900D-AE2996756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3D0DF6-2180-4C4A-BDA5-2A15CD27DE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59231-5337-4B9A-897F-7F5142730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DB3424-1030-4604-A4CA-FD68987ED4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B76626-C56B-4163-9DC3-FF614F8D0A1C}"/>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8" name="Footer Placeholder 7">
            <a:extLst>
              <a:ext uri="{FF2B5EF4-FFF2-40B4-BE49-F238E27FC236}">
                <a16:creationId xmlns:a16="http://schemas.microsoft.com/office/drawing/2014/main" id="{9E98BEEA-6555-4C4C-BD2E-130A1BC121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EDE077-03D5-45C1-A8FA-238C9C624215}"/>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337879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8EAA-A7FD-48F7-A09C-BE6FBF9AB2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1C1E06-2C19-4B69-B31C-304CE4EA7775}"/>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4" name="Footer Placeholder 3">
            <a:extLst>
              <a:ext uri="{FF2B5EF4-FFF2-40B4-BE49-F238E27FC236}">
                <a16:creationId xmlns:a16="http://schemas.microsoft.com/office/drawing/2014/main" id="{80A83ECC-F8D8-4D5A-9BC6-7326B8D4D5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E2334-9314-40BF-8281-F16664471ACC}"/>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16123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8BA70-CE96-40AE-A285-93D4EECCF137}"/>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3" name="Footer Placeholder 2">
            <a:extLst>
              <a:ext uri="{FF2B5EF4-FFF2-40B4-BE49-F238E27FC236}">
                <a16:creationId xmlns:a16="http://schemas.microsoft.com/office/drawing/2014/main" id="{53EAB455-5D2E-4D2D-9F67-BF908B1AF0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86DD-54DC-483B-95CD-CDB9611FB1F2}"/>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160688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0049-6DCC-40E0-B706-2323BCE5E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C9373-EF19-45E9-B235-1236749BA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A64307-96B1-42A0-9291-B293AE357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4F065E-7891-4BCD-BA5B-4CC019F07AA1}"/>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6" name="Footer Placeholder 5">
            <a:extLst>
              <a:ext uri="{FF2B5EF4-FFF2-40B4-BE49-F238E27FC236}">
                <a16:creationId xmlns:a16="http://schemas.microsoft.com/office/drawing/2014/main" id="{1851ED1A-1B63-465F-9863-7C272D271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CC6E0-D586-4A04-BE49-CAF84F7317BD}"/>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26671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0782-7F87-4CD8-8607-F952C2094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27EFCD-7D5E-4CE6-B413-404AE474B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776DF4-51C9-4936-83B3-3DE7A5925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01B674-99EB-4B27-9AE7-BB5188022BA1}"/>
              </a:ext>
            </a:extLst>
          </p:cNvPr>
          <p:cNvSpPr>
            <a:spLocks noGrp="1"/>
          </p:cNvSpPr>
          <p:nvPr>
            <p:ph type="dt" sz="half" idx="10"/>
          </p:nvPr>
        </p:nvSpPr>
        <p:spPr/>
        <p:txBody>
          <a:bodyPr/>
          <a:lstStyle/>
          <a:p>
            <a:fld id="{9F03F90A-9533-4414-B481-CFBE27204B70}" type="datetimeFigureOut">
              <a:rPr lang="en-US" smtClean="0"/>
              <a:t>3/30/2019</a:t>
            </a:fld>
            <a:endParaRPr lang="en-US"/>
          </a:p>
        </p:txBody>
      </p:sp>
      <p:sp>
        <p:nvSpPr>
          <p:cNvPr id="6" name="Footer Placeholder 5">
            <a:extLst>
              <a:ext uri="{FF2B5EF4-FFF2-40B4-BE49-F238E27FC236}">
                <a16:creationId xmlns:a16="http://schemas.microsoft.com/office/drawing/2014/main" id="{C6D6104C-A54B-4352-B57D-8C118D256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B43A5-B3C9-4894-893C-B7FFCE8458DF}"/>
              </a:ext>
            </a:extLst>
          </p:cNvPr>
          <p:cNvSpPr>
            <a:spLocks noGrp="1"/>
          </p:cNvSpPr>
          <p:nvPr>
            <p:ph type="sldNum" sz="quarter" idx="12"/>
          </p:nvPr>
        </p:nvSpPr>
        <p:spPr/>
        <p:txBody>
          <a:bodyPr/>
          <a:lstStyle/>
          <a:p>
            <a:fld id="{0B5B50EB-8E3B-4330-A2E6-C4BB1AF170F7}" type="slidenum">
              <a:rPr lang="en-US" smtClean="0"/>
              <a:t>‹#›</a:t>
            </a:fld>
            <a:endParaRPr lang="en-US"/>
          </a:p>
        </p:txBody>
      </p:sp>
    </p:spTree>
    <p:extLst>
      <p:ext uri="{BB962C8B-B14F-4D97-AF65-F5344CB8AC3E}">
        <p14:creationId xmlns:p14="http://schemas.microsoft.com/office/powerpoint/2010/main" val="75762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2B798-36CD-4BE2-9F0A-6F9DCC878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1AC056-01B8-4067-8F11-8E2677891C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2E82F-5890-4EBA-B457-08341C208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3F90A-9533-4414-B481-CFBE27204B70}" type="datetimeFigureOut">
              <a:rPr lang="en-US" smtClean="0"/>
              <a:t>3/30/2019</a:t>
            </a:fld>
            <a:endParaRPr lang="en-US"/>
          </a:p>
        </p:txBody>
      </p:sp>
      <p:sp>
        <p:nvSpPr>
          <p:cNvPr id="5" name="Footer Placeholder 4">
            <a:extLst>
              <a:ext uri="{FF2B5EF4-FFF2-40B4-BE49-F238E27FC236}">
                <a16:creationId xmlns:a16="http://schemas.microsoft.com/office/drawing/2014/main" id="{A4B31811-73E5-4A22-9847-4CF9714ACF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FA0F83-0181-4916-8B8D-32E729C0F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B50EB-8E3B-4330-A2E6-C4BB1AF170F7}" type="slidenum">
              <a:rPr lang="en-US" smtClean="0"/>
              <a:t>‹#›</a:t>
            </a:fld>
            <a:endParaRPr lang="en-US"/>
          </a:p>
        </p:txBody>
      </p:sp>
    </p:spTree>
    <p:extLst>
      <p:ext uri="{BB962C8B-B14F-4D97-AF65-F5344CB8AC3E}">
        <p14:creationId xmlns:p14="http://schemas.microsoft.com/office/powerpoint/2010/main" val="277866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104C14-9B77-4DCF-B17A-FC98DFDFEACB}"/>
              </a:ext>
            </a:extLst>
          </p:cNvPr>
          <p:cNvSpPr>
            <a:spLocks noGrp="1"/>
          </p:cNvSpPr>
          <p:nvPr>
            <p:ph type="subTitle" idx="1"/>
          </p:nvPr>
        </p:nvSpPr>
        <p:spPr>
          <a:xfrm>
            <a:off x="1524000" y="4922838"/>
            <a:ext cx="9144000" cy="1655762"/>
          </a:xfrm>
        </p:spPr>
        <p:txBody>
          <a:bodyPr>
            <a:normAutofit/>
          </a:bodyPr>
          <a:lstStyle/>
          <a:p>
            <a:r>
              <a:rPr lang="en-US" dirty="0"/>
              <a:t>Team </a:t>
            </a:r>
            <a:r>
              <a:rPr lang="en-US" b="1" dirty="0">
                <a:solidFill>
                  <a:srgbClr val="19A2C5"/>
                </a:solidFill>
              </a:rPr>
              <a:t>Tight Rain</a:t>
            </a:r>
            <a:r>
              <a:rPr lang="en-US" dirty="0"/>
              <a:t>: Gabi, Rachel, Grant, </a:t>
            </a:r>
            <a:r>
              <a:rPr lang="en-US" dirty="0" err="1"/>
              <a:t>Riz</a:t>
            </a:r>
            <a:r>
              <a:rPr lang="en-US" dirty="0"/>
              <a:t>, Adam</a:t>
            </a:r>
          </a:p>
        </p:txBody>
      </p:sp>
      <p:pic>
        <p:nvPicPr>
          <p:cNvPr id="4" name="Picture 3">
            <a:extLst>
              <a:ext uri="{FF2B5EF4-FFF2-40B4-BE49-F238E27FC236}">
                <a16:creationId xmlns:a16="http://schemas.microsoft.com/office/drawing/2014/main" id="{05249231-E96E-4BD6-8E95-78FE1BAC266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690558" y="452120"/>
            <a:ext cx="8801728" cy="3703320"/>
          </a:xfrm>
          <a:prstGeom prst="rect">
            <a:avLst/>
          </a:prstGeom>
        </p:spPr>
      </p:pic>
    </p:spTree>
    <p:extLst>
      <p:ext uri="{BB962C8B-B14F-4D97-AF65-F5344CB8AC3E}">
        <p14:creationId xmlns:p14="http://schemas.microsoft.com/office/powerpoint/2010/main" val="176953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104C14-9B77-4DCF-B17A-FC98DFDFEACB}"/>
              </a:ext>
            </a:extLst>
          </p:cNvPr>
          <p:cNvSpPr>
            <a:spLocks noGrp="1"/>
          </p:cNvSpPr>
          <p:nvPr>
            <p:ph type="subTitle" idx="1"/>
          </p:nvPr>
        </p:nvSpPr>
        <p:spPr>
          <a:xfrm>
            <a:off x="1368519" y="5034280"/>
            <a:ext cx="9144000" cy="1655762"/>
          </a:xfrm>
        </p:spPr>
        <p:txBody>
          <a:bodyPr>
            <a:normAutofit/>
          </a:bodyPr>
          <a:lstStyle/>
          <a:p>
            <a:r>
              <a:rPr lang="en-US" sz="3200" dirty="0"/>
              <a:t>Questions?</a:t>
            </a:r>
          </a:p>
        </p:txBody>
      </p:sp>
      <p:pic>
        <p:nvPicPr>
          <p:cNvPr id="4" name="Picture 3">
            <a:extLst>
              <a:ext uri="{FF2B5EF4-FFF2-40B4-BE49-F238E27FC236}">
                <a16:creationId xmlns:a16="http://schemas.microsoft.com/office/drawing/2014/main" id="{05249231-E96E-4BD6-8E95-78FE1BAC266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80878" y="1915160"/>
            <a:ext cx="6081842" cy="2558930"/>
          </a:xfrm>
          <a:prstGeom prst="rect">
            <a:avLst/>
          </a:prstGeom>
        </p:spPr>
      </p:pic>
    </p:spTree>
    <p:extLst>
      <p:ext uri="{BB962C8B-B14F-4D97-AF65-F5344CB8AC3E}">
        <p14:creationId xmlns:p14="http://schemas.microsoft.com/office/powerpoint/2010/main" val="405485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716DE7-038D-4319-91B5-10E6CDB49733}"/>
              </a:ext>
            </a:extLst>
          </p:cNvPr>
          <p:cNvSpPr/>
          <p:nvPr/>
        </p:nvSpPr>
        <p:spPr>
          <a:xfrm>
            <a:off x="3048000" y="1386942"/>
            <a:ext cx="6096000" cy="4893647"/>
          </a:xfrm>
          <a:prstGeom prst="rect">
            <a:avLst/>
          </a:prstGeom>
        </p:spPr>
        <p:txBody>
          <a:bodyPr>
            <a:spAutoFit/>
          </a:bodyPr>
          <a:lstStyle/>
          <a:p>
            <a:pPr marL="285750" indent="-285750" fontAlgn="base">
              <a:buFont typeface="Wingdings" panose="05000000000000000000" pitchFamily="2" charset="2"/>
              <a:buChar char="§"/>
            </a:pPr>
            <a:r>
              <a:rPr lang="en-US" sz="2400" b="1" dirty="0">
                <a:solidFill>
                  <a:schemeClr val="tx1">
                    <a:lumMod val="75000"/>
                    <a:lumOff val="25000"/>
                  </a:schemeClr>
                </a:solidFill>
                <a:latin typeface="Arial" panose="020B0604020202020204" pitchFamily="34" charset="0"/>
              </a:rPr>
              <a:t>Millennials, in particular, avoid the doctor the most, with </a:t>
            </a:r>
            <a:r>
              <a:rPr lang="en-US" sz="2400" b="1" dirty="0">
                <a:solidFill>
                  <a:srgbClr val="C00000"/>
                </a:solidFill>
                <a:latin typeface="Arial" panose="020B0604020202020204" pitchFamily="34" charset="0"/>
              </a:rPr>
              <a:t>nine in 10 (93 percent)</a:t>
            </a:r>
            <a:r>
              <a:rPr lang="en-US" sz="2400" b="1" dirty="0">
                <a:solidFill>
                  <a:schemeClr val="tx1">
                    <a:lumMod val="75000"/>
                    <a:lumOff val="25000"/>
                  </a:schemeClr>
                </a:solidFill>
                <a:latin typeface="Arial" panose="020B0604020202020204" pitchFamily="34" charset="0"/>
              </a:rPr>
              <a:t> not scheduling medical appointments.</a:t>
            </a:r>
          </a:p>
          <a:p>
            <a:pPr marL="285750" indent="-285750" fontAlgn="base">
              <a:buFont typeface="Wingdings" panose="05000000000000000000" pitchFamily="2" charset="2"/>
              <a:buChar char="§"/>
            </a:pPr>
            <a:endParaRPr lang="en-US" sz="2400" b="1" dirty="0">
              <a:solidFill>
                <a:schemeClr val="tx1">
                  <a:lumMod val="75000"/>
                  <a:lumOff val="25000"/>
                </a:schemeClr>
              </a:solidFill>
              <a:latin typeface="Arial" panose="020B0604020202020204" pitchFamily="34" charset="0"/>
            </a:endParaRPr>
          </a:p>
          <a:p>
            <a:pPr marL="285750" indent="-285750" fontAlgn="base">
              <a:buFont typeface="Wingdings" panose="05000000000000000000" pitchFamily="2" charset="2"/>
              <a:buChar char="§"/>
            </a:pPr>
            <a:r>
              <a:rPr lang="en-US" sz="2400" b="1" dirty="0">
                <a:solidFill>
                  <a:schemeClr val="tx1">
                    <a:lumMod val="75000"/>
                    <a:lumOff val="25000"/>
                  </a:schemeClr>
                </a:solidFill>
                <a:latin typeface="Arial" panose="020B0604020202020204" pitchFamily="34" charset="0"/>
              </a:rPr>
              <a:t>Over </a:t>
            </a:r>
            <a:r>
              <a:rPr lang="en-US" sz="2400" b="1" dirty="0">
                <a:solidFill>
                  <a:srgbClr val="C00000"/>
                </a:solidFill>
                <a:latin typeface="Arial" panose="020B0604020202020204" pitchFamily="34" charset="0"/>
              </a:rPr>
              <a:t>half of millennials (51 percent) </a:t>
            </a:r>
            <a:r>
              <a:rPr lang="en-US" sz="2400" b="1" dirty="0">
                <a:solidFill>
                  <a:schemeClr val="tx1">
                    <a:lumMod val="75000"/>
                    <a:lumOff val="25000"/>
                  </a:schemeClr>
                </a:solidFill>
                <a:latin typeface="Arial" panose="020B0604020202020204" pitchFamily="34" charset="0"/>
              </a:rPr>
              <a:t>also reported visiting a doctor less than once a year. </a:t>
            </a:r>
          </a:p>
          <a:p>
            <a:pPr marL="285750" indent="-285750" fontAlgn="base">
              <a:buFont typeface="Wingdings" panose="05000000000000000000" pitchFamily="2" charset="2"/>
              <a:buChar char="§"/>
            </a:pPr>
            <a:endParaRPr lang="en-US" sz="2400" b="1" dirty="0">
              <a:solidFill>
                <a:schemeClr val="tx1">
                  <a:lumMod val="75000"/>
                  <a:lumOff val="25000"/>
                </a:schemeClr>
              </a:solidFill>
              <a:latin typeface="Arial" panose="020B0604020202020204" pitchFamily="34" charset="0"/>
            </a:endParaRPr>
          </a:p>
          <a:p>
            <a:pPr marL="285750" indent="-285750" fontAlgn="base">
              <a:buFont typeface="Wingdings" panose="05000000000000000000" pitchFamily="2" charset="2"/>
              <a:buChar char="§"/>
            </a:pPr>
            <a:r>
              <a:rPr lang="en-US" sz="2400" b="1" dirty="0">
                <a:solidFill>
                  <a:schemeClr val="tx1">
                    <a:lumMod val="75000"/>
                    <a:lumOff val="25000"/>
                  </a:schemeClr>
                </a:solidFill>
                <a:latin typeface="Arial" panose="020B0604020202020204" pitchFamily="34" charset="0"/>
              </a:rPr>
              <a:t>Roughly </a:t>
            </a:r>
            <a:r>
              <a:rPr lang="en-US" sz="2400" b="1" dirty="0">
                <a:solidFill>
                  <a:srgbClr val="C00000"/>
                </a:solidFill>
                <a:latin typeface="Arial" panose="020B0604020202020204" pitchFamily="34" charset="0"/>
              </a:rPr>
              <a:t>two-thirds of women (66 percent) </a:t>
            </a:r>
            <a:r>
              <a:rPr lang="en-US" sz="2400" b="1" dirty="0">
                <a:solidFill>
                  <a:schemeClr val="tx1">
                    <a:lumMod val="75000"/>
                    <a:lumOff val="25000"/>
                  </a:schemeClr>
                </a:solidFill>
                <a:latin typeface="Arial" panose="020B0604020202020204" pitchFamily="34" charset="0"/>
              </a:rPr>
              <a:t>would rather "wait it out" than make a doctor's appointment as soon as they notice symptoms. </a:t>
            </a:r>
          </a:p>
        </p:txBody>
      </p:sp>
    </p:spTree>
    <p:extLst>
      <p:ext uri="{BB962C8B-B14F-4D97-AF65-F5344CB8AC3E}">
        <p14:creationId xmlns:p14="http://schemas.microsoft.com/office/powerpoint/2010/main" val="170216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SYCF0Zhd6-ddi2BXXg--FlgN5pQ--gMlWyRypP62-NU0gmInC8UqvV0LqzN2E7hwonLkPSXWFvRH-sO8ypZez4DW5MjBWt0ZjH0vfg007WS1BLULeyXNGZyGc5qLm99s5KZTW9IE">
            <a:extLst>
              <a:ext uri="{FF2B5EF4-FFF2-40B4-BE49-F238E27FC236}">
                <a16:creationId xmlns:a16="http://schemas.microsoft.com/office/drawing/2014/main" id="{9E3A38D5-AD10-4547-9E19-A4478CC9A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888" y="0"/>
            <a:ext cx="33226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9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3E4A89-D76C-40D7-8851-23D8EB67FF9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3279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C71E2-490E-4BD4-96E2-41B02DAF7C1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08292" y="1266190"/>
            <a:ext cx="10280757" cy="4325620"/>
          </a:xfrm>
          <a:prstGeom prst="rect">
            <a:avLst/>
          </a:prstGeom>
        </p:spPr>
      </p:pic>
    </p:spTree>
    <p:extLst>
      <p:ext uri="{BB962C8B-B14F-4D97-AF65-F5344CB8AC3E}">
        <p14:creationId xmlns:p14="http://schemas.microsoft.com/office/powerpoint/2010/main" val="19921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ADF0-552B-4C89-B874-118689DA4887}"/>
              </a:ext>
            </a:extLst>
          </p:cNvPr>
          <p:cNvSpPr>
            <a:spLocks noGrp="1"/>
          </p:cNvSpPr>
          <p:nvPr>
            <p:ph type="title"/>
          </p:nvPr>
        </p:nvSpPr>
        <p:spPr/>
        <p:txBody>
          <a:bodyPr/>
          <a:lstStyle/>
          <a:p>
            <a:r>
              <a:rPr lang="en-US" b="1" dirty="0">
                <a:solidFill>
                  <a:srgbClr val="19A2C5"/>
                </a:solidFill>
              </a:rPr>
              <a:t>Multi-sided marketplace</a:t>
            </a:r>
          </a:p>
        </p:txBody>
      </p:sp>
      <p:sp>
        <p:nvSpPr>
          <p:cNvPr id="3" name="Content Placeholder 2">
            <a:extLst>
              <a:ext uri="{FF2B5EF4-FFF2-40B4-BE49-F238E27FC236}">
                <a16:creationId xmlns:a16="http://schemas.microsoft.com/office/drawing/2014/main" id="{37FDDD2D-5999-478B-BA70-87077CF18452}"/>
              </a:ext>
            </a:extLst>
          </p:cNvPr>
          <p:cNvSpPr>
            <a:spLocks noGrp="1"/>
          </p:cNvSpPr>
          <p:nvPr>
            <p:ph idx="1"/>
          </p:nvPr>
        </p:nvSpPr>
        <p:spPr/>
        <p:txBody>
          <a:bodyPr/>
          <a:lstStyle/>
          <a:p>
            <a:pPr marL="0" indent="0">
              <a:buNone/>
            </a:pPr>
            <a:r>
              <a:rPr lang="en-US" dirty="0"/>
              <a:t>Our key customer segments:</a:t>
            </a:r>
          </a:p>
          <a:p>
            <a:pPr marL="0" indent="0">
              <a:buNone/>
            </a:pPr>
            <a:endParaRPr lang="en-US" dirty="0"/>
          </a:p>
          <a:p>
            <a:r>
              <a:rPr lang="en-US" dirty="0"/>
              <a:t>Patients with phones (smart or regular) – we aimed to make this the most accessible solution possible. </a:t>
            </a:r>
          </a:p>
          <a:p>
            <a:pPr lvl="1"/>
            <a:r>
              <a:rPr lang="en-US" b="1" u="sng" dirty="0"/>
              <a:t>No need to download an app.</a:t>
            </a:r>
          </a:p>
          <a:p>
            <a:r>
              <a:rPr lang="en-US" dirty="0"/>
              <a:t>Providers (Doctors, hospitals)</a:t>
            </a:r>
          </a:p>
          <a:p>
            <a:r>
              <a:rPr lang="en-US" dirty="0"/>
              <a:t>Insurance companies</a:t>
            </a:r>
          </a:p>
          <a:p>
            <a:pPr marL="0" indent="0">
              <a:buNone/>
            </a:pPr>
            <a:endParaRPr lang="en-US" dirty="0"/>
          </a:p>
        </p:txBody>
      </p:sp>
    </p:spTree>
    <p:extLst>
      <p:ext uri="{BB962C8B-B14F-4D97-AF65-F5344CB8AC3E}">
        <p14:creationId xmlns:p14="http://schemas.microsoft.com/office/powerpoint/2010/main" val="120201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6ffdc60-49c2-4e5b-80f5-5849198b5360@NAMP114">
            <a:extLst>
              <a:ext uri="{FF2B5EF4-FFF2-40B4-BE49-F238E27FC236}">
                <a16:creationId xmlns:a16="http://schemas.microsoft.com/office/drawing/2014/main" id="{02425E53-E15D-4170-AE01-AF0B07F3B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 y="1317471"/>
            <a:ext cx="5512117" cy="404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5d44a59e-d6eb-494e-902d-8510b1dc2ff5@NAMP114">
            <a:extLst>
              <a:ext uri="{FF2B5EF4-FFF2-40B4-BE49-F238E27FC236}">
                <a16:creationId xmlns:a16="http://schemas.microsoft.com/office/drawing/2014/main" id="{B0526268-8AAE-46C2-B319-406D722DC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080" y="1452879"/>
            <a:ext cx="5611217" cy="360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10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5ae223c-690b-4da3-9568-acfa7f00af40@NAMP114">
            <a:extLst>
              <a:ext uri="{FF2B5EF4-FFF2-40B4-BE49-F238E27FC236}">
                <a16:creationId xmlns:a16="http://schemas.microsoft.com/office/drawing/2014/main" id="{1E674F2C-6DF1-4688-8350-EBF6DAC6B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003" y="1207135"/>
            <a:ext cx="60960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37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oman doctor">
            <a:extLst>
              <a:ext uri="{FF2B5EF4-FFF2-40B4-BE49-F238E27FC236}">
                <a16:creationId xmlns:a16="http://schemas.microsoft.com/office/drawing/2014/main" id="{A1A02F3A-A82E-437A-894A-9273A1DC3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114" y="3775743"/>
            <a:ext cx="3204730" cy="2135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8C4DCD-D1AA-4635-BDDD-25D3F64134BB}"/>
              </a:ext>
            </a:extLst>
          </p:cNvPr>
          <p:cNvSpPr txBox="1"/>
          <p:nvPr/>
        </p:nvSpPr>
        <p:spPr>
          <a:xfrm>
            <a:off x="4348022" y="3402170"/>
            <a:ext cx="2838598" cy="369332"/>
          </a:xfrm>
          <a:prstGeom prst="rect">
            <a:avLst/>
          </a:prstGeom>
          <a:noFill/>
        </p:spPr>
        <p:txBody>
          <a:bodyPr wrap="none" rtlCol="0">
            <a:spAutoFit/>
          </a:bodyPr>
          <a:lstStyle/>
          <a:p>
            <a:r>
              <a:rPr lang="en-US" b="1" dirty="0">
                <a:solidFill>
                  <a:schemeClr val="tx1">
                    <a:lumMod val="65000"/>
                    <a:lumOff val="35000"/>
                  </a:schemeClr>
                </a:solidFill>
                <a:latin typeface="Arial Nova" panose="020B0604020202020204" pitchFamily="34" charset="0"/>
              </a:rPr>
              <a:t>Available Appointments </a:t>
            </a:r>
          </a:p>
        </p:txBody>
      </p:sp>
      <p:graphicFrame>
        <p:nvGraphicFramePr>
          <p:cNvPr id="5" name="Table 4">
            <a:extLst>
              <a:ext uri="{FF2B5EF4-FFF2-40B4-BE49-F238E27FC236}">
                <a16:creationId xmlns:a16="http://schemas.microsoft.com/office/drawing/2014/main" id="{D2390469-B0E4-42ED-A0B4-4E672A0F93E4}"/>
              </a:ext>
            </a:extLst>
          </p:cNvPr>
          <p:cNvGraphicFramePr>
            <a:graphicFrameLocks noGrp="1"/>
          </p:cNvGraphicFramePr>
          <p:nvPr>
            <p:extLst>
              <p:ext uri="{D42A27DB-BD31-4B8C-83A1-F6EECF244321}">
                <p14:modId xmlns:p14="http://schemas.microsoft.com/office/powerpoint/2010/main" val="3203578280"/>
              </p:ext>
            </p:extLst>
          </p:nvPr>
        </p:nvGraphicFramePr>
        <p:xfrm>
          <a:off x="4430216" y="3775743"/>
          <a:ext cx="7030264" cy="1097280"/>
        </p:xfrm>
        <a:graphic>
          <a:graphicData uri="http://schemas.openxmlformats.org/drawingml/2006/table">
            <a:tbl>
              <a:tblPr firstRow="1" bandRow="1">
                <a:tableStyleId>{5C22544A-7EE6-4342-B048-85BDC9FD1C3A}</a:tableStyleId>
              </a:tblPr>
              <a:tblGrid>
                <a:gridCol w="2551149">
                  <a:extLst>
                    <a:ext uri="{9D8B030D-6E8A-4147-A177-3AD203B41FA5}">
                      <a16:colId xmlns:a16="http://schemas.microsoft.com/office/drawing/2014/main" val="2024252880"/>
                    </a:ext>
                  </a:extLst>
                </a:gridCol>
                <a:gridCol w="1746075">
                  <a:extLst>
                    <a:ext uri="{9D8B030D-6E8A-4147-A177-3AD203B41FA5}">
                      <a16:colId xmlns:a16="http://schemas.microsoft.com/office/drawing/2014/main" val="2775529107"/>
                    </a:ext>
                  </a:extLst>
                </a:gridCol>
                <a:gridCol w="2733040">
                  <a:extLst>
                    <a:ext uri="{9D8B030D-6E8A-4147-A177-3AD203B41FA5}">
                      <a16:colId xmlns:a16="http://schemas.microsoft.com/office/drawing/2014/main" val="3685303690"/>
                    </a:ext>
                  </a:extLst>
                </a:gridCol>
              </a:tblGrid>
              <a:tr h="255129">
                <a:tc>
                  <a:txBody>
                    <a:bodyPr/>
                    <a:lstStyle/>
                    <a:p>
                      <a:r>
                        <a:rPr lang="en-US" dirty="0">
                          <a:solidFill>
                            <a:schemeClr val="tx1">
                              <a:lumMod val="65000"/>
                              <a:lumOff val="35000"/>
                            </a:schemeClr>
                          </a:solidFill>
                        </a:rPr>
                        <a:t>Date</a:t>
                      </a:r>
                    </a:p>
                  </a:txBody>
                  <a:tcPr>
                    <a:solidFill>
                      <a:srgbClr val="92DBE9"/>
                    </a:solidFill>
                  </a:tcPr>
                </a:tc>
                <a:tc>
                  <a:txBody>
                    <a:bodyPr/>
                    <a:lstStyle/>
                    <a:p>
                      <a:r>
                        <a:rPr lang="en-US" dirty="0">
                          <a:solidFill>
                            <a:schemeClr val="tx1">
                              <a:lumMod val="65000"/>
                              <a:lumOff val="35000"/>
                            </a:schemeClr>
                          </a:solidFill>
                        </a:rPr>
                        <a:t>Time</a:t>
                      </a:r>
                    </a:p>
                  </a:txBody>
                  <a:tcPr>
                    <a:solidFill>
                      <a:srgbClr val="92DBE9"/>
                    </a:solidFill>
                  </a:tcPr>
                </a:tc>
                <a:tc>
                  <a:txBody>
                    <a:bodyPr/>
                    <a:lstStyle/>
                    <a:p>
                      <a:r>
                        <a:rPr lang="en-US" dirty="0">
                          <a:solidFill>
                            <a:schemeClr val="tx1">
                              <a:lumMod val="65000"/>
                              <a:lumOff val="35000"/>
                            </a:schemeClr>
                          </a:solidFill>
                        </a:rPr>
                        <a:t>Change Appointment</a:t>
                      </a:r>
                    </a:p>
                  </a:txBody>
                  <a:tcPr>
                    <a:solidFill>
                      <a:srgbClr val="92DBE9"/>
                    </a:solidFill>
                  </a:tcPr>
                </a:tc>
                <a:extLst>
                  <a:ext uri="{0D108BD9-81ED-4DB2-BD59-A6C34878D82A}">
                    <a16:rowId xmlns:a16="http://schemas.microsoft.com/office/drawing/2014/main" val="2209048241"/>
                  </a:ext>
                </a:extLst>
              </a:tr>
              <a:tr h="255129">
                <a:tc>
                  <a:txBody>
                    <a:bodyPr/>
                    <a:lstStyle/>
                    <a:p>
                      <a:r>
                        <a:rPr lang="en-US" dirty="0"/>
                        <a:t>Thursday, April 4, 2019</a:t>
                      </a:r>
                    </a:p>
                  </a:txBody>
                  <a:tcPr/>
                </a:tc>
                <a:tc>
                  <a:txBody>
                    <a:bodyPr/>
                    <a:lstStyle/>
                    <a:p>
                      <a:r>
                        <a:rPr lang="en-US" dirty="0"/>
                        <a:t>2:30 PM</a:t>
                      </a:r>
                    </a:p>
                  </a:txBody>
                  <a:tcPr/>
                </a:tc>
                <a:tc>
                  <a:txBody>
                    <a:bodyPr/>
                    <a:lstStyle/>
                    <a:p>
                      <a:endParaRPr lang="en-US" dirty="0"/>
                    </a:p>
                  </a:txBody>
                  <a:tcPr/>
                </a:tc>
                <a:extLst>
                  <a:ext uri="{0D108BD9-81ED-4DB2-BD59-A6C34878D82A}">
                    <a16:rowId xmlns:a16="http://schemas.microsoft.com/office/drawing/2014/main" val="589283464"/>
                  </a:ext>
                </a:extLst>
              </a:tr>
              <a:tr h="255129">
                <a:tc>
                  <a:txBody>
                    <a:bodyPr/>
                    <a:lstStyle/>
                    <a:p>
                      <a:r>
                        <a:rPr lang="en-US" dirty="0"/>
                        <a:t>Friday, April 5, 2019</a:t>
                      </a:r>
                    </a:p>
                  </a:txBody>
                  <a:tcPr/>
                </a:tc>
                <a:tc>
                  <a:txBody>
                    <a:bodyPr/>
                    <a:lstStyle/>
                    <a:p>
                      <a:r>
                        <a:rPr lang="en-US" dirty="0"/>
                        <a:t>10:30 AM</a:t>
                      </a:r>
                    </a:p>
                  </a:txBody>
                  <a:tcPr/>
                </a:tc>
                <a:tc>
                  <a:txBody>
                    <a:bodyPr/>
                    <a:lstStyle/>
                    <a:p>
                      <a:endParaRPr lang="en-US" dirty="0"/>
                    </a:p>
                  </a:txBody>
                  <a:tcPr/>
                </a:tc>
                <a:extLst>
                  <a:ext uri="{0D108BD9-81ED-4DB2-BD59-A6C34878D82A}">
                    <a16:rowId xmlns:a16="http://schemas.microsoft.com/office/drawing/2014/main" val="1314493823"/>
                  </a:ext>
                </a:extLst>
              </a:tr>
            </a:tbl>
          </a:graphicData>
        </a:graphic>
      </p:graphicFrame>
      <p:pic>
        <p:nvPicPr>
          <p:cNvPr id="1028" name="Picture 4" descr="Image result for book appointment button">
            <a:extLst>
              <a:ext uri="{FF2B5EF4-FFF2-40B4-BE49-F238E27FC236}">
                <a16:creationId xmlns:a16="http://schemas.microsoft.com/office/drawing/2014/main" id="{BE883748-BB76-428C-8661-8A3E3B6B60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0027" y="4178079"/>
            <a:ext cx="1131933" cy="2926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book appointment button">
            <a:extLst>
              <a:ext uri="{FF2B5EF4-FFF2-40B4-BE49-F238E27FC236}">
                <a16:creationId xmlns:a16="http://schemas.microsoft.com/office/drawing/2014/main" id="{64946F00-2A25-4458-B388-0D51B4342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0026" y="4497427"/>
            <a:ext cx="1131933" cy="2926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7EFE920-EA6E-43C5-939B-B067F930858B}"/>
              </a:ext>
            </a:extLst>
          </p:cNvPr>
          <p:cNvSpPr/>
          <p:nvPr/>
        </p:nvSpPr>
        <p:spPr>
          <a:xfrm>
            <a:off x="10121067" y="699038"/>
            <a:ext cx="1456489" cy="292388"/>
          </a:xfrm>
          <a:prstGeom prst="rect">
            <a:avLst/>
          </a:prstGeom>
        </p:spPr>
        <p:txBody>
          <a:bodyPr wrap="square">
            <a:spAutoFit/>
          </a:bodyPr>
          <a:lstStyle/>
          <a:p>
            <a:r>
              <a:rPr lang="en-US" sz="1300" u="sng" dirty="0">
                <a:solidFill>
                  <a:srgbClr val="19A2C5"/>
                </a:solidFill>
                <a:latin typeface="Arial Nova" panose="020B0604020202020204" pitchFamily="34" charset="0"/>
              </a:rPr>
              <a:t>Welcome, Rachel</a:t>
            </a:r>
          </a:p>
        </p:txBody>
      </p:sp>
      <p:pic>
        <p:nvPicPr>
          <p:cNvPr id="9" name="Picture 8">
            <a:extLst>
              <a:ext uri="{FF2B5EF4-FFF2-40B4-BE49-F238E27FC236}">
                <a16:creationId xmlns:a16="http://schemas.microsoft.com/office/drawing/2014/main" id="{AA28A2F8-513E-47D4-B85F-B11D832ED715}"/>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84945" y="549991"/>
            <a:ext cx="2619322" cy="1102077"/>
          </a:xfrm>
          <a:prstGeom prst="rect">
            <a:avLst/>
          </a:prstGeom>
        </p:spPr>
      </p:pic>
      <p:sp>
        <p:nvSpPr>
          <p:cNvPr id="12" name="Rectangle 11">
            <a:extLst>
              <a:ext uri="{FF2B5EF4-FFF2-40B4-BE49-F238E27FC236}">
                <a16:creationId xmlns:a16="http://schemas.microsoft.com/office/drawing/2014/main" id="{CB97D3DC-A58D-41BE-B414-C05648551218}"/>
              </a:ext>
            </a:extLst>
          </p:cNvPr>
          <p:cNvSpPr/>
          <p:nvPr/>
        </p:nvSpPr>
        <p:spPr>
          <a:xfrm>
            <a:off x="4430216" y="1996826"/>
            <a:ext cx="7509941" cy="923330"/>
          </a:xfrm>
          <a:prstGeom prst="rect">
            <a:avLst/>
          </a:prstGeom>
        </p:spPr>
        <p:txBody>
          <a:bodyPr wrap="none">
            <a:spAutoFit/>
          </a:bodyPr>
          <a:lstStyle/>
          <a:p>
            <a:r>
              <a:rPr lang="en-US" dirty="0"/>
              <a:t>Hi Rachel, your appointment with Dr. Seskind is confirmed for </a:t>
            </a:r>
            <a:r>
              <a:rPr lang="en-US" b="1" dirty="0"/>
              <a:t>10:00 AM</a:t>
            </a:r>
            <a:br>
              <a:rPr lang="en-US" dirty="0"/>
            </a:br>
            <a:r>
              <a:rPr lang="en-US" dirty="0"/>
              <a:t>on </a:t>
            </a:r>
            <a:r>
              <a:rPr lang="en-US" b="1" dirty="0"/>
              <a:t>Wednesday, April 3, 2019.</a:t>
            </a:r>
            <a:r>
              <a:rPr lang="en-US" dirty="0"/>
              <a:t> To cancel or change your appointment, please</a:t>
            </a:r>
            <a:br>
              <a:rPr lang="en-US" dirty="0"/>
            </a:br>
            <a:r>
              <a:rPr lang="en-US" dirty="0"/>
              <a:t>call your doctor or select another time slot below.</a:t>
            </a:r>
          </a:p>
        </p:txBody>
      </p:sp>
      <p:pic>
        <p:nvPicPr>
          <p:cNvPr id="13" name="Picture 12">
            <a:extLst>
              <a:ext uri="{FF2B5EF4-FFF2-40B4-BE49-F238E27FC236}">
                <a16:creationId xmlns:a16="http://schemas.microsoft.com/office/drawing/2014/main" id="{8BC48934-6C51-406A-B484-198091F0D07E}"/>
              </a:ext>
            </a:extLst>
          </p:cNvPr>
          <p:cNvPicPr>
            <a:picLocks noChangeAspect="1"/>
          </p:cNvPicPr>
          <p:nvPr/>
        </p:nvPicPr>
        <p:blipFill>
          <a:blip r:embed="rId7"/>
          <a:stretch>
            <a:fillRect/>
          </a:stretch>
        </p:blipFill>
        <p:spPr>
          <a:xfrm>
            <a:off x="955307" y="3235983"/>
            <a:ext cx="1504950" cy="428625"/>
          </a:xfrm>
          <a:prstGeom prst="rect">
            <a:avLst/>
          </a:prstGeom>
        </p:spPr>
      </p:pic>
      <p:sp>
        <p:nvSpPr>
          <p:cNvPr id="14" name="Rectangle 13">
            <a:extLst>
              <a:ext uri="{FF2B5EF4-FFF2-40B4-BE49-F238E27FC236}">
                <a16:creationId xmlns:a16="http://schemas.microsoft.com/office/drawing/2014/main" id="{35570B23-6379-46DC-9C4A-D876363143B0}"/>
              </a:ext>
            </a:extLst>
          </p:cNvPr>
          <p:cNvSpPr/>
          <p:nvPr/>
        </p:nvSpPr>
        <p:spPr>
          <a:xfrm>
            <a:off x="838531" y="1996826"/>
            <a:ext cx="2446375" cy="615553"/>
          </a:xfrm>
          <a:prstGeom prst="rect">
            <a:avLst/>
          </a:prstGeom>
        </p:spPr>
        <p:txBody>
          <a:bodyPr wrap="none">
            <a:spAutoFit/>
          </a:bodyPr>
          <a:lstStyle/>
          <a:p>
            <a:r>
              <a:rPr lang="en-US" b="1" dirty="0">
                <a:latin typeface="Arial Nova" panose="020B0504020202020204" pitchFamily="34" charset="0"/>
              </a:rPr>
              <a:t>Dr. Amy Seskind, DO</a:t>
            </a:r>
          </a:p>
          <a:p>
            <a:r>
              <a:rPr lang="en-US" sz="1600" dirty="0">
                <a:latin typeface="Arial Nova" panose="020B0504020202020204" pitchFamily="34" charset="0"/>
              </a:rPr>
              <a:t>Dermatologist</a:t>
            </a:r>
          </a:p>
        </p:txBody>
      </p:sp>
      <p:sp>
        <p:nvSpPr>
          <p:cNvPr id="15" name="Rectangle 14">
            <a:extLst>
              <a:ext uri="{FF2B5EF4-FFF2-40B4-BE49-F238E27FC236}">
                <a16:creationId xmlns:a16="http://schemas.microsoft.com/office/drawing/2014/main" id="{5EE917CE-6B91-43BE-912D-DC63F18BDB8F}"/>
              </a:ext>
            </a:extLst>
          </p:cNvPr>
          <p:cNvSpPr/>
          <p:nvPr/>
        </p:nvSpPr>
        <p:spPr>
          <a:xfrm>
            <a:off x="857892" y="2820048"/>
            <a:ext cx="2834366" cy="369332"/>
          </a:xfrm>
          <a:prstGeom prst="rect">
            <a:avLst/>
          </a:prstGeom>
        </p:spPr>
        <p:txBody>
          <a:bodyPr wrap="none">
            <a:spAutoFit/>
          </a:bodyPr>
          <a:lstStyle/>
          <a:p>
            <a:r>
              <a:rPr lang="en-US" dirty="0"/>
              <a:t>“Very caring and thorough!”</a:t>
            </a:r>
            <a:endParaRPr lang="en-US" dirty="0">
              <a:latin typeface="Arial Nova" panose="020B0604020202020204" pitchFamily="34" charset="0"/>
            </a:endParaRPr>
          </a:p>
        </p:txBody>
      </p:sp>
      <p:pic>
        <p:nvPicPr>
          <p:cNvPr id="16" name="Picture 15">
            <a:extLst>
              <a:ext uri="{FF2B5EF4-FFF2-40B4-BE49-F238E27FC236}">
                <a16:creationId xmlns:a16="http://schemas.microsoft.com/office/drawing/2014/main" id="{D7C368F9-9553-4645-8582-70558D7B8359}"/>
              </a:ext>
            </a:extLst>
          </p:cNvPr>
          <p:cNvPicPr>
            <a:picLocks noChangeAspect="1"/>
          </p:cNvPicPr>
          <p:nvPr/>
        </p:nvPicPr>
        <p:blipFill>
          <a:blip r:embed="rId8"/>
          <a:stretch>
            <a:fillRect/>
          </a:stretch>
        </p:blipFill>
        <p:spPr>
          <a:xfrm>
            <a:off x="0" y="19592"/>
            <a:ext cx="12192000" cy="447554"/>
          </a:xfrm>
          <a:prstGeom prst="rect">
            <a:avLst/>
          </a:prstGeom>
        </p:spPr>
      </p:pic>
      <p:sp>
        <p:nvSpPr>
          <p:cNvPr id="17" name="Rectangle 16">
            <a:extLst>
              <a:ext uri="{FF2B5EF4-FFF2-40B4-BE49-F238E27FC236}">
                <a16:creationId xmlns:a16="http://schemas.microsoft.com/office/drawing/2014/main" id="{960C186C-368D-48B4-8DAB-95E736AC20CE}"/>
              </a:ext>
            </a:extLst>
          </p:cNvPr>
          <p:cNvSpPr/>
          <p:nvPr/>
        </p:nvSpPr>
        <p:spPr>
          <a:xfrm>
            <a:off x="6332120" y="694737"/>
            <a:ext cx="3116680" cy="292388"/>
          </a:xfrm>
          <a:prstGeom prst="rect">
            <a:avLst/>
          </a:prstGeom>
        </p:spPr>
        <p:txBody>
          <a:bodyPr wrap="square">
            <a:spAutoFit/>
          </a:bodyPr>
          <a:lstStyle/>
          <a:p>
            <a:r>
              <a:rPr lang="en-US" sz="1300" u="sng" dirty="0">
                <a:solidFill>
                  <a:srgbClr val="19A2C5"/>
                </a:solidFill>
                <a:latin typeface="Arial Nova" panose="020B0604020202020204" pitchFamily="34" charset="0"/>
              </a:rPr>
              <a:t>Manage Alerts</a:t>
            </a:r>
          </a:p>
        </p:txBody>
      </p:sp>
      <p:sp>
        <p:nvSpPr>
          <p:cNvPr id="18" name="Rectangle 17">
            <a:extLst>
              <a:ext uri="{FF2B5EF4-FFF2-40B4-BE49-F238E27FC236}">
                <a16:creationId xmlns:a16="http://schemas.microsoft.com/office/drawing/2014/main" id="{2C10E421-23F4-4141-8A1E-F4F0B8632AEF}"/>
              </a:ext>
            </a:extLst>
          </p:cNvPr>
          <p:cNvSpPr/>
          <p:nvPr/>
        </p:nvSpPr>
        <p:spPr>
          <a:xfrm>
            <a:off x="5081707" y="6439438"/>
            <a:ext cx="3361253" cy="292388"/>
          </a:xfrm>
          <a:prstGeom prst="rect">
            <a:avLst/>
          </a:prstGeom>
        </p:spPr>
        <p:txBody>
          <a:bodyPr wrap="square">
            <a:spAutoFit/>
          </a:bodyPr>
          <a:lstStyle/>
          <a:p>
            <a:r>
              <a:rPr lang="en-US" sz="1300" dirty="0">
                <a:solidFill>
                  <a:schemeClr val="tx1">
                    <a:lumMod val="85000"/>
                    <a:lumOff val="15000"/>
                  </a:schemeClr>
                </a:solidFill>
                <a:latin typeface="Arial Nova" panose="020B0604020202020204" pitchFamily="34" charset="0"/>
              </a:rPr>
              <a:t>Copyright © 2019 Gabby Health, Inc </a:t>
            </a:r>
          </a:p>
        </p:txBody>
      </p:sp>
    </p:spTree>
    <p:extLst>
      <p:ext uri="{BB962C8B-B14F-4D97-AF65-F5344CB8AC3E}">
        <p14:creationId xmlns:p14="http://schemas.microsoft.com/office/powerpoint/2010/main" val="262975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645</Words>
  <Application>Microsoft Office PowerPoint</Application>
  <PresentationFormat>Widescreen</PresentationFormat>
  <Paragraphs>68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Nova</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Multi-sided marketplace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Adam N.</dc:creator>
  <cp:lastModifiedBy>Khan, Adam N.</cp:lastModifiedBy>
  <cp:revision>15</cp:revision>
  <dcterms:created xsi:type="dcterms:W3CDTF">2019-03-31T01:50:05Z</dcterms:created>
  <dcterms:modified xsi:type="dcterms:W3CDTF">2019-03-31T13:23:49Z</dcterms:modified>
</cp:coreProperties>
</file>