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/>
    <p:restoredTop sz="93706"/>
  </p:normalViewPr>
  <p:slideViewPr>
    <p:cSldViewPr snapToGrid="0">
      <p:cViewPr varScale="1">
        <p:scale>
          <a:sx n="44" d="100"/>
          <a:sy n="44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7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1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8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7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08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5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1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BF7CF9-0FDC-C543-9497-DF54FCFEAFB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FDC4-F2FF-889A-499B-268969188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Getting Started with Computational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8ED5B-A420-3CC6-E1BA-457CB90AB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Tutorial 1</a:t>
            </a:r>
            <a:r>
              <a:rPr lang="en-US" dirty="0"/>
              <a:t>: Python, Basic Linear Predictions, and Kaggle Competitions</a:t>
            </a:r>
          </a:p>
          <a:p>
            <a:endParaRPr lang="en-US" dirty="0"/>
          </a:p>
          <a:p>
            <a:r>
              <a:rPr lang="en-US" dirty="0"/>
              <a:t>Presented by Greg DePaul (on behalf of SIAM)</a:t>
            </a:r>
          </a:p>
        </p:txBody>
      </p:sp>
    </p:spTree>
    <p:extLst>
      <p:ext uri="{BB962C8B-B14F-4D97-AF65-F5344CB8AC3E}">
        <p14:creationId xmlns:p14="http://schemas.microsoft.com/office/powerpoint/2010/main" val="337165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24F8-C55E-5C0C-0B6F-B9DC1C94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7C64-7E12-0ADC-4D62-176624B4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7757"/>
            <a:ext cx="10515600" cy="3089206"/>
          </a:xfrm>
        </p:spPr>
        <p:txBody>
          <a:bodyPr/>
          <a:lstStyle/>
          <a:p>
            <a:r>
              <a:rPr lang="en-US" dirty="0"/>
              <a:t>y = </a:t>
            </a:r>
            <a:r>
              <a:rPr lang="en-US" dirty="0" err="1"/>
              <a:t>data_set</a:t>
            </a:r>
            <a:r>
              <a:rPr lang="en-US" dirty="0"/>
              <a:t>['Class']</a:t>
            </a:r>
          </a:p>
          <a:p>
            <a:r>
              <a:rPr lang="en-US" dirty="0"/>
              <a:t>X = </a:t>
            </a:r>
            <a:r>
              <a:rPr lang="en-US" dirty="0" err="1"/>
              <a:t>data_set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X.drop</a:t>
            </a:r>
            <a:r>
              <a:rPr lang="en-US" dirty="0"/>
              <a:t>("</a:t>
            </a:r>
            <a:r>
              <a:rPr lang="en-US" dirty="0" err="1"/>
              <a:t>id",axis</a:t>
            </a:r>
            <a:r>
              <a:rPr lang="en-US" dirty="0"/>
              <a:t> = 1)</a:t>
            </a:r>
          </a:p>
          <a:p>
            <a:r>
              <a:rPr lang="en-US" dirty="0"/>
              <a:t>X = </a:t>
            </a:r>
            <a:r>
              <a:rPr lang="en-US" dirty="0" err="1"/>
              <a:t>X.drop</a:t>
            </a:r>
            <a:r>
              <a:rPr lang="en-US" dirty="0"/>
              <a:t>("</a:t>
            </a:r>
            <a:r>
              <a:rPr lang="en-US" dirty="0" err="1"/>
              <a:t>Class",axis</a:t>
            </a:r>
            <a:r>
              <a:rPr lang="en-US" dirty="0"/>
              <a:t> = 1)</a:t>
            </a:r>
          </a:p>
          <a:p>
            <a:endParaRPr lang="en-US" dirty="0"/>
          </a:p>
          <a:p>
            <a:r>
              <a:rPr lang="en-US" dirty="0" err="1"/>
              <a:t>X_train,X_test,y_train,y_test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36061-B019-F10C-D10F-EE73AA185BF7}"/>
              </a:ext>
            </a:extLst>
          </p:cNvPr>
          <p:cNvSpPr/>
          <p:nvPr/>
        </p:nvSpPr>
        <p:spPr>
          <a:xfrm>
            <a:off x="4727026" y="3142137"/>
            <a:ext cx="6169572" cy="90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80%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A79D3-CAAF-5A70-965A-431739BF3A5C}"/>
              </a:ext>
            </a:extLst>
          </p:cNvPr>
          <p:cNvSpPr/>
          <p:nvPr/>
        </p:nvSpPr>
        <p:spPr>
          <a:xfrm>
            <a:off x="9656377" y="3156760"/>
            <a:ext cx="1240221" cy="8948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20%</a:t>
            </a:r>
          </a:p>
        </p:txBody>
      </p:sp>
    </p:spTree>
    <p:extLst>
      <p:ext uri="{BB962C8B-B14F-4D97-AF65-F5344CB8AC3E}">
        <p14:creationId xmlns:p14="http://schemas.microsoft.com/office/powerpoint/2010/main" val="265660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03-6EAC-4D90-A128-4511D167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541F-23DC-2D6B-C416-0D74A8D54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regr</a:t>
            </a:r>
            <a:r>
              <a:rPr lang="en-US" dirty="0"/>
              <a:t> = </a:t>
            </a:r>
            <a:r>
              <a:rPr lang="en-US" dirty="0" err="1"/>
              <a:t>linear_model.LinearRegression</a:t>
            </a:r>
            <a:r>
              <a:rPr lang="en-US" dirty="0"/>
              <a:t>()</a:t>
            </a:r>
          </a:p>
          <a:p>
            <a:r>
              <a:rPr lang="en-US" dirty="0" err="1"/>
              <a:t>regr.fit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5FEFF7-460E-B975-9FAC-92F1E9846050}"/>
                  </a:ext>
                </a:extLst>
              </p:cNvPr>
              <p:cNvSpPr txBox="1"/>
              <p:nvPr/>
            </p:nvSpPr>
            <p:spPr>
              <a:xfrm>
                <a:off x="3168868" y="3013501"/>
                <a:ext cx="5854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5FEFF7-460E-B975-9FAC-92F1E984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68" y="3013501"/>
                <a:ext cx="5854262" cy="830997"/>
              </a:xfrm>
              <a:prstGeom prst="rect">
                <a:avLst/>
              </a:prstGeom>
              <a:blipFill>
                <a:blip r:embed="rId2"/>
                <a:stretch>
                  <a:fillRect t="-303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50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58BE-8EBD-2582-BD83-7A85AC33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Performance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62B3-22E6-01F0-E8C4-5713BA63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print("Mean squared error: %.2f" % </a:t>
            </a:r>
            <a:r>
              <a:rPr lang="en-US" dirty="0" err="1"/>
              <a:t>np.mean</a:t>
            </a:r>
            <a:r>
              <a:rPr lang="en-US" dirty="0"/>
              <a:t>((</a:t>
            </a:r>
            <a:r>
              <a:rPr lang="en-US" dirty="0" err="1"/>
              <a:t>regr.predict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 - </a:t>
            </a:r>
            <a:r>
              <a:rPr lang="en-US" dirty="0" err="1"/>
              <a:t>y_test</a:t>
            </a:r>
            <a:r>
              <a:rPr lang="en-US" dirty="0"/>
              <a:t>) ** 2))</a:t>
            </a:r>
          </a:p>
          <a:p>
            <a:r>
              <a:rPr lang="en-US" dirty="0"/>
              <a:t>print('Variance score: %.2f' % </a:t>
            </a:r>
            <a:r>
              <a:rPr lang="en-US" dirty="0" err="1"/>
              <a:t>regr.score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364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6D90-C104-01CF-E482-1D686756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661A-D326-B27D-ED99-F441EE61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prediction_data_set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</a:t>
            </a:r>
            <a:r>
              <a:rPr lang="en-US" dirty="0" err="1"/>
              <a:t>test.csv</a:t>
            </a:r>
            <a:r>
              <a:rPr lang="en-US" dirty="0"/>
              <a:t>")</a:t>
            </a:r>
          </a:p>
          <a:p>
            <a:r>
              <a:rPr lang="en-US" dirty="0"/>
              <a:t>display(</a:t>
            </a:r>
            <a:r>
              <a:rPr lang="en-US" dirty="0" err="1"/>
              <a:t>prediction_data_set.head</a:t>
            </a:r>
            <a:r>
              <a:rPr lang="en-US" dirty="0"/>
              <a:t>())</a:t>
            </a:r>
          </a:p>
          <a:p>
            <a:r>
              <a:rPr lang="en-US" dirty="0" err="1"/>
              <a:t>test_ids</a:t>
            </a:r>
            <a:r>
              <a:rPr lang="en-US" dirty="0"/>
              <a:t> = </a:t>
            </a:r>
            <a:r>
              <a:rPr lang="en-US" dirty="0" err="1"/>
              <a:t>prediction_data_set.pop</a:t>
            </a:r>
            <a:r>
              <a:rPr lang="en-US" dirty="0"/>
              <a:t>('id')</a:t>
            </a:r>
          </a:p>
          <a:p>
            <a:r>
              <a:rPr lang="en-US" dirty="0"/>
              <a:t>Z = </a:t>
            </a:r>
            <a:r>
              <a:rPr lang="en-US" dirty="0" err="1"/>
              <a:t>prediction_data_set</a:t>
            </a:r>
            <a:endParaRPr lang="en-US" dirty="0"/>
          </a:p>
          <a:p>
            <a:r>
              <a:rPr lang="en-US" dirty="0"/>
              <a:t>predictions = </a:t>
            </a:r>
            <a:r>
              <a:rPr lang="en-US" dirty="0" err="1"/>
              <a:t>regr.predict</a:t>
            </a:r>
            <a:r>
              <a:rPr lang="en-US" dirty="0"/>
              <a:t>(Z)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(data={"id": </a:t>
            </a:r>
            <a:r>
              <a:rPr lang="en-US" dirty="0" err="1"/>
              <a:t>test_ids</a:t>
            </a:r>
            <a:r>
              <a:rPr lang="en-US" dirty="0"/>
              <a:t>, "Class": predictions})</a:t>
            </a:r>
          </a:p>
          <a:p>
            <a:r>
              <a:rPr lang="en-US" dirty="0" err="1"/>
              <a:t>df.to_csv</a:t>
            </a:r>
            <a:r>
              <a:rPr lang="en-US" dirty="0"/>
              <a:t>("</a:t>
            </a:r>
            <a:r>
              <a:rPr lang="en-US" dirty="0" err="1"/>
              <a:t>submission.csv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=',',index=False)</a:t>
            </a:r>
          </a:p>
        </p:txBody>
      </p:sp>
    </p:spTree>
    <p:extLst>
      <p:ext uri="{BB962C8B-B14F-4D97-AF65-F5344CB8AC3E}">
        <p14:creationId xmlns:p14="http://schemas.microsoft.com/office/powerpoint/2010/main" val="133954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4209-9BF9-ADD0-DCA7-BF1A0589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SUBMISSIONS!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A94822-944C-E08E-FB14-1B1E6BFA1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155" y="2557463"/>
            <a:ext cx="3223690" cy="3317875"/>
          </a:xfrm>
        </p:spPr>
      </p:pic>
    </p:spTree>
    <p:extLst>
      <p:ext uri="{BB962C8B-B14F-4D97-AF65-F5344CB8AC3E}">
        <p14:creationId xmlns:p14="http://schemas.microsoft.com/office/powerpoint/2010/main" val="127206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416D-789A-FF97-A646-06EFA650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DFF8-186E-5443-E5DC-101D1D65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for better evaluation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AC374D-A7A9-F98B-B9D1-20A9B3F3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2" y="3004930"/>
            <a:ext cx="11675533" cy="45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416D-789A-FF97-A646-06EFA650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DFF8-186E-5443-E5DC-101D1D65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for better predictions</a:t>
            </a:r>
          </a:p>
          <a:p>
            <a:r>
              <a:rPr lang="en-US" dirty="0"/>
              <a:t>Adopt a different model (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9595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416D-789A-FF97-A646-06EFA650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DFF8-186E-5443-E5DC-101D1D65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for better predictions</a:t>
            </a:r>
          </a:p>
          <a:p>
            <a:r>
              <a:rPr lang="en-US" dirty="0"/>
              <a:t>Adopt a different model (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Go a different direction </a:t>
            </a:r>
          </a:p>
        </p:txBody>
      </p:sp>
    </p:spTree>
    <p:extLst>
      <p:ext uri="{BB962C8B-B14F-4D97-AF65-F5344CB8AC3E}">
        <p14:creationId xmlns:p14="http://schemas.microsoft.com/office/powerpoint/2010/main" val="268772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4E77-492E-E0E4-353B-8285D15E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EFFF-03E6-5FD5-4E23-C672663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learn Algebraic Geometry (the actually useful stuff) </a:t>
            </a:r>
          </a:p>
          <a:p>
            <a:r>
              <a:rPr lang="en-US" dirty="0"/>
              <a:t>Need to install Sage:</a:t>
            </a:r>
          </a:p>
          <a:p>
            <a:pPr lvl="1"/>
            <a:r>
              <a:rPr lang="en-US" dirty="0" err="1">
                <a:effectLst/>
              </a:rPr>
              <a:t>conda</a:t>
            </a:r>
            <a:r>
              <a:rPr lang="en-US" dirty="0"/>
              <a:t> </a:t>
            </a:r>
            <a:r>
              <a:rPr lang="en-US" dirty="0">
                <a:effectLst/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--</a:t>
            </a:r>
            <a:r>
              <a:rPr lang="en-US" dirty="0">
                <a:effectLst/>
              </a:rPr>
              <a:t>name </a:t>
            </a:r>
            <a:r>
              <a:rPr lang="en-US" dirty="0" err="1">
                <a:effectLst/>
              </a:rPr>
              <a:t>alggeo</a:t>
            </a:r>
            <a:endParaRPr lang="en-US" dirty="0">
              <a:effectLst/>
            </a:endParaRPr>
          </a:p>
          <a:p>
            <a:pPr lvl="1"/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>
                <a:effectLst/>
              </a:rPr>
              <a:t>alggeo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</a:rPr>
              <a:t>conda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install -c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conda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-forge sage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(Takes a long time so </a:t>
            </a:r>
            <a:r>
              <a:rPr lang="en-US" dirty="0"/>
              <a:t>do it before) </a:t>
            </a:r>
          </a:p>
          <a:p>
            <a:r>
              <a:rPr lang="en-US" dirty="0">
                <a:effectLst/>
              </a:rPr>
              <a:t>We’ll go over this math library. </a:t>
            </a:r>
          </a:p>
          <a:p>
            <a:r>
              <a:rPr lang="en-US" dirty="0"/>
              <a:t>Next quarter we’ll talk about R and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4C62-B898-91EC-4206-1A79141A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B139-B71C-329D-5D74-6429A1F6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</a:p>
          <a:p>
            <a:r>
              <a:rPr lang="en-US" dirty="0"/>
              <a:t>Installing Dependencies</a:t>
            </a:r>
          </a:p>
          <a:p>
            <a:r>
              <a:rPr lang="en-US" dirty="0"/>
              <a:t>Registering with Kaggle</a:t>
            </a:r>
          </a:p>
          <a:p>
            <a:r>
              <a:rPr lang="en-US" dirty="0"/>
              <a:t>Creating a Notebook</a:t>
            </a:r>
          </a:p>
          <a:p>
            <a:r>
              <a:rPr lang="en-US" dirty="0"/>
              <a:t>Your FIRST submission! </a:t>
            </a:r>
          </a:p>
          <a:p>
            <a:r>
              <a:rPr lang="en-US" dirty="0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08398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594-C972-C56F-4879-1AD86AE5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6BA1-B603-C415-64BD-2D6A0D90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https://www.anaconda.com/products/distribution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BE40-7712-CDF7-45F3-1B77FA6D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we wait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A00E-2317-9D4E-6E17-82A6EDA2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over to:</a:t>
            </a:r>
          </a:p>
          <a:p>
            <a:pPr lvl="1"/>
            <a:r>
              <a:rPr lang="en-US" dirty="0">
                <a:hlinkClick r:id="rId2"/>
              </a:rPr>
              <a:t>https://www.kaggle.com/competitions/</a:t>
            </a:r>
            <a:endParaRPr lang="en-US" dirty="0"/>
          </a:p>
          <a:p>
            <a:pPr lvl="1"/>
            <a:r>
              <a:rPr lang="en-US" dirty="0"/>
              <a:t>Create a new account </a:t>
            </a:r>
          </a:p>
          <a:p>
            <a:pPr lvl="1"/>
            <a:r>
              <a:rPr lang="en-US" dirty="0"/>
              <a:t>Select playground-series-s3e10 </a:t>
            </a:r>
          </a:p>
          <a:p>
            <a:pPr lvl="1"/>
            <a:r>
              <a:rPr lang="en-US" dirty="0"/>
              <a:t>Join the competition</a:t>
            </a:r>
          </a:p>
          <a:p>
            <a:pPr lvl="1"/>
            <a:r>
              <a:rPr lang="en-US" dirty="0"/>
              <a:t>Download all of the files (</a:t>
            </a:r>
            <a:r>
              <a:rPr lang="en-US" dirty="0" err="1"/>
              <a:t>train.csv</a:t>
            </a:r>
            <a:r>
              <a:rPr lang="en-US" dirty="0"/>
              <a:t>, </a:t>
            </a:r>
            <a:r>
              <a:rPr lang="en-US" dirty="0" err="1"/>
              <a:t>test.csv</a:t>
            </a:r>
            <a:r>
              <a:rPr lang="en-US" dirty="0"/>
              <a:t>, </a:t>
            </a:r>
            <a:r>
              <a:rPr lang="en-US" dirty="0" err="1"/>
              <a:t>sample_submission.csv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652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19A7-D2C9-3519-D0F9-BEFACC81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environment in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94BD-1F31-232A-8658-3BE64D2E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conda</a:t>
            </a:r>
            <a:r>
              <a:rPr lang="en-US" dirty="0"/>
              <a:t> </a:t>
            </a:r>
            <a:r>
              <a:rPr lang="en-US" dirty="0">
                <a:effectLst/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--</a:t>
            </a:r>
            <a:r>
              <a:rPr lang="en-US" dirty="0">
                <a:effectLst/>
              </a:rPr>
              <a:t>name SIAM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SIAM</a:t>
            </a:r>
          </a:p>
        </p:txBody>
      </p:sp>
    </p:spTree>
    <p:extLst>
      <p:ext uri="{BB962C8B-B14F-4D97-AF65-F5344CB8AC3E}">
        <p14:creationId xmlns:p14="http://schemas.microsoft.com/office/powerpoint/2010/main" val="77580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01CE-5243-D5C7-7A48-4CBEB1C6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couple things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7DC3-6933-3F26-E1E7-7020DDC2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-c anaconda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-c anaconda pandas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</a:rPr>
              <a:t>conda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install -c anaconda scikit-learn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FBA5-1E30-4FDE-943B-7729227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Open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A423-AAB5-583B-27BD-EAEFD113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console: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Make a new notebook in the same directory as </a:t>
            </a:r>
            <a:r>
              <a:rPr lang="en-US" dirty="0" err="1"/>
              <a:t>train.csv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4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A24D-D455-F443-310B-4D505EF4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BCEA-886A-EB39-6365-BBDC115B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from collections import </a:t>
            </a:r>
            <a:r>
              <a:rPr lang="en-US" dirty="0" err="1"/>
              <a:t>defaultdict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linear_model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4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30DF-702B-3B91-6DB1-C3F77E71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16F5-ABA4-40B7-2D3C-16C3E6C9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data_set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</a:t>
            </a:r>
            <a:r>
              <a:rPr lang="en-US" dirty="0" err="1"/>
              <a:t>train.csv</a:t>
            </a:r>
            <a:r>
              <a:rPr lang="en-US" dirty="0"/>
              <a:t>")</a:t>
            </a:r>
          </a:p>
          <a:p>
            <a:r>
              <a:rPr lang="en-US" dirty="0"/>
              <a:t>display(</a:t>
            </a:r>
            <a:r>
              <a:rPr lang="en-US" dirty="0" err="1"/>
              <a:t>data_set.head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877173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{9F431244-F2CB-2042-882D-C779E8E6BE88}tf10001064</Template>
  <TotalTime>198</TotalTime>
  <Words>581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Garamond</vt:lpstr>
      <vt:lpstr>Organic</vt:lpstr>
      <vt:lpstr>Getting Started with Computational Mathematics</vt:lpstr>
      <vt:lpstr>Agenda</vt:lpstr>
      <vt:lpstr>Install Anaconda</vt:lpstr>
      <vt:lpstr>While we wait …</vt:lpstr>
      <vt:lpstr>Create a new environment in Anaconda</vt:lpstr>
      <vt:lpstr>Install a couple things …</vt:lpstr>
      <vt:lpstr>Time to Open Jupyter</vt:lpstr>
      <vt:lpstr>Import Libraries</vt:lpstr>
      <vt:lpstr>Data Transformation</vt:lpstr>
      <vt:lpstr>Train / Test Split</vt:lpstr>
      <vt:lpstr>Model Creation</vt:lpstr>
      <vt:lpstr>Measure Performance Error</vt:lpstr>
      <vt:lpstr>Submit Predictions</vt:lpstr>
      <vt:lpstr>DRAG AND DROP SUBMISSIONS!</vt:lpstr>
      <vt:lpstr>The Future</vt:lpstr>
      <vt:lpstr>The Future</vt:lpstr>
      <vt:lpstr>The Future</vt:lpstr>
      <vt:lpstr>For next week: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Computational Mathematics</dc:title>
  <dc:creator>Gregory Alexander DePaul</dc:creator>
  <cp:lastModifiedBy>Gregory Alexander DePaul</cp:lastModifiedBy>
  <cp:revision>3</cp:revision>
  <dcterms:created xsi:type="dcterms:W3CDTF">2023-03-13T01:13:09Z</dcterms:created>
  <dcterms:modified xsi:type="dcterms:W3CDTF">2023-03-15T18:58:11Z</dcterms:modified>
</cp:coreProperties>
</file>