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3" r:id="rId11"/>
    <p:sldId id="264" r:id="rId12"/>
    <p:sldId id="265" r:id="rId13"/>
    <p:sldId id="267" r:id="rId14"/>
    <p:sldId id="266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6242F"/>
    <a:srgbClr val="101C2A"/>
    <a:srgbClr val="17283D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BD29-8E43-41D3-AD2A-553BE91F5D84}" type="datetimeFigureOut">
              <a:rPr lang="fr-BE" smtClean="0"/>
              <a:t>27/06/2018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01-D6DA-49D9-BC54-B657030E07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7428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BD29-8E43-41D3-AD2A-553BE91F5D84}" type="datetimeFigureOut">
              <a:rPr lang="fr-BE" smtClean="0"/>
              <a:t>27/06/2018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01-D6DA-49D9-BC54-B657030E07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742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BD29-8E43-41D3-AD2A-553BE91F5D84}" type="datetimeFigureOut">
              <a:rPr lang="fr-BE" smtClean="0"/>
              <a:t>27/06/2018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01-D6DA-49D9-BC54-B657030E07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228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BD29-8E43-41D3-AD2A-553BE91F5D84}" type="datetimeFigureOut">
              <a:rPr lang="fr-BE" smtClean="0"/>
              <a:t>27/06/2018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01-D6DA-49D9-BC54-B657030E07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495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BD29-8E43-41D3-AD2A-553BE91F5D84}" type="datetimeFigureOut">
              <a:rPr lang="fr-BE" smtClean="0"/>
              <a:t>27/06/2018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01-D6DA-49D9-BC54-B657030E07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857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2420888"/>
            <a:ext cx="4038600" cy="37444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2420888"/>
            <a:ext cx="4038600" cy="37444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BD29-8E43-41D3-AD2A-553BE91F5D84}" type="datetimeFigureOut">
              <a:rPr lang="fr-BE" smtClean="0"/>
              <a:t>27/06/2018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01-D6DA-49D9-BC54-B657030E07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633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BD29-8E43-41D3-AD2A-553BE91F5D84}" type="datetimeFigureOut">
              <a:rPr lang="fr-BE" smtClean="0"/>
              <a:t>27/06/2018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01-D6DA-49D9-BC54-B657030E07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582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BD29-8E43-41D3-AD2A-553BE91F5D84}" type="datetimeFigureOut">
              <a:rPr lang="fr-BE" smtClean="0"/>
              <a:t>27/06/2018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01-D6DA-49D9-BC54-B657030E07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06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BD29-8E43-41D3-AD2A-553BE91F5D84}" type="datetimeFigureOut">
              <a:rPr lang="fr-BE" smtClean="0"/>
              <a:t>27/06/2018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01-D6DA-49D9-BC54-B657030E07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84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BD29-8E43-41D3-AD2A-553BE91F5D84}" type="datetimeFigureOut">
              <a:rPr lang="fr-BE" smtClean="0"/>
              <a:t>27/06/2018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01-D6DA-49D9-BC54-B657030E07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236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BD29-8E43-41D3-AD2A-553BE91F5D84}" type="datetimeFigureOut">
              <a:rPr lang="fr-BE" smtClean="0"/>
              <a:t>27/06/2018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01-D6DA-49D9-BC54-B657030E07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203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196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0888"/>
            <a:ext cx="82296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BD29-8E43-41D3-AD2A-553BE91F5D84}" type="datetimeFigureOut">
              <a:rPr lang="fr-BE" smtClean="0"/>
              <a:t>27/06/2018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82B01-D6DA-49D9-BC54-B657030E079F}" type="slidenum">
              <a:rPr lang="fr-BE" smtClean="0"/>
              <a:t>‹#›</a:t>
            </a:fld>
            <a:endParaRPr lang="fr-BE"/>
          </a:p>
        </p:txBody>
      </p:sp>
      <p:sp>
        <p:nvSpPr>
          <p:cNvPr id="7" name="Rectangle 6"/>
          <p:cNvSpPr/>
          <p:nvPr userDrawn="1"/>
        </p:nvSpPr>
        <p:spPr>
          <a:xfrm>
            <a:off x="-180528" y="0"/>
            <a:ext cx="9433048" cy="1080120"/>
          </a:xfrm>
          <a:prstGeom prst="rect">
            <a:avLst/>
          </a:prstGeom>
          <a:solidFill>
            <a:srgbClr val="1624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92"/>
            <a:ext cx="1066428" cy="106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2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1"/>
            <a:ext cx="9144000" cy="7466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  <a:solidFill>
            <a:srgbClr val="376092">
              <a:alpha val="67059"/>
            </a:srgbClr>
          </a:solidFill>
          <a:effectLst>
            <a:softEdge rad="63500"/>
          </a:effectLst>
        </p:spPr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La méthode Agile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Scrum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BE" dirty="0" smtClean="0">
                <a:latin typeface="+mj-lt"/>
              </a:rPr>
              <a:t>Team 3 – 9</a:t>
            </a:r>
          </a:p>
          <a:p>
            <a:pPr>
              <a:lnSpc>
                <a:spcPct val="200000"/>
              </a:lnSpc>
            </a:pPr>
            <a:r>
              <a:rPr lang="fr-BE" dirty="0" smtClean="0">
                <a:latin typeface="+mj-lt"/>
              </a:rPr>
              <a:t>Sprint  &lt;= 30 </a:t>
            </a:r>
            <a:r>
              <a:rPr lang="fr-BE" dirty="0" err="1" smtClean="0">
                <a:latin typeface="+mj-lt"/>
              </a:rPr>
              <a:t>days</a:t>
            </a:r>
            <a:endParaRPr lang="fr-BE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fr-BE" dirty="0" smtClean="0">
                <a:latin typeface="+mj-lt"/>
              </a:rPr>
              <a:t>Daily </a:t>
            </a:r>
            <a:r>
              <a:rPr lang="fr-BE" dirty="0" err="1" smtClean="0">
                <a:latin typeface="+mj-lt"/>
              </a:rPr>
              <a:t>scrumms</a:t>
            </a:r>
            <a:r>
              <a:rPr lang="fr-BE" dirty="0" smtClean="0">
                <a:latin typeface="+mj-lt"/>
              </a:rPr>
              <a:t> (</a:t>
            </a:r>
            <a:r>
              <a:rPr lang="fr-BE" dirty="0" err="1" smtClean="0">
                <a:latin typeface="+mj-lt"/>
              </a:rPr>
              <a:t>Debrief</a:t>
            </a:r>
            <a:r>
              <a:rPr lang="fr-BE" dirty="0" smtClean="0">
                <a:latin typeface="+mj-lt"/>
              </a:rPr>
              <a:t> !!!)</a:t>
            </a:r>
            <a:endParaRPr lang="fr-BE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564904"/>
            <a:ext cx="2381250" cy="304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07604" y="2204864"/>
            <a:ext cx="7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Rôles </a:t>
            </a:r>
            <a:r>
              <a:rPr lang="fr-BE" dirty="0" smtClean="0"/>
              <a:t>dans </a:t>
            </a:r>
            <a:r>
              <a:rPr lang="fr-BE" dirty="0" err="1" smtClean="0"/>
              <a:t>scrum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BE" dirty="0" smtClean="0">
                <a:latin typeface="+mj-lt"/>
              </a:rPr>
              <a:t>Product </a:t>
            </a:r>
            <a:r>
              <a:rPr lang="fr-BE" dirty="0" err="1" smtClean="0">
                <a:latin typeface="+mj-lt"/>
              </a:rPr>
              <a:t>owner</a:t>
            </a:r>
            <a:endParaRPr lang="fr-BE" dirty="0" smtClean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fr-BE" dirty="0" err="1" smtClean="0">
                <a:latin typeface="+mj-lt"/>
              </a:rPr>
              <a:t>Development</a:t>
            </a:r>
            <a:r>
              <a:rPr lang="fr-BE" dirty="0" smtClean="0">
                <a:latin typeface="+mj-lt"/>
              </a:rPr>
              <a:t> team</a:t>
            </a:r>
          </a:p>
          <a:p>
            <a:pPr>
              <a:lnSpc>
                <a:spcPct val="200000"/>
              </a:lnSpc>
            </a:pPr>
            <a:r>
              <a:rPr lang="fr-BE" dirty="0" err="1" smtClean="0">
                <a:latin typeface="+mj-lt"/>
              </a:rPr>
              <a:t>Scrum</a:t>
            </a:r>
            <a:r>
              <a:rPr lang="fr-BE" dirty="0" smtClean="0">
                <a:latin typeface="+mj-lt"/>
              </a:rPr>
              <a:t> master</a:t>
            </a:r>
            <a:endParaRPr lang="fr-BE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76872"/>
            <a:ext cx="3833664" cy="383366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07604" y="2204864"/>
            <a:ext cx="7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Product </a:t>
            </a:r>
            <a:r>
              <a:rPr lang="fr-BE" dirty="0" err="1" smtClean="0"/>
              <a:t>owner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>
                <a:latin typeface="+mj-lt"/>
              </a:rPr>
              <a:t>Représentant clients</a:t>
            </a:r>
          </a:p>
          <a:p>
            <a:pPr lvl="1"/>
            <a:r>
              <a:rPr lang="fr-BE" dirty="0" smtClean="0">
                <a:latin typeface="+mj-lt"/>
              </a:rPr>
              <a:t>Oriente produit et sprints</a:t>
            </a:r>
          </a:p>
          <a:p>
            <a:pPr lvl="1"/>
            <a:r>
              <a:rPr lang="fr-BE" dirty="0" err="1" smtClean="0">
                <a:latin typeface="+mj-lt"/>
              </a:rPr>
              <a:t>Demonstration</a:t>
            </a:r>
            <a:endParaRPr lang="fr-BE" dirty="0" smtClean="0">
              <a:latin typeface="+mj-lt"/>
            </a:endParaRPr>
          </a:p>
          <a:p>
            <a:pPr lvl="1"/>
            <a:r>
              <a:rPr lang="fr-BE" dirty="0" smtClean="0">
                <a:latin typeface="+mj-lt"/>
              </a:rPr>
              <a:t>Communication</a:t>
            </a:r>
          </a:p>
          <a:p>
            <a:pPr lvl="1"/>
            <a:r>
              <a:rPr lang="fr-BE" dirty="0" err="1" smtClean="0">
                <a:latin typeface="+mj-lt"/>
              </a:rPr>
              <a:t>Negotiation</a:t>
            </a:r>
            <a:endParaRPr lang="fr-BE" dirty="0" smtClean="0">
              <a:latin typeface="+mj-lt"/>
            </a:endParaRPr>
          </a:p>
          <a:p>
            <a:pPr lvl="1"/>
            <a:r>
              <a:rPr lang="fr-BE" dirty="0" smtClean="0">
                <a:latin typeface="+mj-lt"/>
              </a:rPr>
              <a:t>…</a:t>
            </a:r>
            <a:endParaRPr lang="fr-BE" dirty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7604" y="2204864"/>
            <a:ext cx="7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1196752"/>
            <a:ext cx="7128792" cy="51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Scrum</a:t>
            </a:r>
            <a:r>
              <a:rPr lang="fr-BE" dirty="0" smtClean="0"/>
              <a:t> master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>
                <a:latin typeface="+mj-lt"/>
              </a:rPr>
              <a:t>Assure la méthodologie</a:t>
            </a:r>
          </a:p>
          <a:p>
            <a:r>
              <a:rPr lang="fr-BE" dirty="0" smtClean="0">
                <a:latin typeface="+mj-lt"/>
              </a:rPr>
              <a:t>Protège le groupe</a:t>
            </a:r>
          </a:p>
          <a:p>
            <a:r>
              <a:rPr lang="fr-BE" dirty="0" smtClean="0">
                <a:latin typeface="+mj-lt"/>
              </a:rPr>
              <a:t>Gère les rituels </a:t>
            </a:r>
            <a:r>
              <a:rPr lang="fr-BE" dirty="0" err="1" smtClean="0">
                <a:latin typeface="+mj-lt"/>
              </a:rPr>
              <a:t>scrum</a:t>
            </a:r>
            <a:r>
              <a:rPr lang="fr-BE" dirty="0" smtClean="0">
                <a:latin typeface="+mj-lt"/>
              </a:rPr>
              <a:t> (</a:t>
            </a:r>
            <a:r>
              <a:rPr lang="fr-BE" dirty="0" err="1" smtClean="0">
                <a:latin typeface="+mj-lt"/>
              </a:rPr>
              <a:t>Debrief</a:t>
            </a:r>
            <a:r>
              <a:rPr lang="fr-BE" dirty="0" smtClean="0">
                <a:latin typeface="+mj-lt"/>
              </a:rPr>
              <a:t> !!!)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077072"/>
            <a:ext cx="2736304" cy="273630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07604" y="2204864"/>
            <a:ext cx="7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3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941" y="1090497"/>
            <a:ext cx="9967883" cy="5866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764" y="1412776"/>
            <a:ext cx="4248472" cy="864096"/>
          </a:xfrm>
          <a:solidFill>
            <a:srgbClr val="000000">
              <a:alpha val="67059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Dev</a:t>
            </a:r>
            <a:r>
              <a:rPr lang="fr-BE" dirty="0" smtClean="0"/>
              <a:t> </a:t>
            </a:r>
            <a:r>
              <a:rPr lang="fr-BE" dirty="0" smtClean="0">
                <a:solidFill>
                  <a:schemeClr val="bg1"/>
                </a:solidFill>
              </a:rPr>
              <a:t>team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700" y="2420889"/>
            <a:ext cx="5400600" cy="792088"/>
          </a:xfrm>
          <a:solidFill>
            <a:srgbClr val="000000">
              <a:alpha val="67059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fr-BE" dirty="0" smtClean="0">
                <a:solidFill>
                  <a:schemeClr val="bg1"/>
                </a:solidFill>
                <a:latin typeface="+mj-lt"/>
              </a:rPr>
              <a:t>Création </a:t>
            </a:r>
            <a:r>
              <a:rPr lang="fr-BE" dirty="0" smtClean="0">
                <a:solidFill>
                  <a:schemeClr val="bg1"/>
                </a:solidFill>
                <a:latin typeface="+mj-lt"/>
              </a:rPr>
              <a:t>du software</a:t>
            </a:r>
            <a:endParaRPr lang="fr-B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90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QUESTION ?</a:t>
            </a:r>
            <a:endParaRPr lang="fr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7" y="2204864"/>
            <a:ext cx="4392487" cy="4392487"/>
          </a:xfrm>
        </p:spPr>
      </p:pic>
    </p:spTree>
    <p:extLst>
      <p:ext uri="{BB962C8B-B14F-4D97-AF65-F5344CB8AC3E}">
        <p14:creationId xmlns:p14="http://schemas.microsoft.com/office/powerpoint/2010/main" val="35971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Tables </a:t>
            </a:r>
            <a:r>
              <a:rPr lang="fr-BE" smtClean="0"/>
              <a:t>des matières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BE" dirty="0" smtClean="0">
                <a:latin typeface="+mj-lt"/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BE" dirty="0" smtClean="0">
                <a:latin typeface="+mj-lt"/>
              </a:rPr>
              <a:t>Valeurs</a:t>
            </a:r>
          </a:p>
          <a:p>
            <a:pPr>
              <a:lnSpc>
                <a:spcPct val="150000"/>
              </a:lnSpc>
            </a:pPr>
            <a:r>
              <a:rPr lang="fr-BE" dirty="0" smtClean="0">
                <a:latin typeface="+mj-lt"/>
              </a:rPr>
              <a:t>Principes</a:t>
            </a:r>
          </a:p>
          <a:p>
            <a:pPr>
              <a:lnSpc>
                <a:spcPct val="150000"/>
              </a:lnSpc>
            </a:pPr>
            <a:r>
              <a:rPr lang="fr-BE" dirty="0" err="1" smtClean="0">
                <a:latin typeface="+mj-lt"/>
              </a:rPr>
              <a:t>Scrum</a:t>
            </a:r>
            <a:endParaRPr lang="fr-BE" dirty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7604" y="2204864"/>
            <a:ext cx="7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5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Historique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BE" dirty="0" smtClean="0">
                <a:latin typeface="+mj-lt"/>
              </a:rPr>
              <a:t>Graduel 1957</a:t>
            </a:r>
          </a:p>
          <a:p>
            <a:pPr>
              <a:lnSpc>
                <a:spcPct val="150000"/>
              </a:lnSpc>
            </a:pPr>
            <a:r>
              <a:rPr lang="fr-BE" dirty="0" smtClean="0">
                <a:latin typeface="+mj-lt"/>
              </a:rPr>
              <a:t>1990 : Léger</a:t>
            </a:r>
          </a:p>
          <a:p>
            <a:pPr lvl="1">
              <a:lnSpc>
                <a:spcPct val="150000"/>
              </a:lnSpc>
            </a:pPr>
            <a:r>
              <a:rPr lang="fr-BE" dirty="0" smtClean="0">
                <a:latin typeface="+mj-lt"/>
              </a:rPr>
              <a:t>1994: </a:t>
            </a:r>
            <a:r>
              <a:rPr lang="fr-BE" dirty="0" err="1" smtClean="0">
                <a:latin typeface="+mj-lt"/>
              </a:rPr>
              <a:t>scrum</a:t>
            </a:r>
            <a:endParaRPr lang="fr-BE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BE" dirty="0" smtClean="0">
                <a:latin typeface="+mj-lt"/>
              </a:rPr>
              <a:t>2001 : </a:t>
            </a:r>
            <a:r>
              <a:rPr lang="fr-BE" dirty="0" smtClean="0">
                <a:latin typeface="+mj-lt"/>
              </a:rPr>
              <a:t>Manifeste Agile</a:t>
            </a:r>
            <a:endParaRPr lang="fr-BE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BE" dirty="0" smtClean="0">
                <a:latin typeface="+mj-lt"/>
              </a:rPr>
              <a:t>2011: Glossaire Agile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07604" y="2204864"/>
            <a:ext cx="7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143000"/>
          </a:xfrm>
        </p:spPr>
        <p:txBody>
          <a:bodyPr/>
          <a:lstStyle/>
          <a:p>
            <a:r>
              <a:rPr lang="fr-BE" dirty="0" smtClean="0"/>
              <a:t>Valeurs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5013176"/>
          </a:xfrm>
        </p:spPr>
        <p:txBody>
          <a:bodyPr>
            <a:normAutofit/>
          </a:bodyPr>
          <a:lstStyle/>
          <a:p>
            <a:r>
              <a:rPr lang="fr-BE" b="1" dirty="0" smtClean="0">
                <a:latin typeface="+mj-lt"/>
              </a:rPr>
              <a:t>Individus </a:t>
            </a:r>
            <a:r>
              <a:rPr lang="fr-BE" b="1" dirty="0">
                <a:latin typeface="+mj-lt"/>
              </a:rPr>
              <a:t>et </a:t>
            </a:r>
            <a:r>
              <a:rPr lang="fr-BE" b="1" dirty="0" smtClean="0">
                <a:latin typeface="+mj-lt"/>
              </a:rPr>
              <a:t>interactions</a:t>
            </a:r>
            <a:r>
              <a:rPr lang="fr-BE" dirty="0">
                <a:latin typeface="+mj-lt"/>
              </a:rPr>
              <a:t> </a:t>
            </a:r>
            <a:r>
              <a:rPr lang="fr-BE" sz="2400" dirty="0" smtClean="0">
                <a:latin typeface="+mj-lt"/>
              </a:rPr>
              <a:t>plutôt que processus </a:t>
            </a:r>
            <a:r>
              <a:rPr lang="fr-BE" sz="2400" dirty="0">
                <a:latin typeface="+mj-lt"/>
              </a:rPr>
              <a:t>et les </a:t>
            </a:r>
            <a:r>
              <a:rPr lang="fr-BE" sz="2400" dirty="0" smtClean="0">
                <a:latin typeface="+mj-lt"/>
              </a:rPr>
              <a:t>outils</a:t>
            </a:r>
          </a:p>
          <a:p>
            <a:r>
              <a:rPr lang="fr-BE" b="1" dirty="0" smtClean="0">
                <a:latin typeface="+mj-lt"/>
              </a:rPr>
              <a:t>Logiciels </a:t>
            </a:r>
            <a:r>
              <a:rPr lang="fr-BE" b="1" dirty="0">
                <a:latin typeface="+mj-lt"/>
              </a:rPr>
              <a:t>opérationnels</a:t>
            </a:r>
            <a:r>
              <a:rPr lang="fr-BE" dirty="0">
                <a:latin typeface="+mj-lt"/>
              </a:rPr>
              <a:t> </a:t>
            </a:r>
            <a:r>
              <a:rPr lang="fr-BE" sz="2400" dirty="0" smtClean="0">
                <a:latin typeface="+mj-lt"/>
              </a:rPr>
              <a:t>plutôt </a:t>
            </a:r>
            <a:r>
              <a:rPr lang="fr-BE" sz="2400" dirty="0">
                <a:latin typeface="+mj-lt"/>
              </a:rPr>
              <a:t>qu’une documentation </a:t>
            </a:r>
            <a:r>
              <a:rPr lang="fr-BE" sz="2400" dirty="0" smtClean="0">
                <a:latin typeface="+mj-lt"/>
              </a:rPr>
              <a:t>exhaustive</a:t>
            </a:r>
          </a:p>
          <a:p>
            <a:r>
              <a:rPr lang="fr-BE" b="1" dirty="0" smtClean="0">
                <a:latin typeface="+mj-lt"/>
              </a:rPr>
              <a:t>Collaboration </a:t>
            </a:r>
            <a:r>
              <a:rPr lang="fr-BE" b="1" dirty="0">
                <a:latin typeface="+mj-lt"/>
              </a:rPr>
              <a:t>avec les clients</a:t>
            </a:r>
            <a:r>
              <a:rPr lang="fr-BE" dirty="0">
                <a:latin typeface="+mj-lt"/>
              </a:rPr>
              <a:t> </a:t>
            </a:r>
            <a:r>
              <a:rPr lang="fr-BE" sz="2400" dirty="0" smtClean="0">
                <a:latin typeface="+mj-lt"/>
              </a:rPr>
              <a:t>plutôt que  </a:t>
            </a:r>
            <a:r>
              <a:rPr lang="fr-BE" sz="2400" dirty="0">
                <a:latin typeface="+mj-lt"/>
              </a:rPr>
              <a:t>négociation </a:t>
            </a:r>
            <a:r>
              <a:rPr lang="fr-BE" sz="2400" dirty="0" smtClean="0">
                <a:latin typeface="+mj-lt"/>
              </a:rPr>
              <a:t>contractuelle</a:t>
            </a:r>
          </a:p>
          <a:p>
            <a:r>
              <a:rPr lang="fr-BE" b="1" dirty="0">
                <a:latin typeface="+mj-lt"/>
              </a:rPr>
              <a:t>A</a:t>
            </a:r>
            <a:r>
              <a:rPr lang="fr-BE" b="1" dirty="0" smtClean="0">
                <a:latin typeface="+mj-lt"/>
              </a:rPr>
              <a:t>daptation </a:t>
            </a:r>
            <a:r>
              <a:rPr lang="fr-BE" b="1" dirty="0">
                <a:latin typeface="+mj-lt"/>
              </a:rPr>
              <a:t>au changement</a:t>
            </a:r>
            <a:r>
              <a:rPr lang="fr-BE" dirty="0">
                <a:latin typeface="+mj-lt"/>
              </a:rPr>
              <a:t> </a:t>
            </a:r>
            <a:r>
              <a:rPr lang="fr-BE" sz="2400" dirty="0" smtClean="0">
                <a:latin typeface="+mj-lt"/>
              </a:rPr>
              <a:t>plutôt qu’un suivi de </a:t>
            </a:r>
            <a:r>
              <a:rPr lang="fr-BE" sz="2400" dirty="0">
                <a:latin typeface="+mj-lt"/>
              </a:rPr>
              <a:t>plan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07604" y="1844824"/>
            <a:ext cx="7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1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Principes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Satisfaction client -&gt; livraison </a:t>
            </a:r>
            <a:r>
              <a:rPr lang="en-US" dirty="0" err="1" smtClean="0">
                <a:latin typeface="+mj-lt"/>
              </a:rPr>
              <a:t>rapide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&amp;&amp; </a:t>
            </a:r>
            <a:r>
              <a:rPr lang="en-US" dirty="0" err="1" smtClean="0">
                <a:latin typeface="+mj-lt"/>
              </a:rPr>
              <a:t>régulière</a:t>
            </a:r>
            <a:r>
              <a:rPr lang="en-US" dirty="0" smtClean="0">
                <a:latin typeface="+mj-lt"/>
              </a:rPr>
              <a:t> de software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Accepter </a:t>
            </a:r>
            <a:r>
              <a:rPr lang="en-US" dirty="0" err="1" smtClean="0">
                <a:latin typeface="+mj-lt"/>
              </a:rPr>
              <a:t>changements</a:t>
            </a:r>
            <a:r>
              <a:rPr lang="en-US" dirty="0" smtClean="0">
                <a:latin typeface="+mj-lt"/>
              </a:rPr>
              <a:t> des </a:t>
            </a:r>
            <a:r>
              <a:rPr lang="en-US" dirty="0" err="1" smtClean="0">
                <a:latin typeface="+mj-lt"/>
              </a:rPr>
              <a:t>besoins</a:t>
            </a:r>
            <a:r>
              <a:rPr lang="en-US" dirty="0" smtClean="0">
                <a:latin typeface="+mj-lt"/>
              </a:rPr>
              <a:t> clients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Cycle dev court: </a:t>
            </a:r>
            <a:r>
              <a:rPr lang="en-US" dirty="0" err="1" smtClean="0">
                <a:latin typeface="+mj-lt"/>
              </a:rPr>
              <a:t>semaines</a:t>
            </a:r>
            <a:r>
              <a:rPr lang="en-US" dirty="0" smtClean="0">
                <a:latin typeface="+mj-lt"/>
              </a:rPr>
              <a:t> != </a:t>
            </a:r>
            <a:r>
              <a:rPr lang="en-US" dirty="0" err="1" smtClean="0">
                <a:latin typeface="+mj-lt"/>
              </a:rPr>
              <a:t>mois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Coopération</a:t>
            </a:r>
            <a:r>
              <a:rPr lang="en-US" dirty="0" smtClean="0">
                <a:latin typeface="+mj-lt"/>
              </a:rPr>
              <a:t> Dev &amp;&amp; clients</a:t>
            </a:r>
            <a:endParaRPr lang="en-US" dirty="0">
              <a:latin typeface="+mj-lt"/>
            </a:endParaRPr>
          </a:p>
          <a:p>
            <a:endParaRPr lang="fr-B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07604" y="2204864"/>
            <a:ext cx="7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Principes 2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BE" dirty="0" smtClean="0">
                <a:latin typeface="+mj-lt"/>
              </a:rPr>
              <a:t>Confiance et motivation</a:t>
            </a:r>
          </a:p>
          <a:p>
            <a:pPr>
              <a:lnSpc>
                <a:spcPct val="150000"/>
              </a:lnSpc>
            </a:pPr>
            <a:r>
              <a:rPr lang="fr-BE" dirty="0" smtClean="0">
                <a:latin typeface="+mj-lt"/>
              </a:rPr>
              <a:t>Interaction face à face</a:t>
            </a:r>
          </a:p>
          <a:p>
            <a:pPr>
              <a:lnSpc>
                <a:spcPct val="150000"/>
              </a:lnSpc>
            </a:pPr>
            <a:r>
              <a:rPr lang="fr-BE" dirty="0" smtClean="0">
                <a:latin typeface="+mj-lt"/>
              </a:rPr>
              <a:t>Progrès === logiciel fonctionnel</a:t>
            </a:r>
          </a:p>
          <a:p>
            <a:pPr>
              <a:lnSpc>
                <a:spcPct val="150000"/>
              </a:lnSpc>
            </a:pPr>
            <a:r>
              <a:rPr lang="fr-BE" dirty="0" smtClean="0">
                <a:latin typeface="+mj-lt"/>
              </a:rPr>
              <a:t>Rythme soutenable et constant</a:t>
            </a:r>
          </a:p>
          <a:p>
            <a:endParaRPr lang="fr-B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07604" y="2204864"/>
            <a:ext cx="7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Principes 3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Excellence technique &amp;&amp; bon design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Simplicité</a:t>
            </a:r>
            <a:r>
              <a:rPr lang="en-US" dirty="0" smtClean="0">
                <a:latin typeface="+mj-lt"/>
              </a:rPr>
              <a:t>: pas de travail inutile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Equipe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autoorganisée</a:t>
            </a:r>
            <a:r>
              <a:rPr lang="en-US" dirty="0" smtClean="0">
                <a:latin typeface="+mj-lt"/>
              </a:rPr>
              <a:t> -&gt; </a:t>
            </a:r>
            <a:r>
              <a:rPr lang="en-US" dirty="0" err="1" smtClean="0">
                <a:latin typeface="+mj-lt"/>
              </a:rPr>
              <a:t>meilleures</a:t>
            </a:r>
            <a:r>
              <a:rPr lang="en-US" dirty="0" smtClean="0">
                <a:latin typeface="+mj-lt"/>
              </a:rPr>
              <a:t> conceptions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Débrief</a:t>
            </a:r>
            <a:r>
              <a:rPr lang="en-US" dirty="0" smtClean="0">
                <a:latin typeface="+mj-lt"/>
              </a:rPr>
              <a:t> !</a:t>
            </a:r>
            <a:endParaRPr lang="en-US" dirty="0">
              <a:latin typeface="+mj-lt"/>
            </a:endParaRPr>
          </a:p>
          <a:p>
            <a:endParaRPr lang="fr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07604" y="2204864"/>
            <a:ext cx="7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06500"/>
            <a:ext cx="63500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217"/>
            <a:ext cx="9144000" cy="69098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En</a:t>
            </a:r>
            <a:r>
              <a:rPr lang="fr-BE" dirty="0" smtClean="0"/>
              <a:t> </a:t>
            </a:r>
            <a:r>
              <a:rPr lang="fr-BE" dirty="0" smtClean="0">
                <a:solidFill>
                  <a:schemeClr val="bg1"/>
                </a:solidFill>
              </a:rPr>
              <a:t>simple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496" y="2420888"/>
            <a:ext cx="5987008" cy="3705275"/>
          </a:xfrm>
          <a:solidFill>
            <a:srgbClr val="16242F">
              <a:alpha val="67843"/>
            </a:srgb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BE" dirty="0" smtClean="0">
                <a:solidFill>
                  <a:schemeClr val="bg1"/>
                </a:solidFill>
                <a:latin typeface="+mj-lt"/>
              </a:rPr>
              <a:t>Regardez où vous êtes</a:t>
            </a:r>
          </a:p>
          <a:p>
            <a:pPr>
              <a:lnSpc>
                <a:spcPct val="150000"/>
              </a:lnSpc>
            </a:pPr>
            <a:r>
              <a:rPr lang="fr-BE" dirty="0" smtClean="0">
                <a:solidFill>
                  <a:schemeClr val="bg1"/>
                </a:solidFill>
                <a:latin typeface="+mj-lt"/>
              </a:rPr>
              <a:t>Un petit pas (pour l’homme)</a:t>
            </a:r>
          </a:p>
          <a:p>
            <a:pPr>
              <a:lnSpc>
                <a:spcPct val="150000"/>
              </a:lnSpc>
            </a:pPr>
            <a:r>
              <a:rPr lang="fr-BE" dirty="0" smtClean="0">
                <a:solidFill>
                  <a:schemeClr val="bg1"/>
                </a:solidFill>
                <a:latin typeface="+mj-lt"/>
              </a:rPr>
              <a:t>Regardez ce qui à changé</a:t>
            </a:r>
          </a:p>
          <a:p>
            <a:pPr>
              <a:lnSpc>
                <a:spcPct val="150000"/>
              </a:lnSpc>
            </a:pPr>
            <a:r>
              <a:rPr lang="fr-BE" dirty="0" smtClean="0">
                <a:solidFill>
                  <a:schemeClr val="bg1"/>
                </a:solidFill>
                <a:latin typeface="+mj-lt"/>
              </a:rPr>
              <a:t>Retournez à la case départ</a:t>
            </a:r>
            <a:endParaRPr lang="fr-B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356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032" y="1052736"/>
            <a:ext cx="9289032" cy="579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 be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337</TotalTime>
  <Words>174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 Design becode</vt:lpstr>
      <vt:lpstr>La méthode Agile</vt:lpstr>
      <vt:lpstr>Tables des matières</vt:lpstr>
      <vt:lpstr>Historique</vt:lpstr>
      <vt:lpstr>Valeurs</vt:lpstr>
      <vt:lpstr>Principes</vt:lpstr>
      <vt:lpstr>Principes 2</vt:lpstr>
      <vt:lpstr>Principes 3</vt:lpstr>
      <vt:lpstr>En simple</vt:lpstr>
      <vt:lpstr>PowerPoint Presentation</vt:lpstr>
      <vt:lpstr>Scrum</vt:lpstr>
      <vt:lpstr>Rôles dans scrum</vt:lpstr>
      <vt:lpstr>Product owner</vt:lpstr>
      <vt:lpstr>Scrum master</vt:lpstr>
      <vt:lpstr>Dev team</vt:lpstr>
      <vt:lpstr>QUESTION 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méthode Agile</dc:title>
  <dc:creator>berior</dc:creator>
  <cp:lastModifiedBy>berior</cp:lastModifiedBy>
  <cp:revision>18</cp:revision>
  <dcterms:created xsi:type="dcterms:W3CDTF">2018-06-25T10:38:06Z</dcterms:created>
  <dcterms:modified xsi:type="dcterms:W3CDTF">2018-06-27T11:30:33Z</dcterms:modified>
</cp:coreProperties>
</file>