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 name="Shape 18"/>
        <p:cNvGrpSpPr/>
        <p:nvPr/>
      </p:nvGrpSpPr>
      <p:grpSpPr>
        <a:xfrm>
          <a:off x="0" y="0"/>
          <a:ext cx="0" cy="0"/>
          <a:chOff x="0" y="0"/>
          <a:chExt cx="0" cy="0"/>
        </a:xfrm>
      </p:grpSpPr>
      <p:sp>
        <p:nvSpPr>
          <p:cNvPr id="19" name="Google Shape;1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feaad513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5feaad5134_1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feaad5134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5feaad5134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feaad5134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5feaad5134_1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feaad5134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5feaad5134_1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feaad5134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5feaad5134_1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feaad5134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5feaad5134_1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 name="Shape 25"/>
        <p:cNvGrpSpPr/>
        <p:nvPr/>
      </p:nvGrpSpPr>
      <p:grpSpPr>
        <a:xfrm>
          <a:off x="0" y="0"/>
          <a:ext cx="0" cy="0"/>
          <a:chOff x="0" y="0"/>
          <a:chExt cx="0" cy="0"/>
        </a:xfrm>
      </p:grpSpPr>
      <p:sp>
        <p:nvSpPr>
          <p:cNvPr id="26" name="Google Shape;26;g47865effa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47865effae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g47865effae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g47865effae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47865effa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47865effae_1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7865effa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47865effae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feaad513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5feaad5134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feaad513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5feaad5134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feaad5134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5feaad5134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feaad513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5feaad5134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ver slide layout">
  <p:cSld name="Cover slide layout">
    <p:spTree>
      <p:nvGrpSpPr>
        <p:cNvPr id="6" name="Shape 6"/>
        <p:cNvGrpSpPr/>
        <p:nvPr/>
      </p:nvGrpSpPr>
      <p:grpSpPr>
        <a:xfrm>
          <a:off x="0" y="0"/>
          <a:ext cx="0" cy="0"/>
          <a:chOff x="0" y="0"/>
          <a:chExt cx="0" cy="0"/>
        </a:xfrm>
      </p:grpSpPr>
      <p:sp>
        <p:nvSpPr>
          <p:cNvPr id="7" name="Google Shape;7;p2"/>
          <p:cNvSpPr/>
          <p:nvPr/>
        </p:nvSpPr>
        <p:spPr>
          <a:xfrm>
            <a:off x="0" y="0"/>
            <a:ext cx="12197004"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 name="Google Shape;8;p2"/>
          <p:cNvSpPr/>
          <p:nvPr/>
        </p:nvSpPr>
        <p:spPr>
          <a:xfrm>
            <a:off x="0" y="0"/>
            <a:ext cx="12197005" cy="4351918"/>
          </a:xfrm>
          <a:custGeom>
            <a:rect b="b" l="l" r="r" t="t"/>
            <a:pathLst>
              <a:path extrusionOk="0" h="4351918" w="12197005">
                <a:moveTo>
                  <a:pt x="0" y="0"/>
                </a:moveTo>
                <a:lnTo>
                  <a:pt x="12197005" y="0"/>
                </a:lnTo>
                <a:lnTo>
                  <a:pt x="12197005" y="4351918"/>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 name="Google Shape;9;p2"/>
          <p:cNvSpPr txBox="1"/>
          <p:nvPr>
            <p:ph idx="1" type="body"/>
          </p:nvPr>
        </p:nvSpPr>
        <p:spPr>
          <a:xfrm>
            <a:off x="466725" y="4124325"/>
            <a:ext cx="8610600" cy="160972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80000"/>
              </a:lnSpc>
              <a:spcBef>
                <a:spcPts val="1000"/>
              </a:spcBef>
              <a:spcAft>
                <a:spcPts val="0"/>
              </a:spcAft>
              <a:buClr>
                <a:schemeClr val="accent1"/>
              </a:buClr>
              <a:buSzPts val="5400"/>
              <a:buFont typeface="Arial"/>
              <a:buNone/>
              <a:defRPr b="0" i="0" sz="5400" u="none" cap="none" strike="noStrike">
                <a:solidFill>
                  <a:schemeClr val="accen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 name="Google Shape;10;p2"/>
          <p:cNvSpPr txBox="1"/>
          <p:nvPr>
            <p:ph idx="2" type="body"/>
          </p:nvPr>
        </p:nvSpPr>
        <p:spPr>
          <a:xfrm>
            <a:off x="466577" y="5723746"/>
            <a:ext cx="8610600" cy="432048"/>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accent1"/>
              </a:buClr>
              <a:buSzPts val="1800"/>
              <a:buFont typeface="Arial"/>
              <a:buNone/>
              <a:defRPr b="0" i="0" sz="1800" u="none" cap="none" strike="noStrike">
                <a:solidFill>
                  <a:schemeClr val="accen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1" name="Google Shape;11;p2"/>
          <p:cNvPicPr preferRelativeResize="0"/>
          <p:nvPr/>
        </p:nvPicPr>
        <p:blipFill rotWithShape="1">
          <a:blip r:embed="rId2">
            <a:alphaModFix/>
          </a:blip>
          <a:srcRect b="0" l="0" r="0" t="0"/>
          <a:stretch/>
        </p:blipFill>
        <p:spPr>
          <a:xfrm>
            <a:off x="5832531" y="367739"/>
            <a:ext cx="5824583" cy="459015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layout">
  <p:cSld name="End slide layout">
    <p:spTree>
      <p:nvGrpSpPr>
        <p:cNvPr id="12" name="Shape 12"/>
        <p:cNvGrpSpPr/>
        <p:nvPr/>
      </p:nvGrpSpPr>
      <p:grpSpPr>
        <a:xfrm>
          <a:off x="0" y="0"/>
          <a:ext cx="0" cy="0"/>
          <a:chOff x="0" y="0"/>
          <a:chExt cx="0" cy="0"/>
        </a:xfrm>
      </p:grpSpPr>
      <p:sp>
        <p:nvSpPr>
          <p:cNvPr id="13" name="Google Shape;13;p3"/>
          <p:cNvSpPr/>
          <p:nvPr/>
        </p:nvSpPr>
        <p:spPr>
          <a:xfrm>
            <a:off x="3524250" y="0"/>
            <a:ext cx="51435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 name="Google Shape;14;p3"/>
          <p:cNvSpPr/>
          <p:nvPr/>
        </p:nvSpPr>
        <p:spPr>
          <a:xfrm>
            <a:off x="4772024" y="0"/>
            <a:ext cx="2647952"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 name="Google Shape;15;p3"/>
          <p:cNvSpPr txBox="1"/>
          <p:nvPr>
            <p:ph idx="1" type="body"/>
          </p:nvPr>
        </p:nvSpPr>
        <p:spPr>
          <a:xfrm>
            <a:off x="0" y="4764014"/>
            <a:ext cx="12192000" cy="57606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 name="Google Shape;16;p3"/>
          <p:cNvSpPr txBox="1"/>
          <p:nvPr>
            <p:ph idx="2" type="body"/>
          </p:nvPr>
        </p:nvSpPr>
        <p:spPr>
          <a:xfrm>
            <a:off x="-148" y="5340078"/>
            <a:ext cx="12192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7" name="Google Shape;17;p3"/>
          <p:cNvPicPr preferRelativeResize="0"/>
          <p:nvPr/>
        </p:nvPicPr>
        <p:blipFill rotWithShape="1">
          <a:blip r:embed="rId2">
            <a:alphaModFix/>
          </a:blip>
          <a:srcRect b="0" l="0" r="0" t="0"/>
          <a:stretch/>
        </p:blipFill>
        <p:spPr>
          <a:xfrm>
            <a:off x="3042458" y="644576"/>
            <a:ext cx="5079430" cy="4002926"/>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 name="Shape 21"/>
        <p:cNvGrpSpPr/>
        <p:nvPr/>
      </p:nvGrpSpPr>
      <p:grpSpPr>
        <a:xfrm>
          <a:off x="0" y="0"/>
          <a:ext cx="0" cy="0"/>
          <a:chOff x="0" y="0"/>
          <a:chExt cx="0" cy="0"/>
        </a:xfrm>
      </p:grpSpPr>
      <p:sp>
        <p:nvSpPr>
          <p:cNvPr id="22" name="Google Shape;22;p4"/>
          <p:cNvSpPr txBox="1"/>
          <p:nvPr/>
        </p:nvSpPr>
        <p:spPr>
          <a:xfrm>
            <a:off x="615425" y="1880625"/>
            <a:ext cx="5721900" cy="2321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Bitcoin EMA Crossover Trading Strategy</a:t>
            </a:r>
            <a:endParaRPr sz="4800">
              <a:solidFill>
                <a:srgbClr val="FFFFFF"/>
              </a:solidFill>
            </a:endParaRPr>
          </a:p>
        </p:txBody>
      </p:sp>
      <p:sp>
        <p:nvSpPr>
          <p:cNvPr id="23" name="Google Shape;23;p4"/>
          <p:cNvSpPr txBox="1"/>
          <p:nvPr/>
        </p:nvSpPr>
        <p:spPr>
          <a:xfrm>
            <a:off x="848275" y="4590700"/>
            <a:ext cx="3343200" cy="681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3000"/>
              <a:t>Gregory DeSantis</a:t>
            </a:r>
            <a:endParaRPr sz="3000"/>
          </a:p>
        </p:txBody>
      </p:sp>
      <p:pic>
        <p:nvPicPr>
          <p:cNvPr id="24" name="Google Shape;24;p4"/>
          <p:cNvPicPr preferRelativeResize="0"/>
          <p:nvPr/>
        </p:nvPicPr>
        <p:blipFill>
          <a:blip r:embed="rId3">
            <a:alphaModFix/>
          </a:blip>
          <a:stretch>
            <a:fillRect/>
          </a:stretch>
        </p:blipFill>
        <p:spPr>
          <a:xfrm>
            <a:off x="4877500" y="3713150"/>
            <a:ext cx="2437000" cy="2437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3"/>
          <p:cNvSpPr txBox="1"/>
          <p:nvPr/>
        </p:nvSpPr>
        <p:spPr>
          <a:xfrm>
            <a:off x="287400" y="305275"/>
            <a:ext cx="4988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Short Term</a:t>
            </a:r>
            <a:r>
              <a:rPr lang="en-US" sz="4800">
                <a:solidFill>
                  <a:srgbClr val="FFFFFF"/>
                </a:solidFill>
              </a:rPr>
              <a:t> Cross</a:t>
            </a:r>
            <a:endParaRPr sz="4800">
              <a:solidFill>
                <a:srgbClr val="FFFFFF"/>
              </a:solidFill>
            </a:endParaRPr>
          </a:p>
        </p:txBody>
      </p:sp>
      <p:sp>
        <p:nvSpPr>
          <p:cNvPr id="106" name="Google Shape;106;p13"/>
          <p:cNvSpPr txBox="1"/>
          <p:nvPr/>
        </p:nvSpPr>
        <p:spPr>
          <a:xfrm>
            <a:off x="287400" y="1284800"/>
            <a:ext cx="11658600" cy="2760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Like the golden cross, the short term cross indicates the potential for a market rally but does so much sooner.</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Short term cross is calculated using 12-day and 26-day EMAs.</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Potential downfall with this strategy is greater risk because of higher frequency of trades.</a:t>
            </a:r>
            <a:endParaRPr sz="2400">
              <a:solidFill>
                <a:srgbClr val="FFFFFF"/>
              </a:solidFill>
            </a:endParaRPr>
          </a:p>
        </p:txBody>
      </p:sp>
      <p:grpSp>
        <p:nvGrpSpPr>
          <p:cNvPr id="107" name="Google Shape;107;p13"/>
          <p:cNvGrpSpPr/>
          <p:nvPr/>
        </p:nvGrpSpPr>
        <p:grpSpPr>
          <a:xfrm>
            <a:off x="5414550" y="45189"/>
            <a:ext cx="1362877" cy="1362877"/>
            <a:chOff x="331023" y="414040"/>
            <a:chExt cx="5704800" cy="5704800"/>
          </a:xfrm>
        </p:grpSpPr>
        <p:sp>
          <p:nvSpPr>
            <p:cNvPr id="108" name="Google Shape;108;p13"/>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13"/>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4"/>
          <p:cNvSpPr txBox="1"/>
          <p:nvPr/>
        </p:nvSpPr>
        <p:spPr>
          <a:xfrm>
            <a:off x="287400" y="305275"/>
            <a:ext cx="4988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Short Term Cross</a:t>
            </a:r>
            <a:endParaRPr sz="4800">
              <a:solidFill>
                <a:srgbClr val="FFFFFF"/>
              </a:solidFill>
            </a:endParaRPr>
          </a:p>
        </p:txBody>
      </p:sp>
      <p:grpSp>
        <p:nvGrpSpPr>
          <p:cNvPr id="115" name="Google Shape;115;p14"/>
          <p:cNvGrpSpPr/>
          <p:nvPr/>
        </p:nvGrpSpPr>
        <p:grpSpPr>
          <a:xfrm>
            <a:off x="5414550" y="45189"/>
            <a:ext cx="1362877" cy="1362877"/>
            <a:chOff x="331023" y="414040"/>
            <a:chExt cx="5704800" cy="5704800"/>
          </a:xfrm>
        </p:grpSpPr>
        <p:sp>
          <p:nvSpPr>
            <p:cNvPr id="116" name="Google Shape;116;p14"/>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14"/>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18" name="Google Shape;118;p14"/>
          <p:cNvSpPr txBox="1"/>
          <p:nvPr/>
        </p:nvSpPr>
        <p:spPr>
          <a:xfrm>
            <a:off x="287400" y="3428225"/>
            <a:ext cx="5571000" cy="3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lt1"/>
                </a:solidFill>
              </a:rPr>
              <a:t>LEFT (50-DAY and 200-DAY EMA)</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Length: 1013 days</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Range: 12/3/2015 to 9/11/2018</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Profit: $5,927</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rPr lang="en-US" sz="2400">
                <a:solidFill>
                  <a:schemeClr val="lt1"/>
                </a:solidFill>
              </a:rPr>
              <a:t>RIGHT (12-DAY and 26-DAY EMA)</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Length: 527 days</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9/16/2016 to 7/25/2018</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Profit: $7,564</a:t>
            </a:r>
            <a:endParaRPr sz="2400">
              <a:solidFill>
                <a:schemeClr val="lt1"/>
              </a:solidFill>
            </a:endParaRPr>
          </a:p>
          <a:p>
            <a:pPr indent="-381000" lvl="0" marL="457200" rtl="0" algn="l">
              <a:spcBef>
                <a:spcPts val="0"/>
              </a:spcBef>
              <a:spcAft>
                <a:spcPts val="0"/>
              </a:spcAft>
              <a:buClr>
                <a:schemeClr val="lt1"/>
              </a:buClr>
              <a:buSzPts val="2400"/>
              <a:buChar char="●"/>
            </a:pPr>
            <a:r>
              <a:t/>
            </a:r>
            <a:endParaRPr sz="2400">
              <a:solidFill>
                <a:schemeClr val="lt1"/>
              </a:solidFill>
            </a:endParaRPr>
          </a:p>
        </p:txBody>
      </p:sp>
      <p:pic>
        <p:nvPicPr>
          <p:cNvPr id="119" name="Google Shape;119;p14"/>
          <p:cNvPicPr preferRelativeResize="0"/>
          <p:nvPr/>
        </p:nvPicPr>
        <p:blipFill>
          <a:blip r:embed="rId3">
            <a:alphaModFix/>
          </a:blip>
          <a:stretch>
            <a:fillRect/>
          </a:stretch>
        </p:blipFill>
        <p:spPr>
          <a:xfrm>
            <a:off x="6016582" y="1408075"/>
            <a:ext cx="5966419" cy="5297526"/>
          </a:xfrm>
          <a:prstGeom prst="rect">
            <a:avLst/>
          </a:prstGeom>
          <a:noFill/>
          <a:ln>
            <a:noFill/>
          </a:ln>
        </p:spPr>
      </p:pic>
      <p:pic>
        <p:nvPicPr>
          <p:cNvPr id="120" name="Google Shape;120;p14"/>
          <p:cNvPicPr preferRelativeResize="0"/>
          <p:nvPr/>
        </p:nvPicPr>
        <p:blipFill>
          <a:blip r:embed="rId4">
            <a:alphaModFix/>
          </a:blip>
          <a:stretch>
            <a:fillRect/>
          </a:stretch>
        </p:blipFill>
        <p:spPr>
          <a:xfrm>
            <a:off x="287400" y="1408072"/>
            <a:ext cx="5571101" cy="176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5"/>
          <p:cNvSpPr txBox="1"/>
          <p:nvPr/>
        </p:nvSpPr>
        <p:spPr>
          <a:xfrm>
            <a:off x="287400" y="305275"/>
            <a:ext cx="4988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Short Term Cross</a:t>
            </a:r>
            <a:endParaRPr sz="4800">
              <a:solidFill>
                <a:srgbClr val="FFFFFF"/>
              </a:solidFill>
            </a:endParaRPr>
          </a:p>
        </p:txBody>
      </p:sp>
      <p:grpSp>
        <p:nvGrpSpPr>
          <p:cNvPr id="126" name="Google Shape;126;p15"/>
          <p:cNvGrpSpPr/>
          <p:nvPr/>
        </p:nvGrpSpPr>
        <p:grpSpPr>
          <a:xfrm>
            <a:off x="5414550" y="45189"/>
            <a:ext cx="1362877" cy="1362877"/>
            <a:chOff x="331023" y="414040"/>
            <a:chExt cx="5704800" cy="5704800"/>
          </a:xfrm>
        </p:grpSpPr>
        <p:sp>
          <p:nvSpPr>
            <p:cNvPr id="127" name="Google Shape;127;p15"/>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15"/>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129" name="Google Shape;129;p15"/>
          <p:cNvPicPr preferRelativeResize="0"/>
          <p:nvPr/>
        </p:nvPicPr>
        <p:blipFill>
          <a:blip r:embed="rId3">
            <a:alphaModFix/>
          </a:blip>
          <a:stretch>
            <a:fillRect/>
          </a:stretch>
        </p:blipFill>
        <p:spPr>
          <a:xfrm>
            <a:off x="1893400" y="1147975"/>
            <a:ext cx="8405200" cy="54620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6"/>
          <p:cNvSpPr txBox="1"/>
          <p:nvPr/>
        </p:nvSpPr>
        <p:spPr>
          <a:xfrm>
            <a:off x="287400" y="305275"/>
            <a:ext cx="4988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Short Term Cross</a:t>
            </a:r>
            <a:endParaRPr sz="4800">
              <a:solidFill>
                <a:srgbClr val="FFFFFF"/>
              </a:solidFill>
            </a:endParaRPr>
          </a:p>
        </p:txBody>
      </p:sp>
      <p:grpSp>
        <p:nvGrpSpPr>
          <p:cNvPr id="135" name="Google Shape;135;p16"/>
          <p:cNvGrpSpPr/>
          <p:nvPr/>
        </p:nvGrpSpPr>
        <p:grpSpPr>
          <a:xfrm>
            <a:off x="5414550" y="45189"/>
            <a:ext cx="1362877" cy="1362877"/>
            <a:chOff x="331023" y="414040"/>
            <a:chExt cx="5704800" cy="5704800"/>
          </a:xfrm>
        </p:grpSpPr>
        <p:sp>
          <p:nvSpPr>
            <p:cNvPr id="136" name="Google Shape;136;p16"/>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7" name="Google Shape;137;p16"/>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138" name="Google Shape;138;p16"/>
          <p:cNvPicPr preferRelativeResize="0"/>
          <p:nvPr/>
        </p:nvPicPr>
        <p:blipFill>
          <a:blip r:embed="rId3">
            <a:alphaModFix/>
          </a:blip>
          <a:stretch>
            <a:fillRect/>
          </a:stretch>
        </p:blipFill>
        <p:spPr>
          <a:xfrm>
            <a:off x="1995050" y="1147975"/>
            <a:ext cx="8312725" cy="5460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7"/>
          <p:cNvSpPr txBox="1"/>
          <p:nvPr/>
        </p:nvSpPr>
        <p:spPr>
          <a:xfrm>
            <a:off x="287400" y="305275"/>
            <a:ext cx="4988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Short Term Cross</a:t>
            </a:r>
            <a:endParaRPr sz="4800">
              <a:solidFill>
                <a:srgbClr val="FFFFFF"/>
              </a:solidFill>
            </a:endParaRPr>
          </a:p>
        </p:txBody>
      </p:sp>
      <p:grpSp>
        <p:nvGrpSpPr>
          <p:cNvPr id="144" name="Google Shape;144;p17"/>
          <p:cNvGrpSpPr/>
          <p:nvPr/>
        </p:nvGrpSpPr>
        <p:grpSpPr>
          <a:xfrm>
            <a:off x="5414550" y="45189"/>
            <a:ext cx="1362877" cy="1362877"/>
            <a:chOff x="331023" y="414040"/>
            <a:chExt cx="5704800" cy="5704800"/>
          </a:xfrm>
        </p:grpSpPr>
        <p:sp>
          <p:nvSpPr>
            <p:cNvPr id="145" name="Google Shape;145;p17"/>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17"/>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147" name="Google Shape;147;p17"/>
          <p:cNvPicPr preferRelativeResize="0"/>
          <p:nvPr/>
        </p:nvPicPr>
        <p:blipFill>
          <a:blip r:embed="rId3">
            <a:alphaModFix/>
          </a:blip>
          <a:stretch>
            <a:fillRect/>
          </a:stretch>
        </p:blipFill>
        <p:spPr>
          <a:xfrm>
            <a:off x="2055625" y="1147975"/>
            <a:ext cx="8080750" cy="544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grpSp>
        <p:nvGrpSpPr>
          <p:cNvPr id="152" name="Google Shape;152;p18"/>
          <p:cNvGrpSpPr/>
          <p:nvPr/>
        </p:nvGrpSpPr>
        <p:grpSpPr>
          <a:xfrm>
            <a:off x="5414550" y="45189"/>
            <a:ext cx="1362877" cy="1362877"/>
            <a:chOff x="331023" y="414040"/>
            <a:chExt cx="5704800" cy="5704800"/>
          </a:xfrm>
        </p:grpSpPr>
        <p:sp>
          <p:nvSpPr>
            <p:cNvPr id="153" name="Google Shape;153;p18"/>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18"/>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55" name="Google Shape;155;p18"/>
          <p:cNvSpPr txBox="1"/>
          <p:nvPr/>
        </p:nvSpPr>
        <p:spPr>
          <a:xfrm>
            <a:off x="287400" y="305275"/>
            <a:ext cx="4686000" cy="702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3600">
                <a:solidFill>
                  <a:srgbClr val="FFFFFF"/>
                </a:solidFill>
              </a:rPr>
              <a:t>Long Term BTC Chart</a:t>
            </a:r>
            <a:endParaRPr sz="3600">
              <a:solidFill>
                <a:srgbClr val="FFFFFF"/>
              </a:solidFill>
            </a:endParaRPr>
          </a:p>
        </p:txBody>
      </p:sp>
      <p:pic>
        <p:nvPicPr>
          <p:cNvPr id="156" name="Google Shape;156;p18"/>
          <p:cNvPicPr preferRelativeResize="0"/>
          <p:nvPr/>
        </p:nvPicPr>
        <p:blipFill>
          <a:blip r:embed="rId3">
            <a:alphaModFix/>
          </a:blip>
          <a:stretch>
            <a:fillRect/>
          </a:stretch>
        </p:blipFill>
        <p:spPr>
          <a:xfrm>
            <a:off x="800687" y="1147975"/>
            <a:ext cx="10590600" cy="5498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 name="Shape 28"/>
        <p:cNvGrpSpPr/>
        <p:nvPr/>
      </p:nvGrpSpPr>
      <p:grpSpPr>
        <a:xfrm>
          <a:off x="0" y="0"/>
          <a:ext cx="0" cy="0"/>
          <a:chOff x="0" y="0"/>
          <a:chExt cx="0" cy="0"/>
        </a:xfrm>
      </p:grpSpPr>
      <p:sp>
        <p:nvSpPr>
          <p:cNvPr id="29" name="Google Shape;29;p5"/>
          <p:cNvSpPr txBox="1"/>
          <p:nvPr/>
        </p:nvSpPr>
        <p:spPr>
          <a:xfrm>
            <a:off x="287400" y="305275"/>
            <a:ext cx="23643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Context</a:t>
            </a:r>
            <a:endParaRPr sz="4800">
              <a:solidFill>
                <a:srgbClr val="FFFFFF"/>
              </a:solidFill>
            </a:endParaRPr>
          </a:p>
        </p:txBody>
      </p:sp>
      <p:sp>
        <p:nvSpPr>
          <p:cNvPr id="30" name="Google Shape;30;p5"/>
          <p:cNvSpPr txBox="1"/>
          <p:nvPr/>
        </p:nvSpPr>
        <p:spPr>
          <a:xfrm>
            <a:off x="287400" y="1284800"/>
            <a:ext cx="11658600" cy="5246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Blockchain technology was first implemented by Satoshi Nakamoto in 2009 as a core component of Bitcoin, which is a distributed, public ledger recording transactions.</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Allows secure peer-to-peer communication by linking blocks containing hash pointers to a previous block, a timestamp, and transaction data.</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Bitcoin is a decentralized digital currency (cryptocurrency) which leverages the Blockchain to store transactions in a distributed manner in order to mitigate against flaws in the financial industry.</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The motivation behind this project is to help those who have an interest in trading Bitcoin but perhaps are detoured by its inherent volatility by providing some predictive analytics.</a:t>
            </a:r>
            <a:endParaRPr sz="2400">
              <a:solidFill>
                <a:srgbClr val="FFFFFF"/>
              </a:solidFill>
            </a:endParaRPr>
          </a:p>
        </p:txBody>
      </p:sp>
      <p:grpSp>
        <p:nvGrpSpPr>
          <p:cNvPr id="31" name="Google Shape;31;p5"/>
          <p:cNvGrpSpPr/>
          <p:nvPr/>
        </p:nvGrpSpPr>
        <p:grpSpPr>
          <a:xfrm>
            <a:off x="5414550" y="45189"/>
            <a:ext cx="1362877" cy="1362877"/>
            <a:chOff x="331023" y="414040"/>
            <a:chExt cx="5704800" cy="5704800"/>
          </a:xfrm>
        </p:grpSpPr>
        <p:sp>
          <p:nvSpPr>
            <p:cNvPr id="32" name="Google Shape;32;p5"/>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 name="Google Shape;33;p5"/>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6"/>
          <p:cNvSpPr txBox="1"/>
          <p:nvPr/>
        </p:nvSpPr>
        <p:spPr>
          <a:xfrm>
            <a:off x="287400" y="305275"/>
            <a:ext cx="23643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Content</a:t>
            </a:r>
            <a:endParaRPr sz="4800">
              <a:solidFill>
                <a:srgbClr val="FFFFFF"/>
              </a:solidFill>
            </a:endParaRPr>
          </a:p>
        </p:txBody>
      </p:sp>
      <p:sp>
        <p:nvSpPr>
          <p:cNvPr id="39" name="Google Shape;39;p6"/>
          <p:cNvSpPr txBox="1"/>
          <p:nvPr/>
        </p:nvSpPr>
        <p:spPr>
          <a:xfrm>
            <a:off x="287400" y="1284800"/>
            <a:ext cx="11658600" cy="4848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This data set comes from Kaggle and features Bitstamp, a bitcoin exchange based in Luxembourg.</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The time period of this data set is from January 1, 2012 to August 12, 2019, with minute to minute updates of OHLC (Open, High, Low, Close), and weighted bitcoin price (4 million lines in total).</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Timestamps without any trades or activity have their data fields forward filled from the last valid time period.</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If a timestamp is missing, or if there are jumps, this may be because the exchange (or its API) was down, the exchange (or its API) did not exist, or some other unforseen technical error in data reporting or gathering.</a:t>
            </a:r>
            <a:endParaRPr sz="2400">
              <a:solidFill>
                <a:srgbClr val="FFFFFF"/>
              </a:solidFill>
            </a:endParaRPr>
          </a:p>
        </p:txBody>
      </p:sp>
      <p:grpSp>
        <p:nvGrpSpPr>
          <p:cNvPr id="40" name="Google Shape;40;p6"/>
          <p:cNvGrpSpPr/>
          <p:nvPr/>
        </p:nvGrpSpPr>
        <p:grpSpPr>
          <a:xfrm>
            <a:off x="5414550" y="45189"/>
            <a:ext cx="1362877" cy="1362877"/>
            <a:chOff x="331023" y="414040"/>
            <a:chExt cx="5704800" cy="5704800"/>
          </a:xfrm>
        </p:grpSpPr>
        <p:sp>
          <p:nvSpPr>
            <p:cNvPr id="41" name="Google Shape;41;p6"/>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6"/>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7"/>
          <p:cNvSpPr txBox="1"/>
          <p:nvPr/>
        </p:nvSpPr>
        <p:spPr>
          <a:xfrm>
            <a:off x="287400" y="305275"/>
            <a:ext cx="26499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Cleaning</a:t>
            </a:r>
            <a:endParaRPr sz="4800">
              <a:solidFill>
                <a:srgbClr val="FFFFFF"/>
              </a:solidFill>
            </a:endParaRPr>
          </a:p>
        </p:txBody>
      </p:sp>
      <p:sp>
        <p:nvSpPr>
          <p:cNvPr id="48" name="Google Shape;48;p7"/>
          <p:cNvSpPr txBox="1"/>
          <p:nvPr/>
        </p:nvSpPr>
        <p:spPr>
          <a:xfrm>
            <a:off x="287400" y="1284800"/>
            <a:ext cx="11658600" cy="3143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Removed misprint prices.  These were prices that were clearly out of the daily price range.</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Converted timestamps from Unix time to yyyy-mm-dd format for time series analysis.</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Grouped by date and took the closing prices mean as this is a significant reference point for determining performance over a specific time period.</a:t>
            </a:r>
            <a:endParaRPr sz="2400">
              <a:solidFill>
                <a:srgbClr val="FFFFFF"/>
              </a:solidFill>
            </a:endParaRPr>
          </a:p>
        </p:txBody>
      </p:sp>
      <p:grpSp>
        <p:nvGrpSpPr>
          <p:cNvPr id="49" name="Google Shape;49;p7"/>
          <p:cNvGrpSpPr/>
          <p:nvPr/>
        </p:nvGrpSpPr>
        <p:grpSpPr>
          <a:xfrm>
            <a:off x="5414550" y="45189"/>
            <a:ext cx="1362877" cy="1362877"/>
            <a:chOff x="331023" y="414040"/>
            <a:chExt cx="5704800" cy="5704800"/>
          </a:xfrm>
        </p:grpSpPr>
        <p:sp>
          <p:nvSpPr>
            <p:cNvPr id="50" name="Google Shape;50;p7"/>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 name="Google Shape;51;p7"/>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8"/>
          <p:cNvSpPr txBox="1"/>
          <p:nvPr/>
        </p:nvSpPr>
        <p:spPr>
          <a:xfrm>
            <a:off x="287400" y="305275"/>
            <a:ext cx="24462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Explore</a:t>
            </a:r>
            <a:endParaRPr sz="4800">
              <a:solidFill>
                <a:srgbClr val="FFFFFF"/>
              </a:solidFill>
            </a:endParaRPr>
          </a:p>
        </p:txBody>
      </p:sp>
      <p:grpSp>
        <p:nvGrpSpPr>
          <p:cNvPr id="57" name="Google Shape;57;p8"/>
          <p:cNvGrpSpPr/>
          <p:nvPr/>
        </p:nvGrpSpPr>
        <p:grpSpPr>
          <a:xfrm>
            <a:off x="5414550" y="45189"/>
            <a:ext cx="1362877" cy="1362877"/>
            <a:chOff x="331023" y="414040"/>
            <a:chExt cx="5704800" cy="5704800"/>
          </a:xfrm>
        </p:grpSpPr>
        <p:sp>
          <p:nvSpPr>
            <p:cNvPr id="58" name="Google Shape;58;p8"/>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 name="Google Shape;59;p8"/>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60" name="Google Shape;60;p8"/>
          <p:cNvPicPr preferRelativeResize="0"/>
          <p:nvPr/>
        </p:nvPicPr>
        <p:blipFill>
          <a:blip r:embed="rId3">
            <a:alphaModFix/>
          </a:blip>
          <a:stretch>
            <a:fillRect/>
          </a:stretch>
        </p:blipFill>
        <p:spPr>
          <a:xfrm>
            <a:off x="287400" y="1147975"/>
            <a:ext cx="11609024" cy="548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9"/>
          <p:cNvSpPr txBox="1"/>
          <p:nvPr/>
        </p:nvSpPr>
        <p:spPr>
          <a:xfrm>
            <a:off x="287400" y="305275"/>
            <a:ext cx="26499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Explore</a:t>
            </a:r>
            <a:endParaRPr sz="4800">
              <a:solidFill>
                <a:srgbClr val="FFFFFF"/>
              </a:solidFill>
            </a:endParaRPr>
          </a:p>
        </p:txBody>
      </p:sp>
      <p:sp>
        <p:nvSpPr>
          <p:cNvPr id="66" name="Google Shape;66;p9"/>
          <p:cNvSpPr txBox="1"/>
          <p:nvPr/>
        </p:nvSpPr>
        <p:spPr>
          <a:xfrm>
            <a:off x="287400" y="1284800"/>
            <a:ext cx="116586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All time low price  from the daily line chart was $3.80 and occured on January 27, 2012 and again on January 31, 2012.</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t/>
            </a:r>
            <a:endParaRPr sz="2400">
              <a:solidFill>
                <a:srgbClr val="FFFFFF"/>
              </a:solidFill>
            </a:endParaRPr>
          </a:p>
        </p:txBody>
      </p:sp>
      <p:grpSp>
        <p:nvGrpSpPr>
          <p:cNvPr id="67" name="Google Shape;67;p9"/>
          <p:cNvGrpSpPr/>
          <p:nvPr/>
        </p:nvGrpSpPr>
        <p:grpSpPr>
          <a:xfrm>
            <a:off x="5414550" y="45189"/>
            <a:ext cx="1362877" cy="1362877"/>
            <a:chOff x="331023" y="414040"/>
            <a:chExt cx="5704800" cy="5704800"/>
          </a:xfrm>
        </p:grpSpPr>
        <p:sp>
          <p:nvSpPr>
            <p:cNvPr id="68" name="Google Shape;68;p9"/>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 name="Google Shape;69;p9"/>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70" name="Google Shape;70;p9"/>
          <p:cNvPicPr preferRelativeResize="0"/>
          <p:nvPr/>
        </p:nvPicPr>
        <p:blipFill>
          <a:blip r:embed="rId3">
            <a:alphaModFix/>
          </a:blip>
          <a:stretch>
            <a:fillRect/>
          </a:stretch>
        </p:blipFill>
        <p:spPr>
          <a:xfrm>
            <a:off x="858900" y="2263900"/>
            <a:ext cx="10515600" cy="2057400"/>
          </a:xfrm>
          <a:prstGeom prst="rect">
            <a:avLst/>
          </a:prstGeom>
          <a:noFill/>
          <a:ln>
            <a:noFill/>
          </a:ln>
        </p:spPr>
      </p:pic>
      <p:pic>
        <p:nvPicPr>
          <p:cNvPr id="71" name="Google Shape;71;p9"/>
          <p:cNvPicPr preferRelativeResize="0"/>
          <p:nvPr/>
        </p:nvPicPr>
        <p:blipFill>
          <a:blip r:embed="rId4">
            <a:alphaModFix/>
          </a:blip>
          <a:stretch>
            <a:fillRect/>
          </a:stretch>
        </p:blipFill>
        <p:spPr>
          <a:xfrm>
            <a:off x="154050" y="5436800"/>
            <a:ext cx="11925300" cy="1219200"/>
          </a:xfrm>
          <a:prstGeom prst="rect">
            <a:avLst/>
          </a:prstGeom>
          <a:noFill/>
          <a:ln>
            <a:noFill/>
          </a:ln>
        </p:spPr>
      </p:pic>
      <p:sp>
        <p:nvSpPr>
          <p:cNvPr id="72" name="Google Shape;72;p9"/>
          <p:cNvSpPr txBox="1"/>
          <p:nvPr/>
        </p:nvSpPr>
        <p:spPr>
          <a:xfrm>
            <a:off x="287400" y="4457700"/>
            <a:ext cx="116586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US" sz="2400">
                <a:solidFill>
                  <a:schemeClr val="lt1"/>
                </a:solidFill>
              </a:rPr>
              <a:t>All time high price from the daily line chart was $19,666 and occured on December 17, 2017.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0"/>
          <p:cNvSpPr txBox="1"/>
          <p:nvPr/>
        </p:nvSpPr>
        <p:spPr>
          <a:xfrm>
            <a:off x="287400" y="305275"/>
            <a:ext cx="4004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Golden Cross</a:t>
            </a:r>
            <a:endParaRPr sz="4800">
              <a:solidFill>
                <a:srgbClr val="FFFFFF"/>
              </a:solidFill>
            </a:endParaRPr>
          </a:p>
        </p:txBody>
      </p:sp>
      <p:sp>
        <p:nvSpPr>
          <p:cNvPr id="78" name="Google Shape;78;p10"/>
          <p:cNvSpPr txBox="1"/>
          <p:nvPr/>
        </p:nvSpPr>
        <p:spPr>
          <a:xfrm>
            <a:off x="287400" y="1284800"/>
            <a:ext cx="11658600" cy="3143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US" sz="2400">
                <a:solidFill>
                  <a:srgbClr val="FFFFFF"/>
                </a:solidFill>
              </a:rPr>
              <a:t>The golden cross is a technical chart pattern indicating the potential for a major market rally.</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The golden cross appears on a chart when</a:t>
            </a:r>
            <a:r>
              <a:rPr lang="en-US" sz="2400">
                <a:solidFill>
                  <a:srgbClr val="FFFFFF"/>
                </a:solidFill>
              </a:rPr>
              <a:t> a security's </a:t>
            </a:r>
            <a:r>
              <a:rPr lang="en-US" sz="2400">
                <a:solidFill>
                  <a:srgbClr val="FFFFFF"/>
                </a:solidFill>
              </a:rPr>
              <a:t>short term moving average crosses above its long term moving average.</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381000" lvl="0" marL="457200" rtl="0" algn="l">
              <a:spcBef>
                <a:spcPts val="0"/>
              </a:spcBef>
              <a:spcAft>
                <a:spcPts val="0"/>
              </a:spcAft>
              <a:buClr>
                <a:srgbClr val="FFFFFF"/>
              </a:buClr>
              <a:buSzPts val="2400"/>
              <a:buChar char="●"/>
            </a:pPr>
            <a:r>
              <a:rPr lang="en-US" sz="2400">
                <a:solidFill>
                  <a:srgbClr val="FFFFFF"/>
                </a:solidFill>
              </a:rPr>
              <a:t>The short term moving average used was a 50-day exponential and the long term moving average used was a 200-day exponential.</a:t>
            </a:r>
            <a:endParaRPr sz="2400">
              <a:solidFill>
                <a:srgbClr val="FFFFFF"/>
              </a:solidFill>
            </a:endParaRPr>
          </a:p>
        </p:txBody>
      </p:sp>
      <p:grpSp>
        <p:nvGrpSpPr>
          <p:cNvPr id="79" name="Google Shape;79;p10"/>
          <p:cNvGrpSpPr/>
          <p:nvPr/>
        </p:nvGrpSpPr>
        <p:grpSpPr>
          <a:xfrm>
            <a:off x="5414550" y="45189"/>
            <a:ext cx="1362877" cy="1362877"/>
            <a:chOff x="331023" y="414040"/>
            <a:chExt cx="5704800" cy="5704800"/>
          </a:xfrm>
        </p:grpSpPr>
        <p:sp>
          <p:nvSpPr>
            <p:cNvPr id="80" name="Google Shape;80;p10"/>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 name="Google Shape;81;p10"/>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1"/>
          <p:cNvSpPr txBox="1"/>
          <p:nvPr/>
        </p:nvSpPr>
        <p:spPr>
          <a:xfrm>
            <a:off x="287400" y="305275"/>
            <a:ext cx="4004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Golden Cross</a:t>
            </a:r>
            <a:endParaRPr sz="4800">
              <a:solidFill>
                <a:srgbClr val="FFFFFF"/>
              </a:solidFill>
            </a:endParaRPr>
          </a:p>
        </p:txBody>
      </p:sp>
      <p:grpSp>
        <p:nvGrpSpPr>
          <p:cNvPr id="87" name="Google Shape;87;p11"/>
          <p:cNvGrpSpPr/>
          <p:nvPr/>
        </p:nvGrpSpPr>
        <p:grpSpPr>
          <a:xfrm>
            <a:off x="5414550" y="45189"/>
            <a:ext cx="1362877" cy="1362877"/>
            <a:chOff x="331023" y="414040"/>
            <a:chExt cx="5704800" cy="5704800"/>
          </a:xfrm>
        </p:grpSpPr>
        <p:sp>
          <p:nvSpPr>
            <p:cNvPr id="88" name="Google Shape;88;p11"/>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 name="Google Shape;89;p11"/>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90" name="Google Shape;90;p11"/>
          <p:cNvPicPr preferRelativeResize="0"/>
          <p:nvPr/>
        </p:nvPicPr>
        <p:blipFill>
          <a:blip r:embed="rId3">
            <a:alphaModFix/>
          </a:blip>
          <a:stretch>
            <a:fillRect/>
          </a:stretch>
        </p:blipFill>
        <p:spPr>
          <a:xfrm>
            <a:off x="443350" y="1147975"/>
            <a:ext cx="11231425" cy="5391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2"/>
          <p:cNvSpPr txBox="1"/>
          <p:nvPr/>
        </p:nvSpPr>
        <p:spPr>
          <a:xfrm>
            <a:off x="287400" y="305275"/>
            <a:ext cx="4004400" cy="8427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FF"/>
                </a:solidFill>
              </a:rPr>
              <a:t>Golden Cross</a:t>
            </a:r>
            <a:endParaRPr sz="4800">
              <a:solidFill>
                <a:srgbClr val="FFFFFF"/>
              </a:solidFill>
            </a:endParaRPr>
          </a:p>
        </p:txBody>
      </p:sp>
      <p:grpSp>
        <p:nvGrpSpPr>
          <p:cNvPr id="96" name="Google Shape;96;p12"/>
          <p:cNvGrpSpPr/>
          <p:nvPr/>
        </p:nvGrpSpPr>
        <p:grpSpPr>
          <a:xfrm>
            <a:off x="5414550" y="45189"/>
            <a:ext cx="1362877" cy="1362877"/>
            <a:chOff x="331023" y="414040"/>
            <a:chExt cx="5704800" cy="5704800"/>
          </a:xfrm>
        </p:grpSpPr>
        <p:sp>
          <p:nvSpPr>
            <p:cNvPr id="97" name="Google Shape;97;p12"/>
            <p:cNvSpPr/>
            <p:nvPr/>
          </p:nvSpPr>
          <p:spPr>
            <a:xfrm>
              <a:off x="331023" y="414040"/>
              <a:ext cx="5704800" cy="5704800"/>
            </a:xfrm>
            <a:prstGeom prst="ellipse">
              <a:avLst/>
            </a:prstGeom>
            <a:solidFill>
              <a:srgbClr val="F793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12"/>
            <p:cNvSpPr/>
            <p:nvPr/>
          </p:nvSpPr>
          <p:spPr>
            <a:xfrm>
              <a:off x="1732297" y="1404675"/>
              <a:ext cx="2723060" cy="3624123"/>
            </a:xfrm>
            <a:custGeom>
              <a:rect b="b" l="l" r="r" t="t"/>
              <a:pathLst>
                <a:path extrusionOk="0" h="3624123" w="2723060">
                  <a:moveTo>
                    <a:pt x="1218382" y="1905279"/>
                  </a:moveTo>
                  <a:lnTo>
                    <a:pt x="1051614" y="2576639"/>
                  </a:lnTo>
                  <a:lnTo>
                    <a:pt x="1081311" y="2585169"/>
                  </a:lnTo>
                  <a:cubicBezTo>
                    <a:pt x="1298969" y="2649950"/>
                    <a:pt x="1914361" y="2852449"/>
                    <a:pt x="2005664" y="2455670"/>
                  </a:cubicBezTo>
                  <a:cubicBezTo>
                    <a:pt x="2108358" y="2083382"/>
                    <a:pt x="1458666" y="1949007"/>
                    <a:pt x="1243900" y="1909857"/>
                  </a:cubicBezTo>
                  <a:lnTo>
                    <a:pt x="1218382" y="1905279"/>
                  </a:lnTo>
                  <a:close/>
                  <a:moveTo>
                    <a:pt x="1451461" y="966969"/>
                  </a:moveTo>
                  <a:lnTo>
                    <a:pt x="1297825" y="1585462"/>
                  </a:lnTo>
                  <a:lnTo>
                    <a:pt x="1327295" y="1593882"/>
                  </a:lnTo>
                  <a:cubicBezTo>
                    <a:pt x="1519222" y="1650575"/>
                    <a:pt x="2016915" y="1812926"/>
                    <a:pt x="2101069" y="1442099"/>
                  </a:cubicBezTo>
                  <a:cubicBezTo>
                    <a:pt x="2177824" y="1109186"/>
                    <a:pt x="1664178" y="1005150"/>
                    <a:pt x="1476944" y="971501"/>
                  </a:cubicBezTo>
                  <a:lnTo>
                    <a:pt x="1451461" y="966969"/>
                  </a:lnTo>
                  <a:close/>
                  <a:moveTo>
                    <a:pt x="1344584" y="0"/>
                  </a:moveTo>
                  <a:lnTo>
                    <a:pt x="1671487" y="81203"/>
                  </a:lnTo>
                  <a:lnTo>
                    <a:pt x="1542443" y="600696"/>
                  </a:lnTo>
                  <a:lnTo>
                    <a:pt x="1773570" y="661967"/>
                  </a:lnTo>
                  <a:lnTo>
                    <a:pt x="1902732" y="141995"/>
                  </a:lnTo>
                  <a:lnTo>
                    <a:pt x="2229635" y="223199"/>
                  </a:lnTo>
                  <a:lnTo>
                    <a:pt x="2097157" y="756519"/>
                  </a:lnTo>
                  <a:cubicBezTo>
                    <a:pt x="2174081" y="779658"/>
                    <a:pt x="2255767" y="812322"/>
                    <a:pt x="2335072" y="840224"/>
                  </a:cubicBezTo>
                  <a:cubicBezTo>
                    <a:pt x="2999363" y="1160478"/>
                    <a:pt x="2684151" y="1877269"/>
                    <a:pt x="2324552" y="1922314"/>
                  </a:cubicBezTo>
                  <a:cubicBezTo>
                    <a:pt x="3020600" y="2255035"/>
                    <a:pt x="2529999" y="3321640"/>
                    <a:pt x="1696129" y="3139458"/>
                  </a:cubicBezTo>
                  <a:lnTo>
                    <a:pt x="1517188" y="3096262"/>
                  </a:lnTo>
                  <a:lnTo>
                    <a:pt x="1386066" y="3624123"/>
                  </a:lnTo>
                  <a:lnTo>
                    <a:pt x="1059163" y="3542919"/>
                  </a:lnTo>
                  <a:lnTo>
                    <a:pt x="1189748" y="3017219"/>
                  </a:lnTo>
                  <a:lnTo>
                    <a:pt x="956179" y="2960836"/>
                  </a:lnTo>
                  <a:lnTo>
                    <a:pt x="824545" y="3490760"/>
                  </a:lnTo>
                  <a:lnTo>
                    <a:pt x="497641" y="3409556"/>
                  </a:lnTo>
                  <a:lnTo>
                    <a:pt x="628739" y="2881793"/>
                  </a:lnTo>
                  <a:lnTo>
                    <a:pt x="0" y="2730017"/>
                  </a:lnTo>
                  <a:lnTo>
                    <a:pt x="156593" y="2363814"/>
                  </a:lnTo>
                  <a:cubicBezTo>
                    <a:pt x="275674" y="2398365"/>
                    <a:pt x="261590" y="2400365"/>
                    <a:pt x="371795" y="2423080"/>
                  </a:cubicBezTo>
                  <a:cubicBezTo>
                    <a:pt x="457460" y="2444548"/>
                    <a:pt x="500452" y="2427767"/>
                    <a:pt x="531510" y="2341701"/>
                  </a:cubicBezTo>
                  <a:cubicBezTo>
                    <a:pt x="598079" y="2089920"/>
                    <a:pt x="822255" y="1188850"/>
                    <a:pt x="874781" y="939029"/>
                  </a:cubicBezTo>
                  <a:cubicBezTo>
                    <a:pt x="885877" y="854924"/>
                    <a:pt x="836708" y="809166"/>
                    <a:pt x="772687" y="774709"/>
                  </a:cubicBezTo>
                  <a:cubicBezTo>
                    <a:pt x="651057" y="727032"/>
                    <a:pt x="597490" y="720787"/>
                    <a:pt x="502494" y="705662"/>
                  </a:cubicBezTo>
                  <a:lnTo>
                    <a:pt x="579104" y="367817"/>
                  </a:lnTo>
                  <a:cubicBezTo>
                    <a:pt x="724942" y="405705"/>
                    <a:pt x="872814" y="440818"/>
                    <a:pt x="1021286" y="475515"/>
                  </a:cubicBezTo>
                  <a:lnTo>
                    <a:pt x="1215103" y="521254"/>
                  </a:lnTo>
                  <a:lnTo>
                    <a:pt x="1344584"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99" name="Google Shape;99;p12"/>
          <p:cNvPicPr preferRelativeResize="0"/>
          <p:nvPr/>
        </p:nvPicPr>
        <p:blipFill>
          <a:blip r:embed="rId3">
            <a:alphaModFix/>
          </a:blip>
          <a:stretch>
            <a:fillRect/>
          </a:stretch>
        </p:blipFill>
        <p:spPr>
          <a:xfrm>
            <a:off x="6777427" y="1147975"/>
            <a:ext cx="5109773" cy="5311474"/>
          </a:xfrm>
          <a:prstGeom prst="rect">
            <a:avLst/>
          </a:prstGeom>
          <a:noFill/>
          <a:ln>
            <a:noFill/>
          </a:ln>
        </p:spPr>
      </p:pic>
      <p:sp>
        <p:nvSpPr>
          <p:cNvPr id="100" name="Google Shape;100;p12"/>
          <p:cNvSpPr txBox="1"/>
          <p:nvPr/>
        </p:nvSpPr>
        <p:spPr>
          <a:xfrm>
            <a:off x="519375" y="1408075"/>
            <a:ext cx="5685900" cy="5051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Char char="●"/>
            </a:pPr>
            <a:r>
              <a:rPr lang="en-US" sz="2400">
                <a:solidFill>
                  <a:schemeClr val="lt1"/>
                </a:solidFill>
              </a:rPr>
              <a:t>Start date is when 50-day EMA crosses above the 200-day EMA.</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End date is when </a:t>
            </a:r>
            <a:r>
              <a:rPr lang="en-US" sz="2400">
                <a:solidFill>
                  <a:schemeClr val="lt1"/>
                </a:solidFill>
              </a:rPr>
              <a:t>50-day EMA crosses below the 200-day EMA.</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This strategy assumes one Bitcoin was purchased on the start date and sold on the end date.</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381000" lvl="0" marL="457200" rtl="0" algn="l">
              <a:spcBef>
                <a:spcPts val="0"/>
              </a:spcBef>
              <a:spcAft>
                <a:spcPts val="0"/>
              </a:spcAft>
              <a:buClr>
                <a:schemeClr val="lt1"/>
              </a:buClr>
              <a:buSzPts val="2400"/>
              <a:buChar char="●"/>
            </a:pPr>
            <a:r>
              <a:rPr lang="en-US" sz="2400">
                <a:solidFill>
                  <a:schemeClr val="lt1"/>
                </a:solidFill>
              </a:rPr>
              <a:t>Issue here can be observed in the Third Bull Market.  We left $13,377 in potential profits on the table (ATH $19,666 - Sell Price $6,289)</a:t>
            </a:r>
            <a:endParaRPr sz="24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over and End Slide Master">
  <a:themeElements>
    <a:clrScheme name="ALLPPT-COIN">
      <a:dk1>
        <a:srgbClr val="303030"/>
      </a:dk1>
      <a:lt1>
        <a:srgbClr val="FFFFFF"/>
      </a:lt1>
      <a:dk2>
        <a:srgbClr val="303030"/>
      </a:dk2>
      <a:lt2>
        <a:srgbClr val="FFFFFF"/>
      </a:lt2>
      <a:accent1>
        <a:srgbClr val="303030"/>
      </a:accent1>
      <a:accent2>
        <a:srgbClr val="FE9900"/>
      </a:accent2>
      <a:accent3>
        <a:srgbClr val="303030"/>
      </a:accent3>
      <a:accent4>
        <a:srgbClr val="FE9900"/>
      </a:accent4>
      <a:accent5>
        <a:srgbClr val="303030"/>
      </a:accent5>
      <a:accent6>
        <a:srgbClr val="FE9900"/>
      </a:accent6>
      <a:hlink>
        <a:srgbClr val="303030"/>
      </a:hlink>
      <a:folHlink>
        <a:srgbClr val="30303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