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1FB55A-7AEF-48D3-B633-81D28D78F1A0}">
  <a:tblStyle styleId="{0F1FB55A-7AEF-48D3-B633-81D28D78F1A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5dc91711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5dc91711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5dc9171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5dc9171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7377606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7377606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73776063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73776063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73776063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73776063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73776063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73776063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73776063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73776063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73776063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73776063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5dc91711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5dc91711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5dc91711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5dc91711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5dc91711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5dc91711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5dc91711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5dc91711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6d44a33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6d44a33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6d44a33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6d44a33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6d44a330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6d44a33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6d44a330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6d44a330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6.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hyperlink" Target="https://lucid.app/lucidspark/5e29fb90-e540-4a86-909b-4d134a2ecef1/edit?viewport_loc=-646%2C-352%2C2954%2C1342%2C0_0&amp;invitationId=inv_9465c380-5fc3-432c-a271-d2af40c89b1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hyperlink" Target="https://docs.google.com/spreadsheets/d/1Ypa-ACXsn1An1Gm6vWsMMdkLrMMVjb2kzC4Pj5oAPaA/edit?usp=sharing" TargetMode="External"/><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hyperlink" Target="https://forms.gle/UebNBVtKtnN27hnA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hyperlink" Target="https://docs.google.com/spreadsheets/d/1Ypa-ACXsn1An1Gm6vWsMMdkLrMMVjb2kzC4Pj5oAPaA/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hyperlink" Target="https://docs.google.com/spreadsheets/d/1Ypa-ACXsn1An1Gm6vWsMMdkLrMMVjb2kzC4Pj5oAPaA/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hyperlink" Target="https://lucid.app/lucidspark/5e29fb90-e540-4a86-909b-4d134a2ecef1/edit?viewport_loc=-646%2C-352%2C2954%2C1342%2C0_0&amp;invitationId=inv_9465c380-5fc3-432c-a271-d2af40c89b15" TargetMode="External"/><Relationship Id="rId5" Type="http://schemas.openxmlformats.org/officeDocument/2006/relationships/image" Target="../media/image2.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Experiencia de Usuario</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API-2 - Gastón Descalzo</a:t>
            </a:r>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rotWithShape="1">
          <a:blip r:embed="rId3">
            <a:alphaModFix/>
          </a:blip>
          <a:srcRect b="0" l="0" r="0" t="0"/>
          <a:stretch/>
        </p:blipFill>
        <p:spPr>
          <a:xfrm>
            <a:off x="1763" y="0"/>
            <a:ext cx="9142225" cy="5143500"/>
          </a:xfrm>
          <a:prstGeom prst="rect">
            <a:avLst/>
          </a:prstGeom>
          <a:noFill/>
          <a:ln>
            <a:noFill/>
          </a:ln>
        </p:spPr>
      </p:pic>
      <p:pic>
        <p:nvPicPr>
          <p:cNvPr id="138" name="Google Shape;138;p22"/>
          <p:cNvPicPr preferRelativeResize="0"/>
          <p:nvPr/>
        </p:nvPicPr>
        <p:blipFill>
          <a:blip r:embed="rId4">
            <a:alphaModFix/>
          </a:blip>
          <a:stretch>
            <a:fillRect/>
          </a:stretch>
        </p:blipFill>
        <p:spPr>
          <a:xfrm>
            <a:off x="1851049" y="1002000"/>
            <a:ext cx="1891892" cy="13079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39" name="Google Shape;139;p22"/>
          <p:cNvSpPr/>
          <p:nvPr/>
        </p:nvSpPr>
        <p:spPr>
          <a:xfrm>
            <a:off x="3804050" y="1002000"/>
            <a:ext cx="4791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dk1"/>
                </a:solidFill>
              </a:rPr>
              <a:t>Javier Martínez </a:t>
            </a:r>
            <a:r>
              <a:rPr b="1" lang="es" sz="800">
                <a:solidFill>
                  <a:schemeClr val="dk1"/>
                </a:solidFill>
              </a:rPr>
              <a:t>(</a:t>
            </a:r>
            <a:r>
              <a:rPr b="1" i="1" lang="es" sz="800">
                <a:solidFill>
                  <a:schemeClr val="dk1"/>
                </a:solidFill>
              </a:rPr>
              <a:t>user persona 1</a:t>
            </a:r>
            <a:r>
              <a:rPr b="1" lang="es" sz="800">
                <a:solidFill>
                  <a:schemeClr val="dk1"/>
                </a:solidFill>
              </a:rPr>
              <a:t>)</a:t>
            </a:r>
            <a:endParaRPr b="1"/>
          </a:p>
        </p:txBody>
      </p:sp>
      <p:sp>
        <p:nvSpPr>
          <p:cNvPr id="140" name="Google Shape;140;p22"/>
          <p:cNvSpPr/>
          <p:nvPr/>
        </p:nvSpPr>
        <p:spPr>
          <a:xfrm>
            <a:off x="3811700" y="1438275"/>
            <a:ext cx="2388000" cy="8715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chemeClr val="dk1"/>
                </a:solidFill>
              </a:rPr>
              <a:t>Redes Sociales</a:t>
            </a:r>
            <a:endParaRPr b="1" sz="11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s" sz="800">
                <a:solidFill>
                  <a:schemeClr val="dk1"/>
                </a:solidFill>
              </a:rPr>
              <a:t>Facebook, Twitter, Instagram</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t/>
            </a:r>
            <a:endParaRPr b="1" sz="800">
              <a:solidFill>
                <a:schemeClr val="dk1"/>
              </a:solidFill>
            </a:endParaRPr>
          </a:p>
        </p:txBody>
      </p:sp>
      <p:sp>
        <p:nvSpPr>
          <p:cNvPr id="141" name="Google Shape;141;p22"/>
          <p:cNvSpPr/>
          <p:nvPr/>
        </p:nvSpPr>
        <p:spPr>
          <a:xfrm>
            <a:off x="6268450" y="1438275"/>
            <a:ext cx="2326800" cy="8715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chemeClr val="dk1"/>
                </a:solidFill>
              </a:rPr>
              <a:t>Intereses</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s" sz="800">
                <a:solidFill>
                  <a:schemeClr val="dk1"/>
                </a:solidFill>
              </a:rPr>
              <a:t>Musica, Tecnologia, Películas.</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
        <p:nvSpPr>
          <p:cNvPr id="142" name="Google Shape;142;p22"/>
          <p:cNvSpPr/>
          <p:nvPr/>
        </p:nvSpPr>
        <p:spPr>
          <a:xfrm>
            <a:off x="3811700" y="2370750"/>
            <a:ext cx="2388000" cy="975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es" sz="1100">
                <a:solidFill>
                  <a:schemeClr val="dk1"/>
                </a:solidFill>
              </a:rPr>
              <a:t>Contexto</a:t>
            </a:r>
            <a:endParaRPr b="1" sz="11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s" sz="800">
                <a:solidFill>
                  <a:schemeClr val="dk1"/>
                </a:solidFill>
              </a:rPr>
              <a:t>Casado 2 hijos, estudiante de la carrera de sistemas, actualmente licenciatura. Juego al futbol, voy al gym.</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Clr>
                <a:schemeClr val="dk1"/>
              </a:buClr>
              <a:buSzPts val="1100"/>
              <a:buFont typeface="Arial"/>
              <a:buNone/>
            </a:pPr>
            <a:r>
              <a:t/>
            </a:r>
            <a:endParaRPr sz="800"/>
          </a:p>
        </p:txBody>
      </p:sp>
      <p:sp>
        <p:nvSpPr>
          <p:cNvPr id="143" name="Google Shape;143;p22"/>
          <p:cNvSpPr/>
          <p:nvPr/>
        </p:nvSpPr>
        <p:spPr>
          <a:xfrm>
            <a:off x="6283825" y="3432825"/>
            <a:ext cx="2326800" cy="108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chemeClr val="dk1"/>
                </a:solidFill>
              </a:rPr>
              <a:t>Opiniones Negativas</a:t>
            </a:r>
            <a:endParaRPr sz="1100">
              <a:solidFill>
                <a:schemeClr val="dk1"/>
              </a:solidFill>
            </a:endParaRPr>
          </a:p>
          <a:p>
            <a:pPr indent="0" lvl="0" marL="457200" rtl="0" algn="l">
              <a:spcBef>
                <a:spcPts val="0"/>
              </a:spcBef>
              <a:spcAft>
                <a:spcPts val="0"/>
              </a:spcAft>
              <a:buNone/>
            </a:pPr>
            <a:r>
              <a:t/>
            </a:r>
            <a:endParaRPr sz="800">
              <a:solidFill>
                <a:schemeClr val="dk1"/>
              </a:solidFill>
            </a:endParaRPr>
          </a:p>
          <a:p>
            <a:pPr indent="-101199" lvl="0" marL="172800" rtl="0" algn="l">
              <a:spcBef>
                <a:spcPts val="0"/>
              </a:spcBef>
              <a:spcAft>
                <a:spcPts val="0"/>
              </a:spcAft>
              <a:buClr>
                <a:schemeClr val="dk1"/>
              </a:buClr>
              <a:buSzPts val="800"/>
              <a:buChar char="●"/>
            </a:pPr>
            <a:r>
              <a:rPr lang="es" sz="800">
                <a:solidFill>
                  <a:schemeClr val="dk1"/>
                </a:solidFill>
              </a:rPr>
              <a:t>Le resulto muy dificil encontrar el espectáculo que estaba buscando, debido a la gran y abrumadora oferta que tiene la página.</a:t>
            </a:r>
            <a:endParaRPr sz="800">
              <a:solidFill>
                <a:schemeClr val="dk1"/>
              </a:solidFill>
            </a:endParaRPr>
          </a:p>
          <a:p>
            <a:pPr indent="-101199" lvl="0" marL="172800" rtl="0" algn="l">
              <a:spcBef>
                <a:spcPts val="0"/>
              </a:spcBef>
              <a:spcAft>
                <a:spcPts val="0"/>
              </a:spcAft>
              <a:buClr>
                <a:schemeClr val="dk1"/>
              </a:buClr>
              <a:buSzPts val="800"/>
              <a:buChar char="●"/>
            </a:pPr>
            <a:r>
              <a:rPr lang="es" sz="800">
                <a:solidFill>
                  <a:schemeClr val="dk1"/>
                </a:solidFill>
              </a:rPr>
              <a:t>El diseño, combinación de colores.</a:t>
            </a:r>
            <a:endParaRPr sz="800">
              <a:solidFill>
                <a:schemeClr val="dk1"/>
              </a:solidFill>
            </a:endParaRPr>
          </a:p>
        </p:txBody>
      </p:sp>
      <p:sp>
        <p:nvSpPr>
          <p:cNvPr id="144" name="Google Shape;144;p22"/>
          <p:cNvSpPr/>
          <p:nvPr/>
        </p:nvSpPr>
        <p:spPr>
          <a:xfrm>
            <a:off x="3811700" y="3432825"/>
            <a:ext cx="2388000" cy="1085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br>
              <a:rPr b="1" lang="es" sz="1100">
                <a:solidFill>
                  <a:schemeClr val="dk1"/>
                </a:solidFill>
              </a:rPr>
            </a:br>
            <a:r>
              <a:rPr b="1" lang="es" sz="1100">
                <a:solidFill>
                  <a:schemeClr val="dk1"/>
                </a:solidFill>
              </a:rPr>
              <a:t>Propuestas de mejora</a:t>
            </a:r>
            <a:endParaRPr b="1" sz="1100">
              <a:solidFill>
                <a:schemeClr val="dk1"/>
              </a:solidFill>
            </a:endParaRPr>
          </a:p>
          <a:p>
            <a:pPr indent="0" lvl="0" marL="457200" rtl="0" algn="l">
              <a:spcBef>
                <a:spcPts val="0"/>
              </a:spcBef>
              <a:spcAft>
                <a:spcPts val="0"/>
              </a:spcAft>
              <a:buNone/>
            </a:pPr>
            <a:r>
              <a:t/>
            </a:r>
            <a:endParaRPr sz="800">
              <a:solidFill>
                <a:schemeClr val="dk1"/>
              </a:solidFill>
            </a:endParaRPr>
          </a:p>
          <a:p>
            <a:pPr indent="-137200" lvl="0" marL="172800" rtl="0" algn="l">
              <a:spcBef>
                <a:spcPts val="0"/>
              </a:spcBef>
              <a:spcAft>
                <a:spcPts val="0"/>
              </a:spcAft>
              <a:buClr>
                <a:schemeClr val="dk1"/>
              </a:buClr>
              <a:buSzPts val="800"/>
              <a:buChar char="●"/>
            </a:pPr>
            <a:r>
              <a:rPr lang="es" sz="800">
                <a:solidFill>
                  <a:schemeClr val="dk1"/>
                </a:solidFill>
              </a:rPr>
              <a:t>Agregar algún beneficio (</a:t>
            </a:r>
            <a:r>
              <a:rPr i="1" lang="es" sz="800">
                <a:solidFill>
                  <a:schemeClr val="dk1"/>
                </a:solidFill>
              </a:rPr>
              <a:t>descuento en entradas, acceso a un sorteo</a:t>
            </a:r>
            <a:r>
              <a:rPr lang="es" sz="800">
                <a:solidFill>
                  <a:schemeClr val="dk1"/>
                </a:solidFill>
              </a:rPr>
              <a:t>)</a:t>
            </a:r>
            <a:endParaRPr sz="800">
              <a:solidFill>
                <a:schemeClr val="dk1"/>
              </a:solidFill>
            </a:endParaRPr>
          </a:p>
          <a:p>
            <a:pPr indent="-137200" lvl="0" marL="172800" rtl="0" algn="l">
              <a:spcBef>
                <a:spcPts val="0"/>
              </a:spcBef>
              <a:spcAft>
                <a:spcPts val="0"/>
              </a:spcAft>
              <a:buClr>
                <a:schemeClr val="dk1"/>
              </a:buClr>
              <a:buSzPts val="800"/>
              <a:buChar char="●"/>
            </a:pPr>
            <a:r>
              <a:rPr lang="es" sz="800">
                <a:solidFill>
                  <a:schemeClr val="dk1"/>
                </a:solidFill>
              </a:rPr>
              <a:t>Navegar siempre en la misma ventana.</a:t>
            </a:r>
            <a:endParaRPr sz="800">
              <a:solidFill>
                <a:schemeClr val="dk1"/>
              </a:solidFill>
            </a:endParaRPr>
          </a:p>
          <a:p>
            <a:pPr indent="-137200" lvl="0" marL="172800" rtl="0" algn="l">
              <a:spcBef>
                <a:spcPts val="0"/>
              </a:spcBef>
              <a:spcAft>
                <a:spcPts val="0"/>
              </a:spcAft>
              <a:buClr>
                <a:schemeClr val="dk1"/>
              </a:buClr>
              <a:buSzPts val="800"/>
              <a:buChar char="●"/>
            </a:pPr>
            <a:r>
              <a:rPr lang="es" sz="800">
                <a:solidFill>
                  <a:schemeClr val="dk1"/>
                </a:solidFill>
              </a:rPr>
              <a:t>Ordenar el contenido</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
        <p:nvSpPr>
          <p:cNvPr id="145" name="Google Shape;145;p22"/>
          <p:cNvSpPr/>
          <p:nvPr/>
        </p:nvSpPr>
        <p:spPr>
          <a:xfrm>
            <a:off x="1851050" y="2370750"/>
            <a:ext cx="1891800" cy="21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chemeClr val="dk1"/>
                </a:solidFill>
              </a:rPr>
              <a:t>Demográfico</a:t>
            </a:r>
            <a:br>
              <a:rPr b="1" lang="es" sz="1100">
                <a:solidFill>
                  <a:schemeClr val="dk1"/>
                </a:solidFill>
              </a:rPr>
            </a:br>
            <a:endParaRPr b="1"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Nombre: Javier</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Apellido: Martinez</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Edad: 38</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Género: Masculino</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Localidad: Gran Buenos Aires</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Nacionalidad: Argentino</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Ocupación: Arquitecto IT</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Nivel estudios: Universitario</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
        <p:nvSpPr>
          <p:cNvPr id="146" name="Google Shape;146;p22"/>
          <p:cNvSpPr/>
          <p:nvPr/>
        </p:nvSpPr>
        <p:spPr>
          <a:xfrm>
            <a:off x="6268550" y="2370750"/>
            <a:ext cx="2326800" cy="975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chemeClr val="dk1"/>
                </a:solidFill>
              </a:rPr>
              <a:t>Opiniones Positivas</a:t>
            </a:r>
            <a:endParaRPr b="1" sz="1100">
              <a:solidFill>
                <a:schemeClr val="dk1"/>
              </a:solidFill>
            </a:endParaRPr>
          </a:p>
          <a:p>
            <a:pPr indent="0" lvl="0" marL="0" rtl="0" algn="l">
              <a:spcBef>
                <a:spcPts val="0"/>
              </a:spcBef>
              <a:spcAft>
                <a:spcPts val="0"/>
              </a:spcAft>
              <a:buNone/>
            </a:pPr>
            <a:r>
              <a:t/>
            </a:r>
            <a:endParaRPr sz="800">
              <a:solidFill>
                <a:schemeClr val="dk1"/>
              </a:solidFill>
            </a:endParaRPr>
          </a:p>
          <a:p>
            <a:pPr indent="-137200" lvl="0" marL="172800" rtl="0" algn="l">
              <a:spcBef>
                <a:spcPts val="0"/>
              </a:spcBef>
              <a:spcAft>
                <a:spcPts val="0"/>
              </a:spcAft>
              <a:buClr>
                <a:schemeClr val="dk1"/>
              </a:buClr>
              <a:buSzPts val="800"/>
              <a:buChar char="●"/>
            </a:pPr>
            <a:r>
              <a:rPr lang="es" sz="800">
                <a:solidFill>
                  <a:schemeClr val="dk1"/>
                </a:solidFill>
              </a:rPr>
              <a:t>La página funciona rápido desde el celular</a:t>
            </a:r>
            <a:endParaRPr sz="800">
              <a:solidFill>
                <a:schemeClr val="dk1"/>
              </a:solidFill>
            </a:endParaRPr>
          </a:p>
          <a:p>
            <a:pPr indent="-137200" lvl="0" marL="172800" rtl="0" algn="l">
              <a:spcBef>
                <a:spcPts val="0"/>
              </a:spcBef>
              <a:spcAft>
                <a:spcPts val="0"/>
              </a:spcAft>
              <a:buClr>
                <a:schemeClr val="dk1"/>
              </a:buClr>
              <a:buSzPts val="800"/>
              <a:buChar char="●"/>
            </a:pPr>
            <a:r>
              <a:rPr lang="es" sz="800">
                <a:solidFill>
                  <a:schemeClr val="dk1"/>
                </a:solidFill>
              </a:rPr>
              <a:t>Imagenes de buena calidad</a:t>
            </a:r>
            <a:endParaRPr sz="800">
              <a:solidFill>
                <a:schemeClr val="dk1"/>
              </a:solidFill>
            </a:endParaRPr>
          </a:p>
          <a:p>
            <a:pPr indent="-137200" lvl="0" marL="172800" rtl="0" algn="l">
              <a:spcBef>
                <a:spcPts val="0"/>
              </a:spcBef>
              <a:spcAft>
                <a:spcPts val="0"/>
              </a:spcAft>
              <a:buClr>
                <a:schemeClr val="dk1"/>
              </a:buClr>
              <a:buSzPts val="800"/>
              <a:buChar char="●"/>
            </a:pPr>
            <a:r>
              <a:rPr lang="es" sz="800">
                <a:solidFill>
                  <a:schemeClr val="dk1"/>
                </a:solidFill>
              </a:rPr>
              <a:t>La idea de la página y su función.</a:t>
            </a:r>
            <a:endParaRPr sz="1100">
              <a:solidFill>
                <a:schemeClr val="dk1"/>
              </a:solidFill>
            </a:endParaRPr>
          </a:p>
          <a:p>
            <a:pPr indent="0" lvl="0" marL="0" rtl="0" algn="l">
              <a:spcBef>
                <a:spcPts val="0"/>
              </a:spcBef>
              <a:spcAft>
                <a:spcPts val="0"/>
              </a:spcAft>
              <a:buNone/>
            </a:pPr>
            <a:r>
              <a:t/>
            </a:r>
            <a:endParaRPr sz="800"/>
          </a:p>
        </p:txBody>
      </p:sp>
      <p:pic>
        <p:nvPicPr>
          <p:cNvPr id="147" name="Google Shape;147;p22"/>
          <p:cNvPicPr preferRelativeResize="0"/>
          <p:nvPr/>
        </p:nvPicPr>
        <p:blipFill>
          <a:blip r:embed="rId5">
            <a:alphaModFix/>
          </a:blip>
          <a:stretch>
            <a:fillRect/>
          </a:stretch>
        </p:blipFill>
        <p:spPr>
          <a:xfrm>
            <a:off x="3215000" y="430463"/>
            <a:ext cx="3581400" cy="257175"/>
          </a:xfrm>
          <a:prstGeom prst="rect">
            <a:avLst/>
          </a:prstGeom>
          <a:noFill/>
          <a:ln>
            <a:noFill/>
          </a:ln>
        </p:spPr>
      </p:pic>
      <p:sp>
        <p:nvSpPr>
          <p:cNvPr id="148" name="Google Shape;14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3"/>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154" name="Google Shape;154;p23"/>
          <p:cNvSpPr/>
          <p:nvPr/>
        </p:nvSpPr>
        <p:spPr>
          <a:xfrm>
            <a:off x="3804050" y="1002000"/>
            <a:ext cx="4791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dk1"/>
                </a:solidFill>
              </a:rPr>
              <a:t>Maria </a:t>
            </a:r>
            <a:r>
              <a:rPr b="1" lang="es">
                <a:solidFill>
                  <a:schemeClr val="dk1"/>
                </a:solidFill>
              </a:rPr>
              <a:t>Mutti </a:t>
            </a:r>
            <a:r>
              <a:rPr b="1" lang="es" sz="800">
                <a:solidFill>
                  <a:schemeClr val="dk1"/>
                </a:solidFill>
              </a:rPr>
              <a:t>(</a:t>
            </a:r>
            <a:r>
              <a:rPr b="1" i="1" lang="es" sz="800">
                <a:solidFill>
                  <a:schemeClr val="dk1"/>
                </a:solidFill>
              </a:rPr>
              <a:t>user persona 2</a:t>
            </a:r>
            <a:r>
              <a:rPr b="1" lang="es" sz="800">
                <a:solidFill>
                  <a:schemeClr val="dk1"/>
                </a:solidFill>
              </a:rPr>
              <a:t>)</a:t>
            </a:r>
            <a:endParaRPr b="1"/>
          </a:p>
        </p:txBody>
      </p:sp>
      <p:sp>
        <p:nvSpPr>
          <p:cNvPr id="155" name="Google Shape;155;p23"/>
          <p:cNvSpPr/>
          <p:nvPr/>
        </p:nvSpPr>
        <p:spPr>
          <a:xfrm>
            <a:off x="3811700" y="1438275"/>
            <a:ext cx="2388000" cy="8715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chemeClr val="dk1"/>
                </a:solidFill>
              </a:rPr>
              <a:t>Redes Sociales</a:t>
            </a:r>
            <a:endParaRPr b="1" sz="11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rPr b="1" lang="es" sz="800">
                <a:solidFill>
                  <a:schemeClr val="dk1"/>
                </a:solidFill>
              </a:rPr>
              <a:t>Instagram, Whatsapp, LinkedIn</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t/>
            </a:r>
            <a:endParaRPr b="1" sz="800">
              <a:solidFill>
                <a:schemeClr val="dk1"/>
              </a:solidFill>
            </a:endParaRPr>
          </a:p>
        </p:txBody>
      </p:sp>
      <p:sp>
        <p:nvSpPr>
          <p:cNvPr id="156" name="Google Shape;156;p23"/>
          <p:cNvSpPr/>
          <p:nvPr/>
        </p:nvSpPr>
        <p:spPr>
          <a:xfrm>
            <a:off x="6268450" y="1438275"/>
            <a:ext cx="2326800" cy="8715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chemeClr val="dk1"/>
                </a:solidFill>
              </a:rPr>
              <a:t>Intereses</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s" sz="800">
                <a:solidFill>
                  <a:schemeClr val="dk1"/>
                </a:solidFill>
              </a:rPr>
              <a:t>Espectáculos</a:t>
            </a:r>
            <a:r>
              <a:rPr lang="es" sz="800">
                <a:solidFill>
                  <a:schemeClr val="dk1"/>
                </a:solidFill>
              </a:rPr>
              <a:t> Teatrales, Películas, </a:t>
            </a:r>
            <a:r>
              <a:rPr lang="es" sz="800">
                <a:solidFill>
                  <a:schemeClr val="dk1"/>
                </a:solidFill>
              </a:rPr>
              <a:t>Tecnología.</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
        <p:nvSpPr>
          <p:cNvPr id="157" name="Google Shape;157;p23"/>
          <p:cNvSpPr/>
          <p:nvPr/>
        </p:nvSpPr>
        <p:spPr>
          <a:xfrm>
            <a:off x="3811700" y="2370750"/>
            <a:ext cx="2388000" cy="975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es" sz="1100">
                <a:solidFill>
                  <a:schemeClr val="dk1"/>
                </a:solidFill>
              </a:rPr>
              <a:t>Contexto</a:t>
            </a:r>
            <a:endParaRPr b="1" sz="11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s" sz="800">
                <a:solidFill>
                  <a:schemeClr val="dk1"/>
                </a:solidFill>
              </a:rPr>
              <a:t>Programadora estudiante de recibida de Teclab, trabajo como programadora freelance, soy soltera, en mis ratos libres me gusta tocar la guitarra.</a:t>
            </a:r>
            <a:endParaRPr sz="800">
              <a:solidFill>
                <a:schemeClr val="dk1"/>
              </a:solidFill>
            </a:endParaRPr>
          </a:p>
          <a:p>
            <a:pPr indent="0" lvl="0" marL="0" rtl="0" algn="l">
              <a:spcBef>
                <a:spcPts val="0"/>
              </a:spcBef>
              <a:spcAft>
                <a:spcPts val="0"/>
              </a:spcAft>
              <a:buClr>
                <a:schemeClr val="dk1"/>
              </a:buClr>
              <a:buSzPts val="1100"/>
              <a:buFont typeface="Arial"/>
              <a:buNone/>
            </a:pPr>
            <a:r>
              <a:t/>
            </a:r>
            <a:endParaRPr sz="800"/>
          </a:p>
        </p:txBody>
      </p:sp>
      <p:sp>
        <p:nvSpPr>
          <p:cNvPr id="158" name="Google Shape;158;p23"/>
          <p:cNvSpPr/>
          <p:nvPr/>
        </p:nvSpPr>
        <p:spPr>
          <a:xfrm>
            <a:off x="6283825" y="3432825"/>
            <a:ext cx="2326800" cy="108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chemeClr val="dk1"/>
                </a:solidFill>
              </a:rPr>
              <a:t>Opiniones Negativas</a:t>
            </a:r>
            <a:endParaRPr sz="1100">
              <a:solidFill>
                <a:schemeClr val="dk1"/>
              </a:solidFill>
            </a:endParaRPr>
          </a:p>
          <a:p>
            <a:pPr indent="0" lvl="0" marL="457200" rtl="0" algn="l">
              <a:spcBef>
                <a:spcPts val="0"/>
              </a:spcBef>
              <a:spcAft>
                <a:spcPts val="0"/>
              </a:spcAft>
              <a:buNone/>
            </a:pPr>
            <a:r>
              <a:t/>
            </a:r>
            <a:endParaRPr sz="800">
              <a:solidFill>
                <a:schemeClr val="dk1"/>
              </a:solidFill>
            </a:endParaRPr>
          </a:p>
          <a:p>
            <a:pPr indent="-101199" lvl="0" marL="172800" rtl="0" algn="l">
              <a:spcBef>
                <a:spcPts val="0"/>
              </a:spcBef>
              <a:spcAft>
                <a:spcPts val="0"/>
              </a:spcAft>
              <a:buClr>
                <a:schemeClr val="dk1"/>
              </a:buClr>
              <a:buSzPts val="800"/>
              <a:buChar char="●"/>
            </a:pPr>
            <a:r>
              <a:rPr lang="es" sz="800">
                <a:solidFill>
                  <a:schemeClr val="dk1"/>
                </a:solidFill>
              </a:rPr>
              <a:t>Scroll </a:t>
            </a:r>
            <a:r>
              <a:rPr lang="es" sz="800">
                <a:solidFill>
                  <a:schemeClr val="dk1"/>
                </a:solidFill>
              </a:rPr>
              <a:t>infinito.</a:t>
            </a:r>
            <a:endParaRPr sz="800">
              <a:solidFill>
                <a:schemeClr val="dk1"/>
              </a:solidFill>
            </a:endParaRPr>
          </a:p>
          <a:p>
            <a:pPr indent="-101199" lvl="0" marL="172800" rtl="0" algn="l">
              <a:spcBef>
                <a:spcPts val="0"/>
              </a:spcBef>
              <a:spcAft>
                <a:spcPts val="0"/>
              </a:spcAft>
              <a:buClr>
                <a:schemeClr val="dk1"/>
              </a:buClr>
              <a:buSzPts val="800"/>
              <a:buChar char="●"/>
            </a:pPr>
            <a:r>
              <a:rPr lang="es" sz="800">
                <a:solidFill>
                  <a:schemeClr val="dk1"/>
                </a:solidFill>
              </a:rPr>
              <a:t>Diseño muy “apagado”, “triste”.</a:t>
            </a:r>
            <a:endParaRPr sz="800">
              <a:solidFill>
                <a:schemeClr val="dk1"/>
              </a:solidFill>
            </a:endParaRPr>
          </a:p>
          <a:p>
            <a:pPr indent="-101199" lvl="0" marL="172800" rtl="0" algn="l">
              <a:spcBef>
                <a:spcPts val="0"/>
              </a:spcBef>
              <a:spcAft>
                <a:spcPts val="0"/>
              </a:spcAft>
              <a:buClr>
                <a:schemeClr val="dk1"/>
              </a:buClr>
              <a:buSzPts val="800"/>
              <a:buChar char="●"/>
            </a:pPr>
            <a:r>
              <a:rPr lang="es" sz="800">
                <a:solidFill>
                  <a:schemeClr val="dk1"/>
                </a:solidFill>
              </a:rPr>
              <a:t>Temas de seguridad en las requests http</a:t>
            </a:r>
            <a:endParaRPr sz="800">
              <a:solidFill>
                <a:schemeClr val="dk1"/>
              </a:solidFill>
            </a:endParaRPr>
          </a:p>
          <a:p>
            <a:pPr indent="-101199" lvl="0" marL="172800" rtl="0" algn="l">
              <a:spcBef>
                <a:spcPts val="0"/>
              </a:spcBef>
              <a:spcAft>
                <a:spcPts val="0"/>
              </a:spcAft>
              <a:buClr>
                <a:schemeClr val="dk1"/>
              </a:buClr>
              <a:buSzPts val="800"/>
              <a:buChar char="●"/>
            </a:pPr>
            <a:r>
              <a:rPr lang="es" sz="800">
                <a:solidFill>
                  <a:schemeClr val="dk1"/>
                </a:solidFill>
              </a:rPr>
              <a:t>La </a:t>
            </a:r>
            <a:r>
              <a:rPr lang="es" sz="800">
                <a:solidFill>
                  <a:schemeClr val="dk1"/>
                </a:solidFill>
              </a:rPr>
              <a:t>página</a:t>
            </a:r>
            <a:r>
              <a:rPr lang="es" sz="800">
                <a:solidFill>
                  <a:schemeClr val="dk1"/>
                </a:solidFill>
              </a:rPr>
              <a:t> no es un sitio seguro (no es https)</a:t>
            </a:r>
            <a:endParaRPr sz="800">
              <a:solidFill>
                <a:schemeClr val="dk1"/>
              </a:solidFill>
            </a:endParaRPr>
          </a:p>
        </p:txBody>
      </p:sp>
      <p:sp>
        <p:nvSpPr>
          <p:cNvPr id="159" name="Google Shape;159;p23"/>
          <p:cNvSpPr/>
          <p:nvPr/>
        </p:nvSpPr>
        <p:spPr>
          <a:xfrm>
            <a:off x="3811700" y="3432825"/>
            <a:ext cx="2388000" cy="1085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br>
              <a:rPr b="1" lang="es" sz="1100">
                <a:solidFill>
                  <a:schemeClr val="dk1"/>
                </a:solidFill>
              </a:rPr>
            </a:br>
            <a:r>
              <a:rPr b="1" lang="es" sz="1100">
                <a:solidFill>
                  <a:schemeClr val="dk1"/>
                </a:solidFill>
              </a:rPr>
              <a:t>Propuestas de mejora</a:t>
            </a:r>
            <a:endParaRPr b="1" sz="1100">
              <a:solidFill>
                <a:schemeClr val="dk1"/>
              </a:solidFill>
            </a:endParaRPr>
          </a:p>
          <a:p>
            <a:pPr indent="0" lvl="0" marL="457200" rtl="0" algn="l">
              <a:spcBef>
                <a:spcPts val="0"/>
              </a:spcBef>
              <a:spcAft>
                <a:spcPts val="0"/>
              </a:spcAft>
              <a:buNone/>
            </a:pPr>
            <a:r>
              <a:t/>
            </a:r>
            <a:endParaRPr sz="800">
              <a:solidFill>
                <a:schemeClr val="dk1"/>
              </a:solidFill>
            </a:endParaRPr>
          </a:p>
          <a:p>
            <a:pPr indent="-137200" lvl="0" marL="172800" rtl="0" algn="l">
              <a:spcBef>
                <a:spcPts val="0"/>
              </a:spcBef>
              <a:spcAft>
                <a:spcPts val="0"/>
              </a:spcAft>
              <a:buClr>
                <a:schemeClr val="dk1"/>
              </a:buClr>
              <a:buSzPts val="800"/>
              <a:buChar char="●"/>
            </a:pPr>
            <a:r>
              <a:rPr lang="es" sz="800">
                <a:solidFill>
                  <a:schemeClr val="dk1"/>
                </a:solidFill>
              </a:rPr>
              <a:t>Mejorar el diseño, la tonalidad de colores, </a:t>
            </a:r>
            <a:r>
              <a:rPr lang="es" sz="800">
                <a:solidFill>
                  <a:schemeClr val="dk1"/>
                </a:solidFill>
              </a:rPr>
              <a:t>agregaría</a:t>
            </a:r>
            <a:r>
              <a:rPr lang="es" sz="800">
                <a:solidFill>
                  <a:schemeClr val="dk1"/>
                </a:solidFill>
              </a:rPr>
              <a:t> </a:t>
            </a:r>
            <a:r>
              <a:rPr lang="es" sz="800">
                <a:solidFill>
                  <a:schemeClr val="dk1"/>
                </a:solidFill>
              </a:rPr>
              <a:t>algún</a:t>
            </a:r>
            <a:r>
              <a:rPr lang="es" sz="800">
                <a:solidFill>
                  <a:schemeClr val="dk1"/>
                </a:solidFill>
              </a:rPr>
              <a:t> video o </a:t>
            </a:r>
            <a:r>
              <a:rPr lang="es" sz="800">
                <a:solidFill>
                  <a:schemeClr val="dk1"/>
                </a:solidFill>
              </a:rPr>
              <a:t>animación</a:t>
            </a:r>
            <a:r>
              <a:rPr lang="es" sz="800">
                <a:solidFill>
                  <a:schemeClr val="dk1"/>
                </a:solidFill>
              </a:rPr>
              <a:t>.</a:t>
            </a:r>
            <a:endParaRPr sz="800">
              <a:solidFill>
                <a:schemeClr val="dk1"/>
              </a:solidFill>
            </a:endParaRPr>
          </a:p>
          <a:p>
            <a:pPr indent="-137200" lvl="0" marL="172800" rtl="0" algn="l">
              <a:spcBef>
                <a:spcPts val="0"/>
              </a:spcBef>
              <a:spcAft>
                <a:spcPts val="0"/>
              </a:spcAft>
              <a:buClr>
                <a:schemeClr val="dk1"/>
              </a:buClr>
              <a:buSzPts val="800"/>
              <a:buChar char="●"/>
            </a:pPr>
            <a:r>
              <a:rPr lang="es" sz="800">
                <a:solidFill>
                  <a:schemeClr val="dk1"/>
                </a:solidFill>
              </a:rPr>
              <a:t>Mejoraría</a:t>
            </a:r>
            <a:r>
              <a:rPr lang="es" sz="800">
                <a:solidFill>
                  <a:schemeClr val="dk1"/>
                </a:solidFill>
              </a:rPr>
              <a:t> la </a:t>
            </a:r>
            <a:r>
              <a:rPr lang="es" sz="800">
                <a:solidFill>
                  <a:schemeClr val="dk1"/>
                </a:solidFill>
              </a:rPr>
              <a:t>resolución</a:t>
            </a:r>
            <a:r>
              <a:rPr lang="es" sz="800">
                <a:solidFill>
                  <a:schemeClr val="dk1"/>
                </a:solidFill>
              </a:rPr>
              <a:t> de pantalla para </a:t>
            </a:r>
            <a:r>
              <a:rPr lang="es" sz="800">
                <a:solidFill>
                  <a:schemeClr val="dk1"/>
                </a:solidFill>
              </a:rPr>
              <a:t>navegar</a:t>
            </a:r>
            <a:r>
              <a:rPr lang="es" sz="800">
                <a:solidFill>
                  <a:schemeClr val="dk1"/>
                </a:solidFill>
              </a:rPr>
              <a:t> desde una pc de escritorio.</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
        <p:nvSpPr>
          <p:cNvPr id="160" name="Google Shape;160;p23"/>
          <p:cNvSpPr/>
          <p:nvPr/>
        </p:nvSpPr>
        <p:spPr>
          <a:xfrm>
            <a:off x="1851050" y="2370750"/>
            <a:ext cx="1891800" cy="21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chemeClr val="dk1"/>
                </a:solidFill>
              </a:rPr>
              <a:t>Demográfico</a:t>
            </a:r>
            <a:br>
              <a:rPr b="1" lang="es" sz="1100">
                <a:solidFill>
                  <a:schemeClr val="dk1"/>
                </a:solidFill>
              </a:rPr>
            </a:br>
            <a:endParaRPr b="1"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Nombre: Maria</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Apellido: Mutti</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Edad: 35</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Género: Femenino</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Localidad: CABA</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Nacionalidad: Argentina</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Ocupación: Programador</a:t>
            </a:r>
            <a:endParaRPr sz="800">
              <a:solidFill>
                <a:schemeClr val="dk1"/>
              </a:solidFill>
            </a:endParaRPr>
          </a:p>
          <a:p>
            <a:pPr indent="-137199" lvl="0" marL="208799" rtl="0" algn="l">
              <a:spcBef>
                <a:spcPts val="0"/>
              </a:spcBef>
              <a:spcAft>
                <a:spcPts val="0"/>
              </a:spcAft>
              <a:buClr>
                <a:schemeClr val="dk1"/>
              </a:buClr>
              <a:buSzPts val="800"/>
              <a:buChar char="●"/>
            </a:pPr>
            <a:r>
              <a:rPr lang="es" sz="800">
                <a:solidFill>
                  <a:schemeClr val="dk1"/>
                </a:solidFill>
              </a:rPr>
              <a:t>Nivel estudios: Terciario</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
        <p:nvSpPr>
          <p:cNvPr id="161" name="Google Shape;161;p23"/>
          <p:cNvSpPr/>
          <p:nvPr/>
        </p:nvSpPr>
        <p:spPr>
          <a:xfrm>
            <a:off x="6268550" y="2370750"/>
            <a:ext cx="2326800" cy="975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1100">
                <a:solidFill>
                  <a:schemeClr val="dk1"/>
                </a:solidFill>
              </a:rPr>
              <a:t>Opiniones Positivas</a:t>
            </a:r>
            <a:endParaRPr b="1" sz="1100">
              <a:solidFill>
                <a:schemeClr val="dk1"/>
              </a:solidFill>
            </a:endParaRPr>
          </a:p>
          <a:p>
            <a:pPr indent="0" lvl="0" marL="0" rtl="0" algn="l">
              <a:spcBef>
                <a:spcPts val="0"/>
              </a:spcBef>
              <a:spcAft>
                <a:spcPts val="0"/>
              </a:spcAft>
              <a:buNone/>
            </a:pPr>
            <a:r>
              <a:t/>
            </a:r>
            <a:endParaRPr sz="800">
              <a:solidFill>
                <a:schemeClr val="dk1"/>
              </a:solidFill>
            </a:endParaRPr>
          </a:p>
          <a:p>
            <a:pPr indent="-137200" lvl="0" marL="172800" rtl="0" algn="l">
              <a:spcBef>
                <a:spcPts val="0"/>
              </a:spcBef>
              <a:spcAft>
                <a:spcPts val="0"/>
              </a:spcAft>
              <a:buClr>
                <a:schemeClr val="dk1"/>
              </a:buClr>
              <a:buSzPts val="800"/>
              <a:buChar char="●"/>
            </a:pPr>
            <a:r>
              <a:rPr lang="es" sz="800">
                <a:solidFill>
                  <a:schemeClr val="dk1"/>
                </a:solidFill>
              </a:rPr>
              <a:t>La página tiene una excelente cantidad de oferta teatral.</a:t>
            </a:r>
            <a:endParaRPr sz="1100">
              <a:solidFill>
                <a:schemeClr val="dk1"/>
              </a:solidFill>
            </a:endParaRPr>
          </a:p>
          <a:p>
            <a:pPr indent="0" lvl="0" marL="0" rtl="0" algn="l">
              <a:spcBef>
                <a:spcPts val="0"/>
              </a:spcBef>
              <a:spcAft>
                <a:spcPts val="0"/>
              </a:spcAft>
              <a:buNone/>
            </a:pPr>
            <a:r>
              <a:t/>
            </a:r>
            <a:endParaRPr sz="800"/>
          </a:p>
        </p:txBody>
      </p:sp>
      <p:pic>
        <p:nvPicPr>
          <p:cNvPr id="162" name="Google Shape;162;p23"/>
          <p:cNvPicPr preferRelativeResize="0"/>
          <p:nvPr/>
        </p:nvPicPr>
        <p:blipFill>
          <a:blip r:embed="rId4">
            <a:alphaModFix/>
          </a:blip>
          <a:stretch>
            <a:fillRect/>
          </a:stretch>
        </p:blipFill>
        <p:spPr>
          <a:xfrm>
            <a:off x="3215000" y="430463"/>
            <a:ext cx="3581400" cy="257175"/>
          </a:xfrm>
          <a:prstGeom prst="rect">
            <a:avLst/>
          </a:prstGeom>
          <a:noFill/>
          <a:ln>
            <a:noFill/>
          </a:ln>
        </p:spPr>
      </p:pic>
      <p:pic>
        <p:nvPicPr>
          <p:cNvPr id="163" name="Google Shape;163;p23"/>
          <p:cNvPicPr preferRelativeResize="0"/>
          <p:nvPr/>
        </p:nvPicPr>
        <p:blipFill>
          <a:blip r:embed="rId5">
            <a:alphaModFix/>
          </a:blip>
          <a:stretch>
            <a:fillRect/>
          </a:stretch>
        </p:blipFill>
        <p:spPr>
          <a:xfrm>
            <a:off x="1851051" y="1009675"/>
            <a:ext cx="1891800" cy="12925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64" name="Google Shape;16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4"/>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170" name="Google Shape;17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pic>
        <p:nvPicPr>
          <p:cNvPr id="171" name="Google Shape;171;p24"/>
          <p:cNvPicPr preferRelativeResize="0"/>
          <p:nvPr/>
        </p:nvPicPr>
        <p:blipFill>
          <a:blip r:embed="rId4">
            <a:alphaModFix/>
          </a:blip>
          <a:stretch>
            <a:fillRect/>
          </a:stretch>
        </p:blipFill>
        <p:spPr>
          <a:xfrm>
            <a:off x="2404275" y="340850"/>
            <a:ext cx="5202851" cy="436425"/>
          </a:xfrm>
          <a:prstGeom prst="rect">
            <a:avLst/>
          </a:prstGeom>
          <a:noFill/>
          <a:ln>
            <a:noFill/>
          </a:ln>
        </p:spPr>
      </p:pic>
      <p:pic>
        <p:nvPicPr>
          <p:cNvPr id="172" name="Google Shape;172;p24"/>
          <p:cNvPicPr preferRelativeResize="0"/>
          <p:nvPr/>
        </p:nvPicPr>
        <p:blipFill>
          <a:blip r:embed="rId5">
            <a:alphaModFix/>
          </a:blip>
          <a:stretch>
            <a:fillRect/>
          </a:stretch>
        </p:blipFill>
        <p:spPr>
          <a:xfrm>
            <a:off x="2285258" y="1584250"/>
            <a:ext cx="4575268" cy="3222850"/>
          </a:xfrm>
          <a:prstGeom prst="rect">
            <a:avLst/>
          </a:prstGeom>
          <a:noFill/>
          <a:ln>
            <a:noFill/>
          </a:ln>
        </p:spPr>
      </p:pic>
      <p:sp>
        <p:nvSpPr>
          <p:cNvPr id="173" name="Google Shape;173;p24"/>
          <p:cNvSpPr txBox="1"/>
          <p:nvPr>
            <p:ph idx="4294967295" type="body"/>
          </p:nvPr>
        </p:nvSpPr>
        <p:spPr>
          <a:xfrm>
            <a:off x="865950" y="1043525"/>
            <a:ext cx="7412100" cy="59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900"/>
              <a:t>Explicación</a:t>
            </a:r>
            <a:r>
              <a:rPr lang="es" sz="900"/>
              <a:t>: </a:t>
            </a:r>
            <a:r>
              <a:rPr i="1" lang="es" sz="900"/>
              <a:t>Con el fin de realizar el </a:t>
            </a:r>
            <a:r>
              <a:rPr i="1" lang="es" sz="900" u="sng">
                <a:solidFill>
                  <a:schemeClr val="hlink"/>
                </a:solidFill>
                <a:hlinkClick r:id="rId6"/>
              </a:rPr>
              <a:t>cuadro </a:t>
            </a:r>
            <a:r>
              <a:rPr i="1" lang="es" sz="900"/>
              <a:t>con los problemas identificados, ideas y funcionalidades del producto, se ha utilizado la aplicación web “Lucid Spark”. </a:t>
            </a:r>
            <a:endParaRPr i="1"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5"/>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179" name="Google Shape;17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pic>
        <p:nvPicPr>
          <p:cNvPr id="180" name="Google Shape;180;p25"/>
          <p:cNvPicPr preferRelativeResize="0"/>
          <p:nvPr/>
        </p:nvPicPr>
        <p:blipFill>
          <a:blip r:embed="rId4">
            <a:alphaModFix/>
          </a:blip>
          <a:stretch>
            <a:fillRect/>
          </a:stretch>
        </p:blipFill>
        <p:spPr>
          <a:xfrm>
            <a:off x="2358375" y="320525"/>
            <a:ext cx="5383049" cy="477075"/>
          </a:xfrm>
          <a:prstGeom prst="rect">
            <a:avLst/>
          </a:prstGeom>
          <a:noFill/>
          <a:ln>
            <a:noFill/>
          </a:ln>
        </p:spPr>
      </p:pic>
      <p:sp>
        <p:nvSpPr>
          <p:cNvPr id="181" name="Google Shape;181;p25"/>
          <p:cNvSpPr txBox="1"/>
          <p:nvPr>
            <p:ph idx="4294967295" type="body"/>
          </p:nvPr>
        </p:nvSpPr>
        <p:spPr>
          <a:xfrm>
            <a:off x="865950" y="1043525"/>
            <a:ext cx="7412100" cy="59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s" sz="900"/>
              <a:t>Explicación</a:t>
            </a:r>
            <a:r>
              <a:rPr lang="es" sz="900"/>
              <a:t>: </a:t>
            </a:r>
            <a:r>
              <a:rPr i="1" lang="es" sz="900"/>
              <a:t>He recopilado los problemas identificados a través de entrevistas con los usuarios y los hemos registrado en notas adhesivas en la sección denominada "Problemas". A continuación, hemos generado una hipótesis y su descripción correspondiente para cada una de estas notas adhesivas.</a:t>
            </a:r>
            <a:endParaRPr i="1" sz="900"/>
          </a:p>
        </p:txBody>
      </p:sp>
      <p:pic>
        <p:nvPicPr>
          <p:cNvPr id="182" name="Google Shape;182;p25"/>
          <p:cNvPicPr preferRelativeResize="0"/>
          <p:nvPr/>
        </p:nvPicPr>
        <p:blipFill>
          <a:blip r:embed="rId5">
            <a:alphaModFix/>
          </a:blip>
          <a:stretch>
            <a:fillRect/>
          </a:stretch>
        </p:blipFill>
        <p:spPr>
          <a:xfrm>
            <a:off x="865943" y="1676075"/>
            <a:ext cx="2764682" cy="2707975"/>
          </a:xfrm>
          <a:prstGeom prst="rect">
            <a:avLst/>
          </a:prstGeom>
          <a:noFill/>
          <a:ln>
            <a:noFill/>
          </a:ln>
        </p:spPr>
      </p:pic>
      <p:sp>
        <p:nvSpPr>
          <p:cNvPr id="183" name="Google Shape;183;p25"/>
          <p:cNvSpPr txBox="1"/>
          <p:nvPr>
            <p:ph idx="4294967295" type="body"/>
          </p:nvPr>
        </p:nvSpPr>
        <p:spPr>
          <a:xfrm>
            <a:off x="3719550" y="1676075"/>
            <a:ext cx="4400700" cy="270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900"/>
              <a:t>Hipótesis - Scroll Infinito</a:t>
            </a:r>
            <a:r>
              <a:rPr lang="es" sz="900"/>
              <a:t>: </a:t>
            </a:r>
            <a:r>
              <a:rPr i="1" lang="es" sz="900"/>
              <a:t>Es posible que el scroll infinito esté relacionado con un error en el código de la página web o con una configuración incorrecta de la misma.</a:t>
            </a:r>
            <a:endParaRPr i="1" sz="900"/>
          </a:p>
          <a:p>
            <a:pPr indent="0" lvl="0" marL="0" rtl="0" algn="l">
              <a:spcBef>
                <a:spcPts val="1200"/>
              </a:spcBef>
              <a:spcAft>
                <a:spcPts val="0"/>
              </a:spcAft>
              <a:buNone/>
            </a:pPr>
            <a:r>
              <a:rPr b="1" lang="es" sz="900"/>
              <a:t>Hipótesis - Errores http</a:t>
            </a:r>
            <a:r>
              <a:rPr lang="es" sz="900"/>
              <a:t>: </a:t>
            </a:r>
            <a:r>
              <a:rPr i="1" lang="es" sz="900"/>
              <a:t>El error HTTP que se está experimentando en la página puede estar relacionado con un problema de comunicación entre el servidor web y el navegador del usuario</a:t>
            </a:r>
            <a:r>
              <a:rPr lang="es" sz="900"/>
              <a:t>.</a:t>
            </a:r>
            <a:endParaRPr sz="900"/>
          </a:p>
          <a:p>
            <a:pPr indent="0" lvl="0" marL="0" rtl="0" algn="l">
              <a:spcBef>
                <a:spcPts val="1200"/>
              </a:spcBef>
              <a:spcAft>
                <a:spcPts val="0"/>
              </a:spcAft>
              <a:buNone/>
            </a:pPr>
            <a:r>
              <a:rPr b="1" lang="es" sz="900"/>
              <a:t>Hipótesis - Certificados SSL</a:t>
            </a:r>
            <a:r>
              <a:rPr lang="es" sz="900"/>
              <a:t>: </a:t>
            </a:r>
            <a:r>
              <a:rPr i="1" lang="es" sz="900"/>
              <a:t>El problema con los certificados SSL en la página puede estar relacionado con una configuración incorrecta o expiración de los certificados SSL utilizados.</a:t>
            </a:r>
            <a:endParaRPr i="1" sz="900"/>
          </a:p>
          <a:p>
            <a:pPr indent="0" lvl="0" marL="0" rtl="0" algn="l">
              <a:spcBef>
                <a:spcPts val="1200"/>
              </a:spcBef>
              <a:spcAft>
                <a:spcPts val="1200"/>
              </a:spcAft>
              <a:buClr>
                <a:schemeClr val="dk1"/>
              </a:buClr>
              <a:buSzPts val="1100"/>
              <a:buFont typeface="Arial"/>
              <a:buNone/>
            </a:pPr>
            <a:r>
              <a:rPr b="1" lang="es" sz="900"/>
              <a:t>Hipótesis - Resolución de pagina</a:t>
            </a:r>
            <a:r>
              <a:rPr lang="es" sz="900"/>
              <a:t>:</a:t>
            </a:r>
            <a:r>
              <a:rPr i="1" lang="es" sz="900"/>
              <a:t>El problema de la resolución de página puede estar relacionado con una configuración inadecuada de la página web en términos de diseño responsive o adaptabilidad a diferentes tamaños de pantalla.</a:t>
            </a:r>
            <a:endParaRPr i="1"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6"/>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189" name="Google Shape;18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pic>
        <p:nvPicPr>
          <p:cNvPr id="190" name="Google Shape;190;p26"/>
          <p:cNvPicPr preferRelativeResize="0"/>
          <p:nvPr/>
        </p:nvPicPr>
        <p:blipFill>
          <a:blip r:embed="rId4">
            <a:alphaModFix/>
          </a:blip>
          <a:stretch>
            <a:fillRect/>
          </a:stretch>
        </p:blipFill>
        <p:spPr>
          <a:xfrm>
            <a:off x="2358375" y="320525"/>
            <a:ext cx="5383049" cy="477075"/>
          </a:xfrm>
          <a:prstGeom prst="rect">
            <a:avLst/>
          </a:prstGeom>
          <a:noFill/>
          <a:ln>
            <a:noFill/>
          </a:ln>
        </p:spPr>
      </p:pic>
      <p:sp>
        <p:nvSpPr>
          <p:cNvPr id="191" name="Google Shape;191;p26"/>
          <p:cNvSpPr txBox="1"/>
          <p:nvPr>
            <p:ph idx="4294967295" type="body"/>
          </p:nvPr>
        </p:nvSpPr>
        <p:spPr>
          <a:xfrm>
            <a:off x="865950" y="1043525"/>
            <a:ext cx="7412100" cy="59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s" sz="900"/>
              <a:t>Explicación</a:t>
            </a:r>
            <a:r>
              <a:rPr lang="es" sz="900"/>
              <a:t>: </a:t>
            </a:r>
            <a:r>
              <a:rPr i="1" lang="es" sz="900"/>
              <a:t>He recopilado las ideas identificados a través de entrevistas con los usuarios y los hemos registrado en notas adhesivas en la sección denominada "Ideas". A continuación, hemos generado una hipótesis y su descripción correspondiente para cada una de estas notas adhesivas.</a:t>
            </a:r>
            <a:endParaRPr i="1" sz="900"/>
          </a:p>
        </p:txBody>
      </p:sp>
      <p:sp>
        <p:nvSpPr>
          <p:cNvPr id="192" name="Google Shape;192;p26"/>
          <p:cNvSpPr txBox="1"/>
          <p:nvPr>
            <p:ph idx="4294967295" type="body"/>
          </p:nvPr>
        </p:nvSpPr>
        <p:spPr>
          <a:xfrm>
            <a:off x="3719550" y="1676075"/>
            <a:ext cx="4400700" cy="2708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sz="900"/>
              <a:t>Hipótesis - Habilitar descargar</a:t>
            </a:r>
            <a:r>
              <a:rPr lang="es" sz="900"/>
              <a:t>: </a:t>
            </a:r>
            <a:r>
              <a:rPr i="1" lang="es" sz="900"/>
              <a:t>El usuario sugiere que al finalizar el llenado del formulario en la página, se habilite una opción para descargar algún tipo de archivo o documento relacionado con la información proporcionada.Los usuarios desean tener la posibilidad de descargar un comprobante o resumen de la información ingresada en el formulario una vez que lo completan.</a:t>
            </a:r>
            <a:endParaRPr i="1" sz="900"/>
          </a:p>
          <a:p>
            <a:pPr indent="0" lvl="0" marL="0" rtl="0" algn="l">
              <a:spcBef>
                <a:spcPts val="1200"/>
              </a:spcBef>
              <a:spcAft>
                <a:spcPts val="0"/>
              </a:spcAft>
              <a:buNone/>
            </a:pPr>
            <a:r>
              <a:rPr b="1" lang="es" sz="900"/>
              <a:t>Hipótesis - Cambiar colores</a:t>
            </a:r>
            <a:r>
              <a:rPr lang="es" sz="900"/>
              <a:t>: </a:t>
            </a:r>
            <a:r>
              <a:rPr i="1" lang="es" sz="900"/>
              <a:t>Los usuarios prefieren un esquema de colores más armonioso y suave en la barra lateral de la página para evitar la fatiga visual y mejorar la experiencia de navegación. El uso de colores adecuados y combinaciones agradables podría contribuir a una percepción visual más agradable y atractiva.</a:t>
            </a:r>
            <a:endParaRPr sz="900"/>
          </a:p>
          <a:p>
            <a:pPr indent="0" lvl="0" marL="0" rtl="0" algn="l">
              <a:spcBef>
                <a:spcPts val="1200"/>
              </a:spcBef>
              <a:spcAft>
                <a:spcPts val="0"/>
              </a:spcAft>
              <a:buNone/>
            </a:pPr>
            <a:r>
              <a:rPr b="1" lang="es" sz="900"/>
              <a:t>Hipótesis - Agregar beneficio</a:t>
            </a:r>
            <a:r>
              <a:rPr lang="es" sz="900"/>
              <a:t>: </a:t>
            </a:r>
            <a:r>
              <a:rPr i="1" lang="es" sz="900"/>
              <a:t>Los usuarios están más propensos a suscribirse si se les ofrece algún tipo de recompensa o beneficio exclusivo, como descuentos en entradas o la posibilidad de participar en sorteos. Estos incentivos pueden motivar a los usuarios a convertirse en suscriptores y aumentar la lealtad hacia la página.</a:t>
            </a:r>
            <a:endParaRPr i="1" sz="900"/>
          </a:p>
          <a:p>
            <a:pPr indent="0" lvl="0" marL="0" rtl="0" algn="l">
              <a:spcBef>
                <a:spcPts val="1200"/>
              </a:spcBef>
              <a:spcAft>
                <a:spcPts val="1200"/>
              </a:spcAft>
              <a:buNone/>
            </a:pPr>
            <a:r>
              <a:t/>
            </a:r>
            <a:endParaRPr i="1" sz="900"/>
          </a:p>
        </p:txBody>
      </p:sp>
      <p:pic>
        <p:nvPicPr>
          <p:cNvPr id="193" name="Google Shape;193;p26"/>
          <p:cNvPicPr preferRelativeResize="0"/>
          <p:nvPr/>
        </p:nvPicPr>
        <p:blipFill>
          <a:blip r:embed="rId5">
            <a:alphaModFix/>
          </a:blip>
          <a:stretch>
            <a:fillRect/>
          </a:stretch>
        </p:blipFill>
        <p:spPr>
          <a:xfrm>
            <a:off x="865950" y="1676075"/>
            <a:ext cx="2764675" cy="27290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7"/>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199" name="Google Shape;19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pic>
        <p:nvPicPr>
          <p:cNvPr id="200" name="Google Shape;200;p27"/>
          <p:cNvPicPr preferRelativeResize="0"/>
          <p:nvPr/>
        </p:nvPicPr>
        <p:blipFill>
          <a:blip r:embed="rId4">
            <a:alphaModFix/>
          </a:blip>
          <a:stretch>
            <a:fillRect/>
          </a:stretch>
        </p:blipFill>
        <p:spPr>
          <a:xfrm>
            <a:off x="2358375" y="320525"/>
            <a:ext cx="5383049" cy="477075"/>
          </a:xfrm>
          <a:prstGeom prst="rect">
            <a:avLst/>
          </a:prstGeom>
          <a:noFill/>
          <a:ln>
            <a:noFill/>
          </a:ln>
        </p:spPr>
      </p:pic>
      <p:sp>
        <p:nvSpPr>
          <p:cNvPr id="201" name="Google Shape;201;p27"/>
          <p:cNvSpPr txBox="1"/>
          <p:nvPr>
            <p:ph idx="4294967295" type="body"/>
          </p:nvPr>
        </p:nvSpPr>
        <p:spPr>
          <a:xfrm>
            <a:off x="865950" y="1043525"/>
            <a:ext cx="7412100" cy="59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s" sz="900"/>
              <a:t>Explicación</a:t>
            </a:r>
            <a:r>
              <a:rPr lang="es" sz="900"/>
              <a:t>: </a:t>
            </a:r>
            <a:r>
              <a:rPr i="1" lang="es" sz="900"/>
              <a:t>He recopilado las funcionalidades identificados a través de entrevistas con los usuarios y los hemos registrado en notas adhesivas en la sección denominada "Funcionalidades". A continuación, hemos generado una hipótesis y su descripción correspondiente para cada una de estas notas adhesivas.</a:t>
            </a:r>
            <a:endParaRPr i="1" sz="900"/>
          </a:p>
        </p:txBody>
      </p:sp>
      <p:sp>
        <p:nvSpPr>
          <p:cNvPr id="202" name="Google Shape;202;p27"/>
          <p:cNvSpPr txBox="1"/>
          <p:nvPr>
            <p:ph idx="4294967295" type="body"/>
          </p:nvPr>
        </p:nvSpPr>
        <p:spPr>
          <a:xfrm>
            <a:off x="3719550" y="1676075"/>
            <a:ext cx="4400700" cy="270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sz="900"/>
              <a:t>Hipótesis - Compra de entradas</a:t>
            </a:r>
            <a:r>
              <a:rPr lang="es" sz="900"/>
              <a:t>: </a:t>
            </a:r>
            <a:r>
              <a:rPr i="1" lang="es" sz="900"/>
              <a:t>Los usuarios que visitan el sitio web pueden estar interesados en adquirir entradas para los espectáculos teatrales que se encuentran en cartelera. La hipótesis plantea que los usuarios esperan encontrar una funcionalidad de compra de entradas que les permita seleccionar el espectáculo deseado, elegir la fecha y hora de la función, y completar el proceso de compra de manera sencilla y segura.</a:t>
            </a:r>
            <a:endParaRPr i="1" sz="900"/>
          </a:p>
          <a:p>
            <a:pPr indent="0" lvl="0" marL="0" rtl="0" algn="l">
              <a:spcBef>
                <a:spcPts val="1200"/>
              </a:spcBef>
              <a:spcAft>
                <a:spcPts val="0"/>
              </a:spcAft>
              <a:buNone/>
            </a:pPr>
            <a:r>
              <a:rPr b="1" lang="es" sz="900"/>
              <a:t>Hipótesis - Cartelera teatral</a:t>
            </a:r>
            <a:r>
              <a:rPr lang="es" sz="900"/>
              <a:t>: </a:t>
            </a:r>
            <a:r>
              <a:rPr i="1" lang="es" sz="900"/>
              <a:t>Los usuarios que visitan el sitio web pueden estar interesados en conocer los espectáculos teatrales disponibles, fechas, horarios, ubicación y detalles adicionales. La hipótesis plantea que los usuarios esperan encontrar una funcionalidad de cartelera teatral que muestre de forma clara y organizada la programación de espectáculos, facilitando la búsqueda y selección de las opciones disponibles.</a:t>
            </a:r>
            <a:endParaRPr sz="900"/>
          </a:p>
          <a:p>
            <a:pPr indent="0" lvl="0" marL="0" rtl="0" algn="l">
              <a:spcBef>
                <a:spcPts val="1200"/>
              </a:spcBef>
              <a:spcAft>
                <a:spcPts val="0"/>
              </a:spcAft>
              <a:buNone/>
            </a:pPr>
            <a:r>
              <a:t/>
            </a:r>
            <a:endParaRPr i="1" sz="900"/>
          </a:p>
          <a:p>
            <a:pPr indent="0" lvl="0" marL="0" rtl="0" algn="l">
              <a:spcBef>
                <a:spcPts val="1200"/>
              </a:spcBef>
              <a:spcAft>
                <a:spcPts val="1200"/>
              </a:spcAft>
              <a:buNone/>
            </a:pPr>
            <a:r>
              <a:t/>
            </a:r>
            <a:endParaRPr i="1" sz="900"/>
          </a:p>
        </p:txBody>
      </p:sp>
      <p:pic>
        <p:nvPicPr>
          <p:cNvPr id="203" name="Google Shape;203;p27"/>
          <p:cNvPicPr preferRelativeResize="0"/>
          <p:nvPr/>
        </p:nvPicPr>
        <p:blipFill>
          <a:blip r:embed="rId5">
            <a:alphaModFix/>
          </a:blip>
          <a:stretch>
            <a:fillRect/>
          </a:stretch>
        </p:blipFill>
        <p:spPr>
          <a:xfrm>
            <a:off x="865950" y="1676072"/>
            <a:ext cx="2764676" cy="23702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8"/>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209" name="Google Shape;209;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Fin</a:t>
            </a:r>
            <a:endParaRPr/>
          </a:p>
        </p:txBody>
      </p:sp>
      <p:sp>
        <p:nvSpPr>
          <p:cNvPr id="210" name="Google Shape;210;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Actividad 2</a:t>
            </a:r>
            <a:endParaRPr/>
          </a:p>
        </p:txBody>
      </p:sp>
      <p:sp>
        <p:nvSpPr>
          <p:cNvPr id="211" name="Google Shape;21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0" t="0"/>
          <a:stretch/>
        </p:blipFill>
        <p:spPr>
          <a:xfrm>
            <a:off x="1763" y="0"/>
            <a:ext cx="9142225" cy="5143500"/>
          </a:xfrm>
          <a:prstGeom prst="rect">
            <a:avLst/>
          </a:prstGeom>
          <a:noFill/>
          <a:ln>
            <a:noFill/>
          </a:ln>
        </p:spPr>
      </p:pic>
      <p:pic>
        <p:nvPicPr>
          <p:cNvPr id="63" name="Google Shape;63;p14"/>
          <p:cNvPicPr preferRelativeResize="0"/>
          <p:nvPr/>
        </p:nvPicPr>
        <p:blipFill>
          <a:blip r:embed="rId4">
            <a:alphaModFix/>
          </a:blip>
          <a:stretch>
            <a:fillRect/>
          </a:stretch>
        </p:blipFill>
        <p:spPr>
          <a:xfrm>
            <a:off x="6660621" y="304296"/>
            <a:ext cx="2184700" cy="491700"/>
          </a:xfrm>
          <a:prstGeom prst="rect">
            <a:avLst/>
          </a:prstGeom>
          <a:noFill/>
          <a:ln>
            <a:noFill/>
          </a:ln>
        </p:spPr>
      </p:pic>
      <p:pic>
        <p:nvPicPr>
          <p:cNvPr id="64" name="Google Shape;64;p14"/>
          <p:cNvPicPr preferRelativeResize="0"/>
          <p:nvPr/>
        </p:nvPicPr>
        <p:blipFill>
          <a:blip r:embed="rId5">
            <a:alphaModFix/>
          </a:blip>
          <a:stretch>
            <a:fillRect/>
          </a:stretch>
        </p:blipFill>
        <p:spPr>
          <a:xfrm>
            <a:off x="396325" y="1068075"/>
            <a:ext cx="3929149" cy="1830839"/>
          </a:xfrm>
          <a:prstGeom prst="rect">
            <a:avLst/>
          </a:prstGeom>
          <a:noFill/>
          <a:ln>
            <a:noFill/>
          </a:ln>
        </p:spPr>
      </p:pic>
      <p:pic>
        <p:nvPicPr>
          <p:cNvPr id="65" name="Google Shape;65;p14"/>
          <p:cNvPicPr preferRelativeResize="0"/>
          <p:nvPr/>
        </p:nvPicPr>
        <p:blipFill>
          <a:blip r:embed="rId6">
            <a:alphaModFix/>
          </a:blip>
          <a:stretch>
            <a:fillRect/>
          </a:stretch>
        </p:blipFill>
        <p:spPr>
          <a:xfrm>
            <a:off x="4493150" y="1068074"/>
            <a:ext cx="3929150" cy="2896700"/>
          </a:xfrm>
          <a:prstGeom prst="rect">
            <a:avLst/>
          </a:prstGeom>
          <a:noFill/>
          <a:ln>
            <a:noFill/>
          </a:ln>
        </p:spPr>
      </p:pic>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72" name="Google Shape;72;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Desarrollo</a:t>
            </a:r>
            <a:endParaRPr/>
          </a:p>
        </p:txBody>
      </p:sp>
      <p:sp>
        <p:nvSpPr>
          <p:cNvPr id="73" name="Google Shape;73;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Actividad 2</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0" l="0" r="0" t="0"/>
          <a:stretch/>
        </p:blipFill>
        <p:spPr>
          <a:xfrm>
            <a:off x="1763" y="0"/>
            <a:ext cx="9142225" cy="5143500"/>
          </a:xfrm>
          <a:prstGeom prst="rect">
            <a:avLst/>
          </a:prstGeom>
          <a:noFill/>
          <a:ln>
            <a:noFill/>
          </a:ln>
        </p:spPr>
      </p:pic>
      <p:pic>
        <p:nvPicPr>
          <p:cNvPr id="80" name="Google Shape;80;p16"/>
          <p:cNvPicPr preferRelativeResize="0"/>
          <p:nvPr/>
        </p:nvPicPr>
        <p:blipFill>
          <a:blip r:embed="rId4">
            <a:alphaModFix/>
          </a:blip>
          <a:stretch>
            <a:fillRect/>
          </a:stretch>
        </p:blipFill>
        <p:spPr>
          <a:xfrm>
            <a:off x="2057273" y="357998"/>
            <a:ext cx="5031224" cy="449925"/>
          </a:xfrm>
          <a:prstGeom prst="rect">
            <a:avLst/>
          </a:prstGeom>
          <a:noFill/>
          <a:ln>
            <a:noFill/>
          </a:ln>
        </p:spPr>
      </p:pic>
      <p:sp>
        <p:nvSpPr>
          <p:cNvPr id="81" name="Google Shape;81;p16"/>
          <p:cNvSpPr txBox="1"/>
          <p:nvPr>
            <p:ph idx="1" type="body"/>
          </p:nvPr>
        </p:nvSpPr>
        <p:spPr>
          <a:xfrm>
            <a:off x="2239550" y="1881725"/>
            <a:ext cx="1857900" cy="32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900"/>
              <a:t>Excel </a:t>
            </a:r>
            <a:r>
              <a:rPr lang="es" sz="900"/>
              <a:t>de respuestas (</a:t>
            </a:r>
            <a:r>
              <a:rPr lang="es" sz="900" u="sng">
                <a:solidFill>
                  <a:schemeClr val="hlink"/>
                </a:solidFill>
                <a:hlinkClick r:id="rId5"/>
              </a:rPr>
              <a:t>Link</a:t>
            </a:r>
            <a:r>
              <a:rPr lang="es" sz="900"/>
              <a:t>)</a:t>
            </a:r>
            <a:endParaRPr sz="900"/>
          </a:p>
        </p:txBody>
      </p:sp>
      <p:sp>
        <p:nvSpPr>
          <p:cNvPr id="82" name="Google Shape;82;p16"/>
          <p:cNvSpPr txBox="1"/>
          <p:nvPr>
            <p:ph idx="1" type="body"/>
          </p:nvPr>
        </p:nvSpPr>
        <p:spPr>
          <a:xfrm>
            <a:off x="866000" y="1172200"/>
            <a:ext cx="7412100" cy="58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900"/>
              <a:t>Explicación</a:t>
            </a:r>
            <a:r>
              <a:rPr lang="es" sz="900"/>
              <a:t>: </a:t>
            </a:r>
            <a:r>
              <a:rPr i="1" lang="es" sz="900"/>
              <a:t>con motivo de realizar la </a:t>
            </a:r>
            <a:r>
              <a:rPr i="1" lang="es" sz="900"/>
              <a:t>sesión</a:t>
            </a:r>
            <a:r>
              <a:rPr i="1" lang="es" sz="900"/>
              <a:t> de entrevistas y por tema de practicidad </a:t>
            </a:r>
            <a:r>
              <a:rPr i="1" lang="es" sz="900"/>
              <a:t>así</a:t>
            </a:r>
            <a:r>
              <a:rPr i="1" lang="es" sz="900"/>
              <a:t> como se </a:t>
            </a:r>
            <a:r>
              <a:rPr i="1" lang="es" sz="900"/>
              <a:t>sugirió</a:t>
            </a:r>
            <a:r>
              <a:rPr i="1" lang="es" sz="900"/>
              <a:t> durante la clase, he optado por utilizar Google Forms a fin de </a:t>
            </a:r>
            <a:r>
              <a:rPr i="1" lang="es" sz="900"/>
              <a:t>abarcar</a:t>
            </a:r>
            <a:r>
              <a:rPr i="1" lang="es" sz="900"/>
              <a:t> una mayor audiencia y hacer </a:t>
            </a:r>
            <a:r>
              <a:rPr i="1" lang="es" sz="900"/>
              <a:t>más</a:t>
            </a:r>
            <a:r>
              <a:rPr i="1" lang="es" sz="900"/>
              <a:t> </a:t>
            </a:r>
            <a:r>
              <a:rPr i="1" lang="es" sz="900"/>
              <a:t>dinámico proceso de entrevistas.</a:t>
            </a:r>
            <a:endParaRPr i="1" sz="900"/>
          </a:p>
        </p:txBody>
      </p:sp>
      <p:pic>
        <p:nvPicPr>
          <p:cNvPr id="83" name="Google Shape;83;p16"/>
          <p:cNvPicPr preferRelativeResize="0"/>
          <p:nvPr/>
        </p:nvPicPr>
        <p:blipFill>
          <a:blip r:embed="rId6">
            <a:alphaModFix/>
          </a:blip>
          <a:stretch>
            <a:fillRect/>
          </a:stretch>
        </p:blipFill>
        <p:spPr>
          <a:xfrm>
            <a:off x="5778500" y="2202125"/>
            <a:ext cx="2499500" cy="2320675"/>
          </a:xfrm>
          <a:prstGeom prst="rect">
            <a:avLst/>
          </a:prstGeom>
          <a:noFill/>
          <a:ln>
            <a:noFill/>
          </a:ln>
        </p:spPr>
      </p:pic>
      <p:pic>
        <p:nvPicPr>
          <p:cNvPr id="84" name="Google Shape;84;p16"/>
          <p:cNvPicPr preferRelativeResize="0"/>
          <p:nvPr/>
        </p:nvPicPr>
        <p:blipFill>
          <a:blip r:embed="rId7">
            <a:alphaModFix/>
          </a:blip>
          <a:stretch>
            <a:fillRect/>
          </a:stretch>
        </p:blipFill>
        <p:spPr>
          <a:xfrm>
            <a:off x="866000" y="2202124"/>
            <a:ext cx="4652676" cy="2320675"/>
          </a:xfrm>
          <a:prstGeom prst="rect">
            <a:avLst/>
          </a:prstGeom>
          <a:noFill/>
          <a:ln>
            <a:noFill/>
          </a:ln>
        </p:spPr>
      </p:pic>
      <p:sp>
        <p:nvSpPr>
          <p:cNvPr id="85" name="Google Shape;85;p16"/>
          <p:cNvSpPr txBox="1"/>
          <p:nvPr>
            <p:ph idx="1" type="body"/>
          </p:nvPr>
        </p:nvSpPr>
        <p:spPr>
          <a:xfrm>
            <a:off x="6099300" y="1881725"/>
            <a:ext cx="1857900" cy="32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900"/>
              <a:t>Formulario de entrevistas (</a:t>
            </a:r>
            <a:r>
              <a:rPr lang="es" sz="900" u="sng">
                <a:solidFill>
                  <a:schemeClr val="hlink"/>
                </a:solidFill>
                <a:hlinkClick r:id="rId8"/>
              </a:rPr>
              <a:t>Link</a:t>
            </a:r>
            <a:r>
              <a:rPr lang="es" sz="900"/>
              <a:t>)</a:t>
            </a:r>
            <a:endParaRPr sz="900"/>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b="0" l="0" r="0" t="0"/>
          <a:stretch/>
        </p:blipFill>
        <p:spPr>
          <a:xfrm>
            <a:off x="1763" y="0"/>
            <a:ext cx="9142225" cy="5143500"/>
          </a:xfrm>
          <a:prstGeom prst="rect">
            <a:avLst/>
          </a:prstGeom>
          <a:noFill/>
          <a:ln>
            <a:noFill/>
          </a:ln>
        </p:spPr>
      </p:pic>
      <p:graphicFrame>
        <p:nvGraphicFramePr>
          <p:cNvPr id="92" name="Google Shape;92;p17"/>
          <p:cNvGraphicFramePr/>
          <p:nvPr/>
        </p:nvGraphicFramePr>
        <p:xfrm>
          <a:off x="768550" y="1681175"/>
          <a:ext cx="3000000" cy="3000000"/>
        </p:xfrm>
        <a:graphic>
          <a:graphicData uri="http://schemas.openxmlformats.org/drawingml/2006/table">
            <a:tbl>
              <a:tblPr>
                <a:noFill/>
                <a:tableStyleId>{0F1FB55A-7AEF-48D3-B633-81D28D78F1A0}</a:tableStyleId>
              </a:tblPr>
              <a:tblGrid>
                <a:gridCol w="778175"/>
                <a:gridCol w="1710350"/>
                <a:gridCol w="2333925"/>
                <a:gridCol w="2438075"/>
              </a:tblGrid>
              <a:tr h="104925">
                <a:tc>
                  <a:txBody>
                    <a:bodyPr/>
                    <a:lstStyle/>
                    <a:p>
                      <a:pPr indent="0" lvl="0" marL="0" rtl="0" algn="ctr">
                        <a:lnSpc>
                          <a:spcPct val="115000"/>
                        </a:lnSpc>
                        <a:spcBef>
                          <a:spcPts val="0"/>
                        </a:spcBef>
                        <a:spcAft>
                          <a:spcPts val="0"/>
                        </a:spcAft>
                        <a:buNone/>
                      </a:pPr>
                      <a:r>
                        <a:rPr b="1" lang="es" sz="800">
                          <a:solidFill>
                            <a:srgbClr val="FFFFFF"/>
                          </a:solidFill>
                        </a:rPr>
                        <a:t>Nombre y Apellido</a:t>
                      </a:r>
                      <a:endParaRPr b="1"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6A69A"/>
                    </a:solidFill>
                  </a:tcPr>
                </a:tc>
                <a:tc>
                  <a:txBody>
                    <a:bodyPr/>
                    <a:lstStyle/>
                    <a:p>
                      <a:pPr indent="0" lvl="0" marL="0" rtl="0" algn="ctr">
                        <a:lnSpc>
                          <a:spcPct val="115000"/>
                        </a:lnSpc>
                        <a:spcBef>
                          <a:spcPts val="0"/>
                        </a:spcBef>
                        <a:spcAft>
                          <a:spcPts val="0"/>
                        </a:spcAft>
                        <a:buNone/>
                      </a:pPr>
                      <a:r>
                        <a:rPr b="1" lang="es" sz="800">
                          <a:solidFill>
                            <a:srgbClr val="FFFFFF"/>
                          </a:solidFill>
                        </a:rPr>
                        <a:t>Opinión</a:t>
                      </a:r>
                      <a:r>
                        <a:rPr b="1" lang="es" sz="800">
                          <a:solidFill>
                            <a:srgbClr val="FFFFFF"/>
                          </a:solidFill>
                        </a:rPr>
                        <a:t> positiva</a:t>
                      </a:r>
                      <a:endParaRPr b="1"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6A69A"/>
                    </a:solidFill>
                  </a:tcPr>
                </a:tc>
                <a:tc>
                  <a:txBody>
                    <a:bodyPr/>
                    <a:lstStyle/>
                    <a:p>
                      <a:pPr indent="0" lvl="0" marL="0" rtl="0" algn="ctr">
                        <a:lnSpc>
                          <a:spcPct val="115000"/>
                        </a:lnSpc>
                        <a:spcBef>
                          <a:spcPts val="0"/>
                        </a:spcBef>
                        <a:spcAft>
                          <a:spcPts val="0"/>
                        </a:spcAft>
                        <a:buNone/>
                      </a:pPr>
                      <a:r>
                        <a:rPr b="1" lang="es" sz="800">
                          <a:solidFill>
                            <a:srgbClr val="FFFFFF"/>
                          </a:solidFill>
                        </a:rPr>
                        <a:t>Opinión</a:t>
                      </a:r>
                      <a:r>
                        <a:rPr b="1" lang="es" sz="800">
                          <a:solidFill>
                            <a:srgbClr val="FFFFFF"/>
                          </a:solidFill>
                        </a:rPr>
                        <a:t> negativa</a:t>
                      </a:r>
                      <a:endParaRPr b="1"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6A69A"/>
                    </a:solidFill>
                  </a:tcPr>
                </a:tc>
                <a:tc>
                  <a:txBody>
                    <a:bodyPr/>
                    <a:lstStyle/>
                    <a:p>
                      <a:pPr indent="0" lvl="0" marL="0" rtl="0" algn="ctr">
                        <a:lnSpc>
                          <a:spcPct val="115000"/>
                        </a:lnSpc>
                        <a:spcBef>
                          <a:spcPts val="0"/>
                        </a:spcBef>
                        <a:spcAft>
                          <a:spcPts val="0"/>
                        </a:spcAft>
                        <a:buNone/>
                      </a:pPr>
                      <a:r>
                        <a:rPr b="1" lang="es" sz="800">
                          <a:solidFill>
                            <a:srgbClr val="FFFFFF"/>
                          </a:solidFill>
                        </a:rPr>
                        <a:t>Propuesta de mejora</a:t>
                      </a:r>
                      <a:endParaRPr b="1"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6A69A"/>
                    </a:solidFill>
                  </a:tcPr>
                </a:tc>
              </a:tr>
              <a:tr h="517750">
                <a:tc>
                  <a:txBody>
                    <a:bodyPr/>
                    <a:lstStyle/>
                    <a:p>
                      <a:pPr indent="0" lvl="0" marL="0" rtl="0" algn="ctr">
                        <a:lnSpc>
                          <a:spcPct val="115000"/>
                        </a:lnSpc>
                        <a:spcBef>
                          <a:spcPts val="0"/>
                        </a:spcBef>
                        <a:spcAft>
                          <a:spcPts val="0"/>
                        </a:spcAft>
                        <a:buNone/>
                      </a:pPr>
                      <a:r>
                        <a:rPr lang="es" sz="800"/>
                        <a:t>Pablo Rios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Me gusta el diseño de la </a:t>
                      </a:r>
                      <a:r>
                        <a:rPr lang="es" sz="800"/>
                        <a:t>página</a:t>
                      </a:r>
                      <a:r>
                        <a:rPr lang="es" sz="800"/>
                        <a:t>, visualmente es muy agradable.</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La </a:t>
                      </a:r>
                      <a:r>
                        <a:rPr lang="es" sz="800"/>
                        <a:t>página</a:t>
                      </a:r>
                      <a:r>
                        <a:rPr lang="es" sz="800"/>
                        <a:t> es poco funcional al momento de buscar </a:t>
                      </a:r>
                      <a:r>
                        <a:rPr lang="es" sz="800"/>
                        <a:t>más</a:t>
                      </a:r>
                      <a:r>
                        <a:rPr lang="es" sz="800"/>
                        <a:t> </a:t>
                      </a:r>
                      <a:r>
                        <a:rPr lang="es" sz="800"/>
                        <a:t>información</a:t>
                      </a:r>
                      <a:r>
                        <a:rPr lang="es" sz="800"/>
                        <a:t> sobre la </a:t>
                      </a:r>
                      <a:r>
                        <a:rPr lang="es" sz="800"/>
                        <a:t>fundación</a:t>
                      </a:r>
                      <a:r>
                        <a:rPr lang="es" sz="800"/>
                        <a:t>, </a:t>
                      </a:r>
                      <a:r>
                        <a:rPr lang="es" sz="800"/>
                        <a:t>redirige</a:t>
                      </a:r>
                      <a:r>
                        <a:rPr lang="es" sz="800"/>
                        <a:t> a un foto, es bastante complicado si uno navega la </a:t>
                      </a:r>
                      <a:r>
                        <a:rPr lang="es" sz="800"/>
                        <a:t>página</a:t>
                      </a:r>
                      <a:r>
                        <a:rPr lang="es" sz="800"/>
                        <a:t> desde un celular.</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No abrir </a:t>
                      </a:r>
                      <a:r>
                        <a:rPr lang="es" sz="800"/>
                        <a:t>múltiples</a:t>
                      </a:r>
                      <a:r>
                        <a:rPr lang="es" sz="800"/>
                        <a:t> ventanas para mostrar contenido.</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0350">
                <a:tc>
                  <a:txBody>
                    <a:bodyPr/>
                    <a:lstStyle/>
                    <a:p>
                      <a:pPr indent="0" lvl="0" marL="0" rtl="0" algn="ctr">
                        <a:lnSpc>
                          <a:spcPct val="115000"/>
                        </a:lnSpc>
                        <a:spcBef>
                          <a:spcPts val="0"/>
                        </a:spcBef>
                        <a:spcAft>
                          <a:spcPts val="0"/>
                        </a:spcAft>
                        <a:buNone/>
                      </a:pPr>
                      <a:r>
                        <a:rPr lang="es" sz="800"/>
                        <a:t>José Luis Bisconti</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Muy completo</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Demasiadas preguntas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Mejoraría el look and feel</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r>
              <a:tr h="686150">
                <a:tc>
                  <a:txBody>
                    <a:bodyPr/>
                    <a:lstStyle/>
                    <a:p>
                      <a:pPr indent="0" lvl="0" marL="0" rtl="0" algn="ctr">
                        <a:lnSpc>
                          <a:spcPct val="115000"/>
                        </a:lnSpc>
                        <a:spcBef>
                          <a:spcPts val="0"/>
                        </a:spcBef>
                        <a:spcAft>
                          <a:spcPts val="0"/>
                        </a:spcAft>
                        <a:buNone/>
                      </a:pPr>
                      <a:r>
                        <a:rPr lang="es" sz="800"/>
                        <a:t>Esteban Lopez</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La idea de la web con el objeto de promocionar una alternativa teatral es interesante. Buen diseño, </a:t>
                      </a:r>
                      <a:r>
                        <a:rPr lang="es" sz="800"/>
                        <a:t>dinámica</a:t>
                      </a:r>
                      <a:r>
                        <a:rPr lang="es" sz="800"/>
                        <a:t> y una muy intuitiva interfaz de usuario y </a:t>
                      </a:r>
                      <a:r>
                        <a:rPr lang="es" sz="800"/>
                        <a:t>navegación</a:t>
                      </a:r>
                      <a:r>
                        <a:rPr lang="es" sz="800"/>
                        <a:t>.</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Sin comentarios negativos.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Cambiar el color de la barra lateral, ya que el contratse blanco y negro desgasta la vista. El uso de colores mas suaves o mejor combinados reduciria el rechazo el visual en algunas secciones. (violeta, blanco, verde y mostaza no combinan bien).</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64675">
                <a:tc>
                  <a:txBody>
                    <a:bodyPr/>
                    <a:lstStyle/>
                    <a:p>
                      <a:pPr indent="0" lvl="0" marL="0" rtl="0" algn="ctr">
                        <a:lnSpc>
                          <a:spcPct val="115000"/>
                        </a:lnSpc>
                        <a:spcBef>
                          <a:spcPts val="0"/>
                        </a:spcBef>
                        <a:spcAft>
                          <a:spcPts val="0"/>
                        </a:spcAft>
                        <a:buNone/>
                      </a:pPr>
                      <a:r>
                        <a:rPr lang="es" sz="800"/>
                        <a:t>Juan Manuel Patiño</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El sitio carga rápidamente, las imágenes son de buena calidad, es bastante intuitivo y </a:t>
                      </a:r>
                      <a:r>
                        <a:rPr lang="es" sz="800"/>
                        <a:t>fácil</a:t>
                      </a:r>
                      <a:r>
                        <a:rPr lang="es" sz="800"/>
                        <a:t> llegar a lo que uno </a:t>
                      </a:r>
                      <a:r>
                        <a:rPr lang="es" sz="800"/>
                        <a:t>está</a:t>
                      </a:r>
                      <a:r>
                        <a:rPr lang="es" sz="800"/>
                        <a:t> buscando.</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Hay algunos requests que arrojan error en consola y hay que recargar la página para que no falle.</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Habilitaría la descarga al terminar de llenar el formulario.</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r>
            </a:tbl>
          </a:graphicData>
        </a:graphic>
      </p:graphicFrame>
      <p:pic>
        <p:nvPicPr>
          <p:cNvPr id="93" name="Google Shape;93;p17"/>
          <p:cNvPicPr preferRelativeResize="0"/>
          <p:nvPr/>
        </p:nvPicPr>
        <p:blipFill>
          <a:blip r:embed="rId4">
            <a:alphaModFix/>
          </a:blip>
          <a:stretch>
            <a:fillRect/>
          </a:stretch>
        </p:blipFill>
        <p:spPr>
          <a:xfrm>
            <a:off x="2121087" y="394437"/>
            <a:ext cx="4901825" cy="377050"/>
          </a:xfrm>
          <a:prstGeom prst="rect">
            <a:avLst/>
          </a:prstGeom>
          <a:noFill/>
          <a:ln>
            <a:noFill/>
          </a:ln>
        </p:spPr>
      </p:pic>
      <p:sp>
        <p:nvSpPr>
          <p:cNvPr id="94" name="Google Shape;94;p17"/>
          <p:cNvSpPr txBox="1"/>
          <p:nvPr>
            <p:ph idx="1" type="body"/>
          </p:nvPr>
        </p:nvSpPr>
        <p:spPr>
          <a:xfrm>
            <a:off x="865950" y="1043525"/>
            <a:ext cx="7412100" cy="58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s" sz="900"/>
              <a:t>Explicación</a:t>
            </a:r>
            <a:r>
              <a:rPr lang="es" sz="900"/>
              <a:t>: </a:t>
            </a:r>
            <a:r>
              <a:rPr i="1" lang="es" sz="900"/>
              <a:t>Se ha logrado entrevistar mediante Google Forms a 10 personas, las cuales han realizado el ejercicio indicado. De navegar en la página buscar algún espectáculo y a posterior completar el formulario, con foco en Opinión Positiva, Negativa y una breve “Propuesta de mejora.</a:t>
            </a:r>
            <a:endParaRPr i="1" sz="900"/>
          </a:p>
        </p:txBody>
      </p:sp>
      <p:sp>
        <p:nvSpPr>
          <p:cNvPr id="95" name="Google Shape;95;p17"/>
          <p:cNvSpPr txBox="1"/>
          <p:nvPr/>
        </p:nvSpPr>
        <p:spPr>
          <a:xfrm>
            <a:off x="1345788" y="4408700"/>
            <a:ext cx="645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s" sz="700">
                <a:solidFill>
                  <a:schemeClr val="dk1"/>
                </a:solidFill>
              </a:rPr>
              <a:t>ACLARACIÓN: esta tabla es la salida filtrada del </a:t>
            </a:r>
            <a:r>
              <a:rPr i="1" lang="es" sz="700" u="sng">
                <a:solidFill>
                  <a:schemeClr val="accent5"/>
                </a:solidFill>
                <a:hlinkClick r:id="rId5">
                  <a:extLst>
                    <a:ext uri="{A12FA001-AC4F-418D-AE19-62706E023703}">
                      <ahyp:hlinkClr val="tx"/>
                    </a:ext>
                  </a:extLst>
                </a:hlinkClick>
              </a:rPr>
              <a:t>tabla origina</a:t>
            </a:r>
            <a:r>
              <a:rPr i="1" lang="es" sz="700">
                <a:solidFill>
                  <a:schemeClr val="dk1"/>
                </a:solidFill>
              </a:rPr>
              <a:t>l, por motivos de espacio de hoja la tabla original no puede ser incluida con todas sus columnas.</a:t>
            </a:r>
            <a:endParaRPr i="1" sz="700">
              <a:solidFill>
                <a:schemeClr val="dk1"/>
              </a:solidFill>
            </a:endParaRPr>
          </a:p>
          <a:p>
            <a:pPr indent="0" lvl="0" marL="0" rtl="0" algn="l">
              <a:spcBef>
                <a:spcPts val="0"/>
              </a:spcBef>
              <a:spcAft>
                <a:spcPts val="0"/>
              </a:spcAft>
              <a:buNone/>
            </a:pPr>
            <a:r>
              <a:t/>
            </a:r>
            <a:endParaRPr i="1" sz="700"/>
          </a:p>
        </p:txBody>
      </p:sp>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rotWithShape="1">
          <a:blip r:embed="rId3">
            <a:alphaModFix/>
          </a:blip>
          <a:srcRect b="0" l="0" r="0" t="0"/>
          <a:stretch/>
        </p:blipFill>
        <p:spPr>
          <a:xfrm>
            <a:off x="1763" y="0"/>
            <a:ext cx="9142225" cy="5143500"/>
          </a:xfrm>
          <a:prstGeom prst="rect">
            <a:avLst/>
          </a:prstGeom>
          <a:noFill/>
          <a:ln>
            <a:noFill/>
          </a:ln>
        </p:spPr>
      </p:pic>
      <p:pic>
        <p:nvPicPr>
          <p:cNvPr id="102" name="Google Shape;102;p18"/>
          <p:cNvPicPr preferRelativeResize="0"/>
          <p:nvPr/>
        </p:nvPicPr>
        <p:blipFill>
          <a:blip r:embed="rId4">
            <a:alphaModFix/>
          </a:blip>
          <a:stretch>
            <a:fillRect/>
          </a:stretch>
        </p:blipFill>
        <p:spPr>
          <a:xfrm>
            <a:off x="2121087" y="394437"/>
            <a:ext cx="4901825" cy="377050"/>
          </a:xfrm>
          <a:prstGeom prst="rect">
            <a:avLst/>
          </a:prstGeom>
          <a:noFill/>
          <a:ln>
            <a:noFill/>
          </a:ln>
        </p:spPr>
      </p:pic>
      <p:graphicFrame>
        <p:nvGraphicFramePr>
          <p:cNvPr id="103" name="Google Shape;103;p18"/>
          <p:cNvGraphicFramePr/>
          <p:nvPr/>
        </p:nvGraphicFramePr>
        <p:xfrm>
          <a:off x="840313" y="1078875"/>
          <a:ext cx="3000000" cy="3000000"/>
        </p:xfrm>
        <a:graphic>
          <a:graphicData uri="http://schemas.openxmlformats.org/drawingml/2006/table">
            <a:tbl>
              <a:tblPr>
                <a:noFill/>
                <a:tableStyleId>{0F1FB55A-7AEF-48D3-B633-81D28D78F1A0}</a:tableStyleId>
              </a:tblPr>
              <a:tblGrid>
                <a:gridCol w="784625"/>
                <a:gridCol w="1994950"/>
                <a:gridCol w="2714650"/>
                <a:gridCol w="1969125"/>
              </a:tblGrid>
              <a:tr h="333375">
                <a:tc>
                  <a:txBody>
                    <a:bodyPr/>
                    <a:lstStyle/>
                    <a:p>
                      <a:pPr indent="0" lvl="0" marL="0" rtl="0" algn="ctr">
                        <a:lnSpc>
                          <a:spcPct val="115000"/>
                        </a:lnSpc>
                        <a:spcBef>
                          <a:spcPts val="0"/>
                        </a:spcBef>
                        <a:spcAft>
                          <a:spcPts val="0"/>
                        </a:spcAft>
                        <a:buNone/>
                      </a:pPr>
                      <a:r>
                        <a:rPr b="1" lang="es" sz="800">
                          <a:solidFill>
                            <a:srgbClr val="FFFFFF"/>
                          </a:solidFill>
                        </a:rPr>
                        <a:t>Nombre y Apellido</a:t>
                      </a:r>
                      <a:endParaRPr b="1"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6A69A"/>
                    </a:solidFill>
                  </a:tcPr>
                </a:tc>
                <a:tc>
                  <a:txBody>
                    <a:bodyPr/>
                    <a:lstStyle/>
                    <a:p>
                      <a:pPr indent="0" lvl="0" marL="0" rtl="0" algn="ctr">
                        <a:lnSpc>
                          <a:spcPct val="115000"/>
                        </a:lnSpc>
                        <a:spcBef>
                          <a:spcPts val="0"/>
                        </a:spcBef>
                        <a:spcAft>
                          <a:spcPts val="0"/>
                        </a:spcAft>
                        <a:buNone/>
                      </a:pPr>
                      <a:r>
                        <a:rPr b="1" lang="es" sz="800">
                          <a:solidFill>
                            <a:srgbClr val="FFFFFF"/>
                          </a:solidFill>
                        </a:rPr>
                        <a:t>Opinión</a:t>
                      </a:r>
                      <a:r>
                        <a:rPr b="1" lang="es" sz="800">
                          <a:solidFill>
                            <a:srgbClr val="FFFFFF"/>
                          </a:solidFill>
                        </a:rPr>
                        <a:t> positiva</a:t>
                      </a:r>
                      <a:endParaRPr b="1"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6A69A"/>
                    </a:solidFill>
                  </a:tcPr>
                </a:tc>
                <a:tc>
                  <a:txBody>
                    <a:bodyPr/>
                    <a:lstStyle/>
                    <a:p>
                      <a:pPr indent="0" lvl="0" marL="0" rtl="0" algn="ctr">
                        <a:lnSpc>
                          <a:spcPct val="115000"/>
                        </a:lnSpc>
                        <a:spcBef>
                          <a:spcPts val="0"/>
                        </a:spcBef>
                        <a:spcAft>
                          <a:spcPts val="0"/>
                        </a:spcAft>
                        <a:buNone/>
                      </a:pPr>
                      <a:r>
                        <a:rPr b="1" lang="es" sz="800">
                          <a:solidFill>
                            <a:srgbClr val="FFFFFF"/>
                          </a:solidFill>
                        </a:rPr>
                        <a:t>Opinión</a:t>
                      </a:r>
                      <a:r>
                        <a:rPr b="1" lang="es" sz="800">
                          <a:solidFill>
                            <a:srgbClr val="FFFFFF"/>
                          </a:solidFill>
                        </a:rPr>
                        <a:t> negativa</a:t>
                      </a:r>
                      <a:endParaRPr b="1"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6A69A"/>
                    </a:solidFill>
                  </a:tcPr>
                </a:tc>
                <a:tc>
                  <a:txBody>
                    <a:bodyPr/>
                    <a:lstStyle/>
                    <a:p>
                      <a:pPr indent="0" lvl="0" marL="0" rtl="0" algn="ctr">
                        <a:lnSpc>
                          <a:spcPct val="115000"/>
                        </a:lnSpc>
                        <a:spcBef>
                          <a:spcPts val="0"/>
                        </a:spcBef>
                        <a:spcAft>
                          <a:spcPts val="0"/>
                        </a:spcAft>
                        <a:buNone/>
                      </a:pPr>
                      <a:r>
                        <a:rPr b="1" lang="es" sz="800">
                          <a:solidFill>
                            <a:srgbClr val="FFFFFF"/>
                          </a:solidFill>
                        </a:rPr>
                        <a:t>Propuesta de mejora</a:t>
                      </a:r>
                      <a:endParaRPr b="1"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6A69A"/>
                    </a:solidFill>
                  </a:tcPr>
                </a:tc>
              </a:tr>
              <a:tr h="323175">
                <a:tc>
                  <a:txBody>
                    <a:bodyPr/>
                    <a:lstStyle/>
                    <a:p>
                      <a:pPr indent="0" lvl="0" marL="0" rtl="0" algn="ctr">
                        <a:lnSpc>
                          <a:spcPct val="115000"/>
                        </a:lnSpc>
                        <a:spcBef>
                          <a:spcPts val="0"/>
                        </a:spcBef>
                        <a:spcAft>
                          <a:spcPts val="0"/>
                        </a:spcAft>
                        <a:buNone/>
                      </a:pPr>
                      <a:r>
                        <a:rPr lang="es" sz="800"/>
                        <a:t>Ariel David Anze </a:t>
                      </a:r>
                      <a:r>
                        <a:rPr lang="es" sz="800"/>
                        <a:t>Calderón</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La página anda rápido en mi CEL</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Casi todo . El diseño visual, que me haya querido instalar una apk apenas entrar a la página , no me resulta muy segura.</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Tema seguridad y diseño más alegre</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55850">
                <a:tc>
                  <a:txBody>
                    <a:bodyPr/>
                    <a:lstStyle/>
                    <a:p>
                      <a:pPr indent="0" lvl="0" marL="0" rtl="0" algn="ctr">
                        <a:lnSpc>
                          <a:spcPct val="115000"/>
                        </a:lnSpc>
                        <a:spcBef>
                          <a:spcPts val="0"/>
                        </a:spcBef>
                        <a:spcAft>
                          <a:spcPts val="0"/>
                        </a:spcAft>
                        <a:buNone/>
                      </a:pPr>
                      <a:r>
                        <a:rPr lang="es" sz="800"/>
                        <a:t>Carolina Trinidad</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solo su existencia. me parece que no es funcional para el uso que se creó.</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página</a:t>
                      </a:r>
                      <a:r>
                        <a:rPr lang="es" sz="800"/>
                        <a:t> no muy amigable para la </a:t>
                      </a:r>
                      <a:r>
                        <a:rPr lang="es" sz="800"/>
                        <a:t>navegación</a:t>
                      </a:r>
                      <a:r>
                        <a:rPr lang="es" sz="800"/>
                        <a:t> ya que a mi parecer se encuentra desordenada.</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agregar texto en los iconos. dejar el </a:t>
                      </a:r>
                      <a:r>
                        <a:rPr lang="es" sz="800"/>
                        <a:t>menú</a:t>
                      </a:r>
                      <a:r>
                        <a:rPr lang="es" sz="800"/>
                        <a:t> de arriba a la izquierda desplegado.</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r>
              <a:tr h="372325">
                <a:tc>
                  <a:txBody>
                    <a:bodyPr/>
                    <a:lstStyle/>
                    <a:p>
                      <a:pPr indent="0" lvl="0" marL="0" rtl="0" algn="ctr">
                        <a:lnSpc>
                          <a:spcPct val="115000"/>
                        </a:lnSpc>
                        <a:spcBef>
                          <a:spcPts val="0"/>
                        </a:spcBef>
                        <a:spcAft>
                          <a:spcPts val="0"/>
                        </a:spcAft>
                        <a:buNone/>
                      </a:pPr>
                      <a:r>
                        <a:rPr lang="es" sz="800"/>
                        <a:t>Marcelo Gómez</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Me gustó la velocidad en la que se desempeñaba el general y esa mezcla contemporánea de lo funcional y minimalista.</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No me gustaron los marcos </a:t>
                      </a:r>
                      <a:r>
                        <a:rPr lang="es" sz="800"/>
                        <a:t>cuadrados</a:t>
                      </a:r>
                      <a:r>
                        <a:rPr lang="es" sz="800"/>
                        <a:t> de los ítems. Y le falta un toque de animación cinemática en el cambio de pantallas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Quizás agregar algún beneficio que invite al usuario a suscribirse. Descuento en entradas, acceso a un sorteo.</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82850">
                <a:tc>
                  <a:txBody>
                    <a:bodyPr/>
                    <a:lstStyle/>
                    <a:p>
                      <a:pPr indent="0" lvl="0" marL="0" rtl="0" algn="ctr">
                        <a:lnSpc>
                          <a:spcPct val="115000"/>
                        </a:lnSpc>
                        <a:spcBef>
                          <a:spcPts val="0"/>
                        </a:spcBef>
                        <a:spcAft>
                          <a:spcPts val="0"/>
                        </a:spcAft>
                        <a:buNone/>
                      </a:pPr>
                      <a:r>
                        <a:rPr lang="es" sz="800"/>
                        <a:t>Agustín latrelle</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El infinito scroll</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La barra lateral, estéticamente no es muy agradable</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Mejorar la tipografía de la barra, cambiar los iconos por otros más sutiles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r>
              <a:tr h="476275">
                <a:tc>
                  <a:txBody>
                    <a:bodyPr/>
                    <a:lstStyle/>
                    <a:p>
                      <a:pPr indent="0" lvl="0" marL="0" rtl="0" algn="ctr">
                        <a:lnSpc>
                          <a:spcPct val="115000"/>
                        </a:lnSpc>
                        <a:spcBef>
                          <a:spcPts val="0"/>
                        </a:spcBef>
                        <a:spcAft>
                          <a:spcPts val="0"/>
                        </a:spcAft>
                        <a:buNone/>
                      </a:pPr>
                      <a:r>
                        <a:rPr lang="es" sz="800"/>
                        <a:t>Julian Lastra</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Me parecen adecuados los colores para generar contraste que se usaron</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No se adapta a la </a:t>
                      </a:r>
                      <a:r>
                        <a:rPr lang="es" sz="800"/>
                        <a:t>resolución</a:t>
                      </a:r>
                      <a:r>
                        <a:rPr lang="es" sz="800"/>
                        <a:t> de mi pantalla (1366x768), queda una barra blanca a la derecha sin relleno. Otra cosa que encuentro negativa es que por </a:t>
                      </a:r>
                      <a:r>
                        <a:rPr lang="es" sz="800"/>
                        <a:t>más</a:t>
                      </a:r>
                      <a:r>
                        <a:rPr lang="es" sz="800"/>
                        <a:t> que scrollee hacia abajo nunca puedo llegar al footer, o la parte donde encuentro </a:t>
                      </a:r>
                      <a:r>
                        <a:rPr lang="es" sz="800"/>
                        <a:t>información</a:t>
                      </a:r>
                      <a:r>
                        <a:rPr lang="es" sz="800"/>
                        <a:t> sobre la </a:t>
                      </a:r>
                      <a:r>
                        <a:rPr lang="es" sz="800"/>
                        <a:t>página</a:t>
                      </a:r>
                      <a:r>
                        <a:rPr lang="es" sz="800"/>
                        <a:t> porque siguen apareciendo propuestas.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Básicamente</a:t>
                      </a:r>
                      <a:r>
                        <a:rPr lang="es" sz="800"/>
                        <a:t> </a:t>
                      </a:r>
                      <a:r>
                        <a:rPr lang="es" sz="800"/>
                        <a:t>mejoraría</a:t>
                      </a:r>
                      <a:r>
                        <a:rPr lang="es" sz="800"/>
                        <a:t> los 2 puntos que mencione anteriormente</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33375">
                <a:tc>
                  <a:txBody>
                    <a:bodyPr/>
                    <a:lstStyle/>
                    <a:p>
                      <a:pPr indent="0" lvl="0" marL="0" rtl="0" algn="ctr">
                        <a:lnSpc>
                          <a:spcPct val="115000"/>
                        </a:lnSpc>
                        <a:spcBef>
                          <a:spcPts val="0"/>
                        </a:spcBef>
                        <a:spcAft>
                          <a:spcPts val="0"/>
                        </a:spcAft>
                        <a:buNone/>
                      </a:pPr>
                      <a:r>
                        <a:rPr lang="es" sz="800"/>
                        <a:t>Cristian Iriel</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El sitio es genial</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El sitio no es tan genial</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c>
                  <a:txBody>
                    <a:bodyPr/>
                    <a:lstStyle/>
                    <a:p>
                      <a:pPr indent="0" lvl="0" marL="0" rtl="0" algn="ctr">
                        <a:lnSpc>
                          <a:spcPct val="115000"/>
                        </a:lnSpc>
                        <a:spcBef>
                          <a:spcPts val="0"/>
                        </a:spcBef>
                        <a:spcAft>
                          <a:spcPts val="0"/>
                        </a:spcAft>
                        <a:buNone/>
                      </a:pPr>
                      <a:r>
                        <a:rPr lang="es" sz="800"/>
                        <a:t>Hacer más genial al sitio</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DF2F0"/>
                    </a:solidFill>
                  </a:tcPr>
                </a:tc>
              </a:tr>
            </a:tbl>
          </a:graphicData>
        </a:graphic>
      </p:graphicFrame>
      <p:sp>
        <p:nvSpPr>
          <p:cNvPr id="104" name="Google Shape;104;p18"/>
          <p:cNvSpPr txBox="1"/>
          <p:nvPr/>
        </p:nvSpPr>
        <p:spPr>
          <a:xfrm>
            <a:off x="1322388" y="4561100"/>
            <a:ext cx="650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700"/>
              <a:t>ACLARACIÓN: esta tabla es la salida filtrada del </a:t>
            </a:r>
            <a:r>
              <a:rPr i="1" lang="es" sz="700" u="sng">
                <a:solidFill>
                  <a:schemeClr val="hlink"/>
                </a:solidFill>
                <a:hlinkClick r:id="rId5"/>
              </a:rPr>
              <a:t>tabla origina</a:t>
            </a:r>
            <a:r>
              <a:rPr i="1" lang="es" sz="700"/>
              <a:t>l, por motivos de espacio de hoja la tabla original no puede ser incluida con todas sus columnas.</a:t>
            </a:r>
            <a:endParaRPr i="1" sz="700"/>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9"/>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111" name="Google Shape;111;p19"/>
          <p:cNvSpPr txBox="1"/>
          <p:nvPr>
            <p:ph idx="1" type="body"/>
          </p:nvPr>
        </p:nvSpPr>
        <p:spPr>
          <a:xfrm>
            <a:off x="865950" y="1043525"/>
            <a:ext cx="7412100" cy="59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s" sz="900"/>
              <a:t>Explicación</a:t>
            </a:r>
            <a:r>
              <a:rPr lang="es" sz="900"/>
              <a:t>: </a:t>
            </a:r>
            <a:r>
              <a:rPr i="1" lang="es" sz="900"/>
              <a:t>a continuación como síntesis de los datos de la entrevista, podemos ver algunos indicadores de mejora en base a los comentarios realizados por los entrevistados tales como. El tipo de opinión negativa más votado ha sido el diseño y después la navegación. Por tanto se entiende que los esfuerzos para mejorar el sitio deben estar enfocados en primer medida en estos dos puntos.</a:t>
            </a:r>
            <a:endParaRPr i="1" sz="900"/>
          </a:p>
        </p:txBody>
      </p:sp>
      <p:graphicFrame>
        <p:nvGraphicFramePr>
          <p:cNvPr id="112" name="Google Shape;112;p19"/>
          <p:cNvGraphicFramePr/>
          <p:nvPr/>
        </p:nvGraphicFramePr>
        <p:xfrm>
          <a:off x="1328200" y="1937500"/>
          <a:ext cx="3000000" cy="3000000"/>
        </p:xfrm>
        <a:graphic>
          <a:graphicData uri="http://schemas.openxmlformats.org/drawingml/2006/table">
            <a:tbl>
              <a:tblPr>
                <a:noFill/>
                <a:tableStyleId>{0F1FB55A-7AEF-48D3-B633-81D28D78F1A0}</a:tableStyleId>
              </a:tblPr>
              <a:tblGrid>
                <a:gridCol w="937875"/>
                <a:gridCol w="457300"/>
                <a:gridCol w="472800"/>
                <a:gridCol w="441800"/>
                <a:gridCol w="465075"/>
                <a:gridCol w="511550"/>
                <a:gridCol w="465075"/>
                <a:gridCol w="720850"/>
                <a:gridCol w="635575"/>
                <a:gridCol w="441800"/>
                <a:gridCol w="403050"/>
                <a:gridCol w="534825"/>
              </a:tblGrid>
              <a:tr h="263650">
                <a:tc rowSpan="2">
                  <a:txBody>
                    <a:bodyPr/>
                    <a:lstStyle/>
                    <a:p>
                      <a:pPr indent="0" lvl="0" marL="0" rtl="0" algn="ctr">
                        <a:lnSpc>
                          <a:spcPct val="115000"/>
                        </a:lnSpc>
                        <a:spcBef>
                          <a:spcPts val="0"/>
                        </a:spcBef>
                        <a:spcAft>
                          <a:spcPts val="0"/>
                        </a:spcAft>
                        <a:buNone/>
                      </a:pPr>
                      <a:r>
                        <a:rPr lang="es" sz="800"/>
                        <a:t>Tipo de </a:t>
                      </a:r>
                      <a:r>
                        <a:rPr lang="es" sz="800"/>
                        <a:t>opinión</a:t>
                      </a:r>
                      <a:r>
                        <a:rPr lang="es" sz="800"/>
                        <a:t> negativa</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gridSpan="10">
                  <a:txBody>
                    <a:bodyPr/>
                    <a:lstStyle/>
                    <a:p>
                      <a:pPr indent="0" lvl="0" marL="0" rtl="0" algn="ctr">
                        <a:lnSpc>
                          <a:spcPct val="115000"/>
                        </a:lnSpc>
                        <a:spcBef>
                          <a:spcPts val="0"/>
                        </a:spcBef>
                        <a:spcAft>
                          <a:spcPts val="0"/>
                        </a:spcAft>
                        <a:buNone/>
                      </a:pPr>
                      <a:r>
                        <a:rPr lang="es" sz="800"/>
                        <a:t>Entrevistados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hMerge="1"/>
                <a:tc hMerge="1"/>
                <a:tc hMerge="1"/>
                <a:tc hMerge="1"/>
                <a:tc hMerge="1"/>
                <a:tc hMerge="1"/>
                <a:tc hMerge="1"/>
                <a:tc hMerge="1"/>
                <a:tc hMerge="1"/>
                <a:tc rowSpan="2">
                  <a:txBody>
                    <a:bodyPr/>
                    <a:lstStyle/>
                    <a:p>
                      <a:pPr indent="0" lvl="0" marL="0" rtl="0" algn="ctr">
                        <a:lnSpc>
                          <a:spcPct val="115000"/>
                        </a:lnSpc>
                        <a:spcBef>
                          <a:spcPts val="0"/>
                        </a:spcBef>
                        <a:spcAft>
                          <a:spcPts val="0"/>
                        </a:spcAft>
                        <a:buNone/>
                      </a:pPr>
                      <a:r>
                        <a:rPr lang="es" sz="800"/>
                        <a:t>Conteo de votos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r>
              <a:tr h="387750">
                <a:tc vMerge="1"/>
                <a:tc>
                  <a:txBody>
                    <a:bodyPr/>
                    <a:lstStyle/>
                    <a:p>
                      <a:pPr indent="0" lvl="0" marL="0" rtl="0" algn="ctr">
                        <a:lnSpc>
                          <a:spcPct val="115000"/>
                        </a:lnSpc>
                        <a:spcBef>
                          <a:spcPts val="0"/>
                        </a:spcBef>
                        <a:spcAft>
                          <a:spcPts val="0"/>
                        </a:spcAft>
                        <a:buNone/>
                      </a:pPr>
                      <a:r>
                        <a:rPr lang="es" sz="800"/>
                        <a:t>Pablo Rios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Carolina Trinidad</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Agustín latrelle</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Esteban Lopez</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José Luis Bisconti</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Marcelo Gómez</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Ariel David Anze </a:t>
                      </a:r>
                      <a:r>
                        <a:rPr lang="es" sz="800"/>
                        <a:t>Calderón</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Juan Manuel Patiño</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Julian Lastra</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Cristian Iriel</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vMerge="1"/>
              </a:tr>
              <a:tr h="271425">
                <a:tc>
                  <a:txBody>
                    <a:bodyPr/>
                    <a:lstStyle/>
                    <a:p>
                      <a:pPr indent="0" lvl="0" marL="0" rtl="0" algn="l">
                        <a:lnSpc>
                          <a:spcPct val="115000"/>
                        </a:lnSpc>
                        <a:spcBef>
                          <a:spcPts val="0"/>
                        </a:spcBef>
                        <a:spcAft>
                          <a:spcPts val="0"/>
                        </a:spcAft>
                        <a:buNone/>
                      </a:pPr>
                      <a:r>
                        <a:rPr lang="es" sz="800"/>
                        <a:t>Buscar </a:t>
                      </a:r>
                      <a:r>
                        <a:rPr lang="es" sz="800"/>
                        <a:t>información</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ctr">
                        <a:lnSpc>
                          <a:spcPct val="115000"/>
                        </a:lnSpc>
                        <a:spcBef>
                          <a:spcPts val="0"/>
                        </a:spcBef>
                        <a:spcAft>
                          <a:spcPts val="0"/>
                        </a:spcAft>
                        <a:buNone/>
                      </a:pPr>
                      <a:r>
                        <a:rPr lang="es" sz="800"/>
                        <a:t>1</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r>
              <a:tr h="163875">
                <a:tc>
                  <a:txBody>
                    <a:bodyPr/>
                    <a:lstStyle/>
                    <a:p>
                      <a:pPr indent="0" lvl="0" marL="0" rtl="0" algn="l">
                        <a:lnSpc>
                          <a:spcPct val="115000"/>
                        </a:lnSpc>
                        <a:spcBef>
                          <a:spcPts val="0"/>
                        </a:spcBef>
                        <a:spcAft>
                          <a:spcPts val="0"/>
                        </a:spcAft>
                        <a:buNone/>
                      </a:pPr>
                      <a:r>
                        <a:rPr lang="es" sz="800"/>
                        <a:t>Navegación</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4</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r>
              <a:tr h="163875">
                <a:tc>
                  <a:txBody>
                    <a:bodyPr/>
                    <a:lstStyle/>
                    <a:p>
                      <a:pPr indent="0" lvl="0" marL="0" rtl="0" algn="l">
                        <a:lnSpc>
                          <a:spcPct val="115000"/>
                        </a:lnSpc>
                        <a:spcBef>
                          <a:spcPts val="0"/>
                        </a:spcBef>
                        <a:spcAft>
                          <a:spcPts val="0"/>
                        </a:spcAft>
                        <a:buNone/>
                      </a:pPr>
                      <a:r>
                        <a:rPr lang="es" sz="800"/>
                        <a:t>Diseño</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F7FA"/>
                    </a:solidFill>
                  </a:tcPr>
                </a:tc>
                <a:tc>
                  <a:txBody>
                    <a:bodyPr/>
                    <a:lstStyle/>
                    <a:p>
                      <a:pPr indent="0" lvl="0" marL="0" rtl="0" algn="ctr">
                        <a:lnSpc>
                          <a:spcPct val="115000"/>
                        </a:lnSpc>
                        <a:spcBef>
                          <a:spcPts val="0"/>
                        </a:spcBef>
                        <a:spcAft>
                          <a:spcPts val="0"/>
                        </a:spcAft>
                        <a:buNone/>
                      </a:pPr>
                      <a:r>
                        <a:rPr lang="es" sz="800"/>
                        <a:t>6</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r>
              <a:tr h="163875">
                <a:tc>
                  <a:txBody>
                    <a:bodyPr/>
                    <a:lstStyle/>
                    <a:p>
                      <a:pPr indent="0" lvl="0" marL="0" rtl="0" algn="l">
                        <a:lnSpc>
                          <a:spcPct val="115000"/>
                        </a:lnSpc>
                        <a:spcBef>
                          <a:spcPts val="0"/>
                        </a:spcBef>
                        <a:spcAft>
                          <a:spcPts val="0"/>
                        </a:spcAft>
                        <a:buNone/>
                      </a:pPr>
                      <a:r>
                        <a:rPr lang="es" sz="800"/>
                        <a:t>Seguridad</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2</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DD0E1"/>
                    </a:solidFill>
                  </a:tcPr>
                </a:tc>
              </a:tr>
              <a:tr h="100000">
                <a:tc>
                  <a:txBody>
                    <a:bodyPr/>
                    <a:lstStyle/>
                    <a:p>
                      <a:pPr indent="0" lvl="0" marL="0" rtl="0" algn="l">
                        <a:lnSpc>
                          <a:spcPct val="115000"/>
                        </a:lnSpc>
                        <a:spcBef>
                          <a:spcPts val="0"/>
                        </a:spcBef>
                        <a:spcAft>
                          <a:spcPts val="0"/>
                        </a:spcAft>
                        <a:buNone/>
                      </a:pPr>
                      <a:r>
                        <a:rPr lang="es" sz="800"/>
                        <a:t>Otras</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4DD0E1"/>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a:txBody>
                    <a:bodyPr/>
                    <a:lstStyle/>
                    <a:p>
                      <a:pPr indent="0" lvl="0" marL="0" rtl="0" algn="l">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E0F7FA"/>
                    </a:solidFill>
                  </a:tcPr>
                </a:tc>
                <a:tc>
                  <a:txBody>
                    <a:bodyPr/>
                    <a:lstStyle/>
                    <a:p>
                      <a:pPr indent="0" lvl="0" marL="0" rtl="0" algn="ctr">
                        <a:lnSpc>
                          <a:spcPct val="115000"/>
                        </a:lnSpc>
                        <a:spcBef>
                          <a:spcPts val="0"/>
                        </a:spcBef>
                        <a:spcAft>
                          <a:spcPts val="0"/>
                        </a:spcAft>
                        <a:buNone/>
                      </a:pPr>
                      <a:r>
                        <a:rPr lang="es" sz="800"/>
                        <a:t>1</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4DD0E1"/>
                    </a:solidFill>
                  </a:tcPr>
                </a:tc>
              </a:tr>
            </a:tbl>
          </a:graphicData>
        </a:graphic>
      </p:graphicFrame>
      <p:pic>
        <p:nvPicPr>
          <p:cNvPr id="113" name="Google Shape;113;p19"/>
          <p:cNvPicPr preferRelativeResize="0"/>
          <p:nvPr/>
        </p:nvPicPr>
        <p:blipFill>
          <a:blip r:embed="rId4">
            <a:alphaModFix/>
          </a:blip>
          <a:stretch>
            <a:fillRect/>
          </a:stretch>
        </p:blipFill>
        <p:spPr>
          <a:xfrm>
            <a:off x="2094037" y="327525"/>
            <a:ext cx="4955900" cy="416325"/>
          </a:xfrm>
          <a:prstGeom prst="rect">
            <a:avLst/>
          </a:prstGeom>
          <a:noFill/>
          <a:ln>
            <a:noFill/>
          </a:ln>
        </p:spPr>
      </p:pic>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120" name="Google Shape;120;p20"/>
          <p:cNvSpPr txBox="1"/>
          <p:nvPr>
            <p:ph idx="1" type="body"/>
          </p:nvPr>
        </p:nvSpPr>
        <p:spPr>
          <a:xfrm>
            <a:off x="865950" y="1043525"/>
            <a:ext cx="7412100" cy="59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900"/>
              <a:t>Explicación</a:t>
            </a:r>
            <a:r>
              <a:rPr lang="es" sz="900"/>
              <a:t>: </a:t>
            </a:r>
            <a:r>
              <a:rPr i="1" lang="es" sz="900"/>
              <a:t>los resultados del tipo de propuesta de mejora, son muy similares a los resultados de la opinión negativa, lo significante de esta tabla de indicadores es que dos usuarios sugieren agregar nuevas funciones que no han sido contempladas en el diseño base del sitio.</a:t>
            </a:r>
            <a:endParaRPr i="1" sz="900"/>
          </a:p>
        </p:txBody>
      </p:sp>
      <p:graphicFrame>
        <p:nvGraphicFramePr>
          <p:cNvPr id="121" name="Google Shape;121;p20"/>
          <p:cNvGraphicFramePr/>
          <p:nvPr/>
        </p:nvGraphicFramePr>
        <p:xfrm>
          <a:off x="1524075" y="1785663"/>
          <a:ext cx="3000000" cy="3000000"/>
        </p:xfrm>
        <a:graphic>
          <a:graphicData uri="http://schemas.openxmlformats.org/drawingml/2006/table">
            <a:tbl>
              <a:tblPr>
                <a:noFill/>
                <a:tableStyleId>{0F1FB55A-7AEF-48D3-B633-81D28D78F1A0}</a:tableStyleId>
              </a:tblPr>
              <a:tblGrid>
                <a:gridCol w="880875"/>
                <a:gridCol w="429525"/>
                <a:gridCol w="444075"/>
                <a:gridCol w="414950"/>
                <a:gridCol w="436800"/>
                <a:gridCol w="480475"/>
                <a:gridCol w="436800"/>
                <a:gridCol w="677050"/>
                <a:gridCol w="596950"/>
                <a:gridCol w="414950"/>
                <a:gridCol w="382850"/>
                <a:gridCol w="502325"/>
              </a:tblGrid>
              <a:tr h="181525">
                <a:tc rowSpan="2">
                  <a:txBody>
                    <a:bodyPr/>
                    <a:lstStyle/>
                    <a:p>
                      <a:pPr indent="0" lvl="0" marL="0" rtl="0" algn="ctr">
                        <a:lnSpc>
                          <a:spcPct val="115000"/>
                        </a:lnSpc>
                        <a:spcBef>
                          <a:spcPts val="0"/>
                        </a:spcBef>
                        <a:spcAft>
                          <a:spcPts val="0"/>
                        </a:spcAft>
                        <a:buNone/>
                      </a:pPr>
                      <a:r>
                        <a:rPr lang="es" sz="800"/>
                        <a:t>Tipo propuestas de mejora</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c gridSpan="10">
                  <a:txBody>
                    <a:bodyPr/>
                    <a:lstStyle/>
                    <a:p>
                      <a:pPr indent="0" lvl="0" marL="0" rtl="0" algn="ctr">
                        <a:lnSpc>
                          <a:spcPct val="115000"/>
                        </a:lnSpc>
                        <a:spcBef>
                          <a:spcPts val="0"/>
                        </a:spcBef>
                        <a:spcAft>
                          <a:spcPts val="0"/>
                        </a:spcAft>
                        <a:buNone/>
                      </a:pPr>
                      <a:r>
                        <a:rPr lang="es" sz="800"/>
                        <a:t>Entrevistados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2E9"/>
                    </a:solidFill>
                  </a:tcPr>
                </a:tc>
                <a:tc hMerge="1"/>
                <a:tc hMerge="1"/>
                <a:tc hMerge="1"/>
                <a:tc hMerge="1"/>
                <a:tc hMerge="1"/>
                <a:tc hMerge="1"/>
                <a:tc hMerge="1"/>
                <a:tc hMerge="1"/>
                <a:tc hMerge="1"/>
                <a:tc rowSpan="2">
                  <a:txBody>
                    <a:bodyPr/>
                    <a:lstStyle/>
                    <a:p>
                      <a:pPr indent="0" lvl="0" marL="0" rtl="0" algn="ctr">
                        <a:lnSpc>
                          <a:spcPct val="115000"/>
                        </a:lnSpc>
                        <a:spcBef>
                          <a:spcPts val="0"/>
                        </a:spcBef>
                        <a:spcAft>
                          <a:spcPts val="0"/>
                        </a:spcAft>
                        <a:buNone/>
                      </a:pPr>
                      <a:r>
                        <a:rPr lang="es" sz="800"/>
                        <a:t>Conteo de votos</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2E9"/>
                    </a:solidFill>
                  </a:tcPr>
                </a:tc>
              </a:tr>
              <a:tr h="266950">
                <a:tc vMerge="1"/>
                <a:tc>
                  <a:txBody>
                    <a:bodyPr/>
                    <a:lstStyle/>
                    <a:p>
                      <a:pPr indent="0" lvl="0" marL="0" rtl="0" algn="ctr">
                        <a:lnSpc>
                          <a:spcPct val="115000"/>
                        </a:lnSpc>
                        <a:spcBef>
                          <a:spcPts val="0"/>
                        </a:spcBef>
                        <a:spcAft>
                          <a:spcPts val="0"/>
                        </a:spcAft>
                        <a:buNone/>
                      </a:pPr>
                      <a:r>
                        <a:rPr lang="es" sz="800">
                          <a:solidFill>
                            <a:srgbClr val="FFFFFF"/>
                          </a:solidFill>
                        </a:rPr>
                        <a:t>Pablo Rios</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solidFill>
                            <a:srgbClr val="FFFFFF"/>
                          </a:solidFill>
                        </a:rPr>
                        <a:t>Carolina Trinidad</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solidFill>
                            <a:srgbClr val="FFFFFF"/>
                          </a:solidFill>
                        </a:rPr>
                        <a:t>Agustín latrelle</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solidFill>
                            <a:srgbClr val="FFFFFF"/>
                          </a:solidFill>
                        </a:rPr>
                        <a:t>Esteban Lopez</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solidFill>
                            <a:srgbClr val="FFFFFF"/>
                          </a:solidFill>
                        </a:rPr>
                        <a:t>José Luis Bisconti</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solidFill>
                            <a:srgbClr val="FFFFFF"/>
                          </a:solidFill>
                        </a:rPr>
                        <a:t>Marcelo Gómez</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solidFill>
                            <a:srgbClr val="FFFFFF"/>
                          </a:solidFill>
                        </a:rPr>
                        <a:t>Ariel David Anze </a:t>
                      </a:r>
                      <a:r>
                        <a:rPr lang="es" sz="800">
                          <a:solidFill>
                            <a:srgbClr val="FFFFFF"/>
                          </a:solidFill>
                        </a:rPr>
                        <a:t>Calderón</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solidFill>
                            <a:srgbClr val="FFFFFF"/>
                          </a:solidFill>
                        </a:rPr>
                        <a:t>Juan Manuel Patiño</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solidFill>
                            <a:srgbClr val="FFFFFF"/>
                          </a:solidFill>
                        </a:rPr>
                        <a:t>Julian Lastra</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solidFill>
                            <a:srgbClr val="FFFFFF"/>
                          </a:solidFill>
                        </a:rPr>
                        <a:t>Cristian Iriel</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vMerge="1"/>
              </a:tr>
              <a:tr h="186875">
                <a:tc>
                  <a:txBody>
                    <a:bodyPr/>
                    <a:lstStyle/>
                    <a:p>
                      <a:pPr indent="0" lvl="0" marL="0" rtl="0" algn="l">
                        <a:lnSpc>
                          <a:spcPct val="115000"/>
                        </a:lnSpc>
                        <a:spcBef>
                          <a:spcPts val="0"/>
                        </a:spcBef>
                        <a:spcAft>
                          <a:spcPts val="0"/>
                        </a:spcAft>
                        <a:buNone/>
                      </a:pPr>
                      <a:r>
                        <a:rPr lang="es" sz="800">
                          <a:solidFill>
                            <a:srgbClr val="FFFFFF"/>
                          </a:solidFill>
                        </a:rPr>
                        <a:t>Buscar </a:t>
                      </a:r>
                      <a:r>
                        <a:rPr lang="es" sz="800">
                          <a:solidFill>
                            <a:srgbClr val="FFFFFF"/>
                          </a:solidFill>
                        </a:rPr>
                        <a:t>información</a:t>
                      </a:r>
                      <a:endParaRPr sz="8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solidFill>
                            <a:srgbClr val="FFFFFF"/>
                          </a:solidFill>
                        </a:rPr>
                        <a:t>1</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r>
              <a:tr h="112125">
                <a:tc>
                  <a:txBody>
                    <a:bodyPr/>
                    <a:lstStyle/>
                    <a:p>
                      <a:pPr indent="0" lvl="0" marL="0" rtl="0" algn="l">
                        <a:lnSpc>
                          <a:spcPct val="115000"/>
                        </a:lnSpc>
                        <a:spcBef>
                          <a:spcPts val="0"/>
                        </a:spcBef>
                        <a:spcAft>
                          <a:spcPts val="0"/>
                        </a:spcAft>
                        <a:buNone/>
                      </a:pPr>
                      <a:r>
                        <a:rPr lang="es" sz="800">
                          <a:solidFill>
                            <a:srgbClr val="FFFFFF"/>
                          </a:solidFill>
                        </a:rPr>
                        <a:t>Navegación</a:t>
                      </a:r>
                      <a:endParaRPr sz="8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solidFill>
                            <a:srgbClr val="FFFFFF"/>
                          </a:solidFill>
                        </a:rPr>
                        <a:t>4</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r>
              <a:tr h="112125">
                <a:tc>
                  <a:txBody>
                    <a:bodyPr/>
                    <a:lstStyle/>
                    <a:p>
                      <a:pPr indent="0" lvl="0" marL="0" rtl="0" algn="l">
                        <a:lnSpc>
                          <a:spcPct val="115000"/>
                        </a:lnSpc>
                        <a:spcBef>
                          <a:spcPts val="0"/>
                        </a:spcBef>
                        <a:spcAft>
                          <a:spcPts val="0"/>
                        </a:spcAft>
                        <a:buNone/>
                      </a:pPr>
                      <a:r>
                        <a:rPr lang="es" sz="800">
                          <a:solidFill>
                            <a:srgbClr val="FFFFFF"/>
                          </a:solidFill>
                        </a:rPr>
                        <a:t>Diseño</a:t>
                      </a:r>
                      <a:endParaRPr sz="8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solidFill>
                            <a:srgbClr val="FFFFFF"/>
                          </a:solidFill>
                        </a:rPr>
                        <a:t>6</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r>
              <a:tr h="112125">
                <a:tc>
                  <a:txBody>
                    <a:bodyPr/>
                    <a:lstStyle/>
                    <a:p>
                      <a:pPr indent="0" lvl="0" marL="0" rtl="0" algn="l">
                        <a:lnSpc>
                          <a:spcPct val="115000"/>
                        </a:lnSpc>
                        <a:spcBef>
                          <a:spcPts val="0"/>
                        </a:spcBef>
                        <a:spcAft>
                          <a:spcPts val="0"/>
                        </a:spcAft>
                        <a:buNone/>
                      </a:pPr>
                      <a:r>
                        <a:rPr lang="es" sz="800">
                          <a:solidFill>
                            <a:srgbClr val="FFFFFF"/>
                          </a:solidFill>
                        </a:rPr>
                        <a:t>Seguridad</a:t>
                      </a:r>
                      <a:endParaRPr sz="8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solidFill>
                            <a:srgbClr val="FFFFFF"/>
                          </a:solidFill>
                        </a:rPr>
                        <a:t>2</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r>
              <a:tr h="112125">
                <a:tc>
                  <a:txBody>
                    <a:bodyPr/>
                    <a:lstStyle/>
                    <a:p>
                      <a:pPr indent="0" lvl="0" marL="0" rtl="0" algn="l">
                        <a:lnSpc>
                          <a:spcPct val="115000"/>
                        </a:lnSpc>
                        <a:spcBef>
                          <a:spcPts val="0"/>
                        </a:spcBef>
                        <a:spcAft>
                          <a:spcPts val="0"/>
                        </a:spcAft>
                        <a:buNone/>
                      </a:pPr>
                      <a:r>
                        <a:rPr lang="es" sz="800">
                          <a:solidFill>
                            <a:srgbClr val="FFFFFF"/>
                          </a:solidFill>
                        </a:rPr>
                        <a:t>Agregar funcion</a:t>
                      </a:r>
                      <a:endParaRPr sz="8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8E7FC"/>
                    </a:solidFill>
                  </a:tcPr>
                </a:tc>
                <a:tc>
                  <a:txBody>
                    <a:bodyPr/>
                    <a:lstStyle/>
                    <a:p>
                      <a:pPr indent="0" lvl="0" marL="0" rtl="0" algn="ctr">
                        <a:lnSpc>
                          <a:spcPct val="115000"/>
                        </a:lnSpc>
                        <a:spcBef>
                          <a:spcPts val="0"/>
                        </a:spcBef>
                        <a:spcAft>
                          <a:spcPts val="0"/>
                        </a:spcAft>
                        <a:buNone/>
                      </a:pPr>
                      <a:r>
                        <a:rPr lang="es" sz="800">
                          <a:solidFill>
                            <a:srgbClr val="FFFFFF"/>
                          </a:solidFill>
                        </a:rPr>
                        <a:t>2</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74EA7"/>
                    </a:solidFill>
                  </a:tcPr>
                </a:tc>
              </a:tr>
              <a:tr h="112125">
                <a:tc>
                  <a:txBody>
                    <a:bodyPr/>
                    <a:lstStyle/>
                    <a:p>
                      <a:pPr indent="0" lvl="0" marL="0" rtl="0" algn="l">
                        <a:lnSpc>
                          <a:spcPct val="115000"/>
                        </a:lnSpc>
                        <a:spcBef>
                          <a:spcPts val="0"/>
                        </a:spcBef>
                        <a:spcAft>
                          <a:spcPts val="0"/>
                        </a:spcAft>
                        <a:buNone/>
                      </a:pPr>
                      <a:r>
                        <a:rPr lang="es" sz="800">
                          <a:solidFill>
                            <a:srgbClr val="FFFFFF"/>
                          </a:solidFill>
                        </a:rPr>
                        <a:t>Otras</a:t>
                      </a:r>
                      <a:endParaRPr sz="8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s" sz="800"/>
                        <a:t>x</a:t>
                      </a:r>
                      <a:endParaRPr sz="8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800">
                          <a:solidFill>
                            <a:srgbClr val="FFFFFF"/>
                          </a:solidFill>
                        </a:rPr>
                        <a:t>1</a:t>
                      </a:r>
                      <a:endParaRPr sz="8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674EA7"/>
                    </a:solidFill>
                  </a:tcPr>
                </a:tc>
              </a:tr>
            </a:tbl>
          </a:graphicData>
        </a:graphic>
      </p:graphicFrame>
      <p:pic>
        <p:nvPicPr>
          <p:cNvPr id="122" name="Google Shape;122;p20"/>
          <p:cNvPicPr preferRelativeResize="0"/>
          <p:nvPr/>
        </p:nvPicPr>
        <p:blipFill>
          <a:blip r:embed="rId4">
            <a:alphaModFix/>
          </a:blip>
          <a:stretch>
            <a:fillRect/>
          </a:stretch>
        </p:blipFill>
        <p:spPr>
          <a:xfrm>
            <a:off x="2094037" y="327525"/>
            <a:ext cx="4955900" cy="416325"/>
          </a:xfrm>
          <a:prstGeom prst="rect">
            <a:avLst/>
          </a:prstGeom>
          <a:noFill/>
          <a:ln>
            <a:noFill/>
          </a:ln>
        </p:spPr>
      </p:pic>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rotWithShape="1">
          <a:blip r:embed="rId3">
            <a:alphaModFix/>
          </a:blip>
          <a:srcRect b="0" l="0" r="0" t="0"/>
          <a:stretch/>
        </p:blipFill>
        <p:spPr>
          <a:xfrm>
            <a:off x="1763" y="0"/>
            <a:ext cx="9142225" cy="5143500"/>
          </a:xfrm>
          <a:prstGeom prst="rect">
            <a:avLst/>
          </a:prstGeom>
          <a:noFill/>
          <a:ln>
            <a:noFill/>
          </a:ln>
        </p:spPr>
      </p:pic>
      <p:sp>
        <p:nvSpPr>
          <p:cNvPr id="129" name="Google Shape;129;p21"/>
          <p:cNvSpPr txBox="1"/>
          <p:nvPr>
            <p:ph idx="1" type="body"/>
          </p:nvPr>
        </p:nvSpPr>
        <p:spPr>
          <a:xfrm>
            <a:off x="865950" y="1043525"/>
            <a:ext cx="7412100" cy="59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900"/>
              <a:t>Explicación</a:t>
            </a:r>
            <a:r>
              <a:rPr lang="es" sz="900"/>
              <a:t>: </a:t>
            </a:r>
            <a:r>
              <a:rPr i="1" lang="es" sz="900"/>
              <a:t>Con el fin de realizar el diagrama de afinidad se ha utilizado la aplicación web “Lucid Spark”. </a:t>
            </a:r>
            <a:r>
              <a:rPr i="1" lang="es" sz="900" u="sng">
                <a:solidFill>
                  <a:schemeClr val="hlink"/>
                </a:solidFill>
                <a:hlinkClick r:id="rId4"/>
              </a:rPr>
              <a:t>El siguiente diagrama de afinidad</a:t>
            </a:r>
            <a:r>
              <a:rPr i="1" lang="es" sz="900"/>
              <a:t> muestra a continuación cuatro columnas, con las opiniones de los usuarios obtenidas en las entrevistas. </a:t>
            </a:r>
            <a:endParaRPr i="1" sz="900"/>
          </a:p>
        </p:txBody>
      </p:sp>
      <p:pic>
        <p:nvPicPr>
          <p:cNvPr id="130" name="Google Shape;130;p21"/>
          <p:cNvPicPr preferRelativeResize="0"/>
          <p:nvPr/>
        </p:nvPicPr>
        <p:blipFill>
          <a:blip r:embed="rId5">
            <a:alphaModFix/>
          </a:blip>
          <a:stretch>
            <a:fillRect/>
          </a:stretch>
        </p:blipFill>
        <p:spPr>
          <a:xfrm>
            <a:off x="2094037" y="327525"/>
            <a:ext cx="4955900" cy="416325"/>
          </a:xfrm>
          <a:prstGeom prst="rect">
            <a:avLst/>
          </a:prstGeom>
          <a:noFill/>
          <a:ln>
            <a:noFill/>
          </a:ln>
        </p:spPr>
      </p:pic>
      <p:pic>
        <p:nvPicPr>
          <p:cNvPr id="131" name="Google Shape;131;p21"/>
          <p:cNvPicPr preferRelativeResize="0"/>
          <p:nvPr/>
        </p:nvPicPr>
        <p:blipFill>
          <a:blip r:embed="rId6">
            <a:alphaModFix/>
          </a:blip>
          <a:stretch>
            <a:fillRect/>
          </a:stretch>
        </p:blipFill>
        <p:spPr>
          <a:xfrm>
            <a:off x="574025" y="1562173"/>
            <a:ext cx="7995899" cy="3412325"/>
          </a:xfrm>
          <a:prstGeom prst="rect">
            <a:avLst/>
          </a:prstGeom>
          <a:noFill/>
          <a:ln>
            <a:noFill/>
          </a:ln>
        </p:spPr>
      </p:pic>
      <p:sp>
        <p:nvSpPr>
          <p:cNvPr id="132" name="Google Shape;13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