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e3fd2e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e3fd2e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091e41c6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091e41c6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091e41c6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091e41c6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e3fd2e7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e3fd2e7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07e90d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07e90d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f091e41c6_1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f091e41c6_1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f091e41c6_1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f091e41c6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091e41c6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091e41c6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f091e41c6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f091e41c6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091e41c6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091e41c6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091e41c6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091e41c6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5A9ED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25"/>
            <a:ext cx="16386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497425" y="1046075"/>
            <a:ext cx="8646600" cy="2926200"/>
          </a:xfrm>
          <a:prstGeom prst="rect">
            <a:avLst/>
          </a:prstGeom>
          <a:solidFill>
            <a:srgbClr val="405DA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76075"/>
            <a:ext cx="1138706" cy="31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1028450" y="1439975"/>
            <a:ext cx="76455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53600" y="4151025"/>
            <a:ext cx="58386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12" y="4531150"/>
            <a:ext cx="58746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2175" y="1431650"/>
            <a:ext cx="76455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[LGBIO2020] </a:t>
            </a:r>
            <a:br>
              <a:rPr lang="en" sz="3300"/>
            </a:br>
            <a:r>
              <a:rPr lang="en" sz="3300"/>
              <a:t>TP3 - CLASSIFICATION</a:t>
            </a:r>
            <a:endParaRPr sz="33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225" y="814513"/>
            <a:ext cx="3516875" cy="3511876"/>
          </a:xfrm>
          <a:prstGeom prst="rect">
            <a:avLst/>
          </a:prstGeom>
          <a:noFill/>
          <a:ln cap="flat" cmpd="sng" w="76200">
            <a:solidFill>
              <a:srgbClr val="405D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75" y="820600"/>
            <a:ext cx="719581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77225" y="181800"/>
            <a:ext cx="79689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Use a test set to evaluate the model performances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58" y="63200"/>
            <a:ext cx="5045142" cy="508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477225" y="181800"/>
            <a:ext cx="28437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Data scientist nightmare</a:t>
            </a:r>
            <a:br>
              <a:rPr lang="en" sz="1800">
                <a:solidFill>
                  <a:srgbClr val="405DA5"/>
                </a:solidFill>
              </a:rPr>
            </a:br>
            <a:r>
              <a:rPr lang="en" sz="1800">
                <a:solidFill>
                  <a:srgbClr val="405DA5"/>
                </a:solidFill>
              </a:rPr>
              <a:t>-&gt; Overfitting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 rot="-5400000">
            <a:off x="-1496400" y="1930275"/>
            <a:ext cx="37971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is Deep Learning ?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70950" y="151500"/>
            <a:ext cx="79689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Context - The dataset</a:t>
            </a:r>
            <a:br>
              <a:rPr lang="en" sz="1800">
                <a:solidFill>
                  <a:srgbClr val="1155CC"/>
                </a:solidFill>
              </a:rPr>
            </a:br>
            <a:endParaRPr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want to design a machine learning tool able to </a:t>
            </a:r>
            <a:r>
              <a:rPr lang="en" sz="1600">
                <a:solidFill>
                  <a:srgbClr val="0B5394"/>
                </a:solidFill>
              </a:rPr>
              <a:t>predict </a:t>
            </a:r>
            <a:r>
              <a:rPr lang="en" sz="1600"/>
              <a:t>if histological images of cells correspond to </a:t>
            </a:r>
            <a:r>
              <a:rPr lang="en" sz="1600">
                <a:solidFill>
                  <a:schemeClr val="accent1"/>
                </a:solidFill>
              </a:rPr>
              <a:t>malignant </a:t>
            </a:r>
            <a:r>
              <a:rPr lang="en" sz="1600"/>
              <a:t>or </a:t>
            </a:r>
            <a:r>
              <a:rPr lang="en" sz="1600">
                <a:solidFill>
                  <a:schemeClr val="accent1"/>
                </a:solidFill>
              </a:rPr>
              <a:t>benign tumor.</a:t>
            </a:r>
            <a:r>
              <a:rPr lang="en" sz="1600"/>
              <a:t> </a:t>
            </a:r>
            <a:br>
              <a:rPr lang="en" sz="1600">
                <a:solidFill>
                  <a:srgbClr val="222222"/>
                </a:solidFill>
              </a:rPr>
            </a:br>
            <a:br>
              <a:rPr lang="en" sz="1600">
                <a:solidFill>
                  <a:srgbClr val="222222"/>
                </a:solidFill>
              </a:rPr>
            </a:br>
            <a:endParaRPr sz="1600">
              <a:solidFill>
                <a:srgbClr val="22222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00" y="1990575"/>
            <a:ext cx="4875825" cy="21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438925" y="1742275"/>
            <a:ext cx="34314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Features</a:t>
            </a:r>
            <a:r>
              <a:rPr lang="en" sz="1200"/>
              <a:t> are computed directly with a program analyzing cytological images: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1 - Radius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2 - Texture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3 - Perimeter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4 - Area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5 - Smoothness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6 - Compactness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7 - Concavity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8 - Concave points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9 - Symmetry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10- Fractal dimension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Mean, std and largest values</a:t>
            </a:r>
            <a:r>
              <a:rPr lang="en" sz="1200"/>
              <a:t> of these features are computed, resulting in</a:t>
            </a:r>
            <a:r>
              <a:rPr lang="en" sz="1200">
                <a:solidFill>
                  <a:schemeClr val="accent1"/>
                </a:solidFill>
              </a:rPr>
              <a:t> 30 features. 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77225" y="181800"/>
            <a:ext cx="79689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Machine Learning Pipeline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571525" y="1957150"/>
            <a:ext cx="1755000" cy="2602973"/>
            <a:chOff x="571525" y="1957150"/>
            <a:chExt cx="1755000" cy="2602973"/>
          </a:xfrm>
        </p:grpSpPr>
        <p:sp>
          <p:nvSpPr>
            <p:cNvPr id="79" name="Google Shape;79;p1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Look at the data</a:t>
              </a:r>
              <a:endParaRPr b="1" sz="10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571525" y="3117723"/>
              <a:ext cx="1755000" cy="14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A good starting point is to look at your data to identify some specificities: </a:t>
              </a:r>
              <a:b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- are they 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NAN</a:t>
              </a: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 values?</a:t>
              </a:r>
              <a:b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 are some 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features more 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iscriminative</a:t>
              </a: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 than other?</a:t>
              </a:r>
              <a:endParaRPr sz="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2699425" y="1957150"/>
            <a:ext cx="1709100" cy="3019672"/>
            <a:chOff x="2699425" y="1957150"/>
            <a:chExt cx="1709100" cy="3019672"/>
          </a:xfrm>
        </p:grpSpPr>
        <p:sp>
          <p:nvSpPr>
            <p:cNvPr id="84" name="Google Shape;84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Feature Extraction/Selection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2699425" y="3117722"/>
              <a:ext cx="1709100" cy="18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number of features can be extremely high. It is often needed to either: 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Select the most relevant features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Create (Extract) new features from existing while decreasing the dimensionality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88" name="Google Shape;88;p1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Train the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Thanks to the validation set, estimate the best parameter of your models.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92" name="Google Shape;92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Evaluate the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Thanks to the test set, evaluate the performances of the models with the best parameters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6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73" y="2051790"/>
            <a:ext cx="381500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888" y="1987825"/>
            <a:ext cx="280109" cy="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200" y="2051799"/>
            <a:ext cx="444097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902" y="2048642"/>
            <a:ext cx="444100" cy="43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477225" y="181800"/>
            <a:ext cx="79689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Look at the Data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Box plot                                   Class Imbalance               Correlation Matrix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77" y="1583200"/>
            <a:ext cx="2860775" cy="306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455" y="1583200"/>
            <a:ext cx="3173650" cy="2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075" y="1583201"/>
            <a:ext cx="2331850" cy="15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477225" y="181800"/>
            <a:ext cx="79689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Machine Learning Pipeline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571525" y="1957150"/>
            <a:ext cx="1755000" cy="2602973"/>
            <a:chOff x="571525" y="1957150"/>
            <a:chExt cx="1755000" cy="2602973"/>
          </a:xfrm>
        </p:grpSpPr>
        <p:sp>
          <p:nvSpPr>
            <p:cNvPr id="116" name="Google Shape;116;p18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Look at the data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571525" y="3117723"/>
              <a:ext cx="1755000" cy="14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 good starting point is to look at your data to identify some specificities: 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are they NAN values?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are some features more discriminative than other?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2699425" y="1957150"/>
            <a:ext cx="1709100" cy="3019672"/>
            <a:chOff x="2699425" y="1957150"/>
            <a:chExt cx="1709100" cy="3019672"/>
          </a:xfrm>
        </p:grpSpPr>
        <p:sp>
          <p:nvSpPr>
            <p:cNvPr id="121" name="Google Shape;121;p18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Feature Extraction/Selection</a:t>
              </a:r>
              <a:endParaRPr b="1" sz="10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699425" y="3117722"/>
              <a:ext cx="1709100" cy="18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The number of features can be extremely high. It is often needed to either: </a:t>
              </a:r>
              <a:b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Select </a:t>
              </a: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the most relevant features</a:t>
              </a:r>
              <a:b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Create (Extract) </a:t>
              </a: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new features from existing while decreasing the dimensionality</a:t>
              </a:r>
              <a:endParaRPr sz="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25" name="Google Shape;125;p18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Train the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Thanks to the validation set, estimate the best parameter of your models.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129" name="Google Shape;129;p18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Evaluate the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Thanks to the test set, evaluate the performances of the models with the best parameters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73" y="2051790"/>
            <a:ext cx="381500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888" y="1987825"/>
            <a:ext cx="280109" cy="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200" y="2051799"/>
            <a:ext cx="444097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902" y="2048642"/>
            <a:ext cx="444100" cy="43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477225" y="181800"/>
            <a:ext cx="85068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5DA5"/>
                </a:solidFill>
              </a:rPr>
              <a:t>Feature Selection</a:t>
            </a:r>
            <a:endParaRPr sz="17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Keep the features that </a:t>
            </a:r>
            <a:r>
              <a:rPr lang="en" sz="1300">
                <a:solidFill>
                  <a:schemeClr val="accent4"/>
                </a:solidFill>
              </a:rPr>
              <a:t>correlates</a:t>
            </a:r>
            <a:r>
              <a:rPr lang="en" sz="1300">
                <a:solidFill>
                  <a:schemeClr val="dk1"/>
                </a:solidFill>
              </a:rPr>
              <a:t> the most with the </a:t>
            </a:r>
            <a:r>
              <a:rPr lang="en" sz="1300">
                <a:solidFill>
                  <a:schemeClr val="accent4"/>
                </a:solidFill>
              </a:rPr>
              <a:t>target</a:t>
            </a:r>
            <a:r>
              <a:rPr lang="en" sz="1300">
                <a:solidFill>
                  <a:schemeClr val="dk1"/>
                </a:solidFill>
              </a:rPr>
              <a:t>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5DA5"/>
                </a:solidFill>
              </a:rPr>
              <a:t>Feature Extraction</a:t>
            </a:r>
            <a:endParaRPr sz="17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Recall </a:t>
            </a:r>
            <a:r>
              <a:rPr lang="en" sz="1300">
                <a:solidFill>
                  <a:schemeClr val="accent4"/>
                </a:solidFill>
              </a:rPr>
              <a:t>PCA</a:t>
            </a:r>
            <a:r>
              <a:rPr lang="en" sz="1300">
                <a:solidFill>
                  <a:schemeClr val="dk1"/>
                </a:solidFill>
              </a:rPr>
              <a:t>    						                      Keep </a:t>
            </a:r>
            <a:r>
              <a:rPr i="1" lang="en" sz="1300">
                <a:solidFill>
                  <a:schemeClr val="accent4"/>
                </a:solidFill>
              </a:rPr>
              <a:t>n</a:t>
            </a:r>
            <a:r>
              <a:rPr lang="en" sz="1300">
                <a:solidFill>
                  <a:schemeClr val="dk1"/>
                </a:solidFill>
              </a:rPr>
              <a:t> components of PCA that corresponds to a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									            given </a:t>
            </a:r>
            <a:r>
              <a:rPr lang="en" sz="1300">
                <a:solidFill>
                  <a:schemeClr val="accent4"/>
                </a:solidFill>
              </a:rPr>
              <a:t>% of explained variance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5" y="2361363"/>
            <a:ext cx="4991751" cy="271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997" y="2498797"/>
            <a:ext cx="2873450" cy="192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9"/>
          <p:cNvCxnSpPr/>
          <p:nvPr/>
        </p:nvCxnSpPr>
        <p:spPr>
          <a:xfrm>
            <a:off x="1931650" y="1886200"/>
            <a:ext cx="31362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19"/>
          <p:cNvSpPr/>
          <p:nvPr/>
        </p:nvSpPr>
        <p:spPr>
          <a:xfrm>
            <a:off x="265125" y="2231450"/>
            <a:ext cx="4901100" cy="284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477225" y="181800"/>
            <a:ext cx="79689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Machine Learning Pipeline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571525" y="1957150"/>
            <a:ext cx="1755000" cy="2602973"/>
            <a:chOff x="571525" y="1957150"/>
            <a:chExt cx="1755000" cy="2602973"/>
          </a:xfrm>
        </p:grpSpPr>
        <p:sp>
          <p:nvSpPr>
            <p:cNvPr id="154" name="Google Shape;154;p20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Look at the data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571525" y="3117723"/>
              <a:ext cx="1755000" cy="14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 good starting point is to look at your data to identify some specificities: 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are they NAN values?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are some features more discriminative than other?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0"/>
          <p:cNvGrpSpPr/>
          <p:nvPr/>
        </p:nvGrpSpPr>
        <p:grpSpPr>
          <a:xfrm>
            <a:off x="2699425" y="1957150"/>
            <a:ext cx="1709100" cy="3019672"/>
            <a:chOff x="2699425" y="1957150"/>
            <a:chExt cx="1709100" cy="3019672"/>
          </a:xfrm>
        </p:grpSpPr>
        <p:sp>
          <p:nvSpPr>
            <p:cNvPr id="159" name="Google Shape;159;p20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Feature Extraction/Selection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2699425" y="3117722"/>
              <a:ext cx="1709100" cy="18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number of features can be extremely high. It is often needed to either: 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Select the most relevant features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Create (Extract) new features from existing while decreasing the dimensionality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63" name="Google Shape;163;p20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Train the models</a:t>
              </a:r>
              <a:endParaRPr b="1" sz="10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Thanks to the 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validation set</a:t>
              </a: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, estimate the best parameter of your models.</a:t>
              </a:r>
              <a:endParaRPr sz="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167" name="Google Shape;167;p20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Evaluate the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Thanks to the test set, evaluate the performances of the models with the best parameters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" name="Google Shape;170;p20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73" y="2051790"/>
            <a:ext cx="381500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888" y="1987825"/>
            <a:ext cx="280109" cy="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200" y="2051799"/>
            <a:ext cx="444097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902" y="2048642"/>
            <a:ext cx="444100" cy="43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621300"/>
            <a:ext cx="7619675" cy="1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477225" y="181800"/>
            <a:ext cx="7968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K-Fold validation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77225" y="2544000"/>
            <a:ext cx="7968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        Decision Tree                Neural Networks (MLP)                          SVM 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25" y="3112725"/>
            <a:ext cx="3187925" cy="17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362" y="3349075"/>
            <a:ext cx="2475550" cy="1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2950" y="3093025"/>
            <a:ext cx="2779476" cy="185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477225" y="181800"/>
            <a:ext cx="79689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5DA5"/>
                </a:solidFill>
              </a:rPr>
              <a:t>Machine Learning Pipeline</a:t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5D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2699425" y="1957150"/>
            <a:ext cx="1709100" cy="3019672"/>
            <a:chOff x="2699425" y="1957150"/>
            <a:chExt cx="1709100" cy="3019672"/>
          </a:xfrm>
        </p:grpSpPr>
        <p:sp>
          <p:nvSpPr>
            <p:cNvPr id="193" name="Google Shape;193;p22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Feature Extraction/Selection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2699425" y="3117722"/>
              <a:ext cx="1709100" cy="18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number of features can be extremely high. It is often needed to either: 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Select the most relevant features</a:t>
              </a:r>
              <a:b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- Create (Extract) new features from existing while decreasing the dimensionality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2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97" name="Google Shape;197;p22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Train the models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Thanks to the validation set, estimate the best parameter of your models.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22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201" name="Google Shape;201;p22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Evaluate the models</a:t>
              </a:r>
              <a:endParaRPr b="1" sz="10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Thanks to the</a:t>
              </a:r>
              <a:r>
                <a:rPr lang="en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 test set</a:t>
              </a:r>
              <a:r>
                <a:rPr lang="en" sz="8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, evaluate the performances of the models with the best parameters</a:t>
              </a:r>
              <a:endParaRPr sz="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22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73" y="2051790"/>
            <a:ext cx="381500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888" y="1987825"/>
            <a:ext cx="280109" cy="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200" y="2051799"/>
            <a:ext cx="444097" cy="4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902" y="2048642"/>
            <a:ext cx="444100" cy="435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571525" y="3117723"/>
            <a:ext cx="17550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A good starting point is to look at your data to identify some specificities: </a:t>
            </a:r>
            <a:b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- are they NAN values?</a:t>
            </a:r>
            <a:b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- are some features more discriminative than other?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94488" y="26609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Look at the data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151886" y="19571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