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FBFE71-6D89-4B0D-A974-40ED2B7D4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4F895D-20FE-47E7-8633-5B710E06A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B6A5CC-55E6-4C44-9D87-6E8B5688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8894-8FCC-496C-A59D-D3302D7374E0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80C9B6-D27A-4810-95BE-5565EE13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C5A494-9D4D-485A-8F98-83A4F083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551-7844-495A-8A60-F187197D9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61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376D96-0F33-443A-AAD6-82764B84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944F263-1CC6-4981-A3BB-93E65EE3C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835338-7217-48A8-8459-7DEB3D7A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8894-8FCC-496C-A59D-D3302D7374E0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F44265-A70D-4080-991A-0B5B48C3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3E8D67-72FA-411A-BE74-878E5C43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551-7844-495A-8A60-F187197D9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978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380BEA-74A5-4C00-98C2-2100B8D10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8DF2-1B4F-4787-88A7-D2641F641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246C39-595C-487C-A98B-6C6D3753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8894-8FCC-496C-A59D-D3302D7374E0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25AF46-B7D4-43D4-97A1-42BF816C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CF73C5-1799-4C44-8E6F-78A382CD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551-7844-495A-8A60-F187197D9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7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BA674A-093C-4A0A-A6B4-6CA54DD8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7B155C-1425-4E78-A551-EF13FC4B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06B362-7AF1-47D0-81C2-514ED022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8894-8FCC-496C-A59D-D3302D7374E0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C036E1-FAC0-47E7-802F-F6FE49C3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31C436-FEDB-4252-AA65-5CFFF35B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551-7844-495A-8A60-F187197D9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72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359706-C1C3-42B4-9192-1CB059FB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B0965A-7F20-424F-8864-57B0BC8E8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107AB0-073B-4344-A7A7-85C5094D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8894-8FCC-496C-A59D-D3302D7374E0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DD9FA8-2E9B-4049-825F-509AE4BB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4259C6-49D1-40AA-BC4E-08E83F5A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551-7844-495A-8A60-F187197D9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846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40B9D4-20DB-4A6D-A09B-F8BEF910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01D529-C169-4164-847A-77708B4B0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BEF7A20-AFC4-4081-A2A2-7C5A1D22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BEBED1-3931-47C1-B531-0545B2D4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8894-8FCC-496C-A59D-D3302D7374E0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82984A9-DCCF-4877-80BD-EF87B376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8353D4-9968-4BCB-A9F7-103BFA89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551-7844-495A-8A60-F187197D9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1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C7642-C3A8-45E6-970C-4B833408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6941E2-9190-48DD-8FCC-4093C01BA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D3B62B-DABF-4018-A5AD-02F2213F1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47E7CAD-35C5-41F0-8DF3-FCE2BEFC7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FC10F89-9734-4238-97F9-8CBCCC5F8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7C185BA-7AC7-42BA-945F-572D3F1F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8894-8FCC-496C-A59D-D3302D7374E0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B2B989F-9CC4-4B89-8625-D04E124B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2EEC33D-31EE-4991-A0C4-52BF450D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551-7844-495A-8A60-F187197D9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4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5F5DA5-37A3-4429-A505-CFB346FA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71EAAA3-65C5-4945-9F22-892A0EBB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8894-8FCC-496C-A59D-D3302D7374E0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3F9766-9A62-45EC-A1DA-34DEE99F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E268B73-096C-4517-8052-DEE3656A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551-7844-495A-8A60-F187197D9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26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1E251A9-5A00-4B56-8B7C-6851A8FB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8894-8FCC-496C-A59D-D3302D7374E0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42E6DD9-3B4E-4C7C-82CD-9D6D5C84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8C3162-C6C6-4643-B6AB-A371151A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551-7844-495A-8A60-F187197D9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963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D155E-612F-4AB9-AD0E-0CE3CE29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CDEB75-FC62-4CE4-9DCC-5002DB363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AA3310-6E68-4833-97BD-585956CB1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B6C0C6-AECD-4337-9648-2A4B8CF9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8894-8FCC-496C-A59D-D3302D7374E0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148A95-8DAE-4327-9CE1-665B67CE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61B9E6-5927-4A47-AF70-99367C54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551-7844-495A-8A60-F187197D9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71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8C811-2305-4723-8B06-191DB5B9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AA45325-C917-46F6-AD3A-F9FB8EFD3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CBD82C-E8F4-4A99-8601-7FB0D7A52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786098-B2D0-4CD0-BFA5-7DB04754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8894-8FCC-496C-A59D-D3302D7374E0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25E7CBE-401C-4C47-AC18-F9E7D5DD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269181-CC2D-4495-8ED5-901DC933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551-7844-495A-8A60-F187197D9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19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D148943-3F89-4E43-9648-A924148C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0262EC-C7DC-4D6C-B40D-92FAE57EA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C33520-7F38-4328-98B0-95B462E12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8894-8FCC-496C-A59D-D3302D7374E0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E68101-30A4-43B0-B003-0C003F90D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9A642A-6268-40E3-AE55-665504AB9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F551-7844-495A-8A60-F187197D9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06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8BECD2-E622-4684-8727-7D5AFCBA1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3130041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it-IT" sz="5000" b="1"/>
              <a:t>Age estimation from images with DCNN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E0F003C-A822-42E4-BE8B-DCE52BF70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1122362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it-IT" sz="2000"/>
              <a:t>Artificial Vision, 2020/21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2A9E5744-14F1-4371-BF81-0D313A958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2" r="17129" b="2"/>
          <a:stretch/>
        </p:blipFill>
        <p:spPr>
          <a:xfrm>
            <a:off x="5922492" y="928201"/>
            <a:ext cx="5536001" cy="49269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60DFBA54-FDE4-4554-932D-3EF975CD3C98}"/>
              </a:ext>
            </a:extLst>
          </p:cNvPr>
          <p:cNvSpPr txBox="1">
            <a:spLocks/>
          </p:cNvSpPr>
          <p:nvPr/>
        </p:nvSpPr>
        <p:spPr>
          <a:xfrm>
            <a:off x="1378997" y="6377932"/>
            <a:ext cx="9434004" cy="51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Group 11: De Simone Giuseppe, Giaquinto Gennaro, Marino Christian, </a:t>
            </a:r>
            <a:r>
              <a:rPr lang="it-IT" sz="2000" dirty="0" err="1"/>
              <a:t>Serritiello</a:t>
            </a:r>
            <a:r>
              <a:rPr lang="it-IT" sz="2000" dirty="0"/>
              <a:t> Simone</a:t>
            </a:r>
          </a:p>
        </p:txBody>
      </p:sp>
    </p:spTree>
    <p:extLst>
      <p:ext uri="{BB962C8B-B14F-4D97-AF65-F5344CB8AC3E}">
        <p14:creationId xmlns:p14="http://schemas.microsoft.com/office/powerpoint/2010/main" val="146416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B68A1F-62AE-4F14-B8F5-BD768CC4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it-IT" sz="4500" dirty="0" err="1"/>
              <a:t>Introduction</a:t>
            </a:r>
            <a:endParaRPr lang="it-IT" sz="45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C736DF-1630-4F98-83ED-A748E147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it-IT" sz="2000" dirty="0" err="1"/>
              <a:t>Nowadays</a:t>
            </a:r>
            <a:r>
              <a:rPr lang="it-IT" sz="2000" dirty="0"/>
              <a:t>, </a:t>
            </a:r>
            <a:r>
              <a:rPr lang="it-IT" sz="2000" dirty="0" err="1"/>
              <a:t>age</a:t>
            </a:r>
            <a:r>
              <a:rPr lang="it-IT" sz="2000" dirty="0"/>
              <a:t> </a:t>
            </a:r>
            <a:r>
              <a:rPr lang="it-IT" sz="2000" dirty="0" err="1"/>
              <a:t>estimation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tough</a:t>
            </a:r>
            <a:r>
              <a:rPr lang="it-IT" sz="2000" dirty="0"/>
              <a:t> task:</a:t>
            </a:r>
          </a:p>
          <a:p>
            <a:pPr lvl="1"/>
            <a:r>
              <a:rPr lang="it-IT" sz="2000" dirty="0"/>
              <a:t>Low </a:t>
            </a:r>
            <a:r>
              <a:rPr lang="it-IT" sz="2000" dirty="0" err="1"/>
              <a:t>number</a:t>
            </a:r>
            <a:r>
              <a:rPr lang="it-IT" sz="2000" dirty="0"/>
              <a:t> of training samples </a:t>
            </a:r>
            <a:r>
              <a:rPr lang="it-IT" sz="2000" dirty="0" err="1"/>
              <a:t>available</a:t>
            </a:r>
            <a:r>
              <a:rPr lang="it-IT" sz="2000" dirty="0"/>
              <a:t> for </a:t>
            </a:r>
            <a:r>
              <a:rPr lang="it-IT" sz="2000" dirty="0" err="1"/>
              <a:t>certain</a:t>
            </a:r>
            <a:r>
              <a:rPr lang="it-IT" sz="2000" dirty="0"/>
              <a:t> </a:t>
            </a:r>
            <a:r>
              <a:rPr lang="it-IT" sz="2000" dirty="0" err="1"/>
              <a:t>age</a:t>
            </a:r>
            <a:r>
              <a:rPr lang="it-IT" sz="2000" dirty="0"/>
              <a:t> ranges;</a:t>
            </a:r>
          </a:p>
          <a:p>
            <a:pPr lvl="1"/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variations</a:t>
            </a:r>
            <a:r>
              <a:rPr lang="it-IT" sz="2000" dirty="0"/>
              <a:t> of </a:t>
            </a:r>
            <a:r>
              <a:rPr lang="it-IT" sz="2000" dirty="0" err="1"/>
              <a:t>age</a:t>
            </a:r>
            <a:r>
              <a:rPr lang="it-IT" sz="2000" dirty="0"/>
              <a:t> in some ranges </a:t>
            </a:r>
            <a:r>
              <a:rPr lang="it-IT" sz="2000" dirty="0" err="1"/>
              <a:t>than</a:t>
            </a:r>
            <a:r>
              <a:rPr lang="it-IT" sz="2000" dirty="0"/>
              <a:t> </a:t>
            </a:r>
            <a:r>
              <a:rPr lang="it-IT" sz="2000" dirty="0" err="1"/>
              <a:t>others</a:t>
            </a:r>
            <a:r>
              <a:rPr lang="it-IT" sz="2000" dirty="0"/>
              <a:t>;</a:t>
            </a:r>
          </a:p>
          <a:p>
            <a:pPr lvl="1"/>
            <a:r>
              <a:rPr lang="it-IT" sz="2000" dirty="0" err="1"/>
              <a:t>Variations</a:t>
            </a:r>
            <a:r>
              <a:rPr lang="it-IT" sz="2000" dirty="0"/>
              <a:t> in </a:t>
            </a:r>
            <a:r>
              <a:rPr lang="it-IT" sz="2000" dirty="0" err="1"/>
              <a:t>age</a:t>
            </a:r>
            <a:r>
              <a:rPr lang="it-IT" sz="2000" dirty="0"/>
              <a:t> </a:t>
            </a:r>
            <a:r>
              <a:rPr lang="it-IT" sz="2000" dirty="0" err="1"/>
              <a:t>differs</a:t>
            </a:r>
            <a:r>
              <a:rPr lang="it-IT" sz="2000" dirty="0"/>
              <a:t> from </a:t>
            </a:r>
            <a:r>
              <a:rPr lang="it-IT" sz="2000" dirty="0" err="1"/>
              <a:t>subject</a:t>
            </a:r>
            <a:r>
              <a:rPr lang="it-IT" sz="2000" dirty="0"/>
              <a:t> to </a:t>
            </a:r>
            <a:r>
              <a:rPr lang="it-IT" sz="2000" dirty="0" err="1"/>
              <a:t>subject</a:t>
            </a:r>
            <a:r>
              <a:rPr lang="it-IT" sz="2000" dirty="0"/>
              <a:t>;</a:t>
            </a:r>
          </a:p>
          <a:p>
            <a:pPr lvl="1"/>
            <a:r>
              <a:rPr lang="it-IT" sz="2000" dirty="0"/>
              <a:t>Classic </a:t>
            </a:r>
            <a:r>
              <a:rPr lang="it-IT" sz="2000" dirty="0" err="1"/>
              <a:t>problems</a:t>
            </a:r>
            <a:r>
              <a:rPr lang="it-IT" sz="2000" dirty="0"/>
              <a:t> of face images in the wild (</a:t>
            </a:r>
            <a:r>
              <a:rPr lang="it-IT" sz="2000" dirty="0" err="1"/>
              <a:t>occlusions</a:t>
            </a:r>
            <a:r>
              <a:rPr lang="it-IT" sz="2000" dirty="0"/>
              <a:t>, light, </a:t>
            </a:r>
            <a:r>
              <a:rPr lang="it-IT" sz="2000" dirty="0" err="1"/>
              <a:t>noise</a:t>
            </a:r>
            <a:r>
              <a:rPr lang="it-IT" sz="2000" dirty="0"/>
              <a:t>, …)</a:t>
            </a:r>
          </a:p>
          <a:p>
            <a:pPr lvl="1"/>
            <a:endParaRPr lang="it-IT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D1F6074-A339-4490-A601-47DAB4B792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-10122" r="4282" b="-10122"/>
          <a:stretch/>
        </p:blipFill>
        <p:spPr>
          <a:xfrm>
            <a:off x="5815229" y="636929"/>
            <a:ext cx="5760516" cy="558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1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4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13D9FB4-9A41-4908-842E-A2615B26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800"/>
              <a:t>Solution</a:t>
            </a: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D8894F-6CC7-4D45-841A-208B18B5B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1998368"/>
            <a:ext cx="4309234" cy="4240591"/>
          </a:xfrm>
        </p:spPr>
        <p:txBody>
          <a:bodyPr anchor="ctr">
            <a:normAutofit/>
          </a:bodyPr>
          <a:lstStyle/>
          <a:p>
            <a:r>
              <a:rPr lang="it-IT" sz="1700" dirty="0"/>
              <a:t>The </a:t>
            </a:r>
            <a:r>
              <a:rPr lang="it-IT" sz="1700" dirty="0" err="1"/>
              <a:t>solution</a:t>
            </a:r>
            <a:r>
              <a:rPr lang="it-IT" sz="1700" dirty="0"/>
              <a:t> </a:t>
            </a:r>
            <a:r>
              <a:rPr lang="it-IT" sz="1700" dirty="0" err="1"/>
              <a:t>consists</a:t>
            </a:r>
            <a:r>
              <a:rPr lang="it-IT" sz="1700" dirty="0"/>
              <a:t> in a CNN </a:t>
            </a:r>
            <a:r>
              <a:rPr lang="it-IT" sz="1700" dirty="0" err="1"/>
              <a:t>that</a:t>
            </a:r>
            <a:r>
              <a:rPr lang="it-IT" sz="1700" dirty="0"/>
              <a:t> takes in input a 224x224x3 image and outputs the </a:t>
            </a:r>
            <a:r>
              <a:rPr lang="it-IT" sz="1700" dirty="0" err="1"/>
              <a:t>age</a:t>
            </a:r>
            <a:r>
              <a:rPr lang="it-IT" sz="1700" dirty="0"/>
              <a:t> </a:t>
            </a:r>
            <a:r>
              <a:rPr lang="it-IT" sz="1700" dirty="0" err="1"/>
              <a:t>as</a:t>
            </a:r>
            <a:r>
              <a:rPr lang="it-IT" sz="1700" dirty="0"/>
              <a:t> a </a:t>
            </a:r>
            <a:r>
              <a:rPr lang="it-IT" sz="1700" i="1" u="sng" dirty="0" err="1"/>
              <a:t>classification</a:t>
            </a:r>
            <a:r>
              <a:rPr lang="it-IT" sz="1700" dirty="0"/>
              <a:t> over </a:t>
            </a:r>
            <a:r>
              <a:rPr lang="it-IT" sz="1700" dirty="0" err="1"/>
              <a:t>all</a:t>
            </a:r>
            <a:r>
              <a:rPr lang="it-IT" sz="1700" dirty="0"/>
              <a:t> 101 </a:t>
            </a:r>
            <a:r>
              <a:rPr lang="it-IT" sz="1700" dirty="0" err="1"/>
              <a:t>available</a:t>
            </a:r>
            <a:r>
              <a:rPr lang="it-IT" sz="1700" dirty="0"/>
              <a:t> classes;</a:t>
            </a:r>
          </a:p>
          <a:p>
            <a:r>
              <a:rPr lang="it-IT" sz="1700" dirty="0" err="1"/>
              <a:t>It</a:t>
            </a:r>
            <a:r>
              <a:rPr lang="it-IT" sz="1700" dirty="0"/>
              <a:t> </a:t>
            </a:r>
            <a:r>
              <a:rPr lang="it-IT" sz="1700" dirty="0" err="1"/>
              <a:t>has</a:t>
            </a:r>
            <a:r>
              <a:rPr lang="it-IT" sz="1700" dirty="0"/>
              <a:t> </a:t>
            </a:r>
            <a:r>
              <a:rPr lang="it-IT" sz="1700" dirty="0" err="1"/>
              <a:t>been</a:t>
            </a:r>
            <a:r>
              <a:rPr lang="it-IT" sz="1700" dirty="0"/>
              <a:t> </a:t>
            </a:r>
            <a:r>
              <a:rPr lang="it-IT" sz="1700" dirty="0" err="1"/>
              <a:t>implemented</a:t>
            </a:r>
            <a:r>
              <a:rPr lang="it-IT" sz="1700" dirty="0"/>
              <a:t> </a:t>
            </a:r>
            <a:r>
              <a:rPr lang="it-IT" sz="1700" dirty="0" err="1"/>
              <a:t>using</a:t>
            </a:r>
            <a:r>
              <a:rPr lang="it-IT" sz="1700" dirty="0"/>
              <a:t> the Transfer Learning </a:t>
            </a:r>
            <a:r>
              <a:rPr lang="it-IT" sz="1700" dirty="0" err="1"/>
              <a:t>method</a:t>
            </a:r>
            <a:r>
              <a:rPr lang="it-IT" sz="1700" dirty="0"/>
              <a:t> over VGG-Face2 </a:t>
            </a:r>
            <a:r>
              <a:rPr lang="it-IT" sz="1700" dirty="0" err="1"/>
              <a:t>used</a:t>
            </a:r>
            <a:r>
              <a:rPr lang="it-IT" sz="1700" dirty="0"/>
              <a:t> </a:t>
            </a:r>
            <a:r>
              <a:rPr lang="it-IT" sz="1700" dirty="0" err="1"/>
              <a:t>as</a:t>
            </a:r>
            <a:r>
              <a:rPr lang="it-IT" sz="1700" dirty="0"/>
              <a:t> </a:t>
            </a:r>
            <a:r>
              <a:rPr lang="it-IT" sz="1700" i="1" dirty="0" err="1"/>
              <a:t>backbone</a:t>
            </a:r>
            <a:r>
              <a:rPr lang="it-IT" sz="1700" dirty="0"/>
              <a:t> for </a:t>
            </a:r>
            <a:r>
              <a:rPr lang="it-IT" sz="1700" u="sng" dirty="0"/>
              <a:t>feature </a:t>
            </a:r>
            <a:r>
              <a:rPr lang="it-IT" sz="1700" u="sng" dirty="0" err="1"/>
              <a:t>extraction</a:t>
            </a:r>
            <a:r>
              <a:rPr lang="it-IT" sz="1700" dirty="0"/>
              <a:t>:</a:t>
            </a:r>
          </a:p>
          <a:p>
            <a:pPr lvl="1"/>
            <a:r>
              <a:rPr lang="it-IT" sz="1700" dirty="0" err="1"/>
              <a:t>Weigths</a:t>
            </a:r>
            <a:r>
              <a:rPr lang="it-IT" sz="1700" dirty="0"/>
              <a:t> of VGG </a:t>
            </a:r>
            <a:r>
              <a:rPr lang="it-IT" sz="1700" dirty="0" err="1"/>
              <a:t>layers</a:t>
            </a:r>
            <a:r>
              <a:rPr lang="it-IT" sz="1700" dirty="0"/>
              <a:t> </a:t>
            </a:r>
            <a:r>
              <a:rPr lang="it-IT" sz="1700" dirty="0" err="1"/>
              <a:t>have</a:t>
            </a:r>
            <a:r>
              <a:rPr lang="it-IT" sz="1700" dirty="0"/>
              <a:t> </a:t>
            </a:r>
            <a:r>
              <a:rPr lang="it-IT" sz="1700" dirty="0" err="1"/>
              <a:t>been</a:t>
            </a:r>
            <a:r>
              <a:rPr lang="it-IT" sz="1700" dirty="0"/>
              <a:t> </a:t>
            </a:r>
            <a:r>
              <a:rPr lang="it-IT" sz="1700" dirty="0" err="1"/>
              <a:t>freezed</a:t>
            </a:r>
            <a:endParaRPr lang="it-IT" sz="1700" dirty="0"/>
          </a:p>
          <a:p>
            <a:r>
              <a:rPr lang="it-IT" sz="1700" dirty="0"/>
              <a:t>2 </a:t>
            </a:r>
            <a:r>
              <a:rPr lang="it-IT" sz="1700" dirty="0" err="1"/>
              <a:t>trainable</a:t>
            </a:r>
            <a:r>
              <a:rPr lang="it-IT" sz="1700" dirty="0"/>
              <a:t> </a:t>
            </a:r>
            <a:r>
              <a:rPr lang="it-IT" sz="1700" dirty="0" err="1"/>
              <a:t>additional</a:t>
            </a:r>
            <a:r>
              <a:rPr lang="it-IT" sz="1700" dirty="0"/>
              <a:t> </a:t>
            </a:r>
            <a:r>
              <a:rPr lang="it-IT" sz="1700" dirty="0" err="1"/>
              <a:t>layers</a:t>
            </a:r>
            <a:r>
              <a:rPr lang="it-IT" sz="1700" dirty="0"/>
              <a:t>:</a:t>
            </a:r>
          </a:p>
          <a:p>
            <a:pPr lvl="1"/>
            <a:r>
              <a:rPr lang="it-IT" sz="1700" dirty="0"/>
              <a:t>1024 and 101 </a:t>
            </a:r>
            <a:r>
              <a:rPr lang="it-IT" sz="1700" dirty="0" err="1"/>
              <a:t>neurons</a:t>
            </a:r>
            <a:r>
              <a:rPr lang="it-IT" sz="1700" dirty="0"/>
              <a:t> </a:t>
            </a:r>
            <a:r>
              <a:rPr lang="it-IT" sz="1700" dirty="0" err="1"/>
              <a:t>respectively</a:t>
            </a:r>
            <a:endParaRPr lang="it-IT" sz="1700" dirty="0"/>
          </a:p>
          <a:p>
            <a:pPr lvl="1"/>
            <a:r>
              <a:rPr lang="it-IT" sz="1700" dirty="0" err="1"/>
              <a:t>Activation</a:t>
            </a:r>
            <a:r>
              <a:rPr lang="it-IT" sz="1700" dirty="0"/>
              <a:t> </a:t>
            </a:r>
            <a:r>
              <a:rPr lang="it-IT" sz="1700" dirty="0" err="1"/>
              <a:t>function</a:t>
            </a:r>
            <a:r>
              <a:rPr lang="it-IT" sz="1700" dirty="0"/>
              <a:t> on last </a:t>
            </a:r>
            <a:r>
              <a:rPr lang="it-IT" sz="1700" dirty="0" err="1"/>
              <a:t>level</a:t>
            </a:r>
            <a:r>
              <a:rPr lang="it-IT" sz="1700" dirty="0"/>
              <a:t>: </a:t>
            </a:r>
            <a:r>
              <a:rPr lang="it-IT" sz="1700" dirty="0" err="1"/>
              <a:t>softmax</a:t>
            </a:r>
            <a:endParaRPr lang="it-IT" sz="17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63E066-32CF-497C-B99E-C853A413D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2" t="-23697" r="-3232" b="-23694"/>
          <a:stretch/>
        </p:blipFill>
        <p:spPr>
          <a:xfrm>
            <a:off x="5312780" y="2484255"/>
            <a:ext cx="5749029" cy="3714244"/>
          </a:xfrm>
          <a:prstGeom prst="rect">
            <a:avLst/>
          </a:prstGeom>
        </p:spPr>
      </p:pic>
      <p:sp>
        <p:nvSpPr>
          <p:cNvPr id="56" name="Rectangle 5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7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BCDEB09-B1AA-4FD7-B0D1-2636803B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it-IT" sz="4500" dirty="0"/>
              <a:t>Face </a:t>
            </a:r>
            <a:r>
              <a:rPr lang="it-IT" sz="4500" dirty="0" err="1"/>
              <a:t>Detection</a:t>
            </a:r>
            <a:endParaRPr lang="it-IT" sz="4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DC6D77-EFEE-4C2B-97A4-AAAE3ED69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79" y="4676172"/>
            <a:ext cx="6678355" cy="19908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/>
              <a:t>For the face </a:t>
            </a:r>
            <a:r>
              <a:rPr lang="it-IT" sz="1800" dirty="0" err="1"/>
              <a:t>extraction</a:t>
            </a:r>
            <a:r>
              <a:rPr lang="it-IT" sz="1800" dirty="0"/>
              <a:t> task, the MTCNN (</a:t>
            </a:r>
            <a:r>
              <a:rPr lang="it-IT" sz="1800" dirty="0" err="1"/>
              <a:t>MultiTask</a:t>
            </a:r>
            <a:r>
              <a:rPr lang="it-IT" sz="1800" dirty="0"/>
              <a:t> </a:t>
            </a:r>
            <a:r>
              <a:rPr lang="it-IT" sz="1800" dirty="0" err="1"/>
              <a:t>Cascaded</a:t>
            </a:r>
            <a:r>
              <a:rPr lang="it-IT" sz="1800" dirty="0"/>
              <a:t> </a:t>
            </a:r>
            <a:r>
              <a:rPr lang="it-IT" sz="1800" dirty="0" err="1"/>
              <a:t>Convolutional</a:t>
            </a:r>
            <a:r>
              <a:rPr lang="it-IT" sz="1800" dirty="0"/>
              <a:t> </a:t>
            </a:r>
            <a:r>
              <a:rPr lang="it-IT" sz="1800" dirty="0" err="1"/>
              <a:t>Neural</a:t>
            </a:r>
            <a:r>
              <a:rPr lang="it-IT" sz="1800" dirty="0"/>
              <a:t> Network) </a:t>
            </a:r>
            <a:r>
              <a:rPr lang="it-IT" sz="1800" dirty="0" err="1"/>
              <a:t>has</a:t>
            </a:r>
            <a:r>
              <a:rPr lang="it-IT" sz="1800" dirty="0"/>
              <a:t> </a:t>
            </a:r>
            <a:r>
              <a:rPr lang="it-IT" sz="1800" dirty="0" err="1"/>
              <a:t>been</a:t>
            </a:r>
            <a:r>
              <a:rPr lang="it-IT" sz="1800" dirty="0"/>
              <a:t> </a:t>
            </a:r>
            <a:r>
              <a:rPr lang="it-IT" sz="1800" dirty="0" err="1"/>
              <a:t>used</a:t>
            </a:r>
            <a:r>
              <a:rPr lang="it-IT" sz="1800" dirty="0"/>
              <a:t>:</a:t>
            </a:r>
          </a:p>
          <a:p>
            <a:pPr lvl="1"/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provides</a:t>
            </a:r>
            <a:r>
              <a:rPr lang="it-IT" sz="1800" dirty="0"/>
              <a:t> </a:t>
            </a:r>
            <a:r>
              <a:rPr lang="it-IT" sz="1800" dirty="0" err="1"/>
              <a:t>higher</a:t>
            </a:r>
            <a:r>
              <a:rPr lang="it-IT" sz="1800" dirty="0"/>
              <a:t> performance, </a:t>
            </a:r>
            <a:r>
              <a:rPr lang="it-IT" sz="1800" dirty="0" err="1"/>
              <a:t>mainly</a:t>
            </a:r>
            <a:r>
              <a:rPr lang="it-IT" sz="1800" dirty="0"/>
              <a:t> on </a:t>
            </a:r>
            <a:r>
              <a:rPr lang="it-IT" sz="1800" dirty="0" err="1"/>
              <a:t>occluded</a:t>
            </a:r>
            <a:r>
              <a:rPr lang="it-IT" sz="1800" dirty="0"/>
              <a:t> and </a:t>
            </a:r>
            <a:r>
              <a:rPr lang="it-IT" sz="1800" dirty="0" err="1"/>
              <a:t>lateral</a:t>
            </a:r>
            <a:r>
              <a:rPr lang="it-IT" sz="1800" dirty="0"/>
              <a:t> images</a:t>
            </a:r>
          </a:p>
          <a:p>
            <a:pPr lvl="1"/>
            <a:r>
              <a:rPr lang="it-IT" sz="1800" dirty="0" err="1"/>
              <a:t>Consists</a:t>
            </a:r>
            <a:r>
              <a:rPr lang="it-IT" sz="1800" dirty="0"/>
              <a:t> in 3 </a:t>
            </a:r>
            <a:r>
              <a:rPr lang="it-IT" sz="1800" dirty="0" err="1"/>
              <a:t>convolutional</a:t>
            </a:r>
            <a:r>
              <a:rPr lang="it-IT" sz="1800" dirty="0"/>
              <a:t> stages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extract</a:t>
            </a:r>
            <a:r>
              <a:rPr lang="it-IT" sz="1800" dirty="0"/>
              <a:t> </a:t>
            </a:r>
            <a:r>
              <a:rPr lang="it-IT" sz="1800" dirty="0" err="1"/>
              <a:t>faces</a:t>
            </a:r>
            <a:r>
              <a:rPr lang="it-IT" sz="1800" dirty="0"/>
              <a:t> </a:t>
            </a:r>
            <a:r>
              <a:rPr lang="it-IT" sz="1800" dirty="0" err="1"/>
              <a:t>sequentially</a:t>
            </a:r>
            <a:r>
              <a:rPr lang="it-IT" sz="1800" dirty="0"/>
              <a:t> with </a:t>
            </a:r>
            <a:r>
              <a:rPr lang="it-IT" sz="1800" dirty="0" err="1"/>
              <a:t>higher</a:t>
            </a:r>
            <a:r>
              <a:rPr lang="it-IT" sz="1800" dirty="0"/>
              <a:t> </a:t>
            </a:r>
            <a:r>
              <a:rPr lang="it-IT" sz="1800" dirty="0" err="1"/>
              <a:t>accuracy</a:t>
            </a:r>
            <a:endParaRPr lang="it-IT" sz="1800" dirty="0"/>
          </a:p>
        </p:txBody>
      </p:sp>
      <p:pic>
        <p:nvPicPr>
          <p:cNvPr id="7" name="Immagine 6" descr="Immagine che contiene testo, screenshot, computer&#10;&#10;Descrizione generata automaticamente">
            <a:extLst>
              <a:ext uri="{FF2B5EF4-FFF2-40B4-BE49-F238E27FC236}">
                <a16:creationId xmlns:a16="http://schemas.microsoft.com/office/drawing/2014/main" id="{80756D25-5CDA-4EFA-A0D7-FC8392B87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472777"/>
            <a:ext cx="10347282" cy="164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4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5D9D99E-5A98-4B39-A9B8-4141764F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it-IT" sz="4500" dirty="0"/>
              <a:t>Face </a:t>
            </a:r>
            <a:br>
              <a:rPr lang="it-IT" sz="4500" dirty="0"/>
            </a:br>
            <a:r>
              <a:rPr lang="it-IT" sz="4500" dirty="0" err="1"/>
              <a:t>Pre</a:t>
            </a:r>
            <a:r>
              <a:rPr lang="it-IT" sz="4500" dirty="0"/>
              <a:t>-Processing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4D6A689-A08D-458B-AC98-3528B5A25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" b="13742"/>
          <a:stretch/>
        </p:blipFill>
        <p:spPr>
          <a:xfrm>
            <a:off x="1787695" y="673178"/>
            <a:ext cx="8712666" cy="324992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2F05E1-DFE8-44FA-8235-53EF7E8C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588184"/>
            <a:ext cx="6586915" cy="2132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Pose </a:t>
            </a:r>
            <a:r>
              <a:rPr lang="it-IT" sz="2400" dirty="0" err="1"/>
              <a:t>normalization</a:t>
            </a:r>
            <a:r>
              <a:rPr lang="it-IT" sz="2400" dirty="0"/>
              <a:t> task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/>
              <a:t>been</a:t>
            </a:r>
            <a:r>
              <a:rPr lang="it-IT" sz="2400" dirty="0"/>
              <a:t> </a:t>
            </a:r>
            <a:r>
              <a:rPr lang="it-IT" sz="2400" dirty="0" err="1"/>
              <a:t>perfermed</a:t>
            </a:r>
            <a:r>
              <a:rPr lang="it-IT" sz="2400" dirty="0"/>
              <a:t> </a:t>
            </a:r>
            <a:r>
              <a:rPr lang="it-IT" sz="2400" dirty="0" err="1"/>
              <a:t>though</a:t>
            </a:r>
            <a:r>
              <a:rPr lang="it-IT" sz="2400" dirty="0"/>
              <a:t> a framework (</a:t>
            </a:r>
            <a:r>
              <a:rPr lang="it-IT" sz="2400" dirty="0" err="1"/>
              <a:t>imutils</a:t>
            </a:r>
            <a:r>
              <a:rPr lang="it-IT" sz="2400" dirty="0"/>
              <a:t> face </a:t>
            </a:r>
            <a:r>
              <a:rPr lang="it-IT" sz="2400" dirty="0" err="1"/>
              <a:t>aligner</a:t>
            </a:r>
            <a:r>
              <a:rPr lang="it-IT" sz="2400" dirty="0"/>
              <a:t> </a:t>
            </a:r>
            <a:r>
              <a:rPr lang="it-IT" sz="2400" dirty="0" err="1"/>
              <a:t>based</a:t>
            </a:r>
            <a:r>
              <a:rPr lang="it-IT" sz="2400" dirty="0"/>
              <a:t> on a </a:t>
            </a:r>
            <a:r>
              <a:rPr lang="it-IT" sz="2400" dirty="0" err="1"/>
              <a:t>dlib</a:t>
            </a:r>
            <a:r>
              <a:rPr lang="it-IT" sz="2400" dirty="0"/>
              <a:t> </a:t>
            </a:r>
            <a:r>
              <a:rPr lang="it-IT" sz="2400" dirty="0" err="1"/>
              <a:t>facial</a:t>
            </a:r>
            <a:r>
              <a:rPr lang="it-IT" sz="2400" dirty="0"/>
              <a:t> landmarks </a:t>
            </a:r>
            <a:r>
              <a:rPr lang="it-IT" sz="2400" dirty="0" err="1"/>
              <a:t>predictor</a:t>
            </a:r>
            <a:r>
              <a:rPr lang="it-IT" sz="2400" dirty="0"/>
              <a:t>):</a:t>
            </a:r>
          </a:p>
          <a:p>
            <a:pPr lvl="1"/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position of </a:t>
            </a:r>
            <a:r>
              <a:rPr lang="it-IT" dirty="0" err="1"/>
              <a:t>facial</a:t>
            </a:r>
            <a:r>
              <a:rPr lang="it-IT" dirty="0"/>
              <a:t> landmarks</a:t>
            </a:r>
          </a:p>
          <a:p>
            <a:pPr lvl="1"/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«</a:t>
            </a:r>
            <a:r>
              <a:rPr lang="it-IT" i="1" dirty="0"/>
              <a:t>best score</a:t>
            </a:r>
            <a:r>
              <a:rPr lang="it-IT" dirty="0"/>
              <a:t>» </a:t>
            </a:r>
            <a:r>
              <a:rPr lang="it-IT" dirty="0" err="1"/>
              <a:t>methods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197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71E83-D215-42B2-8F37-DD73938C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it-IT" sz="4000"/>
              <a:t>Data Augmentation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9C00AC-3812-43FB-B142-44DF87A4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it-IT" sz="1700"/>
              <a:t>Data augmentation has been performed based on age ranges:</a:t>
            </a:r>
          </a:p>
          <a:p>
            <a:r>
              <a:rPr lang="it-IT" sz="1700"/>
              <a:t>For ranges that present a lower cardinality, the latter has been improved by adding 5 altered images from a single one;</a:t>
            </a:r>
          </a:p>
          <a:p>
            <a:r>
              <a:rPr lang="it-IT" sz="1700"/>
              <a:t>For other ranges, given the huge amount of pictures, the focus of augmentation has not been to incease the number of samples but just to improve the representativity of images:</a:t>
            </a:r>
          </a:p>
          <a:p>
            <a:pPr lvl="1"/>
            <a:r>
              <a:rPr lang="it-IT" sz="1700"/>
              <a:t>Wild noises like random blur, gaussian and sp noises;</a:t>
            </a:r>
          </a:p>
          <a:p>
            <a:pPr lvl="1"/>
            <a:r>
              <a:rPr lang="it-IT" sz="1700"/>
              <a:t>Alteration of the brigthness;</a:t>
            </a:r>
          </a:p>
          <a:p>
            <a:pPr lvl="1"/>
            <a:r>
              <a:rPr lang="it-IT" sz="1700"/>
              <a:t>Horizontal and vertical shift.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1A7109-B8D2-4A90-B5E8-EAF558F7DE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" r="4" b="3"/>
          <a:stretch/>
        </p:blipFill>
        <p:spPr>
          <a:xfrm>
            <a:off x="5739704" y="717630"/>
            <a:ext cx="5663494" cy="53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5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CF96C08-35D5-4512-8019-E23D1959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800" dirty="0"/>
              <a:t>Training procedure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BFEB75-261B-47E2-B184-2DA311EF9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20" y="2203079"/>
            <a:ext cx="5222318" cy="40358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Training </a:t>
            </a:r>
            <a:r>
              <a:rPr lang="it-IT" sz="2000" dirty="0" err="1"/>
              <a:t>has</a:t>
            </a:r>
            <a:r>
              <a:rPr lang="it-IT" sz="2000" dirty="0"/>
              <a:t> </a:t>
            </a:r>
            <a:r>
              <a:rPr lang="it-IT" sz="2000" dirty="0" err="1"/>
              <a:t>been</a:t>
            </a:r>
            <a:r>
              <a:rPr lang="it-IT" sz="2000" dirty="0"/>
              <a:t> </a:t>
            </a:r>
            <a:r>
              <a:rPr lang="it-IT" sz="2000" dirty="0" err="1"/>
              <a:t>done</a:t>
            </a:r>
            <a:r>
              <a:rPr lang="it-IT" sz="2000" dirty="0"/>
              <a:t> in </a:t>
            </a:r>
            <a:r>
              <a:rPr lang="it-IT" sz="2000" dirty="0" err="1"/>
              <a:t>incremental</a:t>
            </a:r>
            <a:r>
              <a:rPr lang="it-IT" sz="2000" dirty="0"/>
              <a:t> way, with:</a:t>
            </a:r>
          </a:p>
          <a:p>
            <a:pPr lvl="1"/>
            <a:r>
              <a:rPr lang="it-IT" sz="1700" dirty="0" err="1"/>
              <a:t>Optimizator</a:t>
            </a:r>
            <a:r>
              <a:rPr lang="it-IT" sz="1700" dirty="0"/>
              <a:t>: Adam (</a:t>
            </a:r>
            <a:r>
              <a:rPr lang="it-IT" sz="1700" dirty="0" err="1"/>
              <a:t>Adaptive</a:t>
            </a:r>
            <a:r>
              <a:rPr lang="it-IT" sz="1700" dirty="0"/>
              <a:t> </a:t>
            </a:r>
            <a:r>
              <a:rPr lang="it-IT" sz="1700" dirty="0" err="1"/>
              <a:t>Momentum</a:t>
            </a:r>
            <a:r>
              <a:rPr lang="it-IT" sz="1700" dirty="0"/>
              <a:t> </a:t>
            </a:r>
            <a:r>
              <a:rPr lang="it-IT" sz="1700" dirty="0" err="1"/>
              <a:t>estimation</a:t>
            </a:r>
            <a:r>
              <a:rPr lang="it-IT" sz="1700" dirty="0"/>
              <a:t>), </a:t>
            </a:r>
            <a:r>
              <a:rPr lang="it-IT" sz="1700" dirty="0" err="1"/>
              <a:t>based</a:t>
            </a:r>
            <a:r>
              <a:rPr lang="it-IT" sz="1700" dirty="0"/>
              <a:t> on </a:t>
            </a:r>
            <a:r>
              <a:rPr lang="it-IT" sz="1700" dirty="0" err="1"/>
              <a:t>Stochastic</a:t>
            </a:r>
            <a:r>
              <a:rPr lang="it-IT" sz="1700" dirty="0"/>
              <a:t> </a:t>
            </a:r>
            <a:r>
              <a:rPr lang="it-IT" sz="1700" dirty="0" err="1"/>
              <a:t>Gradient</a:t>
            </a:r>
            <a:r>
              <a:rPr lang="it-IT" sz="1700" dirty="0"/>
              <a:t> with a additive </a:t>
            </a:r>
            <a:r>
              <a:rPr lang="it-IT" sz="1700" dirty="0" err="1"/>
              <a:t>estimation</a:t>
            </a:r>
            <a:r>
              <a:rPr lang="it-IT" sz="1700" dirty="0"/>
              <a:t> of the </a:t>
            </a:r>
            <a:r>
              <a:rPr lang="it-IT" sz="1700" dirty="0" err="1"/>
              <a:t>momentum</a:t>
            </a:r>
            <a:r>
              <a:rPr lang="it-IT" sz="1700" dirty="0"/>
              <a:t>;</a:t>
            </a:r>
          </a:p>
          <a:p>
            <a:pPr lvl="1"/>
            <a:r>
              <a:rPr lang="it-IT" sz="1700" dirty="0" err="1"/>
              <a:t>Keras</a:t>
            </a:r>
            <a:r>
              <a:rPr lang="it-IT" sz="1700" dirty="0"/>
              <a:t> API «</a:t>
            </a:r>
            <a:r>
              <a:rPr lang="it-IT" sz="1700" dirty="0" err="1"/>
              <a:t>ReduceLROnPlateau</a:t>
            </a:r>
            <a:r>
              <a:rPr lang="it-IT" sz="1700" dirty="0"/>
              <a:t>» </a:t>
            </a:r>
            <a:r>
              <a:rPr lang="it-IT" sz="1700" dirty="0" err="1"/>
              <a:t>that</a:t>
            </a:r>
            <a:r>
              <a:rPr lang="it-IT" sz="1700" dirty="0"/>
              <a:t> handle the scheduling of the learning rate and the </a:t>
            </a:r>
            <a:r>
              <a:rPr lang="it-IT" sz="1700" dirty="0" err="1"/>
              <a:t>early</a:t>
            </a:r>
            <a:r>
              <a:rPr lang="it-IT" sz="1700" dirty="0"/>
              <a:t> stop: </a:t>
            </a:r>
            <a:r>
              <a:rPr lang="it-IT" sz="1700" dirty="0" err="1"/>
              <a:t>if</a:t>
            </a:r>
            <a:r>
              <a:rPr lang="it-IT" sz="1700" dirty="0"/>
              <a:t> the </a:t>
            </a:r>
            <a:r>
              <a:rPr lang="it-IT" sz="1700" dirty="0" err="1"/>
              <a:t>specified</a:t>
            </a:r>
            <a:r>
              <a:rPr lang="it-IT" sz="1700" dirty="0"/>
              <a:t> </a:t>
            </a:r>
            <a:r>
              <a:rPr lang="it-IT" sz="1700" dirty="0" err="1"/>
              <a:t>metric</a:t>
            </a:r>
            <a:r>
              <a:rPr lang="it-IT" sz="1700" dirty="0"/>
              <a:t> </a:t>
            </a:r>
            <a:r>
              <a:rPr lang="it-IT" sz="1700" dirty="0" err="1"/>
              <a:t>doesn’t</a:t>
            </a:r>
            <a:r>
              <a:rPr lang="it-IT" sz="1700" dirty="0"/>
              <a:t> </a:t>
            </a:r>
            <a:r>
              <a:rPr lang="it-IT" sz="1700" dirty="0" err="1"/>
              <a:t>improve</a:t>
            </a:r>
            <a:r>
              <a:rPr lang="it-IT" sz="1700" dirty="0"/>
              <a:t> for a «</a:t>
            </a:r>
            <a:r>
              <a:rPr lang="it-IT" sz="1700" dirty="0" err="1"/>
              <a:t>patient</a:t>
            </a:r>
            <a:r>
              <a:rPr lang="it-IT" sz="1700" dirty="0"/>
              <a:t>» </a:t>
            </a:r>
            <a:r>
              <a:rPr lang="it-IT" sz="1700" dirty="0" err="1"/>
              <a:t>number</a:t>
            </a:r>
            <a:r>
              <a:rPr lang="it-IT" sz="1700" dirty="0"/>
              <a:t> of </a:t>
            </a:r>
            <a:r>
              <a:rPr lang="it-IT" sz="1700" dirty="0" err="1"/>
              <a:t>epochs</a:t>
            </a:r>
            <a:r>
              <a:rPr lang="it-IT" sz="1700" dirty="0"/>
              <a:t>, the learning rate </a:t>
            </a:r>
            <a:r>
              <a:rPr lang="it-IT" sz="1700" dirty="0" err="1"/>
              <a:t>is</a:t>
            </a:r>
            <a:r>
              <a:rPr lang="it-IT" sz="1700" dirty="0"/>
              <a:t> </a:t>
            </a:r>
            <a:r>
              <a:rPr lang="it-IT" sz="1700" dirty="0" err="1"/>
              <a:t>decremented</a:t>
            </a:r>
            <a:r>
              <a:rPr lang="it-IT" sz="1700" dirty="0"/>
              <a:t> with a </a:t>
            </a:r>
            <a:r>
              <a:rPr lang="it-IT" sz="1700" dirty="0" err="1"/>
              <a:t>factor</a:t>
            </a:r>
            <a:r>
              <a:rPr lang="it-IT" sz="1700" dirty="0"/>
              <a:t> of 10;</a:t>
            </a:r>
          </a:p>
          <a:p>
            <a:pPr lvl="1"/>
            <a:r>
              <a:rPr lang="it-IT" sz="1700" dirty="0"/>
              <a:t>Batch size: 60, </a:t>
            </a:r>
            <a:r>
              <a:rPr lang="it-IT" sz="1700" dirty="0" err="1"/>
              <a:t>epochs</a:t>
            </a:r>
            <a:r>
              <a:rPr lang="it-IT" sz="1700" dirty="0"/>
              <a:t>: 5, </a:t>
            </a:r>
            <a:r>
              <a:rPr lang="it-IT" sz="1700" dirty="0" err="1"/>
              <a:t>initial</a:t>
            </a:r>
            <a:r>
              <a:rPr lang="it-IT" sz="1700" dirty="0"/>
              <a:t> learning rate: 0.001, </a:t>
            </a:r>
            <a:r>
              <a:rPr lang="it-IT" sz="1700" dirty="0" err="1"/>
              <a:t>patient</a:t>
            </a:r>
            <a:r>
              <a:rPr lang="it-IT" sz="1700" dirty="0"/>
              <a:t> </a:t>
            </a:r>
            <a:r>
              <a:rPr lang="it-IT" sz="1700" dirty="0" err="1"/>
              <a:t>number</a:t>
            </a:r>
            <a:r>
              <a:rPr lang="it-IT" sz="1700" dirty="0"/>
              <a:t>: 2;</a:t>
            </a:r>
          </a:p>
          <a:p>
            <a:pPr lvl="1"/>
            <a:r>
              <a:rPr lang="it-IT" sz="1700" dirty="0"/>
              <a:t>Loss </a:t>
            </a:r>
            <a:r>
              <a:rPr lang="it-IT" sz="1700" dirty="0" err="1"/>
              <a:t>function</a:t>
            </a:r>
            <a:r>
              <a:rPr lang="it-IT" sz="1700" dirty="0"/>
              <a:t>: </a:t>
            </a:r>
            <a:r>
              <a:rPr lang="it-IT" sz="1700" dirty="0" err="1"/>
              <a:t>Categorical</a:t>
            </a:r>
            <a:r>
              <a:rPr lang="it-IT" sz="1700" dirty="0"/>
              <a:t> </a:t>
            </a:r>
            <a:r>
              <a:rPr lang="it-IT" sz="1700" dirty="0" err="1"/>
              <a:t>Crossentropy</a:t>
            </a:r>
            <a:endParaRPr lang="it-IT" sz="1700" dirty="0"/>
          </a:p>
        </p:txBody>
      </p:sp>
      <p:pic>
        <p:nvPicPr>
          <p:cNvPr id="5" name="Immagine 4" descr="Immagine che contiene luce, notte&#10;&#10;Descrizione generata automaticamente">
            <a:extLst>
              <a:ext uri="{FF2B5EF4-FFF2-40B4-BE49-F238E27FC236}">
                <a16:creationId xmlns:a16="http://schemas.microsoft.com/office/drawing/2014/main" id="{A4A16EC4-7493-4493-B0E9-BAA65BDB5D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r="508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1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E1DA53-9811-4831-9BFB-3E8658F08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898EC8-6FA4-4666-9572-87867689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588"/>
            <a:ext cx="5162891" cy="1674904"/>
          </a:xfrm>
        </p:spPr>
        <p:txBody>
          <a:bodyPr anchor="ctr">
            <a:normAutofit/>
          </a:bodyPr>
          <a:lstStyle/>
          <a:p>
            <a:r>
              <a:rPr lang="it-IT" sz="4000" dirty="0" err="1"/>
              <a:t>Experimental</a:t>
            </a:r>
            <a:r>
              <a:rPr lang="it-IT" sz="4000" dirty="0"/>
              <a:t> </a:t>
            </a:r>
            <a:r>
              <a:rPr lang="it-IT" sz="4000" dirty="0" err="1"/>
              <a:t>Results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BECA3B-FA11-420D-9F0D-4BFD481D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2720"/>
            <a:ext cx="10515602" cy="254000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it-IT" sz="2000" dirty="0" err="1"/>
              <a:t>These</a:t>
            </a:r>
            <a:r>
              <a:rPr lang="it-IT" sz="2000" dirty="0"/>
              <a:t> nets </a:t>
            </a:r>
            <a:r>
              <a:rPr lang="it-IT" sz="2000" dirty="0" err="1"/>
              <a:t>has</a:t>
            </a:r>
            <a:r>
              <a:rPr lang="it-IT" sz="2000" dirty="0"/>
              <a:t> </a:t>
            </a:r>
            <a:r>
              <a:rPr lang="it-IT" sz="2000" dirty="0" err="1"/>
              <a:t>been</a:t>
            </a:r>
            <a:r>
              <a:rPr lang="it-IT" sz="2000" dirty="0"/>
              <a:t> </a:t>
            </a:r>
            <a:r>
              <a:rPr lang="it-IT" sz="2000" dirty="0" err="1"/>
              <a:t>trained</a:t>
            </a:r>
            <a:r>
              <a:rPr lang="it-IT" sz="20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1800" dirty="0"/>
              <a:t>The one </a:t>
            </a:r>
            <a:r>
              <a:rPr lang="it-IT" sz="1800" dirty="0" err="1"/>
              <a:t>presented</a:t>
            </a:r>
            <a:r>
              <a:rPr lang="it-IT" sz="18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1800" dirty="0"/>
              <a:t>A CNN </a:t>
            </a:r>
            <a:r>
              <a:rPr lang="it-IT" sz="1800" dirty="0" err="1"/>
              <a:t>similar</a:t>
            </a:r>
            <a:r>
              <a:rPr lang="it-IT" sz="1800" dirty="0"/>
              <a:t> to #1 </a:t>
            </a:r>
            <a:r>
              <a:rPr lang="it-IT" sz="1800" dirty="0" err="1"/>
              <a:t>but</a:t>
            </a:r>
            <a:r>
              <a:rPr lang="it-IT" sz="1800" dirty="0"/>
              <a:t> with a dropout </a:t>
            </a:r>
            <a:r>
              <a:rPr lang="it-IT" sz="1800" dirty="0" err="1"/>
              <a:t>level</a:t>
            </a:r>
            <a:r>
              <a:rPr lang="it-IT" sz="1800" dirty="0"/>
              <a:t> (dropout=0.2);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1800" dirty="0"/>
              <a:t>A single multi-classificator for 5 </a:t>
            </a:r>
            <a:r>
              <a:rPr lang="it-IT" sz="1800" dirty="0" err="1"/>
              <a:t>age</a:t>
            </a:r>
            <a:r>
              <a:rPr lang="it-IT" sz="1800" dirty="0"/>
              <a:t> ranges with </a:t>
            </a:r>
            <a:r>
              <a:rPr lang="it-IT" sz="1800" dirty="0" err="1"/>
              <a:t>other</a:t>
            </a:r>
            <a:r>
              <a:rPr lang="it-IT" sz="1800" dirty="0"/>
              <a:t> 5 range-</a:t>
            </a:r>
            <a:r>
              <a:rPr lang="it-IT" sz="1800" dirty="0" err="1"/>
              <a:t>specialized</a:t>
            </a:r>
            <a:r>
              <a:rPr lang="it-IT" sz="1800" dirty="0"/>
              <a:t> </a:t>
            </a:r>
            <a:r>
              <a:rPr lang="it-IT" sz="1800" dirty="0" err="1"/>
              <a:t>regressors</a:t>
            </a:r>
            <a:r>
              <a:rPr lang="it-IT" sz="18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1800" dirty="0"/>
              <a:t>A multi-classificator </a:t>
            </a:r>
            <a:r>
              <a:rPr lang="it-IT" sz="1800" dirty="0" err="1"/>
              <a:t>similar</a:t>
            </a:r>
            <a:r>
              <a:rPr lang="it-IT" sz="1800" dirty="0"/>
              <a:t> to #3 </a:t>
            </a:r>
            <a:r>
              <a:rPr lang="it-IT" sz="1800" dirty="0" err="1"/>
              <a:t>but</a:t>
            </a:r>
            <a:r>
              <a:rPr lang="it-IT" sz="1800" dirty="0"/>
              <a:t> </a:t>
            </a:r>
            <a:r>
              <a:rPr lang="it-IT" sz="1800" dirty="0" err="1"/>
              <a:t>trained</a:t>
            </a:r>
            <a:r>
              <a:rPr lang="it-IT" sz="1800" dirty="0"/>
              <a:t> with Fine Tuning (on </a:t>
            </a:r>
            <a:r>
              <a:rPr lang="it-IT" sz="1800" dirty="0" err="1"/>
              <a:t>all</a:t>
            </a:r>
            <a:r>
              <a:rPr lang="it-IT" sz="1800" dirty="0"/>
              <a:t> the </a:t>
            </a:r>
            <a:r>
              <a:rPr lang="it-IT" sz="1800" dirty="0" err="1"/>
              <a:t>levels</a:t>
            </a:r>
            <a:r>
              <a:rPr lang="it-IT" sz="1800" dirty="0"/>
              <a:t> of VGG-Face) and with 3 </a:t>
            </a:r>
            <a:r>
              <a:rPr lang="it-IT" sz="1800" dirty="0" err="1"/>
              <a:t>additional</a:t>
            </a:r>
            <a:r>
              <a:rPr lang="it-IT" sz="1800" dirty="0"/>
              <a:t> </a:t>
            </a:r>
            <a:r>
              <a:rPr lang="it-IT" sz="1800" dirty="0" err="1"/>
              <a:t>levels</a:t>
            </a:r>
            <a:r>
              <a:rPr lang="it-IT" sz="1800" dirty="0"/>
              <a:t> </a:t>
            </a:r>
            <a:r>
              <a:rPr lang="it-IT" sz="1800" dirty="0" err="1"/>
              <a:t>at</a:t>
            </a:r>
            <a:r>
              <a:rPr lang="it-IT" sz="1800" dirty="0"/>
              <a:t> the end of </a:t>
            </a:r>
            <a:r>
              <a:rPr lang="it-IT" sz="1800" dirty="0" err="1"/>
              <a:t>it</a:t>
            </a:r>
            <a:r>
              <a:rPr lang="it-IT" sz="18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1800" dirty="0"/>
              <a:t>A CNN </a:t>
            </a:r>
            <a:r>
              <a:rPr lang="it-IT" sz="1800" dirty="0" err="1"/>
              <a:t>similar</a:t>
            </a:r>
            <a:r>
              <a:rPr lang="it-IT" sz="1800" dirty="0"/>
              <a:t> to #1 </a:t>
            </a:r>
            <a:r>
              <a:rPr lang="it-IT" sz="1800" dirty="0" err="1"/>
              <a:t>but</a:t>
            </a:r>
            <a:r>
              <a:rPr lang="it-IT" sz="1800" dirty="0"/>
              <a:t> </a:t>
            </a:r>
            <a:r>
              <a:rPr lang="it-IT" sz="1800" dirty="0" err="1"/>
              <a:t>trained</a:t>
            </a:r>
            <a:r>
              <a:rPr lang="it-IT" sz="1800" dirty="0"/>
              <a:t> with Fine Tuning and </a:t>
            </a:r>
            <a:r>
              <a:rPr lang="it-IT" sz="1800" dirty="0" err="1"/>
              <a:t>optimizator</a:t>
            </a:r>
            <a:r>
              <a:rPr lang="it-IT" sz="1800" dirty="0"/>
              <a:t> SGD, learning rate=0.01, </a:t>
            </a:r>
            <a:r>
              <a:rPr lang="it-IT" sz="1800" dirty="0" err="1"/>
              <a:t>momentum</a:t>
            </a:r>
            <a:r>
              <a:rPr lang="it-IT" sz="1800" dirty="0"/>
              <a:t> 0.9 and 3 dense </a:t>
            </a:r>
            <a:r>
              <a:rPr lang="it-IT" sz="1800" dirty="0" err="1"/>
              <a:t>layers</a:t>
            </a:r>
            <a:r>
              <a:rPr lang="it-IT" sz="1800" dirty="0"/>
              <a:t> with Dropout=0.5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6B83C24-4C6D-4C61-B84C-022F7366F0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0" t="-1646" r="-4790" b="-1646"/>
          <a:stretch/>
        </p:blipFill>
        <p:spPr>
          <a:xfrm>
            <a:off x="83843" y="4073978"/>
            <a:ext cx="11834494" cy="223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9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AE0376-10FA-4725-B9AE-7126FA0B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2766218"/>
            <a:ext cx="7010400" cy="1325563"/>
          </a:xfrm>
        </p:spPr>
        <p:txBody>
          <a:bodyPr>
            <a:noAutofit/>
          </a:bodyPr>
          <a:lstStyle/>
          <a:p>
            <a:r>
              <a:rPr lang="it-IT" sz="5500" dirty="0"/>
              <a:t>Thanks for the </a:t>
            </a:r>
            <a:r>
              <a:rPr lang="it-IT" sz="5500" dirty="0" err="1"/>
              <a:t>attention</a:t>
            </a:r>
            <a:endParaRPr lang="it-IT" sz="55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2AACA2-BAA8-4887-AAFD-25F42D617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520" y="4091781"/>
            <a:ext cx="1838960" cy="65341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Group 11</a:t>
            </a:r>
          </a:p>
        </p:txBody>
      </p:sp>
    </p:spTree>
    <p:extLst>
      <p:ext uri="{BB962C8B-B14F-4D97-AF65-F5344CB8AC3E}">
        <p14:creationId xmlns:p14="http://schemas.microsoft.com/office/powerpoint/2010/main" val="1605912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9638C3E0112B249BB1396663CD4D92F" ma:contentTypeVersion="6" ma:contentTypeDescription="Creare un nuovo documento." ma:contentTypeScope="" ma:versionID="6cec2055a38b18ac78b4da63227586d8">
  <xsd:schema xmlns:xsd="http://www.w3.org/2001/XMLSchema" xmlns:xs="http://www.w3.org/2001/XMLSchema" xmlns:p="http://schemas.microsoft.com/office/2006/metadata/properties" xmlns:ns2="3168825f-ed1e-430f-9b93-a78f5579dc58" targetNamespace="http://schemas.microsoft.com/office/2006/metadata/properties" ma:root="true" ma:fieldsID="2a9bdd50db89f9fa4b99da01404f9159" ns2:_="">
    <xsd:import namespace="3168825f-ed1e-430f-9b93-a78f5579dc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68825f-ed1e-430f-9b93-a78f5579dc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1131C3-3C2C-4196-8CBC-CAE54DEA77DB}"/>
</file>

<file path=customXml/itemProps2.xml><?xml version="1.0" encoding="utf-8"?>
<ds:datastoreItem xmlns:ds="http://schemas.openxmlformats.org/officeDocument/2006/customXml" ds:itemID="{A82C43AD-514D-4683-B576-BC453E1B1F5E}"/>
</file>

<file path=customXml/itemProps3.xml><?xml version="1.0" encoding="utf-8"?>
<ds:datastoreItem xmlns:ds="http://schemas.openxmlformats.org/officeDocument/2006/customXml" ds:itemID="{95B37688-3DA5-4BB0-B3B9-74F0BF17DB97}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531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Age estimation from images with DCNN</vt:lpstr>
      <vt:lpstr>Introduction</vt:lpstr>
      <vt:lpstr>Solution</vt:lpstr>
      <vt:lpstr>Face Detection</vt:lpstr>
      <vt:lpstr>Face  Pre-Processing</vt:lpstr>
      <vt:lpstr>Data Augmentation</vt:lpstr>
      <vt:lpstr>Training procedure</vt:lpstr>
      <vt:lpstr>Experimental Results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estimation from images with DCNN</dc:title>
  <dc:creator>Gennaro Giaquinto</dc:creator>
  <cp:lastModifiedBy>Gennaro Giaquinto</cp:lastModifiedBy>
  <cp:revision>5</cp:revision>
  <dcterms:created xsi:type="dcterms:W3CDTF">2021-01-07T16:38:55Z</dcterms:created>
  <dcterms:modified xsi:type="dcterms:W3CDTF">2021-01-07T16:47:50Z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0x01010029638C3E0112B249BB1396663CD4D92F</vt:lpwstr>
  </property>
</Properties>
</file>