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66" r:id="rId3"/>
    <p:sldId id="263" r:id="rId4"/>
    <p:sldId id="257" r:id="rId5"/>
    <p:sldId id="262" r:id="rId6"/>
    <p:sldId id="258" r:id="rId7"/>
    <p:sldId id="259" r:id="rId8"/>
    <p:sldId id="260" r:id="rId9"/>
    <p:sldId id="264" r:id="rId10"/>
    <p:sldId id="261"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6556F-14E4-48EA-BC08-56CA0671F844}" v="36" dt="2020-01-09T07:34:51.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86" d="100"/>
          <a:sy n="86" d="100"/>
        </p:scale>
        <p:origin x="56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arino" userId="2ca91e61d2823706" providerId="LiveId" clId="{2F46556F-14E4-48EA-BC08-56CA0671F844}"/>
    <pc:docChg chg="undo custSel addSld modSld">
      <pc:chgData name="Christian Marino" userId="2ca91e61d2823706" providerId="LiveId" clId="{2F46556F-14E4-48EA-BC08-56CA0671F844}" dt="2020-01-09T07:34:51.121" v="2750" actId="20577"/>
      <pc:docMkLst>
        <pc:docMk/>
      </pc:docMkLst>
      <pc:sldChg chg="modNotesTx">
        <pc:chgData name="Christian Marino" userId="2ca91e61d2823706" providerId="LiveId" clId="{2F46556F-14E4-48EA-BC08-56CA0671F844}" dt="2020-01-08T15:12:57.688" v="1134" actId="20577"/>
        <pc:sldMkLst>
          <pc:docMk/>
          <pc:sldMk cId="668658870" sldId="257"/>
        </pc:sldMkLst>
      </pc:sldChg>
      <pc:sldChg chg="modSp">
        <pc:chgData name="Christian Marino" userId="2ca91e61d2823706" providerId="LiveId" clId="{2F46556F-14E4-48EA-BC08-56CA0671F844}" dt="2020-01-09T07:34:32.884" v="2743" actId="20577"/>
        <pc:sldMkLst>
          <pc:docMk/>
          <pc:sldMk cId="3187496368" sldId="259"/>
        </pc:sldMkLst>
        <pc:spChg chg="mod">
          <ac:chgData name="Christian Marino" userId="2ca91e61d2823706" providerId="LiveId" clId="{2F46556F-14E4-48EA-BC08-56CA0671F844}" dt="2020-01-09T07:34:32.884" v="2743" actId="20577"/>
          <ac:spMkLst>
            <pc:docMk/>
            <pc:sldMk cId="3187496368" sldId="259"/>
            <ac:spMk id="6" creationId="{CCF7B545-B6F1-4468-8A9C-A44EEA82EC87}"/>
          </ac:spMkLst>
        </pc:spChg>
      </pc:sldChg>
      <pc:sldChg chg="modSp">
        <pc:chgData name="Christian Marino" userId="2ca91e61d2823706" providerId="LiveId" clId="{2F46556F-14E4-48EA-BC08-56CA0671F844}" dt="2020-01-08T16:12:14.982" v="1428" actId="20577"/>
        <pc:sldMkLst>
          <pc:docMk/>
          <pc:sldMk cId="1094490036" sldId="260"/>
        </pc:sldMkLst>
        <pc:spChg chg="mod">
          <ac:chgData name="Christian Marino" userId="2ca91e61d2823706" providerId="LiveId" clId="{2F46556F-14E4-48EA-BC08-56CA0671F844}" dt="2020-01-08T16:12:14.982" v="1428" actId="20577"/>
          <ac:spMkLst>
            <pc:docMk/>
            <pc:sldMk cId="1094490036" sldId="260"/>
            <ac:spMk id="3" creationId="{CED18F53-2ECA-48AC-B773-EEDA78E8D1AA}"/>
          </ac:spMkLst>
        </pc:spChg>
      </pc:sldChg>
      <pc:sldChg chg="modSp modAnim">
        <pc:chgData name="Christian Marino" userId="2ca91e61d2823706" providerId="LiveId" clId="{2F46556F-14E4-48EA-BC08-56CA0671F844}" dt="2020-01-08T16:18:33.361" v="1450" actId="1076"/>
        <pc:sldMkLst>
          <pc:docMk/>
          <pc:sldMk cId="295705340" sldId="262"/>
        </pc:sldMkLst>
        <pc:spChg chg="mod">
          <ac:chgData name="Christian Marino" userId="2ca91e61d2823706" providerId="LiveId" clId="{2F46556F-14E4-48EA-BC08-56CA0671F844}" dt="2020-01-08T16:18:33.361" v="1450" actId="1076"/>
          <ac:spMkLst>
            <pc:docMk/>
            <pc:sldMk cId="295705340" sldId="262"/>
            <ac:spMk id="3" creationId="{8C7D8013-FC6F-4DB3-BB86-7DEC8ED5DE96}"/>
          </ac:spMkLst>
        </pc:spChg>
      </pc:sldChg>
      <pc:sldChg chg="modSp modAnim">
        <pc:chgData name="Christian Marino" userId="2ca91e61d2823706" providerId="LiveId" clId="{2F46556F-14E4-48EA-BC08-56CA0671F844}" dt="2020-01-09T07:34:51.121" v="2750" actId="20577"/>
        <pc:sldMkLst>
          <pc:docMk/>
          <pc:sldMk cId="485769702" sldId="264"/>
        </pc:sldMkLst>
        <pc:spChg chg="mod">
          <ac:chgData name="Christian Marino" userId="2ca91e61d2823706" providerId="LiveId" clId="{2F46556F-14E4-48EA-BC08-56CA0671F844}" dt="2020-01-09T07:34:51.121" v="2750" actId="20577"/>
          <ac:spMkLst>
            <pc:docMk/>
            <pc:sldMk cId="485769702" sldId="264"/>
            <ac:spMk id="3" creationId="{8C7D8013-FC6F-4DB3-BB86-7DEC8ED5DE96}"/>
          </ac:spMkLst>
        </pc:spChg>
      </pc:sldChg>
      <pc:sldChg chg="modSp add">
        <pc:chgData name="Christian Marino" userId="2ca91e61d2823706" providerId="LiveId" clId="{2F46556F-14E4-48EA-BC08-56CA0671F844}" dt="2020-01-08T15:06:48.953" v="435" actId="20577"/>
        <pc:sldMkLst>
          <pc:docMk/>
          <pc:sldMk cId="532235077" sldId="266"/>
        </pc:sldMkLst>
        <pc:spChg chg="mod">
          <ac:chgData name="Christian Marino" userId="2ca91e61d2823706" providerId="LiveId" clId="{2F46556F-14E4-48EA-BC08-56CA0671F844}" dt="2020-01-08T15:03:05.775" v="13" actId="20577"/>
          <ac:spMkLst>
            <pc:docMk/>
            <pc:sldMk cId="532235077" sldId="266"/>
            <ac:spMk id="2" creationId="{C855EF36-357A-425D-A3C8-6FAF96B96C17}"/>
          </ac:spMkLst>
        </pc:spChg>
        <pc:spChg chg="mod">
          <ac:chgData name="Christian Marino" userId="2ca91e61d2823706" providerId="LiveId" clId="{2F46556F-14E4-48EA-BC08-56CA0671F844}" dt="2020-01-08T15:06:48.953" v="435" actId="20577"/>
          <ac:spMkLst>
            <pc:docMk/>
            <pc:sldMk cId="532235077" sldId="266"/>
            <ac:spMk id="3" creationId="{F6069F4C-B964-4F96-9891-1CD0C76FB3B4}"/>
          </ac:spMkLst>
        </pc:spChg>
      </pc:sldChg>
      <pc:sldChg chg="addSp modSp add">
        <pc:chgData name="Christian Marino" userId="2ca91e61d2823706" providerId="LiveId" clId="{2F46556F-14E4-48EA-BC08-56CA0671F844}" dt="2020-01-08T16:41:58.223" v="2742" actId="1076"/>
        <pc:sldMkLst>
          <pc:docMk/>
          <pc:sldMk cId="3880278378" sldId="267"/>
        </pc:sldMkLst>
        <pc:spChg chg="mod">
          <ac:chgData name="Christian Marino" userId="2ca91e61d2823706" providerId="LiveId" clId="{2F46556F-14E4-48EA-BC08-56CA0671F844}" dt="2020-01-08T16:20:05.414" v="1494" actId="20577"/>
          <ac:spMkLst>
            <pc:docMk/>
            <pc:sldMk cId="3880278378" sldId="267"/>
            <ac:spMk id="2" creationId="{9D230F7E-8196-469A-A602-9B07CE45DA16}"/>
          </ac:spMkLst>
        </pc:spChg>
        <pc:spChg chg="mod">
          <ac:chgData name="Christian Marino" userId="2ca91e61d2823706" providerId="LiveId" clId="{2F46556F-14E4-48EA-BC08-56CA0671F844}" dt="2020-01-08T16:37:22.666" v="2427" actId="1076"/>
          <ac:spMkLst>
            <pc:docMk/>
            <pc:sldMk cId="3880278378" sldId="267"/>
            <ac:spMk id="3" creationId="{0713533B-9939-4326-A913-8124075C3738}"/>
          </ac:spMkLst>
        </pc:spChg>
        <pc:spChg chg="add mod">
          <ac:chgData name="Christian Marino" userId="2ca91e61d2823706" providerId="LiveId" clId="{2F46556F-14E4-48EA-BC08-56CA0671F844}" dt="2020-01-08T16:41:58.223" v="2742" actId="1076"/>
          <ac:spMkLst>
            <pc:docMk/>
            <pc:sldMk cId="3880278378" sldId="267"/>
            <ac:spMk id="4" creationId="{9D4473D0-2298-485D-B560-0290A48707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5088-9843-416C-A262-84F7D3BBEC4D}" type="datetimeFigureOut">
              <a:rPr lang="it-IT" smtClean="0"/>
              <a:t>09/01/2020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9F871-6078-4433-ABE9-B5CC97D219AE}" type="slidenum">
              <a:rPr lang="it-IT" smtClean="0"/>
              <a:t>‹N›</a:t>
            </a:fld>
            <a:endParaRPr lang="it-IT"/>
          </a:p>
        </p:txBody>
      </p:sp>
    </p:spTree>
    <p:extLst>
      <p:ext uri="{BB962C8B-B14F-4D97-AF65-F5344CB8AC3E}">
        <p14:creationId xmlns:p14="http://schemas.microsoft.com/office/powerpoint/2010/main" val="178300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game </a:t>
            </a:r>
            <a:r>
              <a:rPr lang="it-IT" dirty="0" err="1"/>
              <a:t>involves</a:t>
            </a:r>
            <a:r>
              <a:rPr lang="it-IT" dirty="0"/>
              <a:t> a </a:t>
            </a:r>
            <a:r>
              <a:rPr lang="it-IT" dirty="0" err="1"/>
              <a:t>lot</a:t>
            </a:r>
            <a:r>
              <a:rPr lang="it-IT" dirty="0"/>
              <a:t> of </a:t>
            </a:r>
            <a:r>
              <a:rPr lang="it-IT" dirty="0" err="1"/>
              <a:t>components</a:t>
            </a:r>
            <a:r>
              <a:rPr lang="it-IT" dirty="0"/>
              <a:t>, so to </a:t>
            </a:r>
            <a:r>
              <a:rPr lang="it-IT" dirty="0" err="1"/>
              <a:t>maintain</a:t>
            </a:r>
            <a:r>
              <a:rPr lang="it-IT" dirty="0"/>
              <a:t> </a:t>
            </a:r>
            <a:r>
              <a:rPr lang="it-IT" dirty="0" err="1"/>
              <a:t>flexibility</a:t>
            </a:r>
            <a:r>
              <a:rPr lang="it-IT" dirty="0"/>
              <a:t> and reduce </a:t>
            </a:r>
            <a:r>
              <a:rPr lang="it-IT" dirty="0" err="1"/>
              <a:t>coupling</a:t>
            </a:r>
            <a:r>
              <a:rPr lang="it-IT" dirty="0"/>
              <a:t> </a:t>
            </a:r>
            <a:r>
              <a:rPr lang="it-IT" dirty="0" err="1"/>
              <a:t>between</a:t>
            </a:r>
            <a:r>
              <a:rPr lang="it-IT" dirty="0"/>
              <a:t> classes </a:t>
            </a:r>
            <a:r>
              <a:rPr lang="it-IT" dirty="0" err="1"/>
              <a:t>we</a:t>
            </a:r>
            <a:r>
              <a:rPr lang="it-IT" dirty="0"/>
              <a:t> </a:t>
            </a:r>
            <a:r>
              <a:rPr lang="it-IT" dirty="0" err="1"/>
              <a:t>thought</a:t>
            </a:r>
            <a:r>
              <a:rPr lang="it-IT" dirty="0"/>
              <a:t> </a:t>
            </a:r>
            <a:r>
              <a:rPr lang="it-IT" dirty="0" err="1"/>
              <a:t>that</a:t>
            </a:r>
            <a:r>
              <a:rPr lang="it-IT" dirty="0"/>
              <a:t> </a:t>
            </a:r>
            <a:r>
              <a:rPr lang="it-IT" dirty="0" err="1"/>
              <a:t>each</a:t>
            </a:r>
            <a:r>
              <a:rPr lang="it-IT" dirty="0"/>
              <a:t> </a:t>
            </a:r>
            <a:r>
              <a:rPr lang="it-IT" dirty="0" err="1"/>
              <a:t>dedicated</a:t>
            </a:r>
            <a:r>
              <a:rPr lang="it-IT" dirty="0"/>
              <a:t> </a:t>
            </a:r>
            <a:r>
              <a:rPr lang="it-IT" dirty="0" err="1"/>
              <a:t>module</a:t>
            </a:r>
            <a:r>
              <a:rPr lang="it-IT" dirty="0"/>
              <a:t> </a:t>
            </a:r>
            <a:r>
              <a:rPr lang="it-IT" dirty="0" err="1"/>
              <a:t>managed</a:t>
            </a:r>
            <a:r>
              <a:rPr lang="it-IT" dirty="0"/>
              <a:t> by </a:t>
            </a:r>
            <a:r>
              <a:rPr lang="it-IT" dirty="0" err="1"/>
              <a:t>its</a:t>
            </a:r>
            <a:r>
              <a:rPr lang="it-IT" dirty="0"/>
              <a:t> </a:t>
            </a:r>
            <a:r>
              <a:rPr lang="it-IT" dirty="0" err="1"/>
              <a:t>own</a:t>
            </a:r>
            <a:r>
              <a:rPr lang="it-IT" dirty="0"/>
              <a:t> manager and </a:t>
            </a:r>
            <a:r>
              <a:rPr lang="it-IT" dirty="0" err="1"/>
              <a:t>only</a:t>
            </a:r>
            <a:r>
              <a:rPr lang="it-IT" dirty="0"/>
              <a:t> the managers </a:t>
            </a:r>
            <a:r>
              <a:rPr lang="it-IT" dirty="0" err="1"/>
              <a:t>could</a:t>
            </a:r>
            <a:r>
              <a:rPr lang="it-IT" dirty="0"/>
              <a:t> talk with </a:t>
            </a:r>
            <a:r>
              <a:rPr lang="it-IT" dirty="0" err="1"/>
              <a:t>each</a:t>
            </a:r>
            <a:r>
              <a:rPr lang="it-IT" dirty="0"/>
              <a:t> </a:t>
            </a:r>
            <a:r>
              <a:rPr lang="it-IT" dirty="0" err="1"/>
              <a:t>other</a:t>
            </a:r>
            <a:r>
              <a:rPr lang="it-IT" dirty="0"/>
              <a:t>.</a:t>
            </a:r>
          </a:p>
          <a:p>
            <a:r>
              <a:rPr lang="it-IT" dirty="0" err="1"/>
              <a:t>Each</a:t>
            </a:r>
            <a:r>
              <a:rPr lang="it-IT" dirty="0"/>
              <a:t> component </a:t>
            </a:r>
            <a:r>
              <a:rPr lang="it-IT" dirty="0" err="1"/>
              <a:t>implements</a:t>
            </a:r>
            <a:r>
              <a:rPr lang="it-IT" dirty="0"/>
              <a:t> </a:t>
            </a:r>
            <a:r>
              <a:rPr lang="it-IT" dirty="0" err="1"/>
              <a:t>its</a:t>
            </a:r>
            <a:r>
              <a:rPr lang="it-IT" dirty="0"/>
              <a:t> </a:t>
            </a:r>
            <a:r>
              <a:rPr lang="it-IT" dirty="0" err="1"/>
              <a:t>own</a:t>
            </a:r>
            <a:r>
              <a:rPr lang="it-IT" dirty="0"/>
              <a:t> features </a:t>
            </a:r>
            <a:r>
              <a:rPr lang="it-IT" dirty="0" err="1"/>
              <a:t>using</a:t>
            </a:r>
            <a:r>
              <a:rPr lang="it-IT" dirty="0"/>
              <a:t> the appropriate pattern, so </a:t>
            </a:r>
            <a:r>
              <a:rPr lang="it-IT" dirty="0" err="1"/>
              <a:t>as</a:t>
            </a:r>
            <a:r>
              <a:rPr lang="it-IT" dirty="0"/>
              <a:t> </a:t>
            </a:r>
            <a:r>
              <a:rPr lang="it-IT" dirty="0" err="1"/>
              <a:t>you</a:t>
            </a:r>
            <a:r>
              <a:rPr lang="it-IT" dirty="0"/>
              <a:t> can </a:t>
            </a:r>
            <a:r>
              <a:rPr lang="it-IT" dirty="0" err="1"/>
              <a:t>see</a:t>
            </a:r>
            <a:r>
              <a:rPr lang="it-IT" dirty="0"/>
              <a:t> </a:t>
            </a:r>
            <a:r>
              <a:rPr lang="it-IT" dirty="0" err="1"/>
              <a:t>there’s</a:t>
            </a:r>
            <a:r>
              <a:rPr lang="it-IT" dirty="0"/>
              <a:t> a good use of </a:t>
            </a:r>
            <a:r>
              <a:rPr lang="it-IT" dirty="0" err="1"/>
              <a:t>theme</a:t>
            </a:r>
            <a:r>
              <a:rPr lang="it-IT" dirty="0"/>
              <a:t> </a:t>
            </a:r>
            <a:r>
              <a:rPr lang="it-IT" dirty="0" err="1"/>
              <a:t>because</a:t>
            </a:r>
            <a:r>
              <a:rPr lang="it-IT" dirty="0"/>
              <a:t> </a:t>
            </a:r>
            <a:r>
              <a:rPr lang="it-IT" dirty="0" err="1"/>
              <a:t>there’s</a:t>
            </a:r>
            <a:r>
              <a:rPr lang="it-IT" dirty="0"/>
              <a:t> a </a:t>
            </a:r>
            <a:r>
              <a:rPr lang="it-IT" dirty="0" err="1"/>
              <a:t>heterogeneity</a:t>
            </a:r>
            <a:r>
              <a:rPr lang="it-IT" dirty="0"/>
              <a:t> of </a:t>
            </a:r>
            <a:r>
              <a:rPr lang="it-IT" dirty="0" err="1"/>
              <a:t>functionalities</a:t>
            </a:r>
            <a:r>
              <a:rPr lang="it-IT" dirty="0"/>
              <a:t>.</a:t>
            </a:r>
          </a:p>
          <a:p>
            <a:r>
              <a:rPr lang="it-IT" dirty="0"/>
              <a:t>Singleton for </a:t>
            </a:r>
            <a:r>
              <a:rPr lang="it-IT" dirty="0" err="1"/>
              <a:t>each</a:t>
            </a:r>
            <a:r>
              <a:rPr lang="it-IT" dirty="0"/>
              <a:t> manager</a:t>
            </a:r>
            <a:br>
              <a:rPr lang="it-IT" dirty="0"/>
            </a:br>
            <a:r>
              <a:rPr lang="it-IT" dirty="0" err="1"/>
              <a:t>Facade</a:t>
            </a:r>
            <a:r>
              <a:rPr lang="it-IT" dirty="0"/>
              <a:t> to reduce </a:t>
            </a:r>
            <a:r>
              <a:rPr lang="it-IT" dirty="0" err="1"/>
              <a:t>complexity</a:t>
            </a:r>
            <a:endParaRPr lang="it-IT" dirty="0"/>
          </a:p>
          <a:p>
            <a:r>
              <a:rPr lang="it-IT" dirty="0"/>
              <a:t>Mediator </a:t>
            </a:r>
            <a:r>
              <a:rPr lang="it-IT" dirty="0" err="1"/>
              <a:t>as</a:t>
            </a:r>
            <a:r>
              <a:rPr lang="it-IT" dirty="0"/>
              <a:t> </a:t>
            </a:r>
            <a:r>
              <a:rPr lang="it-IT" dirty="0" err="1"/>
              <a:t>additional</a:t>
            </a:r>
            <a:r>
              <a:rPr lang="it-IT" dirty="0"/>
              <a:t> pattern</a:t>
            </a:r>
          </a:p>
        </p:txBody>
      </p:sp>
      <p:sp>
        <p:nvSpPr>
          <p:cNvPr id="4" name="Segnaposto numero diapositiva 3"/>
          <p:cNvSpPr>
            <a:spLocks noGrp="1"/>
          </p:cNvSpPr>
          <p:nvPr>
            <p:ph type="sldNum" sz="quarter" idx="5"/>
          </p:nvPr>
        </p:nvSpPr>
        <p:spPr/>
        <p:txBody>
          <a:bodyPr/>
          <a:lstStyle/>
          <a:p>
            <a:fld id="{BBB9F871-6078-4433-ABE9-B5CC97D219AE}" type="slidenum">
              <a:rPr lang="it-IT" smtClean="0"/>
              <a:t>4</a:t>
            </a:fld>
            <a:endParaRPr lang="it-IT"/>
          </a:p>
        </p:txBody>
      </p:sp>
    </p:spTree>
    <p:extLst>
      <p:ext uri="{BB962C8B-B14F-4D97-AF65-F5344CB8AC3E}">
        <p14:creationId xmlns:p14="http://schemas.microsoft.com/office/powerpoint/2010/main" val="106281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FUNCTIONAL: This type of testing ignores the internal parts and focuses only on the output to check if it is as per the requirement or not. It is a Black-box type testing geared to the functional requirements of an application.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EXPLORATORY: </a:t>
            </a:r>
            <a:r>
              <a:rPr lang="en-US" sz="1200" b="0" i="0" kern="1200" dirty="0">
                <a:solidFill>
                  <a:schemeClr val="tx1"/>
                </a:solidFill>
                <a:effectLst/>
                <a:latin typeface="+mn-lt"/>
                <a:ea typeface="+mn-ea"/>
                <a:cs typeface="+mn-cs"/>
              </a:rPr>
              <a:t>Exploratory Testing is informal testing performed by the testing team. The objective of this testing is to explore the application and looking for defects that exist in the application.</a:t>
            </a:r>
          </a:p>
          <a:p>
            <a:r>
              <a:rPr lang="en-US" sz="1200" b="0" i="0" kern="1200" dirty="0">
                <a:solidFill>
                  <a:schemeClr val="tx1"/>
                </a:solidFill>
                <a:effectLst/>
                <a:latin typeface="+mn-lt"/>
                <a:ea typeface="+mn-ea"/>
                <a:cs typeface="+mn-cs"/>
              </a:rPr>
              <a:t>Sometimes it may happen that during this testing major defect discovered can even cause a system failure.</a:t>
            </a:r>
          </a:p>
          <a:p>
            <a:r>
              <a:rPr lang="en-US" sz="1200" b="0" i="0" kern="1200" dirty="0">
                <a:solidFill>
                  <a:schemeClr val="tx1"/>
                </a:solidFill>
                <a:effectLst/>
                <a:latin typeface="+mn-lt"/>
                <a:ea typeface="+mn-ea"/>
                <a:cs typeface="+mn-cs"/>
              </a:rPr>
              <a:t>During Exploratory Testing, it is advisable to keep a track of what flow you have tested and what activity you did before the start of the specific flow.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The objective of this GUI Testing is to validate the GUI as per the business requirement. The expected GUI of the application is mentioned in the Detailed Design Document and GUI mockup screens.</a:t>
            </a:r>
          </a:p>
          <a:p>
            <a:r>
              <a:rPr lang="en-US" sz="1200" b="0" i="0" kern="1200" dirty="0">
                <a:solidFill>
                  <a:schemeClr val="tx1"/>
                </a:solidFill>
                <a:effectLst/>
                <a:latin typeface="+mn-lt"/>
                <a:ea typeface="+mn-ea"/>
                <a:cs typeface="+mn-cs"/>
              </a:rPr>
              <a:t>The GUI Testing includes the size of the buttons and input field present on the screen, alignment of all text, tables, and content in the tables.</a:t>
            </a:r>
          </a:p>
          <a:p>
            <a:r>
              <a:rPr lang="en-US" sz="1200" b="0" i="0" kern="1200" dirty="0">
                <a:solidFill>
                  <a:schemeClr val="tx1"/>
                </a:solidFill>
                <a:effectLst/>
                <a:latin typeface="+mn-lt"/>
                <a:ea typeface="+mn-ea"/>
                <a:cs typeface="+mn-cs"/>
              </a:rPr>
              <a:t>It also validates the menu of the application, after selecting different menu and menu items, it validates that the page does not fluctuate and the alignment remains same after hovering the mouse on the menu or sub-menu.</a:t>
            </a:r>
          </a:p>
        </p:txBody>
      </p:sp>
      <p:sp>
        <p:nvSpPr>
          <p:cNvPr id="4" name="Segnaposto numero diapositiva 3"/>
          <p:cNvSpPr>
            <a:spLocks noGrp="1"/>
          </p:cNvSpPr>
          <p:nvPr>
            <p:ph type="sldNum" sz="quarter" idx="5"/>
          </p:nvPr>
        </p:nvSpPr>
        <p:spPr/>
        <p:txBody>
          <a:bodyPr/>
          <a:lstStyle/>
          <a:p>
            <a:fld id="{BBB9F871-6078-4433-ABE9-B5CC97D219AE}" type="slidenum">
              <a:rPr lang="it-IT" smtClean="0"/>
              <a:t>7</a:t>
            </a:fld>
            <a:endParaRPr lang="it-IT"/>
          </a:p>
        </p:txBody>
      </p:sp>
    </p:spTree>
    <p:extLst>
      <p:ext uri="{BB962C8B-B14F-4D97-AF65-F5344CB8AC3E}">
        <p14:creationId xmlns:p14="http://schemas.microsoft.com/office/powerpoint/2010/main" val="413864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Sprint reviews helped us to understand if what we developed matched our expectations of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Highlighted positive aspects of the team and this lead to an improvement of its productivity and status.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Helped us to introduce discussions about time and resources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egnaposto numero diapositiva 3"/>
          <p:cNvSpPr>
            <a:spLocks noGrp="1"/>
          </p:cNvSpPr>
          <p:nvPr>
            <p:ph type="sldNum" sz="quarter" idx="5"/>
          </p:nvPr>
        </p:nvSpPr>
        <p:spPr/>
        <p:txBody>
          <a:bodyPr/>
          <a:lstStyle/>
          <a:p>
            <a:fld id="{BBB9F871-6078-4433-ABE9-B5CC97D219AE}" type="slidenum">
              <a:rPr lang="it-IT" smtClean="0"/>
              <a:t>12</a:t>
            </a:fld>
            <a:endParaRPr lang="it-IT"/>
          </a:p>
        </p:txBody>
      </p:sp>
    </p:spTree>
    <p:extLst>
      <p:ext uri="{BB962C8B-B14F-4D97-AF65-F5344CB8AC3E}">
        <p14:creationId xmlns:p14="http://schemas.microsoft.com/office/powerpoint/2010/main" val="91979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60C6404-AD6E-4860-8E75-697CA40B95DA}"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C859A-13CA-4011-BF24-D6B0D79BAC23}"/>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A92144D5-9E6D-4B16-B9B9-03C0629C55F6}"/>
              </a:ext>
            </a:extLst>
          </p:cNvPr>
          <p:cNvSpPr>
            <a:spLocks noGrp="1"/>
          </p:cNvSpPr>
          <p:nvPr>
            <p:ph type="subTitle" idx="1"/>
          </p:nvPr>
        </p:nvSpPr>
        <p:spPr>
          <a:xfrm>
            <a:off x="2695193" y="4615216"/>
            <a:ext cx="6801612" cy="1239894"/>
          </a:xfrm>
        </p:spPr>
        <p:txBody>
          <a:bodyPr/>
          <a:lstStyle/>
          <a:p>
            <a:r>
              <a:rPr lang="it-IT" dirty="0"/>
              <a:t>GROUP 8</a:t>
            </a:r>
          </a:p>
        </p:txBody>
      </p:sp>
      <p:sp>
        <p:nvSpPr>
          <p:cNvPr id="6" name="Rettangolo 5">
            <a:extLst>
              <a:ext uri="{FF2B5EF4-FFF2-40B4-BE49-F238E27FC236}">
                <a16:creationId xmlns:a16="http://schemas.microsoft.com/office/drawing/2014/main" id="{4AF755C1-47A0-413D-8AD9-DFFE0014B276}"/>
              </a:ext>
            </a:extLst>
          </p:cNvPr>
          <p:cNvSpPr/>
          <p:nvPr/>
        </p:nvSpPr>
        <p:spPr>
          <a:xfrm>
            <a:off x="1557182" y="1355063"/>
            <a:ext cx="9077632" cy="3039606"/>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disegnando&#10;&#10;Descrizione generata automaticamente">
            <a:extLst>
              <a:ext uri="{FF2B5EF4-FFF2-40B4-BE49-F238E27FC236}">
                <a16:creationId xmlns:a16="http://schemas.microsoft.com/office/drawing/2014/main" id="{9FFD812C-F8AA-4AAE-A316-78F465E4D5D1}"/>
              </a:ext>
            </a:extLst>
          </p:cNvPr>
          <p:cNvPicPr>
            <a:picLocks noChangeAspect="1"/>
          </p:cNvPicPr>
          <p:nvPr/>
        </p:nvPicPr>
        <p:blipFill>
          <a:blip r:embed="rId2"/>
          <a:stretch>
            <a:fillRect/>
          </a:stretch>
        </p:blipFill>
        <p:spPr>
          <a:xfrm>
            <a:off x="2196955" y="1311187"/>
            <a:ext cx="7798085" cy="3127357"/>
          </a:xfrm>
          <a:prstGeom prst="rect">
            <a:avLst/>
          </a:prstGeom>
        </p:spPr>
      </p:pic>
    </p:spTree>
    <p:extLst>
      <p:ext uri="{BB962C8B-B14F-4D97-AF65-F5344CB8AC3E}">
        <p14:creationId xmlns:p14="http://schemas.microsoft.com/office/powerpoint/2010/main" val="262293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389B6C8-7190-410D-9C80-1D385930F890}"/>
              </a:ext>
            </a:extLst>
          </p:cNvPr>
          <p:cNvSpPr>
            <a:spLocks noGrp="1"/>
          </p:cNvSpPr>
          <p:nvPr>
            <p:ph type="title"/>
          </p:nvPr>
        </p:nvSpPr>
        <p:spPr>
          <a:xfrm>
            <a:off x="1600200" y="5253849"/>
            <a:ext cx="8991600" cy="1264762"/>
          </a:xfrm>
        </p:spPr>
        <p:txBody>
          <a:bodyPr vert="horz" lIns="274320" tIns="182880" rIns="274320" bIns="182880" rtlCol="0" anchor="ctr" anchorCtr="1">
            <a:normAutofit/>
          </a:bodyPr>
          <a:lstStyle/>
          <a:p>
            <a:r>
              <a:rPr lang="en-US" sz="3200">
                <a:solidFill>
                  <a:srgbClr val="262626"/>
                </a:solidFill>
              </a:rPr>
              <a:t>OVERIVIEW OF ALL SPRINT EXECUTED</a:t>
            </a:r>
          </a:p>
        </p:txBody>
      </p:sp>
      <p:pic>
        <p:nvPicPr>
          <p:cNvPr id="31" name="Immagine 30">
            <a:extLst>
              <a:ext uri="{FF2B5EF4-FFF2-40B4-BE49-F238E27FC236}">
                <a16:creationId xmlns:a16="http://schemas.microsoft.com/office/drawing/2014/main" id="{5D4F1038-0E26-45C7-BA81-AE1D5014651D}"/>
              </a:ext>
            </a:extLst>
          </p:cNvPr>
          <p:cNvPicPr>
            <a:picLocks noChangeAspect="1"/>
          </p:cNvPicPr>
          <p:nvPr/>
        </p:nvPicPr>
        <p:blipFill>
          <a:blip r:embed="rId2"/>
          <a:srcRect/>
          <a:stretch/>
        </p:blipFill>
        <p:spPr>
          <a:xfrm>
            <a:off x="574098" y="0"/>
            <a:ext cx="3564205" cy="2673154"/>
          </a:xfrm>
          <a:prstGeom prst="rect">
            <a:avLst/>
          </a:prstGeom>
        </p:spPr>
      </p:pic>
      <p:pic>
        <p:nvPicPr>
          <p:cNvPr id="29" name="Immagine 28" descr="Immagine che contiene testo, mappa&#10;&#10;Descrizione generata automaticamente">
            <a:extLst>
              <a:ext uri="{FF2B5EF4-FFF2-40B4-BE49-F238E27FC236}">
                <a16:creationId xmlns:a16="http://schemas.microsoft.com/office/drawing/2014/main" id="{7D7E0541-ACE5-4C71-9EC5-7FDF64F780A0}"/>
              </a:ext>
            </a:extLst>
          </p:cNvPr>
          <p:cNvPicPr>
            <a:picLocks noChangeAspect="1"/>
          </p:cNvPicPr>
          <p:nvPr/>
        </p:nvPicPr>
        <p:blipFill>
          <a:blip r:embed="rId3"/>
          <a:stretch>
            <a:fillRect/>
          </a:stretch>
        </p:blipFill>
        <p:spPr>
          <a:xfrm>
            <a:off x="4313895" y="0"/>
            <a:ext cx="3564210" cy="2673156"/>
          </a:xfrm>
          <a:prstGeom prst="rect">
            <a:avLst/>
          </a:prstGeom>
        </p:spPr>
      </p:pic>
      <p:pic>
        <p:nvPicPr>
          <p:cNvPr id="27" name="Immagine 26" descr="Immagine che contiene testo, mappa&#10;&#10;Descrizione generata automaticamente">
            <a:extLst>
              <a:ext uri="{FF2B5EF4-FFF2-40B4-BE49-F238E27FC236}">
                <a16:creationId xmlns:a16="http://schemas.microsoft.com/office/drawing/2014/main" id="{253444C9-22EF-4B43-8973-C2B873A95FD1}"/>
              </a:ext>
            </a:extLst>
          </p:cNvPr>
          <p:cNvPicPr>
            <a:picLocks noChangeAspect="1"/>
          </p:cNvPicPr>
          <p:nvPr/>
        </p:nvPicPr>
        <p:blipFill>
          <a:blip r:embed="rId4"/>
          <a:stretch>
            <a:fillRect/>
          </a:stretch>
        </p:blipFill>
        <p:spPr>
          <a:xfrm>
            <a:off x="8053697" y="6"/>
            <a:ext cx="3564196" cy="2673148"/>
          </a:xfrm>
          <a:prstGeom prst="rect">
            <a:avLst/>
          </a:prstGeom>
        </p:spPr>
      </p:pic>
      <p:pic>
        <p:nvPicPr>
          <p:cNvPr id="25" name="Segnaposto contenuto 24">
            <a:extLst>
              <a:ext uri="{FF2B5EF4-FFF2-40B4-BE49-F238E27FC236}">
                <a16:creationId xmlns:a16="http://schemas.microsoft.com/office/drawing/2014/main" id="{310D4E75-F3FF-4160-92BE-28FE29A30C8C}"/>
              </a:ext>
            </a:extLst>
          </p:cNvPr>
          <p:cNvPicPr>
            <a:picLocks noGrp="1" noChangeAspect="1"/>
          </p:cNvPicPr>
          <p:nvPr>
            <p:ph idx="1"/>
          </p:nvPr>
        </p:nvPicPr>
        <p:blipFill>
          <a:blip r:embed="rId5"/>
          <a:srcRect/>
          <a:stretch/>
        </p:blipFill>
        <p:spPr>
          <a:xfrm>
            <a:off x="2559387" y="2425959"/>
            <a:ext cx="3157834" cy="2368376"/>
          </a:xfrm>
          <a:prstGeom prst="rect">
            <a:avLst/>
          </a:prstGeom>
        </p:spPr>
      </p:pic>
      <p:pic>
        <p:nvPicPr>
          <p:cNvPr id="33" name="Immagine 32">
            <a:extLst>
              <a:ext uri="{FF2B5EF4-FFF2-40B4-BE49-F238E27FC236}">
                <a16:creationId xmlns:a16="http://schemas.microsoft.com/office/drawing/2014/main" id="{471D1306-52DD-4737-86D0-C38324851892}"/>
              </a:ext>
            </a:extLst>
          </p:cNvPr>
          <p:cNvPicPr>
            <a:picLocks noChangeAspect="1"/>
          </p:cNvPicPr>
          <p:nvPr/>
        </p:nvPicPr>
        <p:blipFill>
          <a:blip r:embed="rId6"/>
          <a:srcRect/>
          <a:stretch/>
        </p:blipFill>
        <p:spPr>
          <a:xfrm>
            <a:off x="6275215" y="2389999"/>
            <a:ext cx="3205780" cy="2404335"/>
          </a:xfrm>
          <a:prstGeom prst="rect">
            <a:avLst/>
          </a:prstGeom>
        </p:spPr>
      </p:pic>
    </p:spTree>
    <p:extLst>
      <p:ext uri="{BB962C8B-B14F-4D97-AF65-F5344CB8AC3E}">
        <p14:creationId xmlns:p14="http://schemas.microsoft.com/office/powerpoint/2010/main" val="6135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821C50-E8C1-4972-A077-64A1F02F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E9C21C2F-5B38-4F4A-B33B-A9C480C84FEC}"/>
              </a:ext>
            </a:extLst>
          </p:cNvPr>
          <p:cNvPicPr>
            <a:picLocks noChangeAspect="1"/>
          </p:cNvPicPr>
          <p:nvPr/>
        </p:nvPicPr>
        <p:blipFill>
          <a:blip r:embed="rId2"/>
          <a:stretch>
            <a:fillRect/>
          </a:stretch>
        </p:blipFill>
        <p:spPr>
          <a:xfrm>
            <a:off x="2366210" y="1499615"/>
            <a:ext cx="7915425" cy="3858770"/>
          </a:xfrm>
          <a:prstGeom prst="rect">
            <a:avLst/>
          </a:prstGeom>
        </p:spPr>
      </p:pic>
      <p:sp>
        <p:nvSpPr>
          <p:cNvPr id="11" name="Oval 10">
            <a:extLst>
              <a:ext uri="{FF2B5EF4-FFF2-40B4-BE49-F238E27FC236}">
                <a16:creationId xmlns:a16="http://schemas.microsoft.com/office/drawing/2014/main" id="{4C25D72C-CBD6-4479-9043-6B4FB2A5B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92D015-9A8B-4CFE-B7B3-8225CA9A746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Overall</a:t>
            </a:r>
            <a:br>
              <a:rPr lang="en-US" sz="1400" dirty="0">
                <a:solidFill>
                  <a:srgbClr val="FFFFFF"/>
                </a:solidFill>
              </a:rPr>
            </a:br>
            <a:r>
              <a:rPr lang="en-US" sz="1400" dirty="0">
                <a:solidFill>
                  <a:srgbClr val="FFFFFF"/>
                </a:solidFill>
              </a:rPr>
              <a:t>project</a:t>
            </a:r>
            <a:br>
              <a:rPr lang="en-US" sz="1400" dirty="0">
                <a:solidFill>
                  <a:srgbClr val="FFFFFF"/>
                </a:solidFill>
              </a:rPr>
            </a:br>
            <a:r>
              <a:rPr lang="en-US" sz="1400" dirty="0">
                <a:solidFill>
                  <a:srgbClr val="FFFFFF"/>
                </a:solidFill>
              </a:rPr>
              <a:t>chart</a:t>
            </a:r>
          </a:p>
        </p:txBody>
      </p:sp>
    </p:spTree>
    <p:extLst>
      <p:ext uri="{BB962C8B-B14F-4D97-AF65-F5344CB8AC3E}">
        <p14:creationId xmlns:p14="http://schemas.microsoft.com/office/powerpoint/2010/main" val="28760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230F7E-8196-469A-A602-9B07CE45DA16}"/>
              </a:ext>
            </a:extLst>
          </p:cNvPr>
          <p:cNvSpPr>
            <a:spLocks noGrp="1"/>
          </p:cNvSpPr>
          <p:nvPr>
            <p:ph type="title"/>
          </p:nvPr>
        </p:nvSpPr>
        <p:spPr/>
        <p:txBody>
          <a:bodyPr/>
          <a:lstStyle/>
          <a:p>
            <a:r>
              <a:rPr lang="it-IT" dirty="0"/>
              <a:t>Agile and project progress</a:t>
            </a:r>
          </a:p>
        </p:txBody>
      </p:sp>
      <p:sp>
        <p:nvSpPr>
          <p:cNvPr id="3" name="Segnaposto contenuto 2">
            <a:extLst>
              <a:ext uri="{FF2B5EF4-FFF2-40B4-BE49-F238E27FC236}">
                <a16:creationId xmlns:a16="http://schemas.microsoft.com/office/drawing/2014/main" id="{0713533B-9939-4326-A913-8124075C3738}"/>
              </a:ext>
            </a:extLst>
          </p:cNvPr>
          <p:cNvSpPr>
            <a:spLocks noGrp="1"/>
          </p:cNvSpPr>
          <p:nvPr>
            <p:ph sz="half" idx="1"/>
          </p:nvPr>
        </p:nvSpPr>
        <p:spPr/>
        <p:txBody>
          <a:bodyPr>
            <a:normAutofit fontScale="92500" lnSpcReduction="10000"/>
          </a:bodyPr>
          <a:lstStyle/>
          <a:p>
            <a:pPr>
              <a:buFont typeface="Wingdings" panose="05000000000000000000" pitchFamily="2" charset="2"/>
              <a:buChar char="Ø"/>
            </a:pPr>
            <a:r>
              <a:rPr lang="en-GB" dirty="0">
                <a:solidFill>
                  <a:schemeClr val="tx1"/>
                </a:solidFill>
              </a:rPr>
              <a:t>REVIEWS</a:t>
            </a:r>
            <a:r>
              <a:rPr lang="en-GB" dirty="0"/>
              <a:t> : </a:t>
            </a:r>
          </a:p>
          <a:p>
            <a:pPr lvl="1"/>
            <a:r>
              <a:rPr lang="en-GB" dirty="0"/>
              <a:t>Comparison between what was done and what we expected. </a:t>
            </a:r>
          </a:p>
          <a:p>
            <a:pPr lvl="1"/>
            <a:r>
              <a:rPr lang="en-GB" dirty="0"/>
              <a:t>Discussion about possible changes.</a:t>
            </a:r>
          </a:p>
          <a:p>
            <a:pPr>
              <a:buFont typeface="Wingdings" panose="05000000000000000000" pitchFamily="2" charset="2"/>
              <a:buChar char="Ø"/>
            </a:pPr>
            <a:r>
              <a:rPr lang="en-GB" dirty="0"/>
              <a:t>RETROSPECTIVES : </a:t>
            </a:r>
          </a:p>
          <a:p>
            <a:pPr lvl="1"/>
            <a:r>
              <a:rPr lang="en-GB" dirty="0"/>
              <a:t>Pointed out critical and problematic situations in the team.</a:t>
            </a:r>
          </a:p>
          <a:p>
            <a:pPr lvl="1"/>
            <a:r>
              <a:rPr lang="en-GB" dirty="0"/>
              <a:t>Enhancement of positive behaviours.</a:t>
            </a:r>
          </a:p>
          <a:p>
            <a:pPr lvl="1"/>
            <a:r>
              <a:rPr lang="en-GB" dirty="0"/>
              <a:t>Highlighted time management aspects to be considered.</a:t>
            </a:r>
          </a:p>
        </p:txBody>
      </p:sp>
      <p:sp>
        <p:nvSpPr>
          <p:cNvPr id="7" name="Rettangolo 6">
            <a:extLst>
              <a:ext uri="{FF2B5EF4-FFF2-40B4-BE49-F238E27FC236}">
                <a16:creationId xmlns:a16="http://schemas.microsoft.com/office/drawing/2014/main" id="{ADBB686D-3717-4AD3-96C2-75BFB3844E29}"/>
              </a:ext>
            </a:extLst>
          </p:cNvPr>
          <p:cNvSpPr/>
          <p:nvPr/>
        </p:nvSpPr>
        <p:spPr>
          <a:xfrm>
            <a:off x="6096000" y="0"/>
            <a:ext cx="6096000" cy="68580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egnaposto contenuto 4">
            <a:extLst>
              <a:ext uri="{FF2B5EF4-FFF2-40B4-BE49-F238E27FC236}">
                <a16:creationId xmlns:a16="http://schemas.microsoft.com/office/drawing/2014/main" id="{7BE54149-9D34-4D55-BA10-AEE1D4166BB6}"/>
              </a:ext>
            </a:extLst>
          </p:cNvPr>
          <p:cNvSpPr>
            <a:spLocks noGrp="1"/>
          </p:cNvSpPr>
          <p:nvPr>
            <p:ph sz="half" idx="2"/>
          </p:nvPr>
        </p:nvSpPr>
        <p:spPr/>
        <p:txBody>
          <a:bodyPr>
            <a:normAutofit fontScale="92500" lnSpcReduction="10000"/>
          </a:bodyPr>
          <a:lstStyle/>
          <a:p>
            <a:r>
              <a:rPr lang="en-GB" dirty="0"/>
              <a:t>PROS:</a:t>
            </a:r>
          </a:p>
          <a:p>
            <a:pPr marL="742950" lvl="1" indent="-285750"/>
            <a:r>
              <a:rPr lang="en-GB" dirty="0"/>
              <a:t>Game developed in a shot time without any prior knowledge about game development.</a:t>
            </a:r>
          </a:p>
          <a:p>
            <a:pPr marL="742950" lvl="1" indent="-285750"/>
            <a:r>
              <a:rPr lang="en-GB" dirty="0"/>
              <a:t>Efficient organization of work and collaboration of the team.</a:t>
            </a:r>
          </a:p>
          <a:p>
            <a:r>
              <a:rPr lang="en-GB" dirty="0"/>
              <a:t>CONS:</a:t>
            </a:r>
          </a:p>
          <a:p>
            <a:pPr marL="742950" lvl="1" indent="-285750"/>
            <a:r>
              <a:rPr lang="en-GB" dirty="0"/>
              <a:t>Easy to go out of the track with respect to the individual work.</a:t>
            </a:r>
          </a:p>
          <a:p>
            <a:endParaRPr lang="it-IT" dirty="0"/>
          </a:p>
        </p:txBody>
      </p:sp>
      <p:pic>
        <p:nvPicPr>
          <p:cNvPr id="8" name="Immagine 7">
            <a:extLst>
              <a:ext uri="{FF2B5EF4-FFF2-40B4-BE49-F238E27FC236}">
                <a16:creationId xmlns:a16="http://schemas.microsoft.com/office/drawing/2014/main" id="{0DB02CA2-6F64-45F3-A7F8-BB8ED2FEE115}"/>
              </a:ext>
            </a:extLst>
          </p:cNvPr>
          <p:cNvPicPr>
            <a:picLocks noChangeAspect="1"/>
          </p:cNvPicPr>
          <p:nvPr/>
        </p:nvPicPr>
        <p:blipFill>
          <a:blip r:embed="rId3"/>
          <a:stretch>
            <a:fillRect/>
          </a:stretch>
        </p:blipFill>
        <p:spPr>
          <a:xfrm>
            <a:off x="2090604" y="924375"/>
            <a:ext cx="8010791" cy="1269353"/>
          </a:xfrm>
          <a:prstGeom prst="rect">
            <a:avLst/>
          </a:prstGeom>
        </p:spPr>
      </p:pic>
    </p:spTree>
    <p:extLst>
      <p:ext uri="{BB962C8B-B14F-4D97-AF65-F5344CB8AC3E}">
        <p14:creationId xmlns:p14="http://schemas.microsoft.com/office/powerpoint/2010/main" val="388027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871E7EB-AB6F-41E9-817D-D7B7FEC97710}"/>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solidFill>
                  <a:srgbClr val="262626"/>
                </a:solidFill>
              </a:rPr>
              <a:t>Thanks for the attention</a:t>
            </a:r>
          </a:p>
        </p:txBody>
      </p:sp>
    </p:spTree>
    <p:extLst>
      <p:ext uri="{BB962C8B-B14F-4D97-AF65-F5344CB8AC3E}">
        <p14:creationId xmlns:p14="http://schemas.microsoft.com/office/powerpoint/2010/main" val="311260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55EF36-357A-425D-A3C8-6FAF96B96C17}"/>
              </a:ext>
            </a:extLst>
          </p:cNvPr>
          <p:cNvSpPr>
            <a:spLocks noGrp="1"/>
          </p:cNvSpPr>
          <p:nvPr>
            <p:ph type="title"/>
          </p:nvPr>
        </p:nvSpPr>
        <p:spPr>
          <a:xfrm>
            <a:off x="2231136" y="467418"/>
            <a:ext cx="7729728" cy="1188720"/>
          </a:xfrm>
        </p:spPr>
        <p:txBody>
          <a:bodyPr>
            <a:normAutofit/>
          </a:bodyPr>
          <a:lstStyle/>
          <a:p>
            <a:r>
              <a:rPr lang="it-IT" dirty="0"/>
              <a:t>The </a:t>
            </a:r>
            <a:r>
              <a:rPr lang="it-IT" dirty="0" err="1"/>
              <a:t>main</a:t>
            </a:r>
            <a:r>
              <a:rPr lang="it-IT" dirty="0"/>
              <a:t> idea</a:t>
            </a:r>
          </a:p>
        </p:txBody>
      </p:sp>
      <p:sp>
        <p:nvSpPr>
          <p:cNvPr id="3" name="Segnaposto contenuto 2">
            <a:extLst>
              <a:ext uri="{FF2B5EF4-FFF2-40B4-BE49-F238E27FC236}">
                <a16:creationId xmlns:a16="http://schemas.microsoft.com/office/drawing/2014/main" id="{F6069F4C-B964-4F96-9891-1CD0C76FB3B4}"/>
              </a:ext>
            </a:extLst>
          </p:cNvPr>
          <p:cNvSpPr>
            <a:spLocks noGrp="1"/>
          </p:cNvSpPr>
          <p:nvPr>
            <p:ph idx="1"/>
          </p:nvPr>
        </p:nvSpPr>
        <p:spPr>
          <a:xfrm>
            <a:off x="1706062" y="2291262"/>
            <a:ext cx="8779512" cy="2879256"/>
          </a:xfrm>
        </p:spPr>
        <p:txBody>
          <a:bodyPr>
            <a:normAutofit/>
          </a:bodyPr>
          <a:lstStyle/>
          <a:p>
            <a:r>
              <a:rPr lang="it-IT">
                <a:solidFill>
                  <a:srgbClr val="404040"/>
                </a:solidFill>
              </a:rPr>
              <a:t>Open-world RPG.</a:t>
            </a:r>
          </a:p>
          <a:p>
            <a:r>
              <a:rPr lang="it-IT">
                <a:solidFill>
                  <a:srgbClr val="404040"/>
                </a:solidFill>
              </a:rPr>
              <a:t>Player is a computer engineering student.</a:t>
            </a:r>
          </a:p>
          <a:p>
            <a:r>
              <a:rPr lang="it-IT">
                <a:solidFill>
                  <a:srgbClr val="404040"/>
                </a:solidFill>
              </a:rPr>
              <a:t>The game world is the University of Salerno.</a:t>
            </a:r>
          </a:p>
          <a:p>
            <a:r>
              <a:rPr lang="it-IT">
                <a:solidFill>
                  <a:srgbClr val="404040"/>
                </a:solidFill>
              </a:rPr>
              <a:t>The goal is to get a degree.</a:t>
            </a:r>
          </a:p>
          <a:p>
            <a:r>
              <a:rPr lang="it-IT">
                <a:solidFill>
                  <a:srgbClr val="404040"/>
                </a:solidFill>
              </a:rPr>
              <a:t>Tasks consist of exams to be passed and items to be picked.</a:t>
            </a:r>
          </a:p>
          <a:p>
            <a:r>
              <a:rPr lang="it-IT">
                <a:solidFill>
                  <a:srgbClr val="404040"/>
                </a:solidFill>
              </a:rPr>
              <a:t>The player has to manage its own status (health, stress, hunger).</a:t>
            </a:r>
          </a:p>
        </p:txBody>
      </p:sp>
    </p:spTree>
    <p:extLst>
      <p:ext uri="{BB962C8B-B14F-4D97-AF65-F5344CB8AC3E}">
        <p14:creationId xmlns:p14="http://schemas.microsoft.com/office/powerpoint/2010/main" val="53223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screenshot&#10;&#10;Descrizione generata automaticamente">
            <a:extLst>
              <a:ext uri="{FF2B5EF4-FFF2-40B4-BE49-F238E27FC236}">
                <a16:creationId xmlns:a16="http://schemas.microsoft.com/office/drawing/2014/main" id="{136C6BF3-7C6C-49E1-8663-C1ADA121C294}"/>
              </a:ext>
            </a:extLst>
          </p:cNvPr>
          <p:cNvPicPr>
            <a:picLocks noChangeAspect="1"/>
          </p:cNvPicPr>
          <p:nvPr/>
        </p:nvPicPr>
        <p:blipFill>
          <a:blip r:embed="rId2"/>
          <a:stretch>
            <a:fillRect/>
          </a:stretch>
        </p:blipFill>
        <p:spPr>
          <a:xfrm>
            <a:off x="5019868" y="4268573"/>
            <a:ext cx="2913702" cy="1258624"/>
          </a:xfrm>
          <a:prstGeom prst="rect">
            <a:avLst/>
          </a:prstGeom>
          <a:ln>
            <a:solidFill>
              <a:srgbClr val="404040"/>
            </a:solidFill>
          </a:ln>
        </p:spPr>
      </p:pic>
      <p:pic>
        <p:nvPicPr>
          <p:cNvPr id="7" name="Immagine 6" descr="Immagine che contiene schermo, segnale&#10;&#10;Descrizione generata automaticamente">
            <a:extLst>
              <a:ext uri="{FF2B5EF4-FFF2-40B4-BE49-F238E27FC236}">
                <a16:creationId xmlns:a16="http://schemas.microsoft.com/office/drawing/2014/main" id="{1D085C47-D56D-491E-881F-6F48018BE6DC}"/>
              </a:ext>
            </a:extLst>
          </p:cNvPr>
          <p:cNvPicPr>
            <a:picLocks noChangeAspect="1"/>
          </p:cNvPicPr>
          <p:nvPr/>
        </p:nvPicPr>
        <p:blipFill>
          <a:blip r:embed="rId3"/>
          <a:stretch>
            <a:fillRect/>
          </a:stretch>
        </p:blipFill>
        <p:spPr>
          <a:xfrm>
            <a:off x="8836196" y="362228"/>
            <a:ext cx="2739332" cy="1956665"/>
          </a:xfrm>
          <a:prstGeom prst="rect">
            <a:avLst/>
          </a:prstGeom>
          <a:ln>
            <a:solidFill>
              <a:srgbClr val="404040"/>
            </a:solidFill>
          </a:ln>
        </p:spPr>
      </p:pic>
      <p:pic>
        <p:nvPicPr>
          <p:cNvPr id="9" name="Immagine 8" descr="Immagine che contiene testo, mappa&#10;&#10;Descrizione generata automaticamente">
            <a:extLst>
              <a:ext uri="{FF2B5EF4-FFF2-40B4-BE49-F238E27FC236}">
                <a16:creationId xmlns:a16="http://schemas.microsoft.com/office/drawing/2014/main" id="{AC37AD4F-60E7-4039-B559-ABCCDADCF8D4}"/>
              </a:ext>
            </a:extLst>
          </p:cNvPr>
          <p:cNvPicPr>
            <a:picLocks noChangeAspect="1"/>
          </p:cNvPicPr>
          <p:nvPr/>
        </p:nvPicPr>
        <p:blipFill>
          <a:blip r:embed="rId4"/>
          <a:stretch>
            <a:fillRect/>
          </a:stretch>
        </p:blipFill>
        <p:spPr>
          <a:xfrm>
            <a:off x="2490664" y="147433"/>
            <a:ext cx="3876508" cy="2185636"/>
          </a:xfrm>
          <a:prstGeom prst="rect">
            <a:avLst/>
          </a:prstGeom>
          <a:ln>
            <a:solidFill>
              <a:srgbClr val="404040"/>
            </a:solidFill>
          </a:ln>
        </p:spPr>
      </p:pic>
      <p:pic>
        <p:nvPicPr>
          <p:cNvPr id="11" name="Immagine 10">
            <a:extLst>
              <a:ext uri="{FF2B5EF4-FFF2-40B4-BE49-F238E27FC236}">
                <a16:creationId xmlns:a16="http://schemas.microsoft.com/office/drawing/2014/main" id="{B40D90D2-B685-4C13-A3C7-7F563EB3E8F4}"/>
              </a:ext>
            </a:extLst>
          </p:cNvPr>
          <p:cNvPicPr>
            <a:picLocks noChangeAspect="1"/>
          </p:cNvPicPr>
          <p:nvPr/>
        </p:nvPicPr>
        <p:blipFill>
          <a:blip r:embed="rId5"/>
          <a:stretch>
            <a:fillRect/>
          </a:stretch>
        </p:blipFill>
        <p:spPr>
          <a:xfrm>
            <a:off x="76968" y="4810292"/>
            <a:ext cx="2292424" cy="1725014"/>
          </a:xfrm>
          <a:prstGeom prst="rect">
            <a:avLst/>
          </a:prstGeom>
          <a:ln>
            <a:solidFill>
              <a:srgbClr val="404040"/>
            </a:solidFill>
          </a:ln>
        </p:spPr>
      </p:pic>
      <p:pic>
        <p:nvPicPr>
          <p:cNvPr id="13" name="Immagine 12" descr="Immagine che contiene testo&#10;&#10;Descrizione generata automaticamente">
            <a:extLst>
              <a:ext uri="{FF2B5EF4-FFF2-40B4-BE49-F238E27FC236}">
                <a16:creationId xmlns:a16="http://schemas.microsoft.com/office/drawing/2014/main" id="{2EB0E694-C03F-40EB-9D41-547E9ABCD476}"/>
              </a:ext>
            </a:extLst>
          </p:cNvPr>
          <p:cNvPicPr>
            <a:picLocks noChangeAspect="1"/>
          </p:cNvPicPr>
          <p:nvPr/>
        </p:nvPicPr>
        <p:blipFill>
          <a:blip r:embed="rId6"/>
          <a:stretch>
            <a:fillRect/>
          </a:stretch>
        </p:blipFill>
        <p:spPr>
          <a:xfrm>
            <a:off x="2487424" y="2436514"/>
            <a:ext cx="2394858" cy="2865048"/>
          </a:xfrm>
          <a:prstGeom prst="rect">
            <a:avLst/>
          </a:prstGeom>
          <a:ln>
            <a:solidFill>
              <a:srgbClr val="404040"/>
            </a:solidFill>
          </a:ln>
        </p:spPr>
      </p:pic>
      <p:pic>
        <p:nvPicPr>
          <p:cNvPr id="19" name="Immagine 18" descr="Immagine che contiene screenshot, nero, segnale, via&#10;&#10;Descrizione generata automaticamente">
            <a:extLst>
              <a:ext uri="{FF2B5EF4-FFF2-40B4-BE49-F238E27FC236}">
                <a16:creationId xmlns:a16="http://schemas.microsoft.com/office/drawing/2014/main" id="{199E5FF8-7B7D-46D5-A67E-E7C7B8678A1D}"/>
              </a:ext>
            </a:extLst>
          </p:cNvPr>
          <p:cNvPicPr>
            <a:picLocks noChangeAspect="1"/>
          </p:cNvPicPr>
          <p:nvPr/>
        </p:nvPicPr>
        <p:blipFill>
          <a:blip r:embed="rId7"/>
          <a:stretch>
            <a:fillRect/>
          </a:stretch>
        </p:blipFill>
        <p:spPr>
          <a:xfrm>
            <a:off x="200525" y="2090399"/>
            <a:ext cx="2149313" cy="2607263"/>
          </a:xfrm>
          <a:prstGeom prst="rect">
            <a:avLst/>
          </a:prstGeom>
          <a:ln>
            <a:solidFill>
              <a:srgbClr val="404040"/>
            </a:solidFill>
          </a:ln>
        </p:spPr>
      </p:pic>
      <p:pic>
        <p:nvPicPr>
          <p:cNvPr id="21" name="Immagine 20" descr="Immagine che contiene screenshot&#10;&#10;Descrizione generata automaticamente">
            <a:extLst>
              <a:ext uri="{FF2B5EF4-FFF2-40B4-BE49-F238E27FC236}">
                <a16:creationId xmlns:a16="http://schemas.microsoft.com/office/drawing/2014/main" id="{7E4B850F-C7CD-4D0C-A5F5-E7FD2F0EF93D}"/>
              </a:ext>
            </a:extLst>
          </p:cNvPr>
          <p:cNvPicPr>
            <a:picLocks noChangeAspect="1"/>
          </p:cNvPicPr>
          <p:nvPr/>
        </p:nvPicPr>
        <p:blipFill rotWithShape="1">
          <a:blip r:embed="rId8"/>
          <a:srcRect l="1959" r="9737"/>
          <a:stretch/>
        </p:blipFill>
        <p:spPr>
          <a:xfrm>
            <a:off x="107269" y="147433"/>
            <a:ext cx="2231821" cy="1830336"/>
          </a:xfrm>
          <a:prstGeom prst="rect">
            <a:avLst/>
          </a:prstGeom>
          <a:ln>
            <a:solidFill>
              <a:srgbClr val="404040"/>
            </a:solidFill>
          </a:ln>
        </p:spPr>
      </p:pic>
      <p:pic>
        <p:nvPicPr>
          <p:cNvPr id="23" name="Immagine 22" descr="Immagine che contiene gruppo&#10;&#10;Descrizione generata automaticamente">
            <a:extLst>
              <a:ext uri="{FF2B5EF4-FFF2-40B4-BE49-F238E27FC236}">
                <a16:creationId xmlns:a16="http://schemas.microsoft.com/office/drawing/2014/main" id="{A239750C-29D9-4368-A2E4-EB2D85BD304E}"/>
              </a:ext>
            </a:extLst>
          </p:cNvPr>
          <p:cNvPicPr>
            <a:picLocks noChangeAspect="1"/>
          </p:cNvPicPr>
          <p:nvPr/>
        </p:nvPicPr>
        <p:blipFill>
          <a:blip r:embed="rId9"/>
          <a:stretch>
            <a:fillRect/>
          </a:stretch>
        </p:blipFill>
        <p:spPr>
          <a:xfrm>
            <a:off x="4818227" y="5651863"/>
            <a:ext cx="2777770" cy="1045668"/>
          </a:xfrm>
          <a:prstGeom prst="rect">
            <a:avLst/>
          </a:prstGeom>
          <a:ln>
            <a:solidFill>
              <a:srgbClr val="404040"/>
            </a:solidFill>
          </a:ln>
        </p:spPr>
      </p:pic>
      <p:pic>
        <p:nvPicPr>
          <p:cNvPr id="25" name="Immagine 24" descr="Immagine che contiene testo&#10;&#10;Descrizione generata automaticamente">
            <a:extLst>
              <a:ext uri="{FF2B5EF4-FFF2-40B4-BE49-F238E27FC236}">
                <a16:creationId xmlns:a16="http://schemas.microsoft.com/office/drawing/2014/main" id="{E1FD5763-11B1-479D-A5EB-ED92A2BD92F5}"/>
              </a:ext>
            </a:extLst>
          </p:cNvPr>
          <p:cNvPicPr>
            <a:picLocks noChangeAspect="1"/>
          </p:cNvPicPr>
          <p:nvPr/>
        </p:nvPicPr>
        <p:blipFill>
          <a:blip r:embed="rId10"/>
          <a:stretch>
            <a:fillRect/>
          </a:stretch>
        </p:blipFill>
        <p:spPr>
          <a:xfrm>
            <a:off x="5013331" y="2418893"/>
            <a:ext cx="3645166" cy="1725014"/>
          </a:xfrm>
          <a:prstGeom prst="rect">
            <a:avLst/>
          </a:prstGeom>
          <a:ln>
            <a:solidFill>
              <a:srgbClr val="404040"/>
            </a:solidFill>
          </a:ln>
        </p:spPr>
      </p:pic>
      <p:pic>
        <p:nvPicPr>
          <p:cNvPr id="27" name="Immagine 26">
            <a:extLst>
              <a:ext uri="{FF2B5EF4-FFF2-40B4-BE49-F238E27FC236}">
                <a16:creationId xmlns:a16="http://schemas.microsoft.com/office/drawing/2014/main" id="{470CFCD4-5CD9-4571-9CD8-961837A91100}"/>
              </a:ext>
            </a:extLst>
          </p:cNvPr>
          <p:cNvPicPr>
            <a:picLocks noChangeAspect="1"/>
          </p:cNvPicPr>
          <p:nvPr/>
        </p:nvPicPr>
        <p:blipFill>
          <a:blip r:embed="rId11"/>
          <a:stretch>
            <a:fillRect/>
          </a:stretch>
        </p:blipFill>
        <p:spPr>
          <a:xfrm>
            <a:off x="8836196" y="2418893"/>
            <a:ext cx="1173670" cy="1671442"/>
          </a:xfrm>
          <a:prstGeom prst="rect">
            <a:avLst/>
          </a:prstGeom>
          <a:ln>
            <a:solidFill>
              <a:srgbClr val="404040"/>
            </a:solidFill>
          </a:ln>
        </p:spPr>
      </p:pic>
      <p:pic>
        <p:nvPicPr>
          <p:cNvPr id="29" name="Immagine 28" descr="Immagine che contiene testo&#10;&#10;Descrizione generata automaticamente">
            <a:extLst>
              <a:ext uri="{FF2B5EF4-FFF2-40B4-BE49-F238E27FC236}">
                <a16:creationId xmlns:a16="http://schemas.microsoft.com/office/drawing/2014/main" id="{DE88D8C5-5F11-4C65-A29D-9BD8A89AC89E}"/>
              </a:ext>
            </a:extLst>
          </p:cNvPr>
          <p:cNvPicPr>
            <a:picLocks noChangeAspect="1"/>
          </p:cNvPicPr>
          <p:nvPr/>
        </p:nvPicPr>
        <p:blipFill rotWithShape="1">
          <a:blip r:embed="rId12"/>
          <a:srcRect l="20738" t="2827"/>
          <a:stretch/>
        </p:blipFill>
        <p:spPr>
          <a:xfrm>
            <a:off x="6531696" y="317871"/>
            <a:ext cx="2139976" cy="2015198"/>
          </a:xfrm>
          <a:prstGeom prst="rect">
            <a:avLst/>
          </a:prstGeom>
          <a:ln>
            <a:solidFill>
              <a:srgbClr val="404040"/>
            </a:solidFill>
          </a:ln>
        </p:spPr>
      </p:pic>
      <p:sp>
        <p:nvSpPr>
          <p:cNvPr id="32" name="Rettangolo 31">
            <a:extLst>
              <a:ext uri="{FF2B5EF4-FFF2-40B4-BE49-F238E27FC236}">
                <a16:creationId xmlns:a16="http://schemas.microsoft.com/office/drawing/2014/main" id="{82321323-79FD-4499-85B2-B74450E366DF}"/>
              </a:ext>
            </a:extLst>
          </p:cNvPr>
          <p:cNvSpPr/>
          <p:nvPr/>
        </p:nvSpPr>
        <p:spPr>
          <a:xfrm>
            <a:off x="8378441" y="5741481"/>
            <a:ext cx="3057825" cy="1000859"/>
          </a:xfrm>
          <a:prstGeom prst="rect">
            <a:avLst/>
          </a:prstGeom>
          <a:solidFill>
            <a:schemeClr val="bg1"/>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CF458C64-4B60-4F5C-9208-AD12BAB146CF}"/>
              </a:ext>
            </a:extLst>
          </p:cNvPr>
          <p:cNvSpPr txBox="1"/>
          <p:nvPr/>
        </p:nvSpPr>
        <p:spPr>
          <a:xfrm>
            <a:off x="9212387" y="6057244"/>
            <a:ext cx="1389932" cy="369332"/>
          </a:xfrm>
          <a:prstGeom prst="rect">
            <a:avLst/>
          </a:prstGeom>
          <a:noFill/>
        </p:spPr>
        <p:txBody>
          <a:bodyPr wrap="none" rtlCol="0">
            <a:spAutoFit/>
          </a:bodyPr>
          <a:lstStyle/>
          <a:p>
            <a:r>
              <a:rPr lang="it-IT" dirty="0"/>
              <a:t>TOTAL UML</a:t>
            </a:r>
          </a:p>
        </p:txBody>
      </p:sp>
      <p:pic>
        <p:nvPicPr>
          <p:cNvPr id="34" name="Immagine 33" descr="Immagine che contiene testo&#10;&#10;Descrizione generata automaticamente">
            <a:extLst>
              <a:ext uri="{FF2B5EF4-FFF2-40B4-BE49-F238E27FC236}">
                <a16:creationId xmlns:a16="http://schemas.microsoft.com/office/drawing/2014/main" id="{3E757806-72BE-4F65-8961-1811951046F2}"/>
              </a:ext>
            </a:extLst>
          </p:cNvPr>
          <p:cNvPicPr>
            <a:picLocks noChangeAspect="1"/>
          </p:cNvPicPr>
          <p:nvPr/>
        </p:nvPicPr>
        <p:blipFill>
          <a:blip r:embed="rId13"/>
          <a:stretch>
            <a:fillRect/>
          </a:stretch>
        </p:blipFill>
        <p:spPr>
          <a:xfrm>
            <a:off x="2516525" y="5405007"/>
            <a:ext cx="2134486" cy="1292524"/>
          </a:xfrm>
          <a:prstGeom prst="rect">
            <a:avLst/>
          </a:prstGeom>
          <a:ln>
            <a:solidFill>
              <a:srgbClr val="404040"/>
            </a:solidFill>
          </a:ln>
        </p:spPr>
      </p:pic>
      <p:pic>
        <p:nvPicPr>
          <p:cNvPr id="35" name="Immagine 34">
            <a:extLst>
              <a:ext uri="{FF2B5EF4-FFF2-40B4-BE49-F238E27FC236}">
                <a16:creationId xmlns:a16="http://schemas.microsoft.com/office/drawing/2014/main" id="{17D21A57-B66B-4235-A2C1-1226738878FC}"/>
              </a:ext>
            </a:extLst>
          </p:cNvPr>
          <p:cNvPicPr>
            <a:picLocks noChangeAspect="1"/>
          </p:cNvPicPr>
          <p:nvPr/>
        </p:nvPicPr>
        <p:blipFill>
          <a:blip r:embed="rId14"/>
          <a:stretch>
            <a:fillRect/>
          </a:stretch>
        </p:blipFill>
        <p:spPr>
          <a:xfrm>
            <a:off x="8071156" y="4241250"/>
            <a:ext cx="3645166" cy="1369066"/>
          </a:xfrm>
          <a:prstGeom prst="rect">
            <a:avLst/>
          </a:prstGeom>
          <a:ln>
            <a:solidFill>
              <a:srgbClr val="404040"/>
            </a:solidFill>
          </a:ln>
        </p:spPr>
      </p:pic>
    </p:spTree>
    <p:extLst>
      <p:ext uri="{BB962C8B-B14F-4D97-AF65-F5344CB8AC3E}">
        <p14:creationId xmlns:p14="http://schemas.microsoft.com/office/powerpoint/2010/main" val="11730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ED2A1F-D587-4CCE-AB96-3294303C0C17}"/>
              </a:ext>
            </a:extLst>
          </p:cNvPr>
          <p:cNvSpPr>
            <a:spLocks noGrp="1"/>
          </p:cNvSpPr>
          <p:nvPr>
            <p:ph type="title"/>
          </p:nvPr>
        </p:nvSpPr>
        <p:spPr>
          <a:xfrm>
            <a:off x="2407599" y="4892040"/>
            <a:ext cx="7729728" cy="1188720"/>
          </a:xfrm>
        </p:spPr>
        <p:txBody>
          <a:bodyPr vert="horz" lIns="182880" tIns="182880" rIns="182880" bIns="182880" rtlCol="0" anchor="ctr">
            <a:normAutofit/>
          </a:bodyPr>
          <a:lstStyle/>
          <a:p>
            <a:r>
              <a:rPr lang="en-US" dirty="0"/>
              <a:t>SOFTWARE ARCHITECTURE</a:t>
            </a:r>
          </a:p>
        </p:txBody>
      </p:sp>
      <p:pic>
        <p:nvPicPr>
          <p:cNvPr id="10" name="Immagine 9">
            <a:extLst>
              <a:ext uri="{FF2B5EF4-FFF2-40B4-BE49-F238E27FC236}">
                <a16:creationId xmlns:a16="http://schemas.microsoft.com/office/drawing/2014/main" id="{900F127B-62A1-41AB-852B-478B2607EF03}"/>
              </a:ext>
            </a:extLst>
          </p:cNvPr>
          <p:cNvPicPr>
            <a:picLocks noChangeAspect="1"/>
          </p:cNvPicPr>
          <p:nvPr/>
        </p:nvPicPr>
        <p:blipFill rotWithShape="1">
          <a:blip r:embed="rId3"/>
          <a:srcRect b="1316"/>
          <a:stretch/>
        </p:blipFill>
        <p:spPr>
          <a:xfrm>
            <a:off x="20" y="10"/>
            <a:ext cx="12191980" cy="4571990"/>
          </a:xfrm>
          <a:prstGeom prst="rect">
            <a:avLst/>
          </a:prstGeom>
        </p:spPr>
      </p:pic>
      <p:sp>
        <p:nvSpPr>
          <p:cNvPr id="11" name="Rettangolo 10">
            <a:extLst>
              <a:ext uri="{FF2B5EF4-FFF2-40B4-BE49-F238E27FC236}">
                <a16:creationId xmlns:a16="http://schemas.microsoft.com/office/drawing/2014/main" id="{42B3608D-15C5-408D-ADD9-CA994A91EAF8}"/>
              </a:ext>
            </a:extLst>
          </p:cNvPr>
          <p:cNvSpPr/>
          <p:nvPr/>
        </p:nvSpPr>
        <p:spPr>
          <a:xfrm>
            <a:off x="10059644" y="2647100"/>
            <a:ext cx="1930193" cy="3666925"/>
          </a:xfrm>
          <a:prstGeom prst="rect">
            <a:avLst/>
          </a:prstGeom>
          <a:solidFill>
            <a:schemeClr val="bg1"/>
          </a:solidFill>
          <a:ln w="571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it-IT" dirty="0">
              <a:solidFill>
                <a:schemeClr val="tx1"/>
              </a:solidFill>
            </a:endParaRPr>
          </a:p>
          <a:p>
            <a:pPr marL="285750" indent="-285750">
              <a:buFont typeface="Arial" panose="020B0604020202020204" pitchFamily="34" charset="0"/>
              <a:buChar char="•"/>
            </a:pPr>
            <a:r>
              <a:rPr lang="it-IT" dirty="0">
                <a:solidFill>
                  <a:schemeClr val="tx1"/>
                </a:solidFill>
              </a:rPr>
              <a:t>SINGLETON</a:t>
            </a:r>
          </a:p>
          <a:p>
            <a:pPr marL="285750" indent="-285750">
              <a:buFont typeface="Arial" panose="020B0604020202020204" pitchFamily="34" charset="0"/>
              <a:buChar char="•"/>
            </a:pPr>
            <a:r>
              <a:rPr lang="it-IT" dirty="0">
                <a:solidFill>
                  <a:schemeClr val="tx1"/>
                </a:solidFill>
              </a:rPr>
              <a:t>FACADE</a:t>
            </a:r>
          </a:p>
          <a:p>
            <a:pPr marL="285750" indent="-285750">
              <a:buFont typeface="Arial" panose="020B0604020202020204" pitchFamily="34" charset="0"/>
              <a:buChar char="•"/>
            </a:pPr>
            <a:r>
              <a:rPr lang="it-IT" dirty="0">
                <a:solidFill>
                  <a:schemeClr val="tx1"/>
                </a:solidFill>
              </a:rPr>
              <a:t>FACTORY METHOD</a:t>
            </a:r>
          </a:p>
          <a:p>
            <a:pPr marL="285750" indent="-285750">
              <a:buFont typeface="Arial" panose="020B0604020202020204" pitchFamily="34" charset="0"/>
              <a:buChar char="•"/>
            </a:pPr>
            <a:r>
              <a:rPr lang="it-IT" dirty="0">
                <a:solidFill>
                  <a:schemeClr val="tx1"/>
                </a:solidFill>
              </a:rPr>
              <a:t>STATE</a:t>
            </a:r>
          </a:p>
          <a:p>
            <a:pPr marL="285750" indent="-285750">
              <a:buFont typeface="Arial" panose="020B0604020202020204" pitchFamily="34" charset="0"/>
              <a:buChar char="•"/>
            </a:pPr>
            <a:r>
              <a:rPr lang="it-IT" dirty="0">
                <a:solidFill>
                  <a:schemeClr val="tx1"/>
                </a:solidFill>
              </a:rPr>
              <a:t>VISITOR</a:t>
            </a:r>
          </a:p>
          <a:p>
            <a:pPr marL="285750" indent="-285750">
              <a:buFont typeface="Arial" panose="020B0604020202020204" pitchFamily="34" charset="0"/>
              <a:buChar char="•"/>
            </a:pPr>
            <a:r>
              <a:rPr lang="it-IT" dirty="0">
                <a:solidFill>
                  <a:schemeClr val="tx1"/>
                </a:solidFill>
              </a:rPr>
              <a:t>ITERATOR</a:t>
            </a:r>
          </a:p>
          <a:p>
            <a:pPr marL="285750" indent="-285750">
              <a:buFont typeface="Arial" panose="020B0604020202020204" pitchFamily="34" charset="0"/>
              <a:buChar char="•"/>
            </a:pPr>
            <a:r>
              <a:rPr lang="it-IT" dirty="0">
                <a:solidFill>
                  <a:schemeClr val="tx1"/>
                </a:solidFill>
              </a:rPr>
              <a:t>PROXY</a:t>
            </a:r>
          </a:p>
          <a:p>
            <a:pPr marL="285750" indent="-285750">
              <a:buFont typeface="Arial" panose="020B0604020202020204" pitchFamily="34" charset="0"/>
              <a:buChar char="•"/>
            </a:pPr>
            <a:r>
              <a:rPr lang="it-IT" dirty="0">
                <a:solidFill>
                  <a:schemeClr val="tx1"/>
                </a:solidFill>
              </a:rPr>
              <a:t>COMMAND</a:t>
            </a:r>
          </a:p>
          <a:p>
            <a:pPr marL="285750" indent="-285750">
              <a:buFont typeface="Arial" panose="020B0604020202020204" pitchFamily="34" charset="0"/>
              <a:buChar char="•"/>
            </a:pPr>
            <a:r>
              <a:rPr lang="it-IT" dirty="0">
                <a:solidFill>
                  <a:schemeClr val="tx1"/>
                </a:solidFill>
              </a:rPr>
              <a:t>MEDIATOR</a:t>
            </a:r>
          </a:p>
          <a:p>
            <a:pPr marL="285750" indent="-285750">
              <a:buFont typeface="Arial" panose="020B0604020202020204" pitchFamily="34" charset="0"/>
              <a:buChar char="•"/>
            </a:pPr>
            <a:r>
              <a:rPr lang="it-IT" dirty="0">
                <a:solidFill>
                  <a:schemeClr val="tx1"/>
                </a:solidFill>
              </a:rPr>
              <a:t>STRATEGY</a:t>
            </a:r>
          </a:p>
          <a:p>
            <a:pPr marL="285750" indent="-285750">
              <a:buFont typeface="Arial" panose="020B0604020202020204" pitchFamily="34" charset="0"/>
              <a:buChar char="•"/>
            </a:pPr>
            <a:r>
              <a:rPr lang="it-IT" dirty="0">
                <a:solidFill>
                  <a:schemeClr val="tx1"/>
                </a:solidFill>
              </a:rPr>
              <a:t>ADAPTER</a:t>
            </a:r>
          </a:p>
          <a:p>
            <a:pPr marL="285750" indent="-285750">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686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374746"/>
            <a:ext cx="4815840" cy="4350342"/>
          </a:xfrm>
        </p:spPr>
        <p:txBody>
          <a:bodyPr>
            <a:normAutofit fontScale="70000" lnSpcReduction="20000"/>
          </a:bodyPr>
          <a:lstStyle/>
          <a:p>
            <a:r>
              <a:rPr lang="it-IT" sz="4000" dirty="0"/>
              <a:t>Apache </a:t>
            </a:r>
            <a:r>
              <a:rPr lang="it-IT" sz="4000" dirty="0" err="1"/>
              <a:t>Netbeans</a:t>
            </a:r>
            <a:endParaRPr lang="it-IT" sz="4000" dirty="0"/>
          </a:p>
          <a:p>
            <a:r>
              <a:rPr lang="it-IT" sz="4000" dirty="0"/>
              <a:t>GitHub</a:t>
            </a:r>
          </a:p>
          <a:p>
            <a:r>
              <a:rPr lang="it-IT" sz="4000" dirty="0" err="1"/>
              <a:t>Tiled</a:t>
            </a:r>
            <a:endParaRPr lang="it-IT" sz="4000" dirty="0"/>
          </a:p>
          <a:p>
            <a:r>
              <a:rPr lang="it-IT" sz="4000" dirty="0"/>
              <a:t>Adobe Photoshop</a:t>
            </a:r>
          </a:p>
          <a:p>
            <a:r>
              <a:rPr lang="it-IT" sz="4000" dirty="0" err="1"/>
              <a:t>Gimp</a:t>
            </a:r>
            <a:endParaRPr lang="it-IT" sz="4000" dirty="0"/>
          </a:p>
          <a:p>
            <a:r>
              <a:rPr lang="it-IT" sz="4000" dirty="0" err="1"/>
              <a:t>StarUML</a:t>
            </a:r>
            <a:endParaRPr lang="it-IT" sz="4000" dirty="0"/>
          </a:p>
          <a:p>
            <a:r>
              <a:rPr lang="it-IT" sz="4000" dirty="0" err="1"/>
              <a:t>Lucid</a:t>
            </a:r>
            <a:r>
              <a:rPr lang="it-IT" sz="4000" dirty="0"/>
              <a:t> Chart</a:t>
            </a:r>
          </a:p>
          <a:p>
            <a:r>
              <a:rPr lang="it-IT" sz="4000" dirty="0"/>
              <a:t>Nitrite </a:t>
            </a:r>
          </a:p>
          <a:p>
            <a:r>
              <a:rPr lang="it-IT" sz="4000" dirty="0" err="1"/>
              <a:t>XPath</a:t>
            </a:r>
            <a:endParaRPr lang="it-IT" sz="4000" dirty="0"/>
          </a:p>
          <a:p>
            <a:endParaRPr lang="it-IT" sz="1600" dirty="0"/>
          </a:p>
          <a:p>
            <a:endParaRPr lang="it-IT" dirty="0"/>
          </a:p>
        </p:txBody>
      </p:sp>
    </p:spTree>
    <p:extLst>
      <p:ext uri="{BB962C8B-B14F-4D97-AF65-F5344CB8AC3E}">
        <p14:creationId xmlns:p14="http://schemas.microsoft.com/office/powerpoint/2010/main" val="2957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E410B4-04C4-4BB1-A66A-1EC149BF8BF6}"/>
              </a:ext>
            </a:extLst>
          </p:cNvPr>
          <p:cNvSpPr>
            <a:spLocks noGrp="1"/>
          </p:cNvSpPr>
          <p:nvPr>
            <p:ph type="title"/>
          </p:nvPr>
        </p:nvSpPr>
        <p:spPr/>
        <p:txBody>
          <a:bodyPr/>
          <a:lstStyle/>
          <a:p>
            <a:r>
              <a:rPr lang="it-IT" dirty="0"/>
              <a:t>ROLES AND RESPONSABILITY</a:t>
            </a:r>
          </a:p>
        </p:txBody>
      </p:sp>
      <p:sp>
        <p:nvSpPr>
          <p:cNvPr id="3" name="Segnaposto contenuto 2">
            <a:extLst>
              <a:ext uri="{FF2B5EF4-FFF2-40B4-BE49-F238E27FC236}">
                <a16:creationId xmlns:a16="http://schemas.microsoft.com/office/drawing/2014/main" id="{E80DE8A4-25EB-4B38-AD4D-5E180F2B084D}"/>
              </a:ext>
            </a:extLst>
          </p:cNvPr>
          <p:cNvSpPr>
            <a:spLocks noGrp="1"/>
          </p:cNvSpPr>
          <p:nvPr>
            <p:ph idx="1"/>
          </p:nvPr>
        </p:nvSpPr>
        <p:spPr>
          <a:xfrm>
            <a:off x="2231136" y="2638044"/>
            <a:ext cx="7729728" cy="3255264"/>
          </a:xfrm>
        </p:spPr>
        <p:txBody>
          <a:bodyPr>
            <a:normAutofit fontScale="92500" lnSpcReduction="10000"/>
          </a:bodyPr>
          <a:lstStyle/>
          <a:p>
            <a:r>
              <a:rPr lang="it-IT" dirty="0"/>
              <a:t>Cavallaro Virginia</a:t>
            </a:r>
          </a:p>
          <a:p>
            <a:r>
              <a:rPr lang="it-IT" dirty="0"/>
              <a:t>Coppola Davide</a:t>
            </a:r>
          </a:p>
          <a:p>
            <a:r>
              <a:rPr lang="it-IT" dirty="0"/>
              <a:t>De Masi Alfonso</a:t>
            </a:r>
          </a:p>
          <a:p>
            <a:r>
              <a:rPr lang="it-IT" dirty="0"/>
              <a:t>De Simone Giuseppe</a:t>
            </a:r>
          </a:p>
          <a:p>
            <a:r>
              <a:rPr lang="it-IT" dirty="0"/>
              <a:t>De </a:t>
            </a:r>
            <a:r>
              <a:rPr lang="it-IT" dirty="0" err="1"/>
              <a:t>Sio</a:t>
            </a:r>
            <a:r>
              <a:rPr lang="it-IT" dirty="0"/>
              <a:t> Mario</a:t>
            </a:r>
          </a:p>
          <a:p>
            <a:r>
              <a:rPr lang="it-IT" dirty="0"/>
              <a:t>Giaquinto Gennaro</a:t>
            </a:r>
          </a:p>
          <a:p>
            <a:r>
              <a:rPr lang="it-IT" dirty="0"/>
              <a:t>Lionetti Vito</a:t>
            </a:r>
          </a:p>
          <a:p>
            <a:r>
              <a:rPr lang="it-IT" dirty="0"/>
              <a:t>Marino Christian</a:t>
            </a:r>
          </a:p>
          <a:p>
            <a:r>
              <a:rPr lang="it-IT" dirty="0" err="1"/>
              <a:t>Serritiello</a:t>
            </a:r>
            <a:r>
              <a:rPr lang="it-IT" dirty="0"/>
              <a:t> Simone</a:t>
            </a:r>
          </a:p>
          <a:p>
            <a:endParaRPr lang="it-IT" dirty="0"/>
          </a:p>
          <a:p>
            <a:endParaRPr lang="it-IT" dirty="0"/>
          </a:p>
          <a:p>
            <a:endParaRPr lang="it-IT" dirty="0"/>
          </a:p>
        </p:txBody>
      </p:sp>
      <p:cxnSp>
        <p:nvCxnSpPr>
          <p:cNvPr id="5" name="Connettore diritto 4">
            <a:extLst>
              <a:ext uri="{FF2B5EF4-FFF2-40B4-BE49-F238E27FC236}">
                <a16:creationId xmlns:a16="http://schemas.microsoft.com/office/drawing/2014/main" id="{0D19405A-96A6-412E-8C99-B8E88FBD6E49}"/>
              </a:ext>
            </a:extLst>
          </p:cNvPr>
          <p:cNvCxnSpPr/>
          <p:nvPr/>
        </p:nvCxnSpPr>
        <p:spPr>
          <a:xfrm>
            <a:off x="5032310" y="28178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E858BF9E-365F-44E5-84FA-A03B6D79D2AA}"/>
              </a:ext>
            </a:extLst>
          </p:cNvPr>
          <p:cNvCxnSpPr/>
          <p:nvPr/>
        </p:nvCxnSpPr>
        <p:spPr>
          <a:xfrm>
            <a:off x="5032310" y="3156858"/>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64E514D-9A66-4A7D-B194-89F2FF591645}"/>
              </a:ext>
            </a:extLst>
          </p:cNvPr>
          <p:cNvCxnSpPr/>
          <p:nvPr/>
        </p:nvCxnSpPr>
        <p:spPr>
          <a:xfrm>
            <a:off x="5032310" y="35036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7C7FDEF9-5A9F-472B-900E-B84BA8236E9A}"/>
              </a:ext>
            </a:extLst>
          </p:cNvPr>
          <p:cNvCxnSpPr/>
          <p:nvPr/>
        </p:nvCxnSpPr>
        <p:spPr>
          <a:xfrm>
            <a:off x="5032310" y="387220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457F8651-1355-4675-82AA-304C77722EC9}"/>
              </a:ext>
            </a:extLst>
          </p:cNvPr>
          <p:cNvCxnSpPr/>
          <p:nvPr/>
        </p:nvCxnSpPr>
        <p:spPr>
          <a:xfrm>
            <a:off x="5032310" y="4211216"/>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AA8D236-463B-47DD-80E6-57E60C2A0331}"/>
              </a:ext>
            </a:extLst>
          </p:cNvPr>
          <p:cNvCxnSpPr/>
          <p:nvPr/>
        </p:nvCxnSpPr>
        <p:spPr>
          <a:xfrm>
            <a:off x="5032310" y="4587551"/>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593EE91-584B-448D-99A5-E5FBEBEB2F9E}"/>
              </a:ext>
            </a:extLst>
          </p:cNvPr>
          <p:cNvCxnSpPr/>
          <p:nvPr/>
        </p:nvCxnSpPr>
        <p:spPr>
          <a:xfrm>
            <a:off x="5032310" y="494522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7C390C08-7F68-4B22-8065-CA23E47AA54F}"/>
              </a:ext>
            </a:extLst>
          </p:cNvPr>
          <p:cNvCxnSpPr/>
          <p:nvPr/>
        </p:nvCxnSpPr>
        <p:spPr>
          <a:xfrm>
            <a:off x="5032310" y="5330890"/>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C2039E71-ECCF-4338-9460-0FB0F0CC28CA}"/>
              </a:ext>
            </a:extLst>
          </p:cNvPr>
          <p:cNvCxnSpPr/>
          <p:nvPr/>
        </p:nvCxnSpPr>
        <p:spPr>
          <a:xfrm>
            <a:off x="5032310" y="5669902"/>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DD8C6891-0460-4718-AE08-636E814B79E5}"/>
              </a:ext>
            </a:extLst>
          </p:cNvPr>
          <p:cNvSpPr txBox="1"/>
          <p:nvPr/>
        </p:nvSpPr>
        <p:spPr>
          <a:xfrm>
            <a:off x="7245656" y="2695193"/>
            <a:ext cx="2873828" cy="923330"/>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a:p>
            <a:pPr marL="285750" indent="-285750">
              <a:buFont typeface="Arial" panose="020B0604020202020204" pitchFamily="34" charset="0"/>
              <a:buChar char="•"/>
            </a:pPr>
            <a:r>
              <a:rPr lang="it-IT" dirty="0" err="1"/>
              <a:t>Aesthetics</a:t>
            </a:r>
            <a:r>
              <a:rPr lang="it-IT" dirty="0"/>
              <a:t> </a:t>
            </a:r>
          </a:p>
        </p:txBody>
      </p:sp>
      <p:sp>
        <p:nvSpPr>
          <p:cNvPr id="29" name="CasellaDiTesto 28">
            <a:extLst>
              <a:ext uri="{FF2B5EF4-FFF2-40B4-BE49-F238E27FC236}">
                <a16:creationId xmlns:a16="http://schemas.microsoft.com/office/drawing/2014/main" id="{57F3D6C8-5229-476F-8534-8DDB36EB8EB3}"/>
              </a:ext>
            </a:extLst>
          </p:cNvPr>
          <p:cNvSpPr txBox="1"/>
          <p:nvPr/>
        </p:nvSpPr>
        <p:spPr>
          <a:xfrm>
            <a:off x="7245656" y="2831716"/>
            <a:ext cx="2873828" cy="646331"/>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p:txBody>
      </p:sp>
      <p:sp>
        <p:nvSpPr>
          <p:cNvPr id="30" name="CasellaDiTesto 29">
            <a:extLst>
              <a:ext uri="{FF2B5EF4-FFF2-40B4-BE49-F238E27FC236}">
                <a16:creationId xmlns:a16="http://schemas.microsoft.com/office/drawing/2014/main" id="{00778813-342A-4CB0-B297-C00371BCBE14}"/>
              </a:ext>
            </a:extLst>
          </p:cNvPr>
          <p:cNvSpPr txBox="1"/>
          <p:nvPr/>
        </p:nvSpPr>
        <p:spPr>
          <a:xfrm>
            <a:off x="7245656" y="309941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a:t>Database</a:t>
            </a:r>
          </a:p>
          <a:p>
            <a:pPr marL="285750" indent="-285750">
              <a:buFont typeface="Arial" panose="020B0604020202020204" pitchFamily="34" charset="0"/>
              <a:buChar char="•"/>
            </a:pPr>
            <a:r>
              <a:rPr lang="it-IT" dirty="0"/>
              <a:t>Interaction</a:t>
            </a:r>
          </a:p>
        </p:txBody>
      </p:sp>
      <p:sp>
        <p:nvSpPr>
          <p:cNvPr id="32" name="CasellaDiTesto 31">
            <a:extLst>
              <a:ext uri="{FF2B5EF4-FFF2-40B4-BE49-F238E27FC236}">
                <a16:creationId xmlns:a16="http://schemas.microsoft.com/office/drawing/2014/main" id="{70962D45-C7FE-4704-88D8-BBAE8BA54E07}"/>
              </a:ext>
            </a:extLst>
          </p:cNvPr>
          <p:cNvSpPr txBox="1"/>
          <p:nvPr/>
        </p:nvSpPr>
        <p:spPr>
          <a:xfrm>
            <a:off x="7245657" y="3503645"/>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err="1"/>
              <a:t>Saving</a:t>
            </a:r>
            <a:endParaRPr lang="it-IT" dirty="0"/>
          </a:p>
          <a:p>
            <a:pPr marL="285750" indent="-285750">
              <a:buFont typeface="Arial" panose="020B0604020202020204" pitchFamily="34" charset="0"/>
              <a:buChar char="•"/>
            </a:pPr>
            <a:r>
              <a:rPr lang="it-IT" dirty="0"/>
              <a:t>Keys’ Setting</a:t>
            </a:r>
          </a:p>
        </p:txBody>
      </p:sp>
      <p:sp>
        <p:nvSpPr>
          <p:cNvPr id="33" name="CasellaDiTesto 32">
            <a:extLst>
              <a:ext uri="{FF2B5EF4-FFF2-40B4-BE49-F238E27FC236}">
                <a16:creationId xmlns:a16="http://schemas.microsoft.com/office/drawing/2014/main" id="{2C3A6D76-C5AB-4226-8606-60045CD995D6}"/>
              </a:ext>
            </a:extLst>
          </p:cNvPr>
          <p:cNvSpPr txBox="1"/>
          <p:nvPr/>
        </p:nvSpPr>
        <p:spPr>
          <a:xfrm>
            <a:off x="7245655" y="3900847"/>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Tileset</a:t>
            </a:r>
            <a:endParaRPr lang="it-IT" dirty="0"/>
          </a:p>
          <a:p>
            <a:pPr marL="285750" indent="-285750">
              <a:buFont typeface="Arial" panose="020B0604020202020204" pitchFamily="34" charset="0"/>
              <a:buChar char="•"/>
            </a:pPr>
            <a:r>
              <a:rPr lang="it-IT" dirty="0" err="1"/>
              <a:t>Map</a:t>
            </a:r>
            <a:endParaRPr lang="it-IT" dirty="0"/>
          </a:p>
          <a:p>
            <a:pPr marL="285750" indent="-285750">
              <a:buFont typeface="Arial" panose="020B0604020202020204" pitchFamily="34" charset="0"/>
              <a:buChar char="•"/>
            </a:pPr>
            <a:r>
              <a:rPr lang="it-IT" dirty="0"/>
              <a:t>Status </a:t>
            </a:r>
            <a:r>
              <a:rPr lang="it-IT" dirty="0" err="1"/>
              <a:t>Bars</a:t>
            </a:r>
            <a:endParaRPr lang="it-IT" dirty="0"/>
          </a:p>
        </p:txBody>
      </p:sp>
      <p:sp>
        <p:nvSpPr>
          <p:cNvPr id="34" name="CasellaDiTesto 33">
            <a:extLst>
              <a:ext uri="{FF2B5EF4-FFF2-40B4-BE49-F238E27FC236}">
                <a16:creationId xmlns:a16="http://schemas.microsoft.com/office/drawing/2014/main" id="{526CA5DD-642D-458A-93E8-0379D33947B4}"/>
              </a:ext>
            </a:extLst>
          </p:cNvPr>
          <p:cNvSpPr txBox="1"/>
          <p:nvPr/>
        </p:nvSpPr>
        <p:spPr>
          <a:xfrm>
            <a:off x="7245649" y="4271878"/>
            <a:ext cx="2589678"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Interaction</a:t>
            </a:r>
          </a:p>
        </p:txBody>
      </p:sp>
      <p:sp>
        <p:nvSpPr>
          <p:cNvPr id="35" name="CasellaDiTesto 34">
            <a:extLst>
              <a:ext uri="{FF2B5EF4-FFF2-40B4-BE49-F238E27FC236}">
                <a16:creationId xmlns:a16="http://schemas.microsoft.com/office/drawing/2014/main" id="{DDED2FE1-9EFE-4B17-AD92-EE942FF5514B}"/>
              </a:ext>
            </a:extLst>
          </p:cNvPr>
          <p:cNvSpPr txBox="1"/>
          <p:nvPr/>
        </p:nvSpPr>
        <p:spPr>
          <a:xfrm>
            <a:off x="7235821" y="4715111"/>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err="1"/>
              <a:t>Map</a:t>
            </a:r>
            <a:endParaRPr lang="it-IT" dirty="0"/>
          </a:p>
        </p:txBody>
      </p:sp>
      <p:sp>
        <p:nvSpPr>
          <p:cNvPr id="36" name="CasellaDiTesto 35">
            <a:extLst>
              <a:ext uri="{FF2B5EF4-FFF2-40B4-BE49-F238E27FC236}">
                <a16:creationId xmlns:a16="http://schemas.microsoft.com/office/drawing/2014/main" id="{A4226589-7DFF-4DA1-B506-9ACF0515B990}"/>
              </a:ext>
            </a:extLst>
          </p:cNvPr>
          <p:cNvSpPr txBox="1"/>
          <p:nvPr/>
        </p:nvSpPr>
        <p:spPr>
          <a:xfrm>
            <a:off x="7235821" y="490559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Inventory</a:t>
            </a:r>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a:t>Database</a:t>
            </a:r>
          </a:p>
        </p:txBody>
      </p:sp>
      <p:sp>
        <p:nvSpPr>
          <p:cNvPr id="37" name="CasellaDiTesto 36">
            <a:extLst>
              <a:ext uri="{FF2B5EF4-FFF2-40B4-BE49-F238E27FC236}">
                <a16:creationId xmlns:a16="http://schemas.microsoft.com/office/drawing/2014/main" id="{6AD8371A-21C9-4BF0-B188-207D5FBD6C34}"/>
              </a:ext>
            </a:extLst>
          </p:cNvPr>
          <p:cNvSpPr txBox="1"/>
          <p:nvPr/>
        </p:nvSpPr>
        <p:spPr>
          <a:xfrm>
            <a:off x="7245649" y="5056418"/>
            <a:ext cx="2613003" cy="1200329"/>
          </a:xfrm>
          <a:prstGeom prst="rect">
            <a:avLst/>
          </a:prstGeom>
          <a:noFill/>
        </p:spPr>
        <p:txBody>
          <a:bodyPr wrap="square" rtlCol="0">
            <a:spAutoFit/>
          </a:bodyPr>
          <a:lstStyle/>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Game Object</a:t>
            </a:r>
          </a:p>
          <a:p>
            <a:pPr marL="285750" indent="-285750">
              <a:buFont typeface="Arial" panose="020B0604020202020204" pitchFamily="34" charset="0"/>
              <a:buChar char="•"/>
            </a:pPr>
            <a:r>
              <a:rPr lang="it-IT" dirty="0"/>
              <a:t>Player</a:t>
            </a:r>
          </a:p>
          <a:p>
            <a:pPr marL="285750" indent="-285750">
              <a:buFont typeface="Arial" panose="020B0604020202020204" pitchFamily="34" charset="0"/>
              <a:buChar char="•"/>
            </a:pPr>
            <a:r>
              <a:rPr lang="it-IT" dirty="0" err="1"/>
              <a:t>Map</a:t>
            </a:r>
            <a:endParaRPr lang="it-IT" dirty="0"/>
          </a:p>
        </p:txBody>
      </p:sp>
      <p:sp>
        <p:nvSpPr>
          <p:cNvPr id="38" name="CasellaDiTesto 37">
            <a:extLst>
              <a:ext uri="{FF2B5EF4-FFF2-40B4-BE49-F238E27FC236}">
                <a16:creationId xmlns:a16="http://schemas.microsoft.com/office/drawing/2014/main" id="{26F68C46-20DA-4B95-8627-A643FFDBEC3A}"/>
              </a:ext>
            </a:extLst>
          </p:cNvPr>
          <p:cNvSpPr txBox="1"/>
          <p:nvPr/>
        </p:nvSpPr>
        <p:spPr>
          <a:xfrm>
            <a:off x="5117739" y="2571339"/>
            <a:ext cx="2714083" cy="276999"/>
          </a:xfrm>
          <a:prstGeom prst="rect">
            <a:avLst/>
          </a:prstGeom>
          <a:noFill/>
        </p:spPr>
        <p:txBody>
          <a:bodyPr wrap="square" rtlCol="0">
            <a:spAutoFit/>
          </a:bodyPr>
          <a:lstStyle/>
          <a:p>
            <a:r>
              <a:rPr lang="it-IT" sz="1200" i="1" dirty="0"/>
              <a:t>Sprint #1#2 Product </a:t>
            </a:r>
            <a:r>
              <a:rPr lang="it-IT" sz="1200" i="1" dirty="0" err="1"/>
              <a:t>Owner</a:t>
            </a:r>
            <a:endParaRPr lang="it-IT" sz="1200" i="1" dirty="0"/>
          </a:p>
        </p:txBody>
      </p:sp>
      <p:sp>
        <p:nvSpPr>
          <p:cNvPr id="39" name="CasellaDiTesto 38">
            <a:extLst>
              <a:ext uri="{FF2B5EF4-FFF2-40B4-BE49-F238E27FC236}">
                <a16:creationId xmlns:a16="http://schemas.microsoft.com/office/drawing/2014/main" id="{1AAA6E7C-2A81-4397-9C1F-22913696140E}"/>
              </a:ext>
            </a:extLst>
          </p:cNvPr>
          <p:cNvSpPr txBox="1"/>
          <p:nvPr/>
        </p:nvSpPr>
        <p:spPr>
          <a:xfrm>
            <a:off x="5117739" y="3245540"/>
            <a:ext cx="1769908" cy="276999"/>
          </a:xfrm>
          <a:prstGeom prst="rect">
            <a:avLst/>
          </a:prstGeom>
          <a:noFill/>
        </p:spPr>
        <p:txBody>
          <a:bodyPr wrap="none" rtlCol="0">
            <a:spAutoFit/>
          </a:bodyPr>
          <a:lstStyle/>
          <a:p>
            <a:r>
              <a:rPr lang="it-IT" sz="1200" i="1" dirty="0"/>
              <a:t>Sprint #1#2 </a:t>
            </a:r>
            <a:r>
              <a:rPr lang="it-IT" sz="1200" i="1" dirty="0" err="1"/>
              <a:t>Scrum</a:t>
            </a:r>
            <a:r>
              <a:rPr lang="it-IT" sz="1200" i="1" dirty="0"/>
              <a:t> Master</a:t>
            </a:r>
          </a:p>
        </p:txBody>
      </p:sp>
      <p:sp>
        <p:nvSpPr>
          <p:cNvPr id="40" name="CasellaDiTesto 39">
            <a:extLst>
              <a:ext uri="{FF2B5EF4-FFF2-40B4-BE49-F238E27FC236}">
                <a16:creationId xmlns:a16="http://schemas.microsoft.com/office/drawing/2014/main" id="{BF3D3343-054F-47A1-891E-4F0363543378}"/>
              </a:ext>
            </a:extLst>
          </p:cNvPr>
          <p:cNvSpPr txBox="1"/>
          <p:nvPr/>
        </p:nvSpPr>
        <p:spPr>
          <a:xfrm>
            <a:off x="5052500" y="4351188"/>
            <a:ext cx="2010487" cy="276999"/>
          </a:xfrm>
          <a:prstGeom prst="rect">
            <a:avLst/>
          </a:prstGeom>
          <a:noFill/>
        </p:spPr>
        <p:txBody>
          <a:bodyPr wrap="none" rtlCol="0">
            <a:spAutoFit/>
          </a:bodyPr>
          <a:lstStyle/>
          <a:p>
            <a:r>
              <a:rPr lang="it-IT" sz="1200" i="1" dirty="0"/>
              <a:t>Sprint #3#4#5 </a:t>
            </a:r>
            <a:r>
              <a:rPr lang="it-IT" sz="1200" i="1" dirty="0" err="1"/>
              <a:t>Scrum</a:t>
            </a:r>
            <a:r>
              <a:rPr lang="it-IT" sz="1200" i="1" dirty="0"/>
              <a:t> Master</a:t>
            </a:r>
          </a:p>
        </p:txBody>
      </p:sp>
      <p:sp>
        <p:nvSpPr>
          <p:cNvPr id="41" name="CasellaDiTesto 40">
            <a:extLst>
              <a:ext uri="{FF2B5EF4-FFF2-40B4-BE49-F238E27FC236}">
                <a16:creationId xmlns:a16="http://schemas.microsoft.com/office/drawing/2014/main" id="{ABDCEB49-5F59-47E1-88D8-3F8C04CA377C}"/>
              </a:ext>
            </a:extLst>
          </p:cNvPr>
          <p:cNvSpPr txBox="1"/>
          <p:nvPr/>
        </p:nvSpPr>
        <p:spPr>
          <a:xfrm>
            <a:off x="5052500" y="4682520"/>
            <a:ext cx="1978427" cy="461665"/>
          </a:xfrm>
          <a:prstGeom prst="rect">
            <a:avLst/>
          </a:prstGeom>
          <a:noFill/>
        </p:spPr>
        <p:txBody>
          <a:bodyPr wrap="none" rtlCol="0">
            <a:spAutoFit/>
          </a:bodyPr>
          <a:lstStyle/>
          <a:p>
            <a:r>
              <a:rPr lang="it-IT" sz="1200" i="1" dirty="0"/>
              <a:t>Sprint #3#4#5 Product </a:t>
            </a:r>
            <a:r>
              <a:rPr lang="it-IT" sz="1200" i="1" dirty="0" err="1"/>
              <a:t>Owner</a:t>
            </a:r>
            <a:endParaRPr lang="it-IT" sz="1200" i="1" dirty="0"/>
          </a:p>
          <a:p>
            <a:endParaRPr lang="it-IT" sz="1200" dirty="0"/>
          </a:p>
        </p:txBody>
      </p:sp>
      <p:sp>
        <p:nvSpPr>
          <p:cNvPr id="42" name="CasellaDiTesto 41">
            <a:extLst>
              <a:ext uri="{FF2B5EF4-FFF2-40B4-BE49-F238E27FC236}">
                <a16:creationId xmlns:a16="http://schemas.microsoft.com/office/drawing/2014/main" id="{E00D01C4-C592-4C23-B11E-83B70CA43461}"/>
              </a:ext>
            </a:extLst>
          </p:cNvPr>
          <p:cNvSpPr txBox="1"/>
          <p:nvPr/>
        </p:nvSpPr>
        <p:spPr>
          <a:xfrm>
            <a:off x="11720945" y="494522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2109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6" presetClass="exit" presetSubtype="21" fill="hold" grpId="1" nodeType="withEffect">
                                  <p:stCondLst>
                                    <p:cond delay="0"/>
                                  </p:stCondLst>
                                  <p:childTnLst>
                                    <p:animEffect transition="out" filter="barn(inVertical)">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6" presetClass="exit" presetSubtype="21" fill="hold" grpId="1" nodeType="withEffect">
                                  <p:stCondLst>
                                    <p:cond delay="0"/>
                                  </p:stCondLst>
                                  <p:childTnLst>
                                    <p:animEffect transition="out" filter="barn(inVertical)">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par>
                                <p:cTn id="46" presetID="16" presetClass="entr" presetSubtype="2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arn(inVertical)">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grpId="1" nodeType="clickEffect">
                                  <p:stCondLst>
                                    <p:cond delay="0"/>
                                  </p:stCondLst>
                                  <p:childTnLst>
                                    <p:animEffect transition="out" filter="barn(inVertic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6" presetClass="exit" presetSubtype="21" fill="hold" nodeType="with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par>
                                <p:cTn id="60" presetID="16" presetClass="exit" presetSubtype="21" fill="hold" grpId="1" nodeType="withEffect">
                                  <p:stCondLst>
                                    <p:cond delay="0"/>
                                  </p:stCondLst>
                                  <p:childTnLst>
                                    <p:animEffect transition="out" filter="barn(inVertical)">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arn(inVertic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xit" presetSubtype="21" fill="hold" grpId="1" nodeType="clickEffect">
                                  <p:stCondLst>
                                    <p:cond delay="0"/>
                                  </p:stCondLst>
                                  <p:childTnLst>
                                    <p:animEffect transition="out" filter="barn(inVertical)">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6" presetClass="exit" presetSubtype="21" fill="hold" nodeType="withEffect">
                                  <p:stCondLst>
                                    <p:cond delay="0"/>
                                  </p:stCondLst>
                                  <p:childTnLst>
                                    <p:animEffect transition="out" filter="barn(inVertical)">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inVertical)">
                                      <p:cBhvr>
                                        <p:cTn id="83" dur="500"/>
                                        <p:tgtEl>
                                          <p:spTgt spid="33"/>
                                        </p:tgtEl>
                                      </p:cBhvr>
                                    </p:animEffect>
                                  </p:childTnLst>
                                </p:cTn>
                              </p:par>
                              <p:par>
                                <p:cTn id="84" presetID="16" presetClass="entr" presetSubtype="21"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arn(inVertic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xit" presetSubtype="21" fill="hold" grpId="1" nodeType="clickEffect">
                                  <p:stCondLst>
                                    <p:cond delay="0"/>
                                  </p:stCondLst>
                                  <p:childTnLst>
                                    <p:animEffect transition="out" filter="barn(inVertical)">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6" presetClass="exit" presetSubtype="21" fill="hold" nodeType="withEffect">
                                  <p:stCondLst>
                                    <p:cond delay="0"/>
                                  </p:stCondLst>
                                  <p:childTnLst>
                                    <p:animEffect transition="out" filter="barn(inVertical)">
                                      <p:cBhvr>
                                        <p:cTn id="93" dur="500"/>
                                        <p:tgtEl>
                                          <p:spTgt spid="22"/>
                                        </p:tgtEl>
                                      </p:cBhvr>
                                    </p:animEffect>
                                    <p:set>
                                      <p:cBhvr>
                                        <p:cTn id="94" dur="1" fill="hold">
                                          <p:stCondLst>
                                            <p:cond delay="499"/>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arn(inVertical)">
                                      <p:cBhvr>
                                        <p:cTn id="99" dur="500"/>
                                        <p:tgtEl>
                                          <p:spTgt spid="34"/>
                                        </p:tgtEl>
                                      </p:cBhvr>
                                    </p:animEffect>
                                  </p:childTnLst>
                                </p:cTn>
                              </p:par>
                              <p:par>
                                <p:cTn id="100" presetID="16" presetClass="entr" presetSubtype="21"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barn(inVertical)">
                                      <p:cBhvr>
                                        <p:cTn id="102" dur="500"/>
                                        <p:tgtEl>
                                          <p:spTgt spid="23"/>
                                        </p:tgtEl>
                                      </p:cBhvr>
                                    </p:animEffect>
                                  </p:childTnLst>
                                </p:cTn>
                              </p:par>
                              <p:par>
                                <p:cTn id="103" presetID="16" presetClass="entr" presetSubtype="21" fill="hold" grpId="1"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xit" presetSubtype="21" fill="hold" grpId="1" nodeType="clickEffect">
                                  <p:stCondLst>
                                    <p:cond delay="0"/>
                                  </p:stCondLst>
                                  <p:childTnLst>
                                    <p:animEffect transition="out" filter="barn(inVertical)">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6" presetClass="exit" presetSubtype="21" fill="hold" nodeType="withEffect">
                                  <p:stCondLst>
                                    <p:cond delay="0"/>
                                  </p:stCondLst>
                                  <p:childTnLst>
                                    <p:animEffect transition="out" filter="barn(inVertical)">
                                      <p:cBhvr>
                                        <p:cTn id="112" dur="500"/>
                                        <p:tgtEl>
                                          <p:spTgt spid="23"/>
                                        </p:tgtEl>
                                      </p:cBhvr>
                                    </p:animEffect>
                                    <p:set>
                                      <p:cBhvr>
                                        <p:cTn id="113" dur="1" fill="hold">
                                          <p:stCondLst>
                                            <p:cond delay="499"/>
                                          </p:stCondLst>
                                        </p:cTn>
                                        <p:tgtEl>
                                          <p:spTgt spid="23"/>
                                        </p:tgtEl>
                                        <p:attrNameLst>
                                          <p:attrName>style.visibility</p:attrName>
                                        </p:attrNameLst>
                                      </p:cBhvr>
                                      <p:to>
                                        <p:strVal val="hidden"/>
                                      </p:to>
                                    </p:set>
                                  </p:childTnLst>
                                </p:cTn>
                              </p:par>
                              <p:par>
                                <p:cTn id="114" presetID="16" presetClass="exit" presetSubtype="21" fill="hold" grpId="0" nodeType="withEffect">
                                  <p:stCondLst>
                                    <p:cond delay="0"/>
                                  </p:stCondLst>
                                  <p:childTnLst>
                                    <p:animEffect transition="out" filter="barn(inVertical)">
                                      <p:cBhvr>
                                        <p:cTn id="115" dur="500"/>
                                        <p:tgtEl>
                                          <p:spTgt spid="40"/>
                                        </p:tgtEl>
                                      </p:cBhvr>
                                    </p:animEffect>
                                    <p:set>
                                      <p:cBhvr>
                                        <p:cTn id="116" dur="1" fill="hold">
                                          <p:stCondLst>
                                            <p:cond delay="499"/>
                                          </p:stCondLst>
                                        </p:cTn>
                                        <p:tgtEl>
                                          <p:spTgt spid="4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arn(inVertical)">
                                      <p:cBhvr>
                                        <p:cTn id="121" dur="500"/>
                                        <p:tgtEl>
                                          <p:spTgt spid="24"/>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xit" presetSubtype="21" fill="hold" nodeType="clickEffect">
                                  <p:stCondLst>
                                    <p:cond delay="0"/>
                                  </p:stCondLst>
                                  <p:childTnLst>
                                    <p:animEffect transition="out" filter="barn(inVertical)">
                                      <p:cBhvr>
                                        <p:cTn id="131" dur="500"/>
                                        <p:tgtEl>
                                          <p:spTgt spid="24"/>
                                        </p:tgtEl>
                                      </p:cBhvr>
                                    </p:animEffect>
                                    <p:set>
                                      <p:cBhvr>
                                        <p:cTn id="132" dur="1" fill="hold">
                                          <p:stCondLst>
                                            <p:cond delay="499"/>
                                          </p:stCondLst>
                                        </p:cTn>
                                        <p:tgtEl>
                                          <p:spTgt spid="24"/>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41"/>
                                        </p:tgtEl>
                                      </p:cBhvr>
                                    </p:animEffect>
                                    <p:set>
                                      <p:cBhvr>
                                        <p:cTn id="138" dur="1" fill="hold">
                                          <p:stCondLst>
                                            <p:cond delay="499"/>
                                          </p:stCondLst>
                                        </p:cTn>
                                        <p:tgtEl>
                                          <p:spTgt spid="4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barn(inVertical)">
                                      <p:cBhvr>
                                        <p:cTn id="143" dur="500"/>
                                        <p:tgtEl>
                                          <p:spTgt spid="25"/>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barn(inVertical)">
                                      <p:cBhvr>
                                        <p:cTn id="146" dur="500"/>
                                        <p:tgtEl>
                                          <p:spTgt spid="36"/>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xit" presetSubtype="21" fill="hold" nodeType="clickEffect">
                                  <p:stCondLst>
                                    <p:cond delay="0"/>
                                  </p:stCondLst>
                                  <p:childTnLst>
                                    <p:animEffect transition="out" filter="barn(inVertical)">
                                      <p:cBhvr>
                                        <p:cTn id="150" dur="500"/>
                                        <p:tgtEl>
                                          <p:spTgt spid="25"/>
                                        </p:tgtEl>
                                      </p:cBhvr>
                                    </p:animEffect>
                                    <p:set>
                                      <p:cBhvr>
                                        <p:cTn id="151" dur="1" fill="hold">
                                          <p:stCondLst>
                                            <p:cond delay="499"/>
                                          </p:stCondLst>
                                        </p:cTn>
                                        <p:tgtEl>
                                          <p:spTgt spid="25"/>
                                        </p:tgtEl>
                                        <p:attrNameLst>
                                          <p:attrName>style.visibility</p:attrName>
                                        </p:attrNameLst>
                                      </p:cBhvr>
                                      <p:to>
                                        <p:strVal val="hidden"/>
                                      </p:to>
                                    </p:set>
                                  </p:childTnLst>
                                </p:cTn>
                              </p:par>
                              <p:par>
                                <p:cTn id="152" presetID="16" presetClass="exit" presetSubtype="21" fill="hold" grpId="1" nodeType="withEffect">
                                  <p:stCondLst>
                                    <p:cond delay="0"/>
                                  </p:stCondLst>
                                  <p:childTnLst>
                                    <p:animEffect transition="out" filter="barn(inVertical)">
                                      <p:cBhvr>
                                        <p:cTn id="153" dur="500"/>
                                        <p:tgtEl>
                                          <p:spTgt spid="36"/>
                                        </p:tgtEl>
                                      </p:cBhvr>
                                    </p:animEffect>
                                    <p:set>
                                      <p:cBhvr>
                                        <p:cTn id="154" dur="1" fill="hold">
                                          <p:stCondLst>
                                            <p:cond delay="499"/>
                                          </p:stCondLst>
                                        </p:cTn>
                                        <p:tgtEl>
                                          <p:spTgt spid="3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Effect transition="in" filter="barn(inVertical)">
                                      <p:cBhvr>
                                        <p:cTn id="159" dur="500"/>
                                        <p:tgtEl>
                                          <p:spTgt spid="37"/>
                                        </p:tgtEl>
                                      </p:cBhvr>
                                    </p:animEffect>
                                  </p:childTnLst>
                                </p:cTn>
                              </p:par>
                              <p:par>
                                <p:cTn id="160" presetID="16" presetClass="entr" presetSubtype="21"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barn(inVertical)">
                                      <p:cBhvr>
                                        <p:cTn id="162" dur="5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xit" presetSubtype="21" fill="hold" grpId="1" nodeType="clickEffect">
                                  <p:stCondLst>
                                    <p:cond delay="0"/>
                                  </p:stCondLst>
                                  <p:childTnLst>
                                    <p:animEffect transition="out" filter="barn(inVertical)">
                                      <p:cBhvr>
                                        <p:cTn id="166" dur="500"/>
                                        <p:tgtEl>
                                          <p:spTgt spid="37"/>
                                        </p:tgtEl>
                                      </p:cBhvr>
                                    </p:animEffect>
                                    <p:set>
                                      <p:cBhvr>
                                        <p:cTn id="167" dur="1" fill="hold">
                                          <p:stCondLst>
                                            <p:cond delay="499"/>
                                          </p:stCondLst>
                                        </p:cTn>
                                        <p:tgtEl>
                                          <p:spTgt spid="37"/>
                                        </p:tgtEl>
                                        <p:attrNameLst>
                                          <p:attrName>style.visibility</p:attrName>
                                        </p:attrNameLst>
                                      </p:cBhvr>
                                      <p:to>
                                        <p:strVal val="hidden"/>
                                      </p:to>
                                    </p:set>
                                  </p:childTnLst>
                                </p:cTn>
                              </p:par>
                              <p:par>
                                <p:cTn id="168" presetID="16" presetClass="exit" presetSubtype="21" fill="hold" nodeType="withEffect">
                                  <p:stCondLst>
                                    <p:cond delay="0"/>
                                  </p:stCondLst>
                                  <p:childTnLst>
                                    <p:animEffect transition="out" filter="barn(inVertical)">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0" grpId="0"/>
      <p:bldP spid="30"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3E34B7B8-03D5-4E55-8074-2CE0F0F46856}"/>
              </a:ext>
            </a:extLst>
          </p:cNvPr>
          <p:cNvSpPr>
            <a:spLocks noGrp="1"/>
          </p:cNvSpPr>
          <p:nvPr>
            <p:ph type="body" idx="1"/>
          </p:nvPr>
        </p:nvSpPr>
        <p:spPr>
          <a:xfrm>
            <a:off x="1825752" y="2438781"/>
            <a:ext cx="4270248" cy="704087"/>
          </a:xfrm>
        </p:spPr>
        <p:txBody>
          <a:bodyPr>
            <a:normAutofit/>
          </a:bodyPr>
          <a:lstStyle/>
          <a:p>
            <a:r>
              <a:rPr lang="it-IT" sz="2800" dirty="0"/>
              <a:t>Test by code</a:t>
            </a:r>
          </a:p>
        </p:txBody>
      </p:sp>
      <p:sp>
        <p:nvSpPr>
          <p:cNvPr id="6" name="Segnaposto contenuto 5">
            <a:extLst>
              <a:ext uri="{FF2B5EF4-FFF2-40B4-BE49-F238E27FC236}">
                <a16:creationId xmlns:a16="http://schemas.microsoft.com/office/drawing/2014/main" id="{CCF7B545-B6F1-4468-8A9C-A44EEA82EC87}"/>
              </a:ext>
            </a:extLst>
          </p:cNvPr>
          <p:cNvSpPr>
            <a:spLocks noGrp="1"/>
          </p:cNvSpPr>
          <p:nvPr>
            <p:ph sz="half" idx="2"/>
          </p:nvPr>
        </p:nvSpPr>
        <p:spPr>
          <a:xfrm>
            <a:off x="2682365" y="3405351"/>
            <a:ext cx="2557021" cy="2465071"/>
          </a:xfrm>
        </p:spPr>
        <p:txBody>
          <a:bodyPr>
            <a:normAutofit fontScale="85000" lnSpcReduction="20000"/>
          </a:bodyPr>
          <a:lstStyle/>
          <a:p>
            <a:r>
              <a:rPr lang="it-IT" sz="2000" i="1" dirty="0"/>
              <a:t>Database</a:t>
            </a:r>
          </a:p>
          <a:p>
            <a:r>
              <a:rPr lang="it-IT" sz="2000" i="1" dirty="0"/>
              <a:t>Inventory</a:t>
            </a:r>
          </a:p>
          <a:p>
            <a:r>
              <a:rPr lang="it-IT" sz="2000" i="1" dirty="0"/>
              <a:t>Language</a:t>
            </a:r>
          </a:p>
          <a:p>
            <a:r>
              <a:rPr lang="it-IT" sz="2000" i="1" dirty="0" err="1"/>
              <a:t>Save&amp;Load</a:t>
            </a:r>
            <a:endParaRPr lang="it-IT" sz="2000" i="1" dirty="0"/>
          </a:p>
          <a:p>
            <a:r>
              <a:rPr lang="it-IT" sz="2000" i="1" dirty="0"/>
              <a:t>GUI</a:t>
            </a:r>
          </a:p>
          <a:p>
            <a:pPr marL="0" indent="0">
              <a:buNone/>
            </a:pPr>
            <a:endParaRPr lang="it-IT" sz="2000" i="1" dirty="0"/>
          </a:p>
          <a:p>
            <a:pPr marL="0" indent="0">
              <a:buNone/>
            </a:pPr>
            <a:r>
              <a:rPr lang="it-IT" sz="2000" i="1" dirty="0"/>
              <a:t>[</a:t>
            </a:r>
            <a:r>
              <a:rPr lang="it-IT" sz="2000" i="1" dirty="0" err="1"/>
              <a:t>Performed</a:t>
            </a:r>
            <a:r>
              <a:rPr lang="it-IT" sz="2000" i="1" dirty="0"/>
              <a:t> with J-Unit]</a:t>
            </a:r>
          </a:p>
        </p:txBody>
      </p:sp>
      <p:sp>
        <p:nvSpPr>
          <p:cNvPr id="3" name="Segnaposto contenuto 2">
            <a:extLst>
              <a:ext uri="{FF2B5EF4-FFF2-40B4-BE49-F238E27FC236}">
                <a16:creationId xmlns:a16="http://schemas.microsoft.com/office/drawing/2014/main" id="{C11E00E2-74D0-4A7D-B63B-41C22E193531}"/>
              </a:ext>
            </a:extLst>
          </p:cNvPr>
          <p:cNvSpPr>
            <a:spLocks noGrp="1"/>
          </p:cNvSpPr>
          <p:nvPr>
            <p:ph sz="quarter" idx="4"/>
          </p:nvPr>
        </p:nvSpPr>
        <p:spPr>
          <a:xfrm>
            <a:off x="6952616" y="3428237"/>
            <a:ext cx="3222553" cy="1690518"/>
          </a:xfrm>
        </p:spPr>
        <p:txBody>
          <a:bodyPr>
            <a:noAutofit/>
          </a:bodyPr>
          <a:lstStyle/>
          <a:p>
            <a:r>
              <a:rPr lang="it-IT" sz="2000" i="1" dirty="0"/>
              <a:t>Some test </a:t>
            </a:r>
            <a:r>
              <a:rPr lang="it-IT" sz="2000" i="1" dirty="0" err="1"/>
              <a:t>were</a:t>
            </a:r>
            <a:r>
              <a:rPr lang="it-IT" sz="2000" i="1" dirty="0"/>
              <a:t> </a:t>
            </a:r>
            <a:r>
              <a:rPr lang="it-IT" sz="2000" i="1" dirty="0" err="1"/>
              <a:t>performed</a:t>
            </a:r>
            <a:r>
              <a:rPr lang="it-IT" sz="2000" i="1" dirty="0"/>
              <a:t> </a:t>
            </a:r>
            <a:r>
              <a:rPr lang="it-IT" sz="2000" i="1" u="sng" dirty="0" err="1"/>
              <a:t>visually</a:t>
            </a:r>
            <a:r>
              <a:rPr lang="it-IT" sz="2000" i="1" dirty="0"/>
              <a:t> by </a:t>
            </a:r>
            <a:r>
              <a:rPr lang="it-IT" sz="2000" i="1" dirty="0" err="1"/>
              <a:t>Devs</a:t>
            </a:r>
            <a:r>
              <a:rPr lang="it-IT" sz="2000" i="1" dirty="0"/>
              <a:t> (e.g. </a:t>
            </a:r>
            <a:r>
              <a:rPr lang="it-IT" sz="2000" i="1" dirty="0" err="1"/>
              <a:t>movement</a:t>
            </a:r>
            <a:r>
              <a:rPr lang="it-IT" sz="2000" i="1" dirty="0"/>
              <a:t> of the player, </a:t>
            </a:r>
            <a:r>
              <a:rPr lang="it-IT" sz="2000" i="1" dirty="0" err="1"/>
              <a:t>map</a:t>
            </a:r>
            <a:r>
              <a:rPr lang="it-IT" sz="2000" i="1" dirty="0"/>
              <a:t> rendering, interaction with </a:t>
            </a:r>
            <a:r>
              <a:rPr lang="it-IT" sz="2000" i="1" dirty="0" err="1"/>
              <a:t>objects</a:t>
            </a:r>
            <a:r>
              <a:rPr lang="it-IT" sz="2000" i="1" dirty="0"/>
              <a:t>, </a:t>
            </a:r>
            <a:r>
              <a:rPr lang="it-IT" sz="2000" i="1" dirty="0" err="1"/>
              <a:t>exams</a:t>
            </a:r>
            <a:r>
              <a:rPr lang="it-IT" sz="2000" i="1" dirty="0"/>
              <a:t> and so on…)</a:t>
            </a:r>
          </a:p>
        </p:txBody>
      </p:sp>
      <p:sp>
        <p:nvSpPr>
          <p:cNvPr id="5" name="Segnaposto testo 4">
            <a:extLst>
              <a:ext uri="{FF2B5EF4-FFF2-40B4-BE49-F238E27FC236}">
                <a16:creationId xmlns:a16="http://schemas.microsoft.com/office/drawing/2014/main" id="{C554E7C7-E1E9-4C5F-9A82-FC58AF6D883C}"/>
              </a:ext>
            </a:extLst>
          </p:cNvPr>
          <p:cNvSpPr>
            <a:spLocks noGrp="1"/>
          </p:cNvSpPr>
          <p:nvPr>
            <p:ph type="body" sz="quarter" idx="13"/>
          </p:nvPr>
        </p:nvSpPr>
        <p:spPr>
          <a:xfrm>
            <a:off x="6355080" y="2438781"/>
            <a:ext cx="4270248" cy="704087"/>
          </a:xfrm>
        </p:spPr>
        <p:txBody>
          <a:bodyPr>
            <a:normAutofit/>
          </a:bodyPr>
          <a:lstStyle/>
          <a:p>
            <a:r>
              <a:rPr lang="it-IT" sz="2800" dirty="0"/>
              <a:t>Test by human</a:t>
            </a:r>
          </a:p>
        </p:txBody>
      </p:sp>
      <p:sp>
        <p:nvSpPr>
          <p:cNvPr id="2" name="Titolo 1">
            <a:extLst>
              <a:ext uri="{FF2B5EF4-FFF2-40B4-BE49-F238E27FC236}">
                <a16:creationId xmlns:a16="http://schemas.microsoft.com/office/drawing/2014/main" id="{2713FDB5-F79A-4D2C-8428-2CB1B8E527F0}"/>
              </a:ext>
            </a:extLst>
          </p:cNvPr>
          <p:cNvSpPr>
            <a:spLocks noGrp="1"/>
          </p:cNvSpPr>
          <p:nvPr>
            <p:ph type="title"/>
          </p:nvPr>
        </p:nvSpPr>
        <p:spPr/>
        <p:txBody>
          <a:bodyPr/>
          <a:lstStyle/>
          <a:p>
            <a:r>
              <a:rPr lang="it-IT" dirty="0"/>
              <a:t>TESTING</a:t>
            </a:r>
          </a:p>
        </p:txBody>
      </p:sp>
    </p:spTree>
    <p:extLst>
      <p:ext uri="{BB962C8B-B14F-4D97-AF65-F5344CB8AC3E}">
        <p14:creationId xmlns:p14="http://schemas.microsoft.com/office/powerpoint/2010/main" val="318749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74DF1-2F56-493B-A024-FEC2EA2F455F}"/>
              </a:ext>
            </a:extLst>
          </p:cNvPr>
          <p:cNvSpPr>
            <a:spLocks noGrp="1"/>
          </p:cNvSpPr>
          <p:nvPr>
            <p:ph type="title"/>
          </p:nvPr>
        </p:nvSpPr>
        <p:spPr>
          <a:xfrm>
            <a:off x="829781" y="2708804"/>
            <a:ext cx="3698803" cy="1440394"/>
          </a:xfrm>
          <a:noFill/>
          <a:ln>
            <a:solidFill>
              <a:schemeClr val="tx1"/>
            </a:solidFill>
          </a:ln>
        </p:spPr>
        <p:txBody>
          <a:bodyPr>
            <a:normAutofit/>
          </a:bodyPr>
          <a:lstStyle/>
          <a:p>
            <a:r>
              <a:rPr lang="it-IT" sz="2400">
                <a:solidFill>
                  <a:schemeClr val="tx1"/>
                </a:solidFill>
              </a:rPr>
              <a:t>AGILE PRACTICES ADOPTED</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ED18F53-2ECA-48AC-B773-EEDA78E8D1AA}"/>
              </a:ext>
            </a:extLst>
          </p:cNvPr>
          <p:cNvSpPr>
            <a:spLocks noGrp="1"/>
          </p:cNvSpPr>
          <p:nvPr>
            <p:ph idx="1"/>
          </p:nvPr>
        </p:nvSpPr>
        <p:spPr>
          <a:xfrm>
            <a:off x="6049182" y="802638"/>
            <a:ext cx="5408696" cy="5252722"/>
          </a:xfrm>
        </p:spPr>
        <p:txBody>
          <a:bodyPr anchor="ctr">
            <a:normAutofit/>
          </a:bodyPr>
          <a:lstStyle/>
          <a:p>
            <a:r>
              <a:rPr lang="it-IT" sz="2400" dirty="0">
                <a:solidFill>
                  <a:schemeClr val="bg1"/>
                </a:solidFill>
              </a:rPr>
              <a:t>Game concepts and features </a:t>
            </a:r>
            <a:r>
              <a:rPr lang="it-IT" sz="2400" dirty="0" err="1">
                <a:solidFill>
                  <a:schemeClr val="bg1"/>
                </a:solidFill>
              </a:rPr>
              <a:t>represented</a:t>
            </a:r>
            <a:r>
              <a:rPr lang="it-IT" sz="2400" dirty="0">
                <a:solidFill>
                  <a:schemeClr val="bg1"/>
                </a:solidFill>
              </a:rPr>
              <a:t> by USER STORIES </a:t>
            </a:r>
          </a:p>
          <a:p>
            <a:r>
              <a:rPr lang="it-IT" sz="2400" dirty="0">
                <a:solidFill>
                  <a:schemeClr val="bg1"/>
                </a:solidFill>
              </a:rPr>
              <a:t>PRODUCT BACKLOG (Fibonacci </a:t>
            </a:r>
            <a:r>
              <a:rPr lang="it-IT" sz="2400" dirty="0" err="1">
                <a:solidFill>
                  <a:schemeClr val="bg1"/>
                </a:solidFill>
              </a:rPr>
              <a:t>sequence</a:t>
            </a:r>
            <a:r>
              <a:rPr lang="it-IT" sz="2400" dirty="0">
                <a:solidFill>
                  <a:schemeClr val="bg1"/>
                </a:solidFill>
              </a:rPr>
              <a:t> to </a:t>
            </a:r>
            <a:r>
              <a:rPr lang="it-IT" sz="2400" dirty="0" err="1">
                <a:solidFill>
                  <a:schemeClr val="bg1"/>
                </a:solidFill>
              </a:rPr>
              <a:t>assign</a:t>
            </a:r>
            <a:r>
              <a:rPr lang="it-IT" sz="2400" dirty="0">
                <a:solidFill>
                  <a:schemeClr val="bg1"/>
                </a:solidFill>
              </a:rPr>
              <a:t> story points)</a:t>
            </a:r>
          </a:p>
          <a:p>
            <a:r>
              <a:rPr lang="it-IT" sz="2400" dirty="0">
                <a:solidFill>
                  <a:schemeClr val="bg1"/>
                </a:solidFill>
              </a:rPr>
              <a:t>SPRINTS : planning and backlog, </a:t>
            </a:r>
            <a:r>
              <a:rPr lang="it-IT" sz="2400" dirty="0" err="1">
                <a:solidFill>
                  <a:schemeClr val="bg1"/>
                </a:solidFill>
              </a:rPr>
              <a:t>retrospective</a:t>
            </a:r>
            <a:r>
              <a:rPr lang="it-IT" sz="2400" dirty="0">
                <a:solidFill>
                  <a:schemeClr val="bg1"/>
                </a:solidFill>
              </a:rPr>
              <a:t>, review</a:t>
            </a:r>
          </a:p>
          <a:p>
            <a:r>
              <a:rPr lang="it-IT" sz="2400" dirty="0">
                <a:solidFill>
                  <a:schemeClr val="bg1"/>
                </a:solidFill>
              </a:rPr>
              <a:t>DAILY MEETINGS</a:t>
            </a:r>
          </a:p>
          <a:p>
            <a:r>
              <a:rPr lang="it-IT" sz="2400" dirty="0">
                <a:solidFill>
                  <a:schemeClr val="bg1"/>
                </a:solidFill>
              </a:rPr>
              <a:t>PAIR PROGRAMMING</a:t>
            </a:r>
          </a:p>
          <a:p>
            <a:endParaRPr lang="it-IT" dirty="0">
              <a:solidFill>
                <a:schemeClr val="bg1"/>
              </a:solidFill>
            </a:endParaRPr>
          </a:p>
        </p:txBody>
      </p:sp>
    </p:spTree>
    <p:extLst>
      <p:ext uri="{BB962C8B-B14F-4D97-AF65-F5344CB8AC3E}">
        <p14:creationId xmlns:p14="http://schemas.microsoft.com/office/powerpoint/2010/main" val="10944900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647592"/>
            <a:ext cx="4815840" cy="3804650"/>
          </a:xfrm>
        </p:spPr>
        <p:txBody>
          <a:bodyPr>
            <a:normAutofit/>
          </a:bodyPr>
          <a:lstStyle/>
          <a:p>
            <a:r>
              <a:rPr lang="it-IT" sz="4000" dirty="0" err="1"/>
              <a:t>Trello</a:t>
            </a:r>
            <a:endParaRPr lang="it-IT" sz="4000" dirty="0"/>
          </a:p>
          <a:p>
            <a:r>
              <a:rPr lang="it-IT" sz="4000" dirty="0" err="1"/>
              <a:t>Telegram</a:t>
            </a:r>
            <a:endParaRPr lang="it-IT" sz="4000" dirty="0"/>
          </a:p>
          <a:p>
            <a:r>
              <a:rPr lang="it-IT" sz="4000" dirty="0" err="1"/>
              <a:t>Slack</a:t>
            </a:r>
            <a:endParaRPr lang="it-IT" sz="4000" dirty="0"/>
          </a:p>
          <a:p>
            <a:r>
              <a:rPr lang="it-IT" sz="4000" dirty="0" err="1"/>
              <a:t>Discord</a:t>
            </a:r>
            <a:endParaRPr lang="it-IT" sz="4000" dirty="0"/>
          </a:p>
          <a:p>
            <a:endParaRPr lang="it-IT" sz="4000" dirty="0"/>
          </a:p>
          <a:p>
            <a:endParaRPr lang="it-IT" sz="1600" dirty="0"/>
          </a:p>
          <a:p>
            <a:endParaRPr lang="it-IT" dirty="0"/>
          </a:p>
        </p:txBody>
      </p:sp>
    </p:spTree>
    <p:extLst>
      <p:ext uri="{BB962C8B-B14F-4D97-AF65-F5344CB8AC3E}">
        <p14:creationId xmlns:p14="http://schemas.microsoft.com/office/powerpoint/2010/main" val="48576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717</Words>
  <Application>Microsoft Office PowerPoint</Application>
  <PresentationFormat>Widescreen</PresentationFormat>
  <Paragraphs>132</Paragraphs>
  <Slides>13</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Gill Sans MT</vt:lpstr>
      <vt:lpstr>Wingdings</vt:lpstr>
      <vt:lpstr>Pacco</vt:lpstr>
      <vt:lpstr>Presentazione standard di PowerPoint</vt:lpstr>
      <vt:lpstr>The main idea</vt:lpstr>
      <vt:lpstr>Presentazione standard di PowerPoint</vt:lpstr>
      <vt:lpstr>SOFTWARE ARCHITECTURE</vt:lpstr>
      <vt:lpstr>USED SOFTWARE</vt:lpstr>
      <vt:lpstr>ROLES AND RESPONSABILITY</vt:lpstr>
      <vt:lpstr>TESTING</vt:lpstr>
      <vt:lpstr>AGILE PRACTICES ADOPTED</vt:lpstr>
      <vt:lpstr>USED SOFTWARE</vt:lpstr>
      <vt:lpstr>OVERIVIEW OF ALL SPRINT EXECUTED</vt:lpstr>
      <vt:lpstr>Overall project chart</vt:lpstr>
      <vt:lpstr>Agile and project progress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VIRGINIA CAVALLARO</dc:creator>
  <cp:lastModifiedBy>Christian Marino</cp:lastModifiedBy>
  <cp:revision>1</cp:revision>
  <dcterms:created xsi:type="dcterms:W3CDTF">2020-01-09T07:21:49Z</dcterms:created>
  <dcterms:modified xsi:type="dcterms:W3CDTF">2020-01-09T07:34:55Z</dcterms:modified>
</cp:coreProperties>
</file>