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5"/>
  </p:notesMasterIdLst>
  <p:sldIdLst>
    <p:sldId id="256" r:id="rId2"/>
    <p:sldId id="266" r:id="rId3"/>
    <p:sldId id="263" r:id="rId4"/>
    <p:sldId id="257" r:id="rId5"/>
    <p:sldId id="262" r:id="rId6"/>
    <p:sldId id="258" r:id="rId7"/>
    <p:sldId id="259" r:id="rId8"/>
    <p:sldId id="260" r:id="rId9"/>
    <p:sldId id="264" r:id="rId10"/>
    <p:sldId id="261"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6556F-14E4-48EA-BC08-56CA0671F844}" v="28" dt="2020-01-08T16:37:36.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14" autoAdjust="0"/>
  </p:normalViewPr>
  <p:slideViewPr>
    <p:cSldViewPr snapToGrid="0">
      <p:cViewPr varScale="1">
        <p:scale>
          <a:sx n="81" d="100"/>
          <a:sy n="81" d="100"/>
        </p:scale>
        <p:origin x="754"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Marino" userId="2ca91e61d2823706" providerId="LiveId" clId="{2F46556F-14E4-48EA-BC08-56CA0671F844}"/>
    <pc:docChg chg="undo custSel addSld modSld">
      <pc:chgData name="Christian Marino" userId="2ca91e61d2823706" providerId="LiveId" clId="{2F46556F-14E4-48EA-BC08-56CA0671F844}" dt="2020-01-08T16:41:58.223" v="2742" actId="1076"/>
      <pc:docMkLst>
        <pc:docMk/>
      </pc:docMkLst>
      <pc:sldChg chg="modNotesTx">
        <pc:chgData name="Christian Marino" userId="2ca91e61d2823706" providerId="LiveId" clId="{2F46556F-14E4-48EA-BC08-56CA0671F844}" dt="2020-01-08T15:12:57.688" v="1134" actId="20577"/>
        <pc:sldMkLst>
          <pc:docMk/>
          <pc:sldMk cId="668658870" sldId="257"/>
        </pc:sldMkLst>
      </pc:sldChg>
      <pc:sldChg chg="modSp">
        <pc:chgData name="Christian Marino" userId="2ca91e61d2823706" providerId="LiveId" clId="{2F46556F-14E4-48EA-BC08-56CA0671F844}" dt="2020-01-08T15:27:04.068" v="1148" actId="20577"/>
        <pc:sldMkLst>
          <pc:docMk/>
          <pc:sldMk cId="3187496368" sldId="259"/>
        </pc:sldMkLst>
        <pc:spChg chg="mod">
          <ac:chgData name="Christian Marino" userId="2ca91e61d2823706" providerId="LiveId" clId="{2F46556F-14E4-48EA-BC08-56CA0671F844}" dt="2020-01-08T15:27:04.068" v="1148" actId="20577"/>
          <ac:spMkLst>
            <pc:docMk/>
            <pc:sldMk cId="3187496368" sldId="259"/>
            <ac:spMk id="6" creationId="{CCF7B545-B6F1-4468-8A9C-A44EEA82EC87}"/>
          </ac:spMkLst>
        </pc:spChg>
      </pc:sldChg>
      <pc:sldChg chg="modSp">
        <pc:chgData name="Christian Marino" userId="2ca91e61d2823706" providerId="LiveId" clId="{2F46556F-14E4-48EA-BC08-56CA0671F844}" dt="2020-01-08T16:12:14.982" v="1428" actId="20577"/>
        <pc:sldMkLst>
          <pc:docMk/>
          <pc:sldMk cId="1094490036" sldId="260"/>
        </pc:sldMkLst>
        <pc:spChg chg="mod">
          <ac:chgData name="Christian Marino" userId="2ca91e61d2823706" providerId="LiveId" clId="{2F46556F-14E4-48EA-BC08-56CA0671F844}" dt="2020-01-08T16:12:14.982" v="1428" actId="20577"/>
          <ac:spMkLst>
            <pc:docMk/>
            <pc:sldMk cId="1094490036" sldId="260"/>
            <ac:spMk id="3" creationId="{CED18F53-2ECA-48AC-B773-EEDA78E8D1AA}"/>
          </ac:spMkLst>
        </pc:spChg>
      </pc:sldChg>
      <pc:sldChg chg="modSp modAnim">
        <pc:chgData name="Christian Marino" userId="2ca91e61d2823706" providerId="LiveId" clId="{2F46556F-14E4-48EA-BC08-56CA0671F844}" dt="2020-01-08T16:18:33.361" v="1450" actId="1076"/>
        <pc:sldMkLst>
          <pc:docMk/>
          <pc:sldMk cId="295705340" sldId="262"/>
        </pc:sldMkLst>
        <pc:spChg chg="mod">
          <ac:chgData name="Christian Marino" userId="2ca91e61d2823706" providerId="LiveId" clId="{2F46556F-14E4-48EA-BC08-56CA0671F844}" dt="2020-01-08T16:18:33.361" v="1450" actId="1076"/>
          <ac:spMkLst>
            <pc:docMk/>
            <pc:sldMk cId="295705340" sldId="262"/>
            <ac:spMk id="3" creationId="{8C7D8013-FC6F-4DB3-BB86-7DEC8ED5DE96}"/>
          </ac:spMkLst>
        </pc:spChg>
      </pc:sldChg>
      <pc:sldChg chg="modSp add">
        <pc:chgData name="Christian Marino" userId="2ca91e61d2823706" providerId="LiveId" clId="{2F46556F-14E4-48EA-BC08-56CA0671F844}" dt="2020-01-08T15:06:48.953" v="435" actId="20577"/>
        <pc:sldMkLst>
          <pc:docMk/>
          <pc:sldMk cId="532235077" sldId="266"/>
        </pc:sldMkLst>
        <pc:spChg chg="mod">
          <ac:chgData name="Christian Marino" userId="2ca91e61d2823706" providerId="LiveId" clId="{2F46556F-14E4-48EA-BC08-56CA0671F844}" dt="2020-01-08T15:03:05.775" v="13" actId="20577"/>
          <ac:spMkLst>
            <pc:docMk/>
            <pc:sldMk cId="532235077" sldId="266"/>
            <ac:spMk id="2" creationId="{C855EF36-357A-425D-A3C8-6FAF96B96C17}"/>
          </ac:spMkLst>
        </pc:spChg>
        <pc:spChg chg="mod">
          <ac:chgData name="Christian Marino" userId="2ca91e61d2823706" providerId="LiveId" clId="{2F46556F-14E4-48EA-BC08-56CA0671F844}" dt="2020-01-08T15:06:48.953" v="435" actId="20577"/>
          <ac:spMkLst>
            <pc:docMk/>
            <pc:sldMk cId="532235077" sldId="266"/>
            <ac:spMk id="3" creationId="{F6069F4C-B964-4F96-9891-1CD0C76FB3B4}"/>
          </ac:spMkLst>
        </pc:spChg>
      </pc:sldChg>
      <pc:sldChg chg="addSp modSp add">
        <pc:chgData name="Christian Marino" userId="2ca91e61d2823706" providerId="LiveId" clId="{2F46556F-14E4-48EA-BC08-56CA0671F844}" dt="2020-01-08T16:41:58.223" v="2742" actId="1076"/>
        <pc:sldMkLst>
          <pc:docMk/>
          <pc:sldMk cId="3880278378" sldId="267"/>
        </pc:sldMkLst>
        <pc:spChg chg="mod">
          <ac:chgData name="Christian Marino" userId="2ca91e61d2823706" providerId="LiveId" clId="{2F46556F-14E4-48EA-BC08-56CA0671F844}" dt="2020-01-08T16:20:05.414" v="1494" actId="20577"/>
          <ac:spMkLst>
            <pc:docMk/>
            <pc:sldMk cId="3880278378" sldId="267"/>
            <ac:spMk id="2" creationId="{9D230F7E-8196-469A-A602-9B07CE45DA16}"/>
          </ac:spMkLst>
        </pc:spChg>
        <pc:spChg chg="mod">
          <ac:chgData name="Christian Marino" userId="2ca91e61d2823706" providerId="LiveId" clId="{2F46556F-14E4-48EA-BC08-56CA0671F844}" dt="2020-01-08T16:37:22.666" v="2427" actId="1076"/>
          <ac:spMkLst>
            <pc:docMk/>
            <pc:sldMk cId="3880278378" sldId="267"/>
            <ac:spMk id="3" creationId="{0713533B-9939-4326-A913-8124075C3738}"/>
          </ac:spMkLst>
        </pc:spChg>
        <pc:spChg chg="add mod">
          <ac:chgData name="Christian Marino" userId="2ca91e61d2823706" providerId="LiveId" clId="{2F46556F-14E4-48EA-BC08-56CA0671F844}" dt="2020-01-08T16:41:58.223" v="2742" actId="1076"/>
          <ac:spMkLst>
            <pc:docMk/>
            <pc:sldMk cId="3880278378" sldId="267"/>
            <ac:spMk id="4" creationId="{9D4473D0-2298-485D-B560-0290A487076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B5088-9843-416C-A262-84F7D3BBEC4D}" type="datetimeFigureOut">
              <a:rPr lang="it-IT" smtClean="0"/>
              <a:t>08/01/2020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9F871-6078-4433-ABE9-B5CC97D219AE}" type="slidenum">
              <a:rPr lang="it-IT" smtClean="0"/>
              <a:t>‹N›</a:t>
            </a:fld>
            <a:endParaRPr lang="it-IT"/>
          </a:p>
        </p:txBody>
      </p:sp>
    </p:spTree>
    <p:extLst>
      <p:ext uri="{BB962C8B-B14F-4D97-AF65-F5344CB8AC3E}">
        <p14:creationId xmlns:p14="http://schemas.microsoft.com/office/powerpoint/2010/main" val="1783003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The game </a:t>
            </a:r>
            <a:r>
              <a:rPr lang="it-IT" dirty="0" err="1"/>
              <a:t>involves</a:t>
            </a:r>
            <a:r>
              <a:rPr lang="it-IT" dirty="0"/>
              <a:t> a </a:t>
            </a:r>
            <a:r>
              <a:rPr lang="it-IT" dirty="0" err="1"/>
              <a:t>lot</a:t>
            </a:r>
            <a:r>
              <a:rPr lang="it-IT" dirty="0"/>
              <a:t> of </a:t>
            </a:r>
            <a:r>
              <a:rPr lang="it-IT" dirty="0" err="1"/>
              <a:t>components</a:t>
            </a:r>
            <a:r>
              <a:rPr lang="it-IT" dirty="0"/>
              <a:t>, so to </a:t>
            </a:r>
            <a:r>
              <a:rPr lang="it-IT" dirty="0" err="1"/>
              <a:t>maintain</a:t>
            </a:r>
            <a:r>
              <a:rPr lang="it-IT" dirty="0"/>
              <a:t> </a:t>
            </a:r>
            <a:r>
              <a:rPr lang="it-IT" dirty="0" err="1"/>
              <a:t>flexibility</a:t>
            </a:r>
            <a:r>
              <a:rPr lang="it-IT" dirty="0"/>
              <a:t> and reduce </a:t>
            </a:r>
            <a:r>
              <a:rPr lang="it-IT" dirty="0" err="1"/>
              <a:t>coupling</a:t>
            </a:r>
            <a:r>
              <a:rPr lang="it-IT" dirty="0"/>
              <a:t> </a:t>
            </a:r>
            <a:r>
              <a:rPr lang="it-IT" dirty="0" err="1"/>
              <a:t>between</a:t>
            </a:r>
            <a:r>
              <a:rPr lang="it-IT" dirty="0"/>
              <a:t> classes </a:t>
            </a:r>
            <a:r>
              <a:rPr lang="it-IT" dirty="0" err="1"/>
              <a:t>we</a:t>
            </a:r>
            <a:r>
              <a:rPr lang="it-IT" dirty="0"/>
              <a:t> </a:t>
            </a:r>
            <a:r>
              <a:rPr lang="it-IT" dirty="0" err="1"/>
              <a:t>thought</a:t>
            </a:r>
            <a:r>
              <a:rPr lang="it-IT" dirty="0"/>
              <a:t> </a:t>
            </a:r>
            <a:r>
              <a:rPr lang="it-IT" dirty="0" err="1"/>
              <a:t>that</a:t>
            </a:r>
            <a:r>
              <a:rPr lang="it-IT" dirty="0"/>
              <a:t> </a:t>
            </a:r>
            <a:r>
              <a:rPr lang="it-IT" dirty="0" err="1"/>
              <a:t>each</a:t>
            </a:r>
            <a:r>
              <a:rPr lang="it-IT" dirty="0"/>
              <a:t> </a:t>
            </a:r>
            <a:r>
              <a:rPr lang="it-IT" dirty="0" err="1"/>
              <a:t>dedicated</a:t>
            </a:r>
            <a:r>
              <a:rPr lang="it-IT" dirty="0"/>
              <a:t> </a:t>
            </a:r>
            <a:r>
              <a:rPr lang="it-IT" dirty="0" err="1"/>
              <a:t>module</a:t>
            </a:r>
            <a:r>
              <a:rPr lang="it-IT" dirty="0"/>
              <a:t> </a:t>
            </a:r>
            <a:r>
              <a:rPr lang="it-IT" dirty="0" err="1"/>
              <a:t>managed</a:t>
            </a:r>
            <a:r>
              <a:rPr lang="it-IT" dirty="0"/>
              <a:t> by </a:t>
            </a:r>
            <a:r>
              <a:rPr lang="it-IT" dirty="0" err="1"/>
              <a:t>its</a:t>
            </a:r>
            <a:r>
              <a:rPr lang="it-IT" dirty="0"/>
              <a:t> </a:t>
            </a:r>
            <a:r>
              <a:rPr lang="it-IT" dirty="0" err="1"/>
              <a:t>own</a:t>
            </a:r>
            <a:r>
              <a:rPr lang="it-IT" dirty="0"/>
              <a:t> manager and </a:t>
            </a:r>
            <a:r>
              <a:rPr lang="it-IT" dirty="0" err="1"/>
              <a:t>only</a:t>
            </a:r>
            <a:r>
              <a:rPr lang="it-IT" dirty="0"/>
              <a:t> the managers </a:t>
            </a:r>
            <a:r>
              <a:rPr lang="it-IT" dirty="0" err="1"/>
              <a:t>could</a:t>
            </a:r>
            <a:r>
              <a:rPr lang="it-IT" dirty="0"/>
              <a:t> talk with </a:t>
            </a:r>
            <a:r>
              <a:rPr lang="it-IT" dirty="0" err="1"/>
              <a:t>each</a:t>
            </a:r>
            <a:r>
              <a:rPr lang="it-IT" dirty="0"/>
              <a:t> </a:t>
            </a:r>
            <a:r>
              <a:rPr lang="it-IT" dirty="0" err="1"/>
              <a:t>other</a:t>
            </a:r>
            <a:r>
              <a:rPr lang="it-IT" dirty="0"/>
              <a:t>.</a:t>
            </a:r>
          </a:p>
          <a:p>
            <a:r>
              <a:rPr lang="it-IT" dirty="0" err="1"/>
              <a:t>Each</a:t>
            </a:r>
            <a:r>
              <a:rPr lang="it-IT" dirty="0"/>
              <a:t> component </a:t>
            </a:r>
            <a:r>
              <a:rPr lang="it-IT" dirty="0" err="1"/>
              <a:t>implements</a:t>
            </a:r>
            <a:r>
              <a:rPr lang="it-IT" dirty="0"/>
              <a:t> </a:t>
            </a:r>
            <a:r>
              <a:rPr lang="it-IT" dirty="0" err="1"/>
              <a:t>its</a:t>
            </a:r>
            <a:r>
              <a:rPr lang="it-IT" dirty="0"/>
              <a:t> </a:t>
            </a:r>
            <a:r>
              <a:rPr lang="it-IT" dirty="0" err="1"/>
              <a:t>own</a:t>
            </a:r>
            <a:r>
              <a:rPr lang="it-IT" dirty="0"/>
              <a:t> features </a:t>
            </a:r>
            <a:r>
              <a:rPr lang="it-IT" dirty="0" err="1"/>
              <a:t>using</a:t>
            </a:r>
            <a:r>
              <a:rPr lang="it-IT" dirty="0"/>
              <a:t> the appropriate pattern, so </a:t>
            </a:r>
            <a:r>
              <a:rPr lang="it-IT" dirty="0" err="1"/>
              <a:t>as</a:t>
            </a:r>
            <a:r>
              <a:rPr lang="it-IT" dirty="0"/>
              <a:t> </a:t>
            </a:r>
            <a:r>
              <a:rPr lang="it-IT" dirty="0" err="1"/>
              <a:t>you</a:t>
            </a:r>
            <a:r>
              <a:rPr lang="it-IT" dirty="0"/>
              <a:t> can </a:t>
            </a:r>
            <a:r>
              <a:rPr lang="it-IT" dirty="0" err="1"/>
              <a:t>see</a:t>
            </a:r>
            <a:r>
              <a:rPr lang="it-IT" dirty="0"/>
              <a:t> </a:t>
            </a:r>
            <a:r>
              <a:rPr lang="it-IT" dirty="0" err="1"/>
              <a:t>there’s</a:t>
            </a:r>
            <a:r>
              <a:rPr lang="it-IT" dirty="0"/>
              <a:t> a good use of </a:t>
            </a:r>
            <a:r>
              <a:rPr lang="it-IT" dirty="0" err="1"/>
              <a:t>theme</a:t>
            </a:r>
            <a:r>
              <a:rPr lang="it-IT" dirty="0"/>
              <a:t> </a:t>
            </a:r>
            <a:r>
              <a:rPr lang="it-IT" dirty="0" err="1"/>
              <a:t>because</a:t>
            </a:r>
            <a:r>
              <a:rPr lang="it-IT" dirty="0"/>
              <a:t> </a:t>
            </a:r>
            <a:r>
              <a:rPr lang="it-IT" dirty="0" err="1"/>
              <a:t>there’s</a:t>
            </a:r>
            <a:r>
              <a:rPr lang="it-IT" dirty="0"/>
              <a:t> a </a:t>
            </a:r>
            <a:r>
              <a:rPr lang="it-IT" dirty="0" err="1"/>
              <a:t>heterogeneity</a:t>
            </a:r>
            <a:r>
              <a:rPr lang="it-IT" dirty="0"/>
              <a:t> of </a:t>
            </a:r>
            <a:r>
              <a:rPr lang="it-IT" dirty="0" err="1"/>
              <a:t>functionalities</a:t>
            </a:r>
            <a:r>
              <a:rPr lang="it-IT" dirty="0"/>
              <a:t>.</a:t>
            </a:r>
          </a:p>
          <a:p>
            <a:r>
              <a:rPr lang="it-IT" dirty="0"/>
              <a:t>Singleton for </a:t>
            </a:r>
            <a:r>
              <a:rPr lang="it-IT" dirty="0" err="1"/>
              <a:t>each</a:t>
            </a:r>
            <a:r>
              <a:rPr lang="it-IT" dirty="0"/>
              <a:t> manager</a:t>
            </a:r>
            <a:br>
              <a:rPr lang="it-IT" dirty="0"/>
            </a:br>
            <a:r>
              <a:rPr lang="it-IT" dirty="0" err="1"/>
              <a:t>Facade</a:t>
            </a:r>
            <a:r>
              <a:rPr lang="it-IT" dirty="0"/>
              <a:t> to reduce </a:t>
            </a:r>
            <a:r>
              <a:rPr lang="it-IT" dirty="0" err="1"/>
              <a:t>complexity</a:t>
            </a:r>
            <a:endParaRPr lang="it-IT" dirty="0"/>
          </a:p>
          <a:p>
            <a:r>
              <a:rPr lang="it-IT" dirty="0"/>
              <a:t>Mediator </a:t>
            </a:r>
            <a:r>
              <a:rPr lang="it-IT" dirty="0" err="1"/>
              <a:t>as</a:t>
            </a:r>
            <a:r>
              <a:rPr lang="it-IT" dirty="0"/>
              <a:t> </a:t>
            </a:r>
            <a:r>
              <a:rPr lang="it-IT" dirty="0" err="1"/>
              <a:t>additional</a:t>
            </a:r>
            <a:r>
              <a:rPr lang="it-IT" dirty="0"/>
              <a:t> pattern</a:t>
            </a:r>
          </a:p>
        </p:txBody>
      </p:sp>
      <p:sp>
        <p:nvSpPr>
          <p:cNvPr id="4" name="Segnaposto numero diapositiva 3"/>
          <p:cNvSpPr>
            <a:spLocks noGrp="1"/>
          </p:cNvSpPr>
          <p:nvPr>
            <p:ph type="sldNum" sz="quarter" idx="5"/>
          </p:nvPr>
        </p:nvSpPr>
        <p:spPr/>
        <p:txBody>
          <a:bodyPr/>
          <a:lstStyle/>
          <a:p>
            <a:fld id="{BBB9F871-6078-4433-ABE9-B5CC97D219AE}" type="slidenum">
              <a:rPr lang="it-IT" smtClean="0"/>
              <a:t>4</a:t>
            </a:fld>
            <a:endParaRPr lang="it-IT"/>
          </a:p>
        </p:txBody>
      </p:sp>
    </p:spTree>
    <p:extLst>
      <p:ext uri="{BB962C8B-B14F-4D97-AF65-F5344CB8AC3E}">
        <p14:creationId xmlns:p14="http://schemas.microsoft.com/office/powerpoint/2010/main" val="1062812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FUNCTIONAL: This type of testing ignores the internal parts and focuses only on the output to check if it is as per the requirement or not. It is a Black-box type testing geared to the functional requirements of an application.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EXPLORATORY: </a:t>
            </a:r>
            <a:r>
              <a:rPr lang="en-US" sz="1200" b="0" i="0" kern="1200" dirty="0">
                <a:solidFill>
                  <a:schemeClr val="tx1"/>
                </a:solidFill>
                <a:effectLst/>
                <a:latin typeface="+mn-lt"/>
                <a:ea typeface="+mn-ea"/>
                <a:cs typeface="+mn-cs"/>
              </a:rPr>
              <a:t>Exploratory Testing is informal testing performed by the testing team. The objective of this testing is to explore the application and looking for defects that exist in the application.</a:t>
            </a:r>
          </a:p>
          <a:p>
            <a:r>
              <a:rPr lang="en-US" sz="1200" b="0" i="0" kern="1200" dirty="0">
                <a:solidFill>
                  <a:schemeClr val="tx1"/>
                </a:solidFill>
                <a:effectLst/>
                <a:latin typeface="+mn-lt"/>
                <a:ea typeface="+mn-ea"/>
                <a:cs typeface="+mn-cs"/>
              </a:rPr>
              <a:t>Sometimes it may happen that during this testing major defect discovered can even cause a system failure.</a:t>
            </a:r>
          </a:p>
          <a:p>
            <a:r>
              <a:rPr lang="en-US" sz="1200" b="0" i="0" kern="1200" dirty="0">
                <a:solidFill>
                  <a:schemeClr val="tx1"/>
                </a:solidFill>
                <a:effectLst/>
                <a:latin typeface="+mn-lt"/>
                <a:ea typeface="+mn-ea"/>
                <a:cs typeface="+mn-cs"/>
              </a:rPr>
              <a:t>During Exploratory Testing, it is advisable to keep a track of what flow you have tested and what activity you did before the start of the specific flow.</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EXAMPLE: The objective of this GUI Testing is to validate the GUI as per the business requirement. The expected GUI of the application is mentioned in the Detailed Design Document and GUI mockup screens.</a:t>
            </a:r>
          </a:p>
          <a:p>
            <a:r>
              <a:rPr lang="en-US" sz="1200" b="0" i="0" kern="1200" dirty="0">
                <a:solidFill>
                  <a:schemeClr val="tx1"/>
                </a:solidFill>
                <a:effectLst/>
                <a:latin typeface="+mn-lt"/>
                <a:ea typeface="+mn-ea"/>
                <a:cs typeface="+mn-cs"/>
              </a:rPr>
              <a:t>The GUI Testing includes the size of the buttons and input field present on the screen, alignment of all text, tables, and content in the tables.</a:t>
            </a:r>
          </a:p>
          <a:p>
            <a:r>
              <a:rPr lang="en-US" sz="1200" b="0" i="0" kern="1200" dirty="0">
                <a:solidFill>
                  <a:schemeClr val="tx1"/>
                </a:solidFill>
                <a:effectLst/>
                <a:latin typeface="+mn-lt"/>
                <a:ea typeface="+mn-ea"/>
                <a:cs typeface="+mn-cs"/>
              </a:rPr>
              <a:t>It also validates the menu of the application, after selecting different menu and menu items, it validates that the page does not fluctuate and the alignment remains same after hovering the mouse on the menu or sub-menu.</a:t>
            </a:r>
          </a:p>
        </p:txBody>
      </p:sp>
      <p:sp>
        <p:nvSpPr>
          <p:cNvPr id="4" name="Segnaposto numero diapositiva 3"/>
          <p:cNvSpPr>
            <a:spLocks noGrp="1"/>
          </p:cNvSpPr>
          <p:nvPr>
            <p:ph type="sldNum" sz="quarter" idx="5"/>
          </p:nvPr>
        </p:nvSpPr>
        <p:spPr/>
        <p:txBody>
          <a:bodyPr/>
          <a:lstStyle/>
          <a:p>
            <a:fld id="{BBB9F871-6078-4433-ABE9-B5CC97D219AE}" type="slidenum">
              <a:rPr lang="it-IT" smtClean="0"/>
              <a:t>7</a:t>
            </a:fld>
            <a:endParaRPr lang="it-IT"/>
          </a:p>
        </p:txBody>
      </p:sp>
    </p:spTree>
    <p:extLst>
      <p:ext uri="{BB962C8B-B14F-4D97-AF65-F5344CB8AC3E}">
        <p14:creationId xmlns:p14="http://schemas.microsoft.com/office/powerpoint/2010/main" val="4138642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Sprint reviews helped us to understand if what we developed matched our expectations of the game.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Highlighted positive aspects of the team and this lead to an improvement of its productivity and status.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Helped us to introduce discussions about time and resources management.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egnaposto numero diapositiva 3"/>
          <p:cNvSpPr>
            <a:spLocks noGrp="1"/>
          </p:cNvSpPr>
          <p:nvPr>
            <p:ph type="sldNum" sz="quarter" idx="5"/>
          </p:nvPr>
        </p:nvSpPr>
        <p:spPr/>
        <p:txBody>
          <a:bodyPr/>
          <a:lstStyle/>
          <a:p>
            <a:fld id="{BBB9F871-6078-4433-ABE9-B5CC97D219AE}" type="slidenum">
              <a:rPr lang="it-IT" smtClean="0"/>
              <a:t>12</a:t>
            </a:fld>
            <a:endParaRPr lang="it-IT"/>
          </a:p>
        </p:txBody>
      </p:sp>
    </p:spTree>
    <p:extLst>
      <p:ext uri="{BB962C8B-B14F-4D97-AF65-F5344CB8AC3E}">
        <p14:creationId xmlns:p14="http://schemas.microsoft.com/office/powerpoint/2010/main" val="919794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60C6404-AD6E-4860-8E75-697CA40B95DA}" type="datetimeFigureOut">
              <a:rPr lang="en-US" dirty="0"/>
              <a:t>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1/8/2020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583436" y="3143250"/>
            <a:ext cx="4270248" cy="25967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7" name="Date Placeholder 6"/>
          <p:cNvSpPr>
            <a:spLocks noGrp="1"/>
          </p:cNvSpPr>
          <p:nvPr>
            <p:ph type="dt" sz="half" idx="10"/>
          </p:nvPr>
        </p:nvSpPr>
        <p:spPr/>
        <p:txBody>
          <a:bodyPr/>
          <a:lstStyle/>
          <a:p>
            <a:fld id="{4F7D4976-E339-4826-83B7-FBD03F55ECF8}" type="datetimeFigureOut">
              <a:rPr lang="en-US" dirty="0"/>
              <a:t>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a:t>
            </a:fld>
            <a:endParaRPr lang="en-US" dirty="0"/>
          </a:p>
        </p:txBody>
      </p:sp>
      <p:sp>
        <p:nvSpPr>
          <p:cNvPr id="10" name="Title 9"/>
          <p:cNvSpPr>
            <a:spLocks noGrp="1"/>
          </p:cNvSpPr>
          <p:nvPr>
            <p:ph type="title"/>
          </p:nvPr>
        </p:nvSpPr>
        <p:spPr/>
        <p:txBody>
          <a:bodyPr/>
          <a:lstStyle/>
          <a:p>
            <a:r>
              <a:rPr lang="it-IT"/>
              <a:t>Fare clic per modificare lo stile del titolo dello schema</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9" name="Date Placeholder 8"/>
          <p:cNvSpPr>
            <a:spLocks noGrp="1"/>
          </p:cNvSpPr>
          <p:nvPr>
            <p:ph type="dt" sz="half" idx="10"/>
          </p:nvPr>
        </p:nvSpPr>
        <p:spPr/>
        <p:txBody>
          <a:bodyPr/>
          <a:lstStyle/>
          <a:p>
            <a:fld id="{D1BE4249-C0D0-4B06-8692-E8BB871AF643}" type="datetimeFigureOut">
              <a:rPr lang="en-US" dirty="0"/>
              <a:t>1/8/2020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1/8/2020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1/8/2020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2C859A-13CA-4011-BF24-D6B0D79BAC23}"/>
              </a:ext>
            </a:extLst>
          </p:cNvPr>
          <p:cNvSpPr>
            <a:spLocks noGrp="1"/>
          </p:cNvSpPr>
          <p:nvPr>
            <p:ph type="ctrTitle"/>
          </p:nvPr>
        </p:nvSpPr>
        <p:spPr/>
        <p:txBody>
          <a:bodyPr/>
          <a:lstStyle/>
          <a:p>
            <a:endParaRPr lang="it-IT" dirty="0"/>
          </a:p>
        </p:txBody>
      </p:sp>
      <p:sp>
        <p:nvSpPr>
          <p:cNvPr id="3" name="Sottotitolo 2">
            <a:extLst>
              <a:ext uri="{FF2B5EF4-FFF2-40B4-BE49-F238E27FC236}">
                <a16:creationId xmlns:a16="http://schemas.microsoft.com/office/drawing/2014/main" id="{A92144D5-9E6D-4B16-B9B9-03C0629C55F6}"/>
              </a:ext>
            </a:extLst>
          </p:cNvPr>
          <p:cNvSpPr>
            <a:spLocks noGrp="1"/>
          </p:cNvSpPr>
          <p:nvPr>
            <p:ph type="subTitle" idx="1"/>
          </p:nvPr>
        </p:nvSpPr>
        <p:spPr>
          <a:xfrm>
            <a:off x="2695193" y="4615216"/>
            <a:ext cx="6801612" cy="1239894"/>
          </a:xfrm>
        </p:spPr>
        <p:txBody>
          <a:bodyPr/>
          <a:lstStyle/>
          <a:p>
            <a:r>
              <a:rPr lang="it-IT" dirty="0"/>
              <a:t>GROUP 8</a:t>
            </a:r>
          </a:p>
        </p:txBody>
      </p:sp>
      <p:sp>
        <p:nvSpPr>
          <p:cNvPr id="6" name="Rettangolo 5">
            <a:extLst>
              <a:ext uri="{FF2B5EF4-FFF2-40B4-BE49-F238E27FC236}">
                <a16:creationId xmlns:a16="http://schemas.microsoft.com/office/drawing/2014/main" id="{4AF755C1-47A0-413D-8AD9-DFFE0014B276}"/>
              </a:ext>
            </a:extLst>
          </p:cNvPr>
          <p:cNvSpPr/>
          <p:nvPr/>
        </p:nvSpPr>
        <p:spPr>
          <a:xfrm>
            <a:off x="1557182" y="1355063"/>
            <a:ext cx="9077632" cy="3039606"/>
          </a:xfrm>
          <a:prstGeom prst="rect">
            <a:avLst/>
          </a:prstGeom>
          <a:solidFill>
            <a:srgbClr val="404040"/>
          </a:solid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Immagine che contiene disegnando&#10;&#10;Descrizione generata automaticamente">
            <a:extLst>
              <a:ext uri="{FF2B5EF4-FFF2-40B4-BE49-F238E27FC236}">
                <a16:creationId xmlns:a16="http://schemas.microsoft.com/office/drawing/2014/main" id="{9FFD812C-F8AA-4AAE-A316-78F465E4D5D1}"/>
              </a:ext>
            </a:extLst>
          </p:cNvPr>
          <p:cNvPicPr>
            <a:picLocks noChangeAspect="1"/>
          </p:cNvPicPr>
          <p:nvPr/>
        </p:nvPicPr>
        <p:blipFill>
          <a:blip r:embed="rId2"/>
          <a:stretch>
            <a:fillRect/>
          </a:stretch>
        </p:blipFill>
        <p:spPr>
          <a:xfrm>
            <a:off x="2196955" y="1311187"/>
            <a:ext cx="7798085" cy="3127357"/>
          </a:xfrm>
          <a:prstGeom prst="rect">
            <a:avLst/>
          </a:prstGeom>
        </p:spPr>
      </p:pic>
    </p:spTree>
    <p:extLst>
      <p:ext uri="{BB962C8B-B14F-4D97-AF65-F5344CB8AC3E}">
        <p14:creationId xmlns:p14="http://schemas.microsoft.com/office/powerpoint/2010/main" val="2622939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F342E47-6E1D-4EED-875B-4AB707CA5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389B6C8-7190-410D-9C80-1D385930F890}"/>
              </a:ext>
            </a:extLst>
          </p:cNvPr>
          <p:cNvSpPr>
            <a:spLocks noGrp="1"/>
          </p:cNvSpPr>
          <p:nvPr>
            <p:ph type="title"/>
          </p:nvPr>
        </p:nvSpPr>
        <p:spPr>
          <a:xfrm>
            <a:off x="1600200" y="5253849"/>
            <a:ext cx="8991600" cy="1264762"/>
          </a:xfrm>
        </p:spPr>
        <p:txBody>
          <a:bodyPr vert="horz" lIns="274320" tIns="182880" rIns="274320" bIns="182880" rtlCol="0" anchor="ctr" anchorCtr="1">
            <a:normAutofit/>
          </a:bodyPr>
          <a:lstStyle/>
          <a:p>
            <a:r>
              <a:rPr lang="en-US" sz="3200">
                <a:solidFill>
                  <a:srgbClr val="262626"/>
                </a:solidFill>
              </a:rPr>
              <a:t>OVERIVIEW OF ALL SPRINT EXECUTED</a:t>
            </a:r>
          </a:p>
        </p:txBody>
      </p:sp>
      <p:pic>
        <p:nvPicPr>
          <p:cNvPr id="31" name="Immagine 30">
            <a:extLst>
              <a:ext uri="{FF2B5EF4-FFF2-40B4-BE49-F238E27FC236}">
                <a16:creationId xmlns:a16="http://schemas.microsoft.com/office/drawing/2014/main" id="{5D4F1038-0E26-45C7-BA81-AE1D5014651D}"/>
              </a:ext>
            </a:extLst>
          </p:cNvPr>
          <p:cNvPicPr>
            <a:picLocks noChangeAspect="1"/>
          </p:cNvPicPr>
          <p:nvPr/>
        </p:nvPicPr>
        <p:blipFill>
          <a:blip r:embed="rId2"/>
          <a:srcRect/>
          <a:stretch/>
        </p:blipFill>
        <p:spPr>
          <a:xfrm>
            <a:off x="574098" y="0"/>
            <a:ext cx="3564205" cy="2673154"/>
          </a:xfrm>
          <a:prstGeom prst="rect">
            <a:avLst/>
          </a:prstGeom>
        </p:spPr>
      </p:pic>
      <p:pic>
        <p:nvPicPr>
          <p:cNvPr id="29" name="Immagine 28" descr="Immagine che contiene testo, mappa&#10;&#10;Descrizione generata automaticamente">
            <a:extLst>
              <a:ext uri="{FF2B5EF4-FFF2-40B4-BE49-F238E27FC236}">
                <a16:creationId xmlns:a16="http://schemas.microsoft.com/office/drawing/2014/main" id="{7D7E0541-ACE5-4C71-9EC5-7FDF64F780A0}"/>
              </a:ext>
            </a:extLst>
          </p:cNvPr>
          <p:cNvPicPr>
            <a:picLocks noChangeAspect="1"/>
          </p:cNvPicPr>
          <p:nvPr/>
        </p:nvPicPr>
        <p:blipFill>
          <a:blip r:embed="rId3"/>
          <a:stretch>
            <a:fillRect/>
          </a:stretch>
        </p:blipFill>
        <p:spPr>
          <a:xfrm>
            <a:off x="4313895" y="0"/>
            <a:ext cx="3564210" cy="2673156"/>
          </a:xfrm>
          <a:prstGeom prst="rect">
            <a:avLst/>
          </a:prstGeom>
        </p:spPr>
      </p:pic>
      <p:pic>
        <p:nvPicPr>
          <p:cNvPr id="27" name="Immagine 26" descr="Immagine che contiene testo, mappa&#10;&#10;Descrizione generata automaticamente">
            <a:extLst>
              <a:ext uri="{FF2B5EF4-FFF2-40B4-BE49-F238E27FC236}">
                <a16:creationId xmlns:a16="http://schemas.microsoft.com/office/drawing/2014/main" id="{253444C9-22EF-4B43-8973-C2B873A95FD1}"/>
              </a:ext>
            </a:extLst>
          </p:cNvPr>
          <p:cNvPicPr>
            <a:picLocks noChangeAspect="1"/>
          </p:cNvPicPr>
          <p:nvPr/>
        </p:nvPicPr>
        <p:blipFill>
          <a:blip r:embed="rId4"/>
          <a:stretch>
            <a:fillRect/>
          </a:stretch>
        </p:blipFill>
        <p:spPr>
          <a:xfrm>
            <a:off x="8053697" y="6"/>
            <a:ext cx="3564196" cy="2673148"/>
          </a:xfrm>
          <a:prstGeom prst="rect">
            <a:avLst/>
          </a:prstGeom>
        </p:spPr>
      </p:pic>
      <p:pic>
        <p:nvPicPr>
          <p:cNvPr id="25" name="Segnaposto contenuto 24">
            <a:extLst>
              <a:ext uri="{FF2B5EF4-FFF2-40B4-BE49-F238E27FC236}">
                <a16:creationId xmlns:a16="http://schemas.microsoft.com/office/drawing/2014/main" id="{310D4E75-F3FF-4160-92BE-28FE29A30C8C}"/>
              </a:ext>
            </a:extLst>
          </p:cNvPr>
          <p:cNvPicPr>
            <a:picLocks noGrp="1" noChangeAspect="1"/>
          </p:cNvPicPr>
          <p:nvPr>
            <p:ph idx="1"/>
          </p:nvPr>
        </p:nvPicPr>
        <p:blipFill>
          <a:blip r:embed="rId5"/>
          <a:srcRect/>
          <a:stretch/>
        </p:blipFill>
        <p:spPr>
          <a:xfrm>
            <a:off x="2559387" y="2425959"/>
            <a:ext cx="3157834" cy="2368376"/>
          </a:xfrm>
          <a:prstGeom prst="rect">
            <a:avLst/>
          </a:prstGeom>
        </p:spPr>
      </p:pic>
      <p:pic>
        <p:nvPicPr>
          <p:cNvPr id="33" name="Immagine 32">
            <a:extLst>
              <a:ext uri="{FF2B5EF4-FFF2-40B4-BE49-F238E27FC236}">
                <a16:creationId xmlns:a16="http://schemas.microsoft.com/office/drawing/2014/main" id="{471D1306-52DD-4737-86D0-C38324851892}"/>
              </a:ext>
            </a:extLst>
          </p:cNvPr>
          <p:cNvPicPr>
            <a:picLocks noChangeAspect="1"/>
          </p:cNvPicPr>
          <p:nvPr/>
        </p:nvPicPr>
        <p:blipFill>
          <a:blip r:embed="rId6"/>
          <a:srcRect/>
          <a:stretch/>
        </p:blipFill>
        <p:spPr>
          <a:xfrm>
            <a:off x="6275215" y="2389999"/>
            <a:ext cx="3205780" cy="2404335"/>
          </a:xfrm>
          <a:prstGeom prst="rect">
            <a:avLst/>
          </a:prstGeom>
        </p:spPr>
      </p:pic>
    </p:spTree>
    <p:extLst>
      <p:ext uri="{BB962C8B-B14F-4D97-AF65-F5344CB8AC3E}">
        <p14:creationId xmlns:p14="http://schemas.microsoft.com/office/powerpoint/2010/main" val="61359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1000"/>
                                        <p:tgtEl>
                                          <p:spTgt spid="25"/>
                                        </p:tgtEl>
                                      </p:cBhvr>
                                    </p:animEffect>
                                    <p:anim calcmode="lin" valueType="num">
                                      <p:cBhvr>
                                        <p:cTn id="29" dur="1000" fill="hold"/>
                                        <p:tgtEl>
                                          <p:spTgt spid="25"/>
                                        </p:tgtEl>
                                        <p:attrNameLst>
                                          <p:attrName>ppt_x</p:attrName>
                                        </p:attrNameLst>
                                      </p:cBhvr>
                                      <p:tavLst>
                                        <p:tav tm="0">
                                          <p:val>
                                            <p:strVal val="#ppt_x"/>
                                          </p:val>
                                        </p:tav>
                                        <p:tav tm="100000">
                                          <p:val>
                                            <p:strVal val="#ppt_x"/>
                                          </p:val>
                                        </p:tav>
                                      </p:tavLst>
                                    </p:anim>
                                    <p:anim calcmode="lin" valueType="num">
                                      <p:cBhvr>
                                        <p:cTn id="3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1000"/>
                                        <p:tgtEl>
                                          <p:spTgt spid="33"/>
                                        </p:tgtEl>
                                      </p:cBhvr>
                                    </p:animEffect>
                                    <p:anim calcmode="lin" valueType="num">
                                      <p:cBhvr>
                                        <p:cTn id="36" dur="1000" fill="hold"/>
                                        <p:tgtEl>
                                          <p:spTgt spid="33"/>
                                        </p:tgtEl>
                                        <p:attrNameLst>
                                          <p:attrName>ppt_x</p:attrName>
                                        </p:attrNameLst>
                                      </p:cBhvr>
                                      <p:tavLst>
                                        <p:tav tm="0">
                                          <p:val>
                                            <p:strVal val="#ppt_x"/>
                                          </p:val>
                                        </p:tav>
                                        <p:tav tm="100000">
                                          <p:val>
                                            <p:strVal val="#ppt_x"/>
                                          </p:val>
                                        </p:tav>
                                      </p:tavLst>
                                    </p:anim>
                                    <p:anim calcmode="lin" valueType="num">
                                      <p:cBhvr>
                                        <p:cTn id="3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D821C50-E8C1-4972-A077-64A1F02FC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a:extLst>
              <a:ext uri="{FF2B5EF4-FFF2-40B4-BE49-F238E27FC236}">
                <a16:creationId xmlns:a16="http://schemas.microsoft.com/office/drawing/2014/main" id="{E9C21C2F-5B38-4F4A-B33B-A9C480C84FEC}"/>
              </a:ext>
            </a:extLst>
          </p:cNvPr>
          <p:cNvPicPr>
            <a:picLocks noChangeAspect="1"/>
          </p:cNvPicPr>
          <p:nvPr/>
        </p:nvPicPr>
        <p:blipFill>
          <a:blip r:embed="rId2"/>
          <a:stretch>
            <a:fillRect/>
          </a:stretch>
        </p:blipFill>
        <p:spPr>
          <a:xfrm>
            <a:off x="2366210" y="1499615"/>
            <a:ext cx="7915425" cy="3858770"/>
          </a:xfrm>
          <a:prstGeom prst="rect">
            <a:avLst/>
          </a:prstGeom>
        </p:spPr>
      </p:pic>
      <p:sp>
        <p:nvSpPr>
          <p:cNvPr id="11" name="Oval 10">
            <a:extLst>
              <a:ext uri="{FF2B5EF4-FFF2-40B4-BE49-F238E27FC236}">
                <a16:creationId xmlns:a16="http://schemas.microsoft.com/office/drawing/2014/main" id="{4C25D72C-CBD6-4479-9043-6B4FB2A5B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892D015-9A8B-4CFE-B7B3-8225CA9A746E}"/>
              </a:ext>
            </a:extLst>
          </p:cNvPr>
          <p:cNvSpPr>
            <a:spLocks noGrp="1"/>
          </p:cNvSpPr>
          <p:nvPr>
            <p:ph type="title"/>
          </p:nvPr>
        </p:nvSpPr>
        <p:spPr>
          <a:xfrm>
            <a:off x="796972" y="789110"/>
            <a:ext cx="1828800" cy="1828800"/>
          </a:xfrm>
          <a:prstGeom prst="ellipse">
            <a:avLst/>
          </a:prstGeom>
          <a:noFill/>
          <a:ln>
            <a:solidFill>
              <a:srgbClr val="FFFFFF"/>
            </a:solidFill>
          </a:ln>
        </p:spPr>
        <p:txBody>
          <a:bodyPr vert="horz" lIns="182880" tIns="182880" rIns="182880" bIns="182880" rtlCol="0" anchor="ctr">
            <a:normAutofit/>
          </a:bodyPr>
          <a:lstStyle/>
          <a:p>
            <a:r>
              <a:rPr lang="en-US" sz="1400" dirty="0">
                <a:solidFill>
                  <a:srgbClr val="FFFFFF"/>
                </a:solidFill>
              </a:rPr>
              <a:t>Overall</a:t>
            </a:r>
            <a:br>
              <a:rPr lang="en-US" sz="1400" dirty="0">
                <a:solidFill>
                  <a:srgbClr val="FFFFFF"/>
                </a:solidFill>
              </a:rPr>
            </a:br>
            <a:r>
              <a:rPr lang="en-US" sz="1400" dirty="0">
                <a:solidFill>
                  <a:srgbClr val="FFFFFF"/>
                </a:solidFill>
              </a:rPr>
              <a:t>project</a:t>
            </a:r>
            <a:br>
              <a:rPr lang="en-US" sz="1400" dirty="0">
                <a:solidFill>
                  <a:srgbClr val="FFFFFF"/>
                </a:solidFill>
              </a:rPr>
            </a:br>
            <a:r>
              <a:rPr lang="en-US" sz="1400" dirty="0">
                <a:solidFill>
                  <a:srgbClr val="FFFFFF"/>
                </a:solidFill>
              </a:rPr>
              <a:t>chart</a:t>
            </a:r>
          </a:p>
        </p:txBody>
      </p:sp>
    </p:spTree>
    <p:extLst>
      <p:ext uri="{BB962C8B-B14F-4D97-AF65-F5344CB8AC3E}">
        <p14:creationId xmlns:p14="http://schemas.microsoft.com/office/powerpoint/2010/main" val="287603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230F7E-8196-469A-A602-9B07CE45DA16}"/>
              </a:ext>
            </a:extLst>
          </p:cNvPr>
          <p:cNvSpPr>
            <a:spLocks noGrp="1"/>
          </p:cNvSpPr>
          <p:nvPr>
            <p:ph type="title"/>
          </p:nvPr>
        </p:nvSpPr>
        <p:spPr/>
        <p:txBody>
          <a:bodyPr/>
          <a:lstStyle/>
          <a:p>
            <a:r>
              <a:rPr lang="it-IT" dirty="0"/>
              <a:t>Agile and project progress</a:t>
            </a:r>
          </a:p>
        </p:txBody>
      </p:sp>
      <p:sp>
        <p:nvSpPr>
          <p:cNvPr id="3" name="Segnaposto contenuto 2">
            <a:extLst>
              <a:ext uri="{FF2B5EF4-FFF2-40B4-BE49-F238E27FC236}">
                <a16:creationId xmlns:a16="http://schemas.microsoft.com/office/drawing/2014/main" id="{0713533B-9939-4326-A913-8124075C3738}"/>
              </a:ext>
            </a:extLst>
          </p:cNvPr>
          <p:cNvSpPr>
            <a:spLocks noGrp="1"/>
          </p:cNvSpPr>
          <p:nvPr>
            <p:ph idx="1"/>
          </p:nvPr>
        </p:nvSpPr>
        <p:spPr>
          <a:xfrm>
            <a:off x="810674" y="2875702"/>
            <a:ext cx="5923049" cy="2836940"/>
          </a:xfrm>
        </p:spPr>
        <p:txBody>
          <a:bodyPr>
            <a:normAutofit/>
          </a:bodyPr>
          <a:lstStyle/>
          <a:p>
            <a:r>
              <a:rPr lang="en-GB" dirty="0"/>
              <a:t>Reviews : </a:t>
            </a:r>
          </a:p>
          <a:p>
            <a:pPr lvl="1"/>
            <a:r>
              <a:rPr lang="en-GB" dirty="0"/>
              <a:t>Comparison between what was done and what we expected. </a:t>
            </a:r>
          </a:p>
          <a:p>
            <a:pPr lvl="1"/>
            <a:r>
              <a:rPr lang="en-GB" dirty="0"/>
              <a:t>Discussion about possible changes.</a:t>
            </a:r>
          </a:p>
          <a:p>
            <a:r>
              <a:rPr lang="en-GB" dirty="0"/>
              <a:t>Retrospectives : </a:t>
            </a:r>
          </a:p>
          <a:p>
            <a:pPr lvl="1"/>
            <a:r>
              <a:rPr lang="en-GB" dirty="0"/>
              <a:t>Pointed out critical and problematic situations in the team.</a:t>
            </a:r>
          </a:p>
          <a:p>
            <a:pPr lvl="1"/>
            <a:r>
              <a:rPr lang="en-GB" dirty="0"/>
              <a:t>Enhancement of positive behaviours.</a:t>
            </a:r>
          </a:p>
          <a:p>
            <a:pPr lvl="1"/>
            <a:r>
              <a:rPr lang="en-GB" dirty="0"/>
              <a:t>Highlighted time management aspects to be considered.</a:t>
            </a:r>
          </a:p>
        </p:txBody>
      </p:sp>
      <p:sp>
        <p:nvSpPr>
          <p:cNvPr id="4" name="CasellaDiTesto 3">
            <a:extLst>
              <a:ext uri="{FF2B5EF4-FFF2-40B4-BE49-F238E27FC236}">
                <a16:creationId xmlns:a16="http://schemas.microsoft.com/office/drawing/2014/main" id="{9D4473D0-2298-485D-B560-0290A4870767}"/>
              </a:ext>
            </a:extLst>
          </p:cNvPr>
          <p:cNvSpPr txBox="1"/>
          <p:nvPr/>
        </p:nvSpPr>
        <p:spPr>
          <a:xfrm>
            <a:off x="7095273" y="3001511"/>
            <a:ext cx="4264026" cy="2585323"/>
          </a:xfrm>
          <a:prstGeom prst="rect">
            <a:avLst/>
          </a:prstGeom>
          <a:noFill/>
        </p:spPr>
        <p:txBody>
          <a:bodyPr wrap="square" rtlCol="0">
            <a:spAutoFit/>
          </a:bodyPr>
          <a:lstStyle/>
          <a:p>
            <a:r>
              <a:rPr lang="en-GB" dirty="0"/>
              <a:t>PROS:</a:t>
            </a:r>
          </a:p>
          <a:p>
            <a:pPr marL="742950" lvl="1" indent="-285750">
              <a:buFont typeface="Arial" panose="020B0604020202020204" pitchFamily="34" charset="0"/>
              <a:buChar char="•"/>
            </a:pPr>
            <a:r>
              <a:rPr lang="en-GB" dirty="0"/>
              <a:t>Game developed in a shot time without any prior knowledge about game development.</a:t>
            </a:r>
          </a:p>
          <a:p>
            <a:pPr marL="742950" lvl="1" indent="-285750">
              <a:buFont typeface="Arial" panose="020B0604020202020204" pitchFamily="34" charset="0"/>
              <a:buChar char="•"/>
            </a:pPr>
            <a:r>
              <a:rPr lang="en-GB" dirty="0"/>
              <a:t>Efficient organization of work and collaboration of the team.</a:t>
            </a:r>
          </a:p>
          <a:p>
            <a:r>
              <a:rPr lang="en-GB" dirty="0"/>
              <a:t>CONS:</a:t>
            </a:r>
          </a:p>
          <a:p>
            <a:pPr marL="742950" lvl="1" indent="-285750">
              <a:buFont typeface="Arial" panose="020B0604020202020204" pitchFamily="34" charset="0"/>
              <a:buChar char="•"/>
            </a:pPr>
            <a:r>
              <a:rPr lang="en-GB" dirty="0"/>
              <a:t>Easy to go out of the track with respect to the individual work.</a:t>
            </a:r>
          </a:p>
        </p:txBody>
      </p:sp>
    </p:spTree>
    <p:extLst>
      <p:ext uri="{BB962C8B-B14F-4D97-AF65-F5344CB8AC3E}">
        <p14:creationId xmlns:p14="http://schemas.microsoft.com/office/powerpoint/2010/main" val="3880278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71E7EB-AB6F-41E9-817D-D7B7FEC97710}"/>
              </a:ext>
            </a:extLst>
          </p:cNvPr>
          <p:cNvSpPr>
            <a:spLocks noGrp="1"/>
          </p:cNvSpPr>
          <p:nvPr>
            <p:ph type="title"/>
          </p:nvPr>
        </p:nvSpPr>
        <p:spPr>
          <a:xfrm>
            <a:off x="2231136" y="2834640"/>
            <a:ext cx="7729728" cy="1188720"/>
          </a:xfrm>
        </p:spPr>
        <p:txBody>
          <a:bodyPr>
            <a:normAutofit/>
          </a:bodyPr>
          <a:lstStyle/>
          <a:p>
            <a:r>
              <a:rPr lang="en-GB" dirty="0"/>
              <a:t>Thanks for </a:t>
            </a:r>
            <a:r>
              <a:rPr lang="en-GB"/>
              <a:t>the attention</a:t>
            </a:r>
            <a:endParaRPr lang="en-GB" dirty="0"/>
          </a:p>
        </p:txBody>
      </p:sp>
    </p:spTree>
    <p:extLst>
      <p:ext uri="{BB962C8B-B14F-4D97-AF65-F5344CB8AC3E}">
        <p14:creationId xmlns:p14="http://schemas.microsoft.com/office/powerpoint/2010/main" val="311260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5EF36-357A-425D-A3C8-6FAF96B96C17}"/>
              </a:ext>
            </a:extLst>
          </p:cNvPr>
          <p:cNvSpPr>
            <a:spLocks noGrp="1"/>
          </p:cNvSpPr>
          <p:nvPr>
            <p:ph type="title"/>
          </p:nvPr>
        </p:nvSpPr>
        <p:spPr/>
        <p:txBody>
          <a:bodyPr/>
          <a:lstStyle/>
          <a:p>
            <a:r>
              <a:rPr lang="it-IT" dirty="0"/>
              <a:t>The </a:t>
            </a:r>
            <a:r>
              <a:rPr lang="it-IT" dirty="0" err="1"/>
              <a:t>main</a:t>
            </a:r>
            <a:r>
              <a:rPr lang="it-IT" dirty="0"/>
              <a:t> idea</a:t>
            </a:r>
          </a:p>
        </p:txBody>
      </p:sp>
      <p:sp>
        <p:nvSpPr>
          <p:cNvPr id="3" name="Segnaposto contenuto 2">
            <a:extLst>
              <a:ext uri="{FF2B5EF4-FFF2-40B4-BE49-F238E27FC236}">
                <a16:creationId xmlns:a16="http://schemas.microsoft.com/office/drawing/2014/main" id="{F6069F4C-B964-4F96-9891-1CD0C76FB3B4}"/>
              </a:ext>
            </a:extLst>
          </p:cNvPr>
          <p:cNvSpPr>
            <a:spLocks noGrp="1"/>
          </p:cNvSpPr>
          <p:nvPr>
            <p:ph idx="1"/>
          </p:nvPr>
        </p:nvSpPr>
        <p:spPr/>
        <p:txBody>
          <a:bodyPr/>
          <a:lstStyle/>
          <a:p>
            <a:r>
              <a:rPr lang="it-IT" dirty="0"/>
              <a:t>Open-world RPG.</a:t>
            </a:r>
          </a:p>
          <a:p>
            <a:r>
              <a:rPr lang="it-IT" dirty="0"/>
              <a:t>Player </a:t>
            </a:r>
            <a:r>
              <a:rPr lang="it-IT" dirty="0" err="1"/>
              <a:t>is</a:t>
            </a:r>
            <a:r>
              <a:rPr lang="it-IT" dirty="0"/>
              <a:t> a computer engineering </a:t>
            </a:r>
            <a:r>
              <a:rPr lang="it-IT" dirty="0" err="1"/>
              <a:t>student</a:t>
            </a:r>
            <a:r>
              <a:rPr lang="it-IT" dirty="0"/>
              <a:t>.</a:t>
            </a:r>
          </a:p>
          <a:p>
            <a:r>
              <a:rPr lang="it-IT" dirty="0"/>
              <a:t>The game world </a:t>
            </a:r>
            <a:r>
              <a:rPr lang="it-IT" dirty="0" err="1"/>
              <a:t>is</a:t>
            </a:r>
            <a:r>
              <a:rPr lang="it-IT" dirty="0"/>
              <a:t> the University of Salerno.</a:t>
            </a:r>
          </a:p>
          <a:p>
            <a:r>
              <a:rPr lang="it-IT" dirty="0"/>
              <a:t>The goal </a:t>
            </a:r>
            <a:r>
              <a:rPr lang="it-IT" dirty="0" err="1"/>
              <a:t>is</a:t>
            </a:r>
            <a:r>
              <a:rPr lang="it-IT" dirty="0"/>
              <a:t> to </a:t>
            </a:r>
            <a:r>
              <a:rPr lang="it-IT" dirty="0" err="1"/>
              <a:t>get</a:t>
            </a:r>
            <a:r>
              <a:rPr lang="it-IT" dirty="0"/>
              <a:t> a degree.</a:t>
            </a:r>
          </a:p>
          <a:p>
            <a:r>
              <a:rPr lang="it-IT" dirty="0"/>
              <a:t>Tasks </a:t>
            </a:r>
            <a:r>
              <a:rPr lang="it-IT" dirty="0" err="1"/>
              <a:t>consist</a:t>
            </a:r>
            <a:r>
              <a:rPr lang="it-IT" dirty="0"/>
              <a:t> of </a:t>
            </a:r>
            <a:r>
              <a:rPr lang="it-IT" dirty="0" err="1"/>
              <a:t>exams</a:t>
            </a:r>
            <a:r>
              <a:rPr lang="it-IT" dirty="0"/>
              <a:t> to be </a:t>
            </a:r>
            <a:r>
              <a:rPr lang="it-IT" dirty="0" err="1"/>
              <a:t>passed</a:t>
            </a:r>
            <a:r>
              <a:rPr lang="it-IT" dirty="0"/>
              <a:t> and items to be </a:t>
            </a:r>
            <a:r>
              <a:rPr lang="it-IT" dirty="0" err="1"/>
              <a:t>picked</a:t>
            </a:r>
            <a:r>
              <a:rPr lang="it-IT" dirty="0"/>
              <a:t>.</a:t>
            </a:r>
          </a:p>
          <a:p>
            <a:r>
              <a:rPr lang="it-IT" dirty="0"/>
              <a:t>The player </a:t>
            </a:r>
            <a:r>
              <a:rPr lang="it-IT" dirty="0" err="1"/>
              <a:t>has</a:t>
            </a:r>
            <a:r>
              <a:rPr lang="it-IT" dirty="0"/>
              <a:t> to </a:t>
            </a:r>
            <a:r>
              <a:rPr lang="it-IT" dirty="0" err="1"/>
              <a:t>manage</a:t>
            </a:r>
            <a:r>
              <a:rPr lang="it-IT" dirty="0"/>
              <a:t> </a:t>
            </a:r>
            <a:r>
              <a:rPr lang="it-IT" dirty="0" err="1"/>
              <a:t>its</a:t>
            </a:r>
            <a:r>
              <a:rPr lang="it-IT" dirty="0"/>
              <a:t> </a:t>
            </a:r>
            <a:r>
              <a:rPr lang="it-IT" dirty="0" err="1"/>
              <a:t>own</a:t>
            </a:r>
            <a:r>
              <a:rPr lang="it-IT" dirty="0"/>
              <a:t> status (</a:t>
            </a:r>
            <a:r>
              <a:rPr lang="it-IT" dirty="0" err="1"/>
              <a:t>health</a:t>
            </a:r>
            <a:r>
              <a:rPr lang="it-IT" dirty="0"/>
              <a:t>, stress, </a:t>
            </a:r>
            <a:r>
              <a:rPr lang="it-IT" dirty="0" err="1"/>
              <a:t>hunger</a:t>
            </a:r>
            <a:r>
              <a:rPr lang="it-IT" dirty="0"/>
              <a:t>).</a:t>
            </a:r>
          </a:p>
        </p:txBody>
      </p:sp>
    </p:spTree>
    <p:extLst>
      <p:ext uri="{BB962C8B-B14F-4D97-AF65-F5344CB8AC3E}">
        <p14:creationId xmlns:p14="http://schemas.microsoft.com/office/powerpoint/2010/main" val="532235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screenshot&#10;&#10;Descrizione generata automaticamente">
            <a:extLst>
              <a:ext uri="{FF2B5EF4-FFF2-40B4-BE49-F238E27FC236}">
                <a16:creationId xmlns:a16="http://schemas.microsoft.com/office/drawing/2014/main" id="{136C6BF3-7C6C-49E1-8663-C1ADA121C294}"/>
              </a:ext>
            </a:extLst>
          </p:cNvPr>
          <p:cNvPicPr>
            <a:picLocks noChangeAspect="1"/>
          </p:cNvPicPr>
          <p:nvPr/>
        </p:nvPicPr>
        <p:blipFill>
          <a:blip r:embed="rId2"/>
          <a:stretch>
            <a:fillRect/>
          </a:stretch>
        </p:blipFill>
        <p:spPr>
          <a:xfrm>
            <a:off x="5019868" y="4268573"/>
            <a:ext cx="2913702" cy="1258624"/>
          </a:xfrm>
          <a:prstGeom prst="rect">
            <a:avLst/>
          </a:prstGeom>
          <a:ln>
            <a:solidFill>
              <a:srgbClr val="404040"/>
            </a:solidFill>
          </a:ln>
        </p:spPr>
      </p:pic>
      <p:pic>
        <p:nvPicPr>
          <p:cNvPr id="7" name="Immagine 6" descr="Immagine che contiene schermo, segnale&#10;&#10;Descrizione generata automaticamente">
            <a:extLst>
              <a:ext uri="{FF2B5EF4-FFF2-40B4-BE49-F238E27FC236}">
                <a16:creationId xmlns:a16="http://schemas.microsoft.com/office/drawing/2014/main" id="{1D085C47-D56D-491E-881F-6F48018BE6DC}"/>
              </a:ext>
            </a:extLst>
          </p:cNvPr>
          <p:cNvPicPr>
            <a:picLocks noChangeAspect="1"/>
          </p:cNvPicPr>
          <p:nvPr/>
        </p:nvPicPr>
        <p:blipFill>
          <a:blip r:embed="rId3"/>
          <a:stretch>
            <a:fillRect/>
          </a:stretch>
        </p:blipFill>
        <p:spPr>
          <a:xfrm>
            <a:off x="8836196" y="362228"/>
            <a:ext cx="2739332" cy="1956665"/>
          </a:xfrm>
          <a:prstGeom prst="rect">
            <a:avLst/>
          </a:prstGeom>
          <a:ln>
            <a:solidFill>
              <a:srgbClr val="404040"/>
            </a:solidFill>
          </a:ln>
        </p:spPr>
      </p:pic>
      <p:pic>
        <p:nvPicPr>
          <p:cNvPr id="9" name="Immagine 8" descr="Immagine che contiene testo, mappa&#10;&#10;Descrizione generata automaticamente">
            <a:extLst>
              <a:ext uri="{FF2B5EF4-FFF2-40B4-BE49-F238E27FC236}">
                <a16:creationId xmlns:a16="http://schemas.microsoft.com/office/drawing/2014/main" id="{AC37AD4F-60E7-4039-B559-ABCCDADCF8D4}"/>
              </a:ext>
            </a:extLst>
          </p:cNvPr>
          <p:cNvPicPr>
            <a:picLocks noChangeAspect="1"/>
          </p:cNvPicPr>
          <p:nvPr/>
        </p:nvPicPr>
        <p:blipFill>
          <a:blip r:embed="rId4"/>
          <a:stretch>
            <a:fillRect/>
          </a:stretch>
        </p:blipFill>
        <p:spPr>
          <a:xfrm>
            <a:off x="2490664" y="147433"/>
            <a:ext cx="3876508" cy="2185636"/>
          </a:xfrm>
          <a:prstGeom prst="rect">
            <a:avLst/>
          </a:prstGeom>
          <a:ln>
            <a:solidFill>
              <a:srgbClr val="404040"/>
            </a:solidFill>
          </a:ln>
        </p:spPr>
      </p:pic>
      <p:pic>
        <p:nvPicPr>
          <p:cNvPr id="11" name="Immagine 10">
            <a:extLst>
              <a:ext uri="{FF2B5EF4-FFF2-40B4-BE49-F238E27FC236}">
                <a16:creationId xmlns:a16="http://schemas.microsoft.com/office/drawing/2014/main" id="{B40D90D2-B685-4C13-A3C7-7F563EB3E8F4}"/>
              </a:ext>
            </a:extLst>
          </p:cNvPr>
          <p:cNvPicPr>
            <a:picLocks noChangeAspect="1"/>
          </p:cNvPicPr>
          <p:nvPr/>
        </p:nvPicPr>
        <p:blipFill>
          <a:blip r:embed="rId5"/>
          <a:stretch>
            <a:fillRect/>
          </a:stretch>
        </p:blipFill>
        <p:spPr>
          <a:xfrm>
            <a:off x="76968" y="4810292"/>
            <a:ext cx="2292424" cy="1725014"/>
          </a:xfrm>
          <a:prstGeom prst="rect">
            <a:avLst/>
          </a:prstGeom>
          <a:ln>
            <a:solidFill>
              <a:srgbClr val="404040"/>
            </a:solidFill>
          </a:ln>
        </p:spPr>
      </p:pic>
      <p:pic>
        <p:nvPicPr>
          <p:cNvPr id="13" name="Immagine 12" descr="Immagine che contiene testo&#10;&#10;Descrizione generata automaticamente">
            <a:extLst>
              <a:ext uri="{FF2B5EF4-FFF2-40B4-BE49-F238E27FC236}">
                <a16:creationId xmlns:a16="http://schemas.microsoft.com/office/drawing/2014/main" id="{2EB0E694-C03F-40EB-9D41-547E9ABCD476}"/>
              </a:ext>
            </a:extLst>
          </p:cNvPr>
          <p:cNvPicPr>
            <a:picLocks noChangeAspect="1"/>
          </p:cNvPicPr>
          <p:nvPr/>
        </p:nvPicPr>
        <p:blipFill>
          <a:blip r:embed="rId6"/>
          <a:stretch>
            <a:fillRect/>
          </a:stretch>
        </p:blipFill>
        <p:spPr>
          <a:xfrm>
            <a:off x="2487424" y="2436514"/>
            <a:ext cx="2394858" cy="2865048"/>
          </a:xfrm>
          <a:prstGeom prst="rect">
            <a:avLst/>
          </a:prstGeom>
          <a:ln>
            <a:solidFill>
              <a:srgbClr val="404040"/>
            </a:solidFill>
          </a:ln>
        </p:spPr>
      </p:pic>
      <p:pic>
        <p:nvPicPr>
          <p:cNvPr id="19" name="Immagine 18" descr="Immagine che contiene screenshot, nero, segnale, via&#10;&#10;Descrizione generata automaticamente">
            <a:extLst>
              <a:ext uri="{FF2B5EF4-FFF2-40B4-BE49-F238E27FC236}">
                <a16:creationId xmlns:a16="http://schemas.microsoft.com/office/drawing/2014/main" id="{199E5FF8-7B7D-46D5-A67E-E7C7B8678A1D}"/>
              </a:ext>
            </a:extLst>
          </p:cNvPr>
          <p:cNvPicPr>
            <a:picLocks noChangeAspect="1"/>
          </p:cNvPicPr>
          <p:nvPr/>
        </p:nvPicPr>
        <p:blipFill>
          <a:blip r:embed="rId7"/>
          <a:stretch>
            <a:fillRect/>
          </a:stretch>
        </p:blipFill>
        <p:spPr>
          <a:xfrm>
            <a:off x="200525" y="2090399"/>
            <a:ext cx="2149313" cy="2607263"/>
          </a:xfrm>
          <a:prstGeom prst="rect">
            <a:avLst/>
          </a:prstGeom>
          <a:ln>
            <a:solidFill>
              <a:srgbClr val="404040"/>
            </a:solidFill>
          </a:ln>
        </p:spPr>
      </p:pic>
      <p:pic>
        <p:nvPicPr>
          <p:cNvPr id="21" name="Immagine 20" descr="Immagine che contiene screenshot&#10;&#10;Descrizione generata automaticamente">
            <a:extLst>
              <a:ext uri="{FF2B5EF4-FFF2-40B4-BE49-F238E27FC236}">
                <a16:creationId xmlns:a16="http://schemas.microsoft.com/office/drawing/2014/main" id="{7E4B850F-C7CD-4D0C-A5F5-E7FD2F0EF93D}"/>
              </a:ext>
            </a:extLst>
          </p:cNvPr>
          <p:cNvPicPr>
            <a:picLocks noChangeAspect="1"/>
          </p:cNvPicPr>
          <p:nvPr/>
        </p:nvPicPr>
        <p:blipFill rotWithShape="1">
          <a:blip r:embed="rId8"/>
          <a:srcRect l="1959" r="9737"/>
          <a:stretch/>
        </p:blipFill>
        <p:spPr>
          <a:xfrm>
            <a:off x="107269" y="147433"/>
            <a:ext cx="2231821" cy="1830336"/>
          </a:xfrm>
          <a:prstGeom prst="rect">
            <a:avLst/>
          </a:prstGeom>
          <a:ln>
            <a:solidFill>
              <a:srgbClr val="404040"/>
            </a:solidFill>
          </a:ln>
        </p:spPr>
      </p:pic>
      <p:pic>
        <p:nvPicPr>
          <p:cNvPr id="23" name="Immagine 22" descr="Immagine che contiene gruppo&#10;&#10;Descrizione generata automaticamente">
            <a:extLst>
              <a:ext uri="{FF2B5EF4-FFF2-40B4-BE49-F238E27FC236}">
                <a16:creationId xmlns:a16="http://schemas.microsoft.com/office/drawing/2014/main" id="{A239750C-29D9-4368-A2E4-EB2D85BD304E}"/>
              </a:ext>
            </a:extLst>
          </p:cNvPr>
          <p:cNvPicPr>
            <a:picLocks noChangeAspect="1"/>
          </p:cNvPicPr>
          <p:nvPr/>
        </p:nvPicPr>
        <p:blipFill>
          <a:blip r:embed="rId9"/>
          <a:stretch>
            <a:fillRect/>
          </a:stretch>
        </p:blipFill>
        <p:spPr>
          <a:xfrm>
            <a:off x="4818227" y="5651863"/>
            <a:ext cx="2777770" cy="1045668"/>
          </a:xfrm>
          <a:prstGeom prst="rect">
            <a:avLst/>
          </a:prstGeom>
          <a:ln>
            <a:solidFill>
              <a:srgbClr val="404040"/>
            </a:solidFill>
          </a:ln>
        </p:spPr>
      </p:pic>
      <p:pic>
        <p:nvPicPr>
          <p:cNvPr id="25" name="Immagine 24" descr="Immagine che contiene testo&#10;&#10;Descrizione generata automaticamente">
            <a:extLst>
              <a:ext uri="{FF2B5EF4-FFF2-40B4-BE49-F238E27FC236}">
                <a16:creationId xmlns:a16="http://schemas.microsoft.com/office/drawing/2014/main" id="{E1FD5763-11B1-479D-A5EB-ED92A2BD92F5}"/>
              </a:ext>
            </a:extLst>
          </p:cNvPr>
          <p:cNvPicPr>
            <a:picLocks noChangeAspect="1"/>
          </p:cNvPicPr>
          <p:nvPr/>
        </p:nvPicPr>
        <p:blipFill>
          <a:blip r:embed="rId10"/>
          <a:stretch>
            <a:fillRect/>
          </a:stretch>
        </p:blipFill>
        <p:spPr>
          <a:xfrm>
            <a:off x="5013331" y="2418893"/>
            <a:ext cx="3645166" cy="1725014"/>
          </a:xfrm>
          <a:prstGeom prst="rect">
            <a:avLst/>
          </a:prstGeom>
          <a:ln>
            <a:solidFill>
              <a:srgbClr val="404040"/>
            </a:solidFill>
          </a:ln>
        </p:spPr>
      </p:pic>
      <p:pic>
        <p:nvPicPr>
          <p:cNvPr id="27" name="Immagine 26">
            <a:extLst>
              <a:ext uri="{FF2B5EF4-FFF2-40B4-BE49-F238E27FC236}">
                <a16:creationId xmlns:a16="http://schemas.microsoft.com/office/drawing/2014/main" id="{470CFCD4-5CD9-4571-9CD8-961837A91100}"/>
              </a:ext>
            </a:extLst>
          </p:cNvPr>
          <p:cNvPicPr>
            <a:picLocks noChangeAspect="1"/>
          </p:cNvPicPr>
          <p:nvPr/>
        </p:nvPicPr>
        <p:blipFill>
          <a:blip r:embed="rId11"/>
          <a:stretch>
            <a:fillRect/>
          </a:stretch>
        </p:blipFill>
        <p:spPr>
          <a:xfrm>
            <a:off x="8836196" y="2418893"/>
            <a:ext cx="1173670" cy="1671442"/>
          </a:xfrm>
          <a:prstGeom prst="rect">
            <a:avLst/>
          </a:prstGeom>
          <a:ln>
            <a:solidFill>
              <a:srgbClr val="404040"/>
            </a:solidFill>
          </a:ln>
        </p:spPr>
      </p:pic>
      <p:pic>
        <p:nvPicPr>
          <p:cNvPr id="29" name="Immagine 28" descr="Immagine che contiene testo&#10;&#10;Descrizione generata automaticamente">
            <a:extLst>
              <a:ext uri="{FF2B5EF4-FFF2-40B4-BE49-F238E27FC236}">
                <a16:creationId xmlns:a16="http://schemas.microsoft.com/office/drawing/2014/main" id="{DE88D8C5-5F11-4C65-A29D-9BD8A89AC89E}"/>
              </a:ext>
            </a:extLst>
          </p:cNvPr>
          <p:cNvPicPr>
            <a:picLocks noChangeAspect="1"/>
          </p:cNvPicPr>
          <p:nvPr/>
        </p:nvPicPr>
        <p:blipFill rotWithShape="1">
          <a:blip r:embed="rId12"/>
          <a:srcRect l="20738" t="2827"/>
          <a:stretch/>
        </p:blipFill>
        <p:spPr>
          <a:xfrm>
            <a:off x="6531696" y="317871"/>
            <a:ext cx="2139976" cy="2015198"/>
          </a:xfrm>
          <a:prstGeom prst="rect">
            <a:avLst/>
          </a:prstGeom>
          <a:ln>
            <a:solidFill>
              <a:srgbClr val="404040"/>
            </a:solidFill>
          </a:ln>
        </p:spPr>
      </p:pic>
      <p:sp>
        <p:nvSpPr>
          <p:cNvPr id="32" name="Rettangolo 31">
            <a:extLst>
              <a:ext uri="{FF2B5EF4-FFF2-40B4-BE49-F238E27FC236}">
                <a16:creationId xmlns:a16="http://schemas.microsoft.com/office/drawing/2014/main" id="{82321323-79FD-4499-85B2-B74450E366DF}"/>
              </a:ext>
            </a:extLst>
          </p:cNvPr>
          <p:cNvSpPr/>
          <p:nvPr/>
        </p:nvSpPr>
        <p:spPr>
          <a:xfrm>
            <a:off x="8378441" y="5741481"/>
            <a:ext cx="3057825" cy="1000859"/>
          </a:xfrm>
          <a:prstGeom prst="rect">
            <a:avLst/>
          </a:prstGeom>
          <a:solidFill>
            <a:schemeClr val="bg1"/>
          </a:solidFill>
          <a:ln w="28575">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CasellaDiTesto 29">
            <a:extLst>
              <a:ext uri="{FF2B5EF4-FFF2-40B4-BE49-F238E27FC236}">
                <a16:creationId xmlns:a16="http://schemas.microsoft.com/office/drawing/2014/main" id="{CF458C64-4B60-4F5C-9208-AD12BAB146CF}"/>
              </a:ext>
            </a:extLst>
          </p:cNvPr>
          <p:cNvSpPr txBox="1"/>
          <p:nvPr/>
        </p:nvSpPr>
        <p:spPr>
          <a:xfrm>
            <a:off x="9212387" y="6057244"/>
            <a:ext cx="1389932" cy="369332"/>
          </a:xfrm>
          <a:prstGeom prst="rect">
            <a:avLst/>
          </a:prstGeom>
          <a:noFill/>
        </p:spPr>
        <p:txBody>
          <a:bodyPr wrap="none" rtlCol="0">
            <a:spAutoFit/>
          </a:bodyPr>
          <a:lstStyle/>
          <a:p>
            <a:r>
              <a:rPr lang="it-IT" dirty="0"/>
              <a:t>TOTAL UML</a:t>
            </a:r>
          </a:p>
        </p:txBody>
      </p:sp>
      <p:pic>
        <p:nvPicPr>
          <p:cNvPr id="34" name="Immagine 33" descr="Immagine che contiene testo&#10;&#10;Descrizione generata automaticamente">
            <a:extLst>
              <a:ext uri="{FF2B5EF4-FFF2-40B4-BE49-F238E27FC236}">
                <a16:creationId xmlns:a16="http://schemas.microsoft.com/office/drawing/2014/main" id="{3E757806-72BE-4F65-8961-1811951046F2}"/>
              </a:ext>
            </a:extLst>
          </p:cNvPr>
          <p:cNvPicPr>
            <a:picLocks noChangeAspect="1"/>
          </p:cNvPicPr>
          <p:nvPr/>
        </p:nvPicPr>
        <p:blipFill>
          <a:blip r:embed="rId13"/>
          <a:stretch>
            <a:fillRect/>
          </a:stretch>
        </p:blipFill>
        <p:spPr>
          <a:xfrm>
            <a:off x="2516525" y="5405007"/>
            <a:ext cx="2134486" cy="1292524"/>
          </a:xfrm>
          <a:prstGeom prst="rect">
            <a:avLst/>
          </a:prstGeom>
          <a:ln>
            <a:solidFill>
              <a:srgbClr val="404040"/>
            </a:solidFill>
          </a:ln>
        </p:spPr>
      </p:pic>
      <p:pic>
        <p:nvPicPr>
          <p:cNvPr id="35" name="Immagine 34">
            <a:extLst>
              <a:ext uri="{FF2B5EF4-FFF2-40B4-BE49-F238E27FC236}">
                <a16:creationId xmlns:a16="http://schemas.microsoft.com/office/drawing/2014/main" id="{17D21A57-B66B-4235-A2C1-1226738878FC}"/>
              </a:ext>
            </a:extLst>
          </p:cNvPr>
          <p:cNvPicPr>
            <a:picLocks noChangeAspect="1"/>
          </p:cNvPicPr>
          <p:nvPr/>
        </p:nvPicPr>
        <p:blipFill>
          <a:blip r:embed="rId14"/>
          <a:stretch>
            <a:fillRect/>
          </a:stretch>
        </p:blipFill>
        <p:spPr>
          <a:xfrm>
            <a:off x="8071156" y="4241250"/>
            <a:ext cx="3645166" cy="1369066"/>
          </a:xfrm>
          <a:prstGeom prst="rect">
            <a:avLst/>
          </a:prstGeom>
          <a:ln>
            <a:solidFill>
              <a:srgbClr val="404040"/>
            </a:solidFill>
          </a:ln>
        </p:spPr>
      </p:pic>
    </p:spTree>
    <p:extLst>
      <p:ext uri="{BB962C8B-B14F-4D97-AF65-F5344CB8AC3E}">
        <p14:creationId xmlns:p14="http://schemas.microsoft.com/office/powerpoint/2010/main" val="117305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ED2A1F-D587-4CCE-AB96-3294303C0C17}"/>
              </a:ext>
            </a:extLst>
          </p:cNvPr>
          <p:cNvSpPr>
            <a:spLocks noGrp="1"/>
          </p:cNvSpPr>
          <p:nvPr>
            <p:ph type="title"/>
          </p:nvPr>
        </p:nvSpPr>
        <p:spPr>
          <a:xfrm>
            <a:off x="2407599" y="4892040"/>
            <a:ext cx="7729728" cy="1188720"/>
          </a:xfrm>
        </p:spPr>
        <p:txBody>
          <a:bodyPr vert="horz" lIns="182880" tIns="182880" rIns="182880" bIns="182880" rtlCol="0" anchor="ctr">
            <a:normAutofit/>
          </a:bodyPr>
          <a:lstStyle/>
          <a:p>
            <a:r>
              <a:rPr lang="en-US" dirty="0"/>
              <a:t>SOFTWARE ARCHITECTURE</a:t>
            </a:r>
          </a:p>
        </p:txBody>
      </p:sp>
      <p:pic>
        <p:nvPicPr>
          <p:cNvPr id="10" name="Immagine 9">
            <a:extLst>
              <a:ext uri="{FF2B5EF4-FFF2-40B4-BE49-F238E27FC236}">
                <a16:creationId xmlns:a16="http://schemas.microsoft.com/office/drawing/2014/main" id="{900F127B-62A1-41AB-852B-478B2607EF03}"/>
              </a:ext>
            </a:extLst>
          </p:cNvPr>
          <p:cNvPicPr>
            <a:picLocks noChangeAspect="1"/>
          </p:cNvPicPr>
          <p:nvPr/>
        </p:nvPicPr>
        <p:blipFill rotWithShape="1">
          <a:blip r:embed="rId3"/>
          <a:srcRect b="1316"/>
          <a:stretch/>
        </p:blipFill>
        <p:spPr>
          <a:xfrm>
            <a:off x="20" y="10"/>
            <a:ext cx="12191980" cy="4571990"/>
          </a:xfrm>
          <a:prstGeom prst="rect">
            <a:avLst/>
          </a:prstGeom>
        </p:spPr>
      </p:pic>
      <p:sp>
        <p:nvSpPr>
          <p:cNvPr id="11" name="Rettangolo 10">
            <a:extLst>
              <a:ext uri="{FF2B5EF4-FFF2-40B4-BE49-F238E27FC236}">
                <a16:creationId xmlns:a16="http://schemas.microsoft.com/office/drawing/2014/main" id="{42B3608D-15C5-408D-ADD9-CA994A91EAF8}"/>
              </a:ext>
            </a:extLst>
          </p:cNvPr>
          <p:cNvSpPr/>
          <p:nvPr/>
        </p:nvSpPr>
        <p:spPr>
          <a:xfrm>
            <a:off x="10059644" y="2647100"/>
            <a:ext cx="1930193" cy="3666925"/>
          </a:xfrm>
          <a:prstGeom prst="rect">
            <a:avLst/>
          </a:prstGeom>
          <a:solidFill>
            <a:schemeClr val="bg1"/>
          </a:solidFill>
          <a:ln w="5715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it-IT" dirty="0">
              <a:solidFill>
                <a:schemeClr val="tx1"/>
              </a:solidFill>
            </a:endParaRPr>
          </a:p>
          <a:p>
            <a:pPr marL="285750" indent="-285750">
              <a:buFont typeface="Arial" panose="020B0604020202020204" pitchFamily="34" charset="0"/>
              <a:buChar char="•"/>
            </a:pPr>
            <a:r>
              <a:rPr lang="it-IT" dirty="0">
                <a:solidFill>
                  <a:schemeClr val="tx1"/>
                </a:solidFill>
              </a:rPr>
              <a:t>SINGLETON</a:t>
            </a:r>
          </a:p>
          <a:p>
            <a:pPr marL="285750" indent="-285750">
              <a:buFont typeface="Arial" panose="020B0604020202020204" pitchFamily="34" charset="0"/>
              <a:buChar char="•"/>
            </a:pPr>
            <a:r>
              <a:rPr lang="it-IT" dirty="0">
                <a:solidFill>
                  <a:schemeClr val="tx1"/>
                </a:solidFill>
              </a:rPr>
              <a:t>FACADE</a:t>
            </a:r>
          </a:p>
          <a:p>
            <a:pPr marL="285750" indent="-285750">
              <a:buFont typeface="Arial" panose="020B0604020202020204" pitchFamily="34" charset="0"/>
              <a:buChar char="•"/>
            </a:pPr>
            <a:r>
              <a:rPr lang="it-IT" dirty="0">
                <a:solidFill>
                  <a:schemeClr val="tx1"/>
                </a:solidFill>
              </a:rPr>
              <a:t>FACTORY METHOD</a:t>
            </a:r>
          </a:p>
          <a:p>
            <a:pPr marL="285750" indent="-285750">
              <a:buFont typeface="Arial" panose="020B0604020202020204" pitchFamily="34" charset="0"/>
              <a:buChar char="•"/>
            </a:pPr>
            <a:r>
              <a:rPr lang="it-IT" dirty="0">
                <a:solidFill>
                  <a:schemeClr val="tx1"/>
                </a:solidFill>
              </a:rPr>
              <a:t>STATE</a:t>
            </a:r>
          </a:p>
          <a:p>
            <a:pPr marL="285750" indent="-285750">
              <a:buFont typeface="Arial" panose="020B0604020202020204" pitchFamily="34" charset="0"/>
              <a:buChar char="•"/>
            </a:pPr>
            <a:r>
              <a:rPr lang="it-IT" dirty="0">
                <a:solidFill>
                  <a:schemeClr val="tx1"/>
                </a:solidFill>
              </a:rPr>
              <a:t>VISITOR</a:t>
            </a:r>
          </a:p>
          <a:p>
            <a:pPr marL="285750" indent="-285750">
              <a:buFont typeface="Arial" panose="020B0604020202020204" pitchFamily="34" charset="0"/>
              <a:buChar char="•"/>
            </a:pPr>
            <a:r>
              <a:rPr lang="it-IT" dirty="0">
                <a:solidFill>
                  <a:schemeClr val="tx1"/>
                </a:solidFill>
              </a:rPr>
              <a:t>ITERATOR</a:t>
            </a:r>
          </a:p>
          <a:p>
            <a:pPr marL="285750" indent="-285750">
              <a:buFont typeface="Arial" panose="020B0604020202020204" pitchFamily="34" charset="0"/>
              <a:buChar char="•"/>
            </a:pPr>
            <a:r>
              <a:rPr lang="it-IT" dirty="0">
                <a:solidFill>
                  <a:schemeClr val="tx1"/>
                </a:solidFill>
              </a:rPr>
              <a:t>PROXY</a:t>
            </a:r>
          </a:p>
          <a:p>
            <a:pPr marL="285750" indent="-285750">
              <a:buFont typeface="Arial" panose="020B0604020202020204" pitchFamily="34" charset="0"/>
              <a:buChar char="•"/>
            </a:pPr>
            <a:r>
              <a:rPr lang="it-IT" dirty="0">
                <a:solidFill>
                  <a:schemeClr val="tx1"/>
                </a:solidFill>
              </a:rPr>
              <a:t>COMMAND</a:t>
            </a:r>
          </a:p>
          <a:p>
            <a:pPr marL="285750" indent="-285750">
              <a:buFont typeface="Arial" panose="020B0604020202020204" pitchFamily="34" charset="0"/>
              <a:buChar char="•"/>
            </a:pPr>
            <a:r>
              <a:rPr lang="it-IT" dirty="0">
                <a:solidFill>
                  <a:schemeClr val="tx1"/>
                </a:solidFill>
              </a:rPr>
              <a:t>MEDIATOR</a:t>
            </a:r>
          </a:p>
          <a:p>
            <a:pPr marL="285750" indent="-285750">
              <a:buFont typeface="Arial" panose="020B0604020202020204" pitchFamily="34" charset="0"/>
              <a:buChar char="•"/>
            </a:pPr>
            <a:r>
              <a:rPr lang="it-IT" dirty="0">
                <a:solidFill>
                  <a:schemeClr val="tx1"/>
                </a:solidFill>
              </a:rPr>
              <a:t>STRATEGY</a:t>
            </a:r>
          </a:p>
          <a:p>
            <a:pPr marL="285750" indent="-285750">
              <a:buFont typeface="Arial" panose="020B0604020202020204" pitchFamily="34" charset="0"/>
              <a:buChar char="•"/>
            </a:pPr>
            <a:r>
              <a:rPr lang="it-IT" dirty="0">
                <a:solidFill>
                  <a:schemeClr val="tx1"/>
                </a:solidFill>
              </a:rPr>
              <a:t>ADAPTER</a:t>
            </a:r>
          </a:p>
          <a:p>
            <a:pPr marL="285750" indent="-285750">
              <a:buFont typeface="Arial" panose="020B0604020202020204" pitchFamily="34" charset="0"/>
              <a:buChar char="•"/>
            </a:pPr>
            <a:endParaRPr lang="it-IT" dirty="0">
              <a:solidFill>
                <a:schemeClr val="tx1"/>
              </a:solidFill>
            </a:endParaRPr>
          </a:p>
        </p:txBody>
      </p:sp>
    </p:spTree>
    <p:extLst>
      <p:ext uri="{BB962C8B-B14F-4D97-AF65-F5344CB8AC3E}">
        <p14:creationId xmlns:p14="http://schemas.microsoft.com/office/powerpoint/2010/main" val="66865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7DC42-C7DE-470E-A8DF-A3090FCA08CF}"/>
              </a:ext>
            </a:extLst>
          </p:cNvPr>
          <p:cNvSpPr>
            <a:spLocks noGrp="1"/>
          </p:cNvSpPr>
          <p:nvPr>
            <p:ph type="title"/>
          </p:nvPr>
        </p:nvSpPr>
        <p:spPr>
          <a:xfrm>
            <a:off x="804671" y="2979169"/>
            <a:ext cx="4486656" cy="1141497"/>
          </a:xfrm>
        </p:spPr>
        <p:txBody>
          <a:bodyPr/>
          <a:lstStyle/>
          <a:p>
            <a:r>
              <a:rPr lang="it-IT" dirty="0"/>
              <a:t>USED SOFTWARE</a:t>
            </a:r>
          </a:p>
        </p:txBody>
      </p:sp>
      <p:sp>
        <p:nvSpPr>
          <p:cNvPr id="3" name="Segnaposto contenuto 2">
            <a:extLst>
              <a:ext uri="{FF2B5EF4-FFF2-40B4-BE49-F238E27FC236}">
                <a16:creationId xmlns:a16="http://schemas.microsoft.com/office/drawing/2014/main" id="{8C7D8013-FC6F-4DB3-BB86-7DEC8ED5DE96}"/>
              </a:ext>
            </a:extLst>
          </p:cNvPr>
          <p:cNvSpPr>
            <a:spLocks noGrp="1"/>
          </p:cNvSpPr>
          <p:nvPr>
            <p:ph idx="1"/>
          </p:nvPr>
        </p:nvSpPr>
        <p:spPr>
          <a:xfrm>
            <a:off x="6900675" y="1374746"/>
            <a:ext cx="4815840" cy="4350342"/>
          </a:xfrm>
        </p:spPr>
        <p:txBody>
          <a:bodyPr>
            <a:normAutofit fontScale="70000" lnSpcReduction="20000"/>
          </a:bodyPr>
          <a:lstStyle/>
          <a:p>
            <a:r>
              <a:rPr lang="it-IT" sz="4000" dirty="0"/>
              <a:t>Apache </a:t>
            </a:r>
            <a:r>
              <a:rPr lang="it-IT" sz="4000" dirty="0" err="1"/>
              <a:t>Netbeans</a:t>
            </a:r>
            <a:endParaRPr lang="it-IT" sz="4000" dirty="0"/>
          </a:p>
          <a:p>
            <a:r>
              <a:rPr lang="it-IT" sz="4000" dirty="0"/>
              <a:t>GitHub</a:t>
            </a:r>
          </a:p>
          <a:p>
            <a:r>
              <a:rPr lang="it-IT" sz="4000" dirty="0" err="1"/>
              <a:t>Tiled</a:t>
            </a:r>
            <a:endParaRPr lang="it-IT" sz="4000" dirty="0"/>
          </a:p>
          <a:p>
            <a:r>
              <a:rPr lang="it-IT" sz="4000" dirty="0"/>
              <a:t>Adobe Photoshop</a:t>
            </a:r>
          </a:p>
          <a:p>
            <a:r>
              <a:rPr lang="it-IT" sz="4000" dirty="0" err="1"/>
              <a:t>Gimp</a:t>
            </a:r>
            <a:endParaRPr lang="it-IT" sz="4000" dirty="0"/>
          </a:p>
          <a:p>
            <a:r>
              <a:rPr lang="it-IT" sz="4000" dirty="0" err="1"/>
              <a:t>StarUML</a:t>
            </a:r>
            <a:endParaRPr lang="it-IT" sz="4000" dirty="0"/>
          </a:p>
          <a:p>
            <a:r>
              <a:rPr lang="it-IT" sz="4000" dirty="0" err="1"/>
              <a:t>Lucid</a:t>
            </a:r>
            <a:r>
              <a:rPr lang="it-IT" sz="4000" dirty="0"/>
              <a:t> Chart</a:t>
            </a:r>
          </a:p>
          <a:p>
            <a:r>
              <a:rPr lang="it-IT" sz="4000" dirty="0"/>
              <a:t>Nitrite </a:t>
            </a:r>
          </a:p>
          <a:p>
            <a:r>
              <a:rPr lang="it-IT" sz="4000" dirty="0" err="1"/>
              <a:t>XPath</a:t>
            </a:r>
            <a:endParaRPr lang="it-IT" sz="4000" dirty="0"/>
          </a:p>
          <a:p>
            <a:endParaRPr lang="it-IT" sz="1600" dirty="0"/>
          </a:p>
          <a:p>
            <a:endParaRPr lang="it-IT" dirty="0"/>
          </a:p>
        </p:txBody>
      </p:sp>
    </p:spTree>
    <p:extLst>
      <p:ext uri="{BB962C8B-B14F-4D97-AF65-F5344CB8AC3E}">
        <p14:creationId xmlns:p14="http://schemas.microsoft.com/office/powerpoint/2010/main" val="29570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E410B4-04C4-4BB1-A66A-1EC149BF8BF6}"/>
              </a:ext>
            </a:extLst>
          </p:cNvPr>
          <p:cNvSpPr>
            <a:spLocks noGrp="1"/>
          </p:cNvSpPr>
          <p:nvPr>
            <p:ph type="title"/>
          </p:nvPr>
        </p:nvSpPr>
        <p:spPr/>
        <p:txBody>
          <a:bodyPr/>
          <a:lstStyle/>
          <a:p>
            <a:r>
              <a:rPr lang="it-IT" dirty="0"/>
              <a:t>ROLES AND RESPONSABILITY</a:t>
            </a:r>
          </a:p>
        </p:txBody>
      </p:sp>
      <p:sp>
        <p:nvSpPr>
          <p:cNvPr id="3" name="Segnaposto contenuto 2">
            <a:extLst>
              <a:ext uri="{FF2B5EF4-FFF2-40B4-BE49-F238E27FC236}">
                <a16:creationId xmlns:a16="http://schemas.microsoft.com/office/drawing/2014/main" id="{E80DE8A4-25EB-4B38-AD4D-5E180F2B084D}"/>
              </a:ext>
            </a:extLst>
          </p:cNvPr>
          <p:cNvSpPr>
            <a:spLocks noGrp="1"/>
          </p:cNvSpPr>
          <p:nvPr>
            <p:ph idx="1"/>
          </p:nvPr>
        </p:nvSpPr>
        <p:spPr>
          <a:xfrm>
            <a:off x="2231136" y="2638044"/>
            <a:ext cx="7729728" cy="3255264"/>
          </a:xfrm>
        </p:spPr>
        <p:txBody>
          <a:bodyPr>
            <a:normAutofit fontScale="92500" lnSpcReduction="10000"/>
          </a:bodyPr>
          <a:lstStyle/>
          <a:p>
            <a:r>
              <a:rPr lang="it-IT" dirty="0"/>
              <a:t>Cavallaro Virginia</a:t>
            </a:r>
          </a:p>
          <a:p>
            <a:r>
              <a:rPr lang="it-IT" dirty="0"/>
              <a:t>Coppola Davide</a:t>
            </a:r>
          </a:p>
          <a:p>
            <a:r>
              <a:rPr lang="it-IT" dirty="0"/>
              <a:t>De Masi Alfonso</a:t>
            </a:r>
          </a:p>
          <a:p>
            <a:r>
              <a:rPr lang="it-IT" dirty="0"/>
              <a:t>De Simone Giuseppe</a:t>
            </a:r>
          </a:p>
          <a:p>
            <a:r>
              <a:rPr lang="it-IT" dirty="0"/>
              <a:t>De </a:t>
            </a:r>
            <a:r>
              <a:rPr lang="it-IT" dirty="0" err="1"/>
              <a:t>Sio</a:t>
            </a:r>
            <a:r>
              <a:rPr lang="it-IT" dirty="0"/>
              <a:t> Mario</a:t>
            </a:r>
          </a:p>
          <a:p>
            <a:r>
              <a:rPr lang="it-IT" dirty="0"/>
              <a:t>Giaquinto Gennaro</a:t>
            </a:r>
          </a:p>
          <a:p>
            <a:r>
              <a:rPr lang="it-IT" dirty="0"/>
              <a:t>Lionetti Vito</a:t>
            </a:r>
          </a:p>
          <a:p>
            <a:r>
              <a:rPr lang="it-IT" dirty="0"/>
              <a:t>Marino Christian</a:t>
            </a:r>
          </a:p>
          <a:p>
            <a:r>
              <a:rPr lang="it-IT" dirty="0" err="1"/>
              <a:t>Serritiello</a:t>
            </a:r>
            <a:r>
              <a:rPr lang="it-IT" dirty="0"/>
              <a:t> Simone</a:t>
            </a:r>
          </a:p>
          <a:p>
            <a:endParaRPr lang="it-IT" dirty="0"/>
          </a:p>
          <a:p>
            <a:endParaRPr lang="it-IT" dirty="0"/>
          </a:p>
          <a:p>
            <a:endParaRPr lang="it-IT" dirty="0"/>
          </a:p>
        </p:txBody>
      </p:sp>
      <p:cxnSp>
        <p:nvCxnSpPr>
          <p:cNvPr id="5" name="Connettore diritto 4">
            <a:extLst>
              <a:ext uri="{FF2B5EF4-FFF2-40B4-BE49-F238E27FC236}">
                <a16:creationId xmlns:a16="http://schemas.microsoft.com/office/drawing/2014/main" id="{0D19405A-96A6-412E-8C99-B8E88FBD6E49}"/>
              </a:ext>
            </a:extLst>
          </p:cNvPr>
          <p:cNvCxnSpPr/>
          <p:nvPr/>
        </p:nvCxnSpPr>
        <p:spPr>
          <a:xfrm>
            <a:off x="5032310" y="2817845"/>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 name="Connettore diritto 5">
            <a:extLst>
              <a:ext uri="{FF2B5EF4-FFF2-40B4-BE49-F238E27FC236}">
                <a16:creationId xmlns:a16="http://schemas.microsoft.com/office/drawing/2014/main" id="{E858BF9E-365F-44E5-84FA-A03B6D79D2AA}"/>
              </a:ext>
            </a:extLst>
          </p:cNvPr>
          <p:cNvCxnSpPr/>
          <p:nvPr/>
        </p:nvCxnSpPr>
        <p:spPr>
          <a:xfrm>
            <a:off x="5032310" y="3156858"/>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664E514D-9A66-4A7D-B194-89F2FF591645}"/>
              </a:ext>
            </a:extLst>
          </p:cNvPr>
          <p:cNvCxnSpPr/>
          <p:nvPr/>
        </p:nvCxnSpPr>
        <p:spPr>
          <a:xfrm>
            <a:off x="5032310" y="3503645"/>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7C7FDEF9-5A9F-472B-900E-B84BA8236E9A}"/>
              </a:ext>
            </a:extLst>
          </p:cNvPr>
          <p:cNvCxnSpPr/>
          <p:nvPr/>
        </p:nvCxnSpPr>
        <p:spPr>
          <a:xfrm>
            <a:off x="5032310" y="3872204"/>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457F8651-1355-4675-82AA-304C77722EC9}"/>
              </a:ext>
            </a:extLst>
          </p:cNvPr>
          <p:cNvCxnSpPr/>
          <p:nvPr/>
        </p:nvCxnSpPr>
        <p:spPr>
          <a:xfrm>
            <a:off x="5032310" y="4211216"/>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7AA8D236-463B-47DD-80E6-57E60C2A0331}"/>
              </a:ext>
            </a:extLst>
          </p:cNvPr>
          <p:cNvCxnSpPr/>
          <p:nvPr/>
        </p:nvCxnSpPr>
        <p:spPr>
          <a:xfrm>
            <a:off x="5032310" y="4587551"/>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4" name="Connettore diritto 23">
            <a:extLst>
              <a:ext uri="{FF2B5EF4-FFF2-40B4-BE49-F238E27FC236}">
                <a16:creationId xmlns:a16="http://schemas.microsoft.com/office/drawing/2014/main" id="{B593EE91-584B-448D-99A5-E5FBEBEB2F9E}"/>
              </a:ext>
            </a:extLst>
          </p:cNvPr>
          <p:cNvCxnSpPr/>
          <p:nvPr/>
        </p:nvCxnSpPr>
        <p:spPr>
          <a:xfrm>
            <a:off x="5032310" y="4945224"/>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7C390C08-7F68-4B22-8065-CA23E47AA54F}"/>
              </a:ext>
            </a:extLst>
          </p:cNvPr>
          <p:cNvCxnSpPr/>
          <p:nvPr/>
        </p:nvCxnSpPr>
        <p:spPr>
          <a:xfrm>
            <a:off x="5032310" y="5330890"/>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C2039E71-ECCF-4338-9460-0FB0F0CC28CA}"/>
              </a:ext>
            </a:extLst>
          </p:cNvPr>
          <p:cNvCxnSpPr/>
          <p:nvPr/>
        </p:nvCxnSpPr>
        <p:spPr>
          <a:xfrm>
            <a:off x="5032310" y="5669902"/>
            <a:ext cx="1940767"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DD8C6891-0460-4718-AE08-636E814B79E5}"/>
              </a:ext>
            </a:extLst>
          </p:cNvPr>
          <p:cNvSpPr txBox="1"/>
          <p:nvPr/>
        </p:nvSpPr>
        <p:spPr>
          <a:xfrm>
            <a:off x="7245656" y="2695193"/>
            <a:ext cx="2873828" cy="923330"/>
          </a:xfrm>
          <a:prstGeom prst="rect">
            <a:avLst/>
          </a:prstGeom>
          <a:noFill/>
        </p:spPr>
        <p:txBody>
          <a:bodyPr wrap="square" rtlCol="0">
            <a:spAutoFit/>
          </a:bodyPr>
          <a:lstStyle/>
          <a:p>
            <a:pPr marL="285750" indent="-285750">
              <a:buFont typeface="Arial" panose="020B0604020202020204" pitchFamily="34" charset="0"/>
              <a:buChar char="•"/>
            </a:pPr>
            <a:r>
              <a:rPr lang="it-IT" dirty="0"/>
              <a:t>GUI</a:t>
            </a:r>
          </a:p>
          <a:p>
            <a:pPr marL="285750" indent="-285750">
              <a:buFont typeface="Arial" panose="020B0604020202020204" pitchFamily="34" charset="0"/>
              <a:buChar char="•"/>
            </a:pPr>
            <a:r>
              <a:rPr lang="it-IT" dirty="0"/>
              <a:t>Music</a:t>
            </a:r>
          </a:p>
          <a:p>
            <a:pPr marL="285750" indent="-285750">
              <a:buFont typeface="Arial" panose="020B0604020202020204" pitchFamily="34" charset="0"/>
              <a:buChar char="•"/>
            </a:pPr>
            <a:r>
              <a:rPr lang="it-IT" dirty="0" err="1"/>
              <a:t>Aesthetics</a:t>
            </a:r>
            <a:r>
              <a:rPr lang="it-IT" dirty="0"/>
              <a:t> </a:t>
            </a:r>
          </a:p>
        </p:txBody>
      </p:sp>
      <p:sp>
        <p:nvSpPr>
          <p:cNvPr id="29" name="CasellaDiTesto 28">
            <a:extLst>
              <a:ext uri="{FF2B5EF4-FFF2-40B4-BE49-F238E27FC236}">
                <a16:creationId xmlns:a16="http://schemas.microsoft.com/office/drawing/2014/main" id="{57F3D6C8-5229-476F-8534-8DDB36EB8EB3}"/>
              </a:ext>
            </a:extLst>
          </p:cNvPr>
          <p:cNvSpPr txBox="1"/>
          <p:nvPr/>
        </p:nvSpPr>
        <p:spPr>
          <a:xfrm>
            <a:off x="7245656" y="2831716"/>
            <a:ext cx="2873828" cy="646331"/>
          </a:xfrm>
          <a:prstGeom prst="rect">
            <a:avLst/>
          </a:prstGeom>
          <a:noFill/>
        </p:spPr>
        <p:txBody>
          <a:bodyPr wrap="square" rtlCol="0">
            <a:spAutoFit/>
          </a:bodyPr>
          <a:lstStyle/>
          <a:p>
            <a:pPr marL="285750" indent="-285750">
              <a:buFont typeface="Arial" panose="020B0604020202020204" pitchFamily="34" charset="0"/>
              <a:buChar char="•"/>
            </a:pPr>
            <a:r>
              <a:rPr lang="it-IT" dirty="0"/>
              <a:t>GUI</a:t>
            </a:r>
          </a:p>
          <a:p>
            <a:pPr marL="285750" indent="-285750">
              <a:buFont typeface="Arial" panose="020B0604020202020204" pitchFamily="34" charset="0"/>
              <a:buChar char="•"/>
            </a:pPr>
            <a:r>
              <a:rPr lang="it-IT" dirty="0"/>
              <a:t>Music</a:t>
            </a:r>
          </a:p>
        </p:txBody>
      </p:sp>
      <p:sp>
        <p:nvSpPr>
          <p:cNvPr id="30" name="CasellaDiTesto 29">
            <a:extLst>
              <a:ext uri="{FF2B5EF4-FFF2-40B4-BE49-F238E27FC236}">
                <a16:creationId xmlns:a16="http://schemas.microsoft.com/office/drawing/2014/main" id="{00778813-342A-4CB0-B297-C00371BCBE14}"/>
              </a:ext>
            </a:extLst>
          </p:cNvPr>
          <p:cNvSpPr txBox="1"/>
          <p:nvPr/>
        </p:nvSpPr>
        <p:spPr>
          <a:xfrm>
            <a:off x="7245656" y="3099419"/>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a:t>Language</a:t>
            </a:r>
          </a:p>
          <a:p>
            <a:pPr marL="285750" indent="-285750">
              <a:buFont typeface="Arial" panose="020B0604020202020204" pitchFamily="34" charset="0"/>
              <a:buChar char="•"/>
            </a:pPr>
            <a:r>
              <a:rPr lang="it-IT" dirty="0"/>
              <a:t>Database</a:t>
            </a:r>
          </a:p>
          <a:p>
            <a:pPr marL="285750" indent="-285750">
              <a:buFont typeface="Arial" panose="020B0604020202020204" pitchFamily="34" charset="0"/>
              <a:buChar char="•"/>
            </a:pPr>
            <a:r>
              <a:rPr lang="it-IT" dirty="0"/>
              <a:t>Interaction</a:t>
            </a:r>
          </a:p>
        </p:txBody>
      </p:sp>
      <p:sp>
        <p:nvSpPr>
          <p:cNvPr id="32" name="CasellaDiTesto 31">
            <a:extLst>
              <a:ext uri="{FF2B5EF4-FFF2-40B4-BE49-F238E27FC236}">
                <a16:creationId xmlns:a16="http://schemas.microsoft.com/office/drawing/2014/main" id="{70962D45-C7FE-4704-88D8-BBAE8BA54E07}"/>
              </a:ext>
            </a:extLst>
          </p:cNvPr>
          <p:cNvSpPr txBox="1"/>
          <p:nvPr/>
        </p:nvSpPr>
        <p:spPr>
          <a:xfrm>
            <a:off x="7245657" y="3503645"/>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a:t>Language</a:t>
            </a:r>
          </a:p>
          <a:p>
            <a:pPr marL="285750" indent="-285750">
              <a:buFont typeface="Arial" panose="020B0604020202020204" pitchFamily="34" charset="0"/>
              <a:buChar char="•"/>
            </a:pPr>
            <a:r>
              <a:rPr lang="it-IT" dirty="0" err="1"/>
              <a:t>Saving</a:t>
            </a:r>
            <a:endParaRPr lang="it-IT" dirty="0"/>
          </a:p>
          <a:p>
            <a:pPr marL="285750" indent="-285750">
              <a:buFont typeface="Arial" panose="020B0604020202020204" pitchFamily="34" charset="0"/>
              <a:buChar char="•"/>
            </a:pPr>
            <a:r>
              <a:rPr lang="it-IT" dirty="0"/>
              <a:t>Keys’ Setting</a:t>
            </a:r>
          </a:p>
        </p:txBody>
      </p:sp>
      <p:sp>
        <p:nvSpPr>
          <p:cNvPr id="33" name="CasellaDiTesto 32">
            <a:extLst>
              <a:ext uri="{FF2B5EF4-FFF2-40B4-BE49-F238E27FC236}">
                <a16:creationId xmlns:a16="http://schemas.microsoft.com/office/drawing/2014/main" id="{2C3A6D76-C5AB-4226-8606-60045CD995D6}"/>
              </a:ext>
            </a:extLst>
          </p:cNvPr>
          <p:cNvSpPr txBox="1"/>
          <p:nvPr/>
        </p:nvSpPr>
        <p:spPr>
          <a:xfrm>
            <a:off x="7245655" y="3900847"/>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err="1"/>
              <a:t>Tileset</a:t>
            </a:r>
            <a:endParaRPr lang="it-IT" dirty="0"/>
          </a:p>
          <a:p>
            <a:pPr marL="285750" indent="-285750">
              <a:buFont typeface="Arial" panose="020B0604020202020204" pitchFamily="34" charset="0"/>
              <a:buChar char="•"/>
            </a:pPr>
            <a:r>
              <a:rPr lang="it-IT" dirty="0" err="1"/>
              <a:t>Map</a:t>
            </a:r>
            <a:endParaRPr lang="it-IT" dirty="0"/>
          </a:p>
          <a:p>
            <a:pPr marL="285750" indent="-285750">
              <a:buFont typeface="Arial" panose="020B0604020202020204" pitchFamily="34" charset="0"/>
              <a:buChar char="•"/>
            </a:pPr>
            <a:r>
              <a:rPr lang="it-IT" dirty="0"/>
              <a:t>Status </a:t>
            </a:r>
            <a:r>
              <a:rPr lang="it-IT" dirty="0" err="1"/>
              <a:t>Bars</a:t>
            </a:r>
            <a:endParaRPr lang="it-IT" dirty="0"/>
          </a:p>
        </p:txBody>
      </p:sp>
      <p:sp>
        <p:nvSpPr>
          <p:cNvPr id="34" name="CasellaDiTesto 33">
            <a:extLst>
              <a:ext uri="{FF2B5EF4-FFF2-40B4-BE49-F238E27FC236}">
                <a16:creationId xmlns:a16="http://schemas.microsoft.com/office/drawing/2014/main" id="{526CA5DD-642D-458A-93E8-0379D33947B4}"/>
              </a:ext>
            </a:extLst>
          </p:cNvPr>
          <p:cNvSpPr txBox="1"/>
          <p:nvPr/>
        </p:nvSpPr>
        <p:spPr>
          <a:xfrm>
            <a:off x="7245649" y="4271878"/>
            <a:ext cx="2589678" cy="923330"/>
          </a:xfrm>
          <a:prstGeom prst="rect">
            <a:avLst/>
          </a:prstGeom>
          <a:noFill/>
        </p:spPr>
        <p:txBody>
          <a:bodyPr wrap="square" rtlCol="0">
            <a:spAutoFit/>
          </a:bodyPr>
          <a:lstStyle/>
          <a:p>
            <a:pPr marL="285750" indent="-285750">
              <a:buFont typeface="Arial" panose="020B0604020202020204" pitchFamily="34" charset="0"/>
              <a:buChar char="•"/>
            </a:pPr>
            <a:r>
              <a:rPr lang="it-IT" dirty="0" err="1"/>
              <a:t>Exam</a:t>
            </a:r>
            <a:endParaRPr lang="it-IT" dirty="0"/>
          </a:p>
          <a:p>
            <a:pPr marL="285750" indent="-285750">
              <a:buFont typeface="Arial" panose="020B0604020202020204" pitchFamily="34" charset="0"/>
              <a:buChar char="•"/>
            </a:pPr>
            <a:r>
              <a:rPr lang="it-IT" dirty="0"/>
              <a:t>Game System</a:t>
            </a:r>
          </a:p>
          <a:p>
            <a:pPr marL="285750" indent="-285750">
              <a:buFont typeface="Arial" panose="020B0604020202020204" pitchFamily="34" charset="0"/>
              <a:buChar char="•"/>
            </a:pPr>
            <a:r>
              <a:rPr lang="it-IT" dirty="0"/>
              <a:t>Interaction</a:t>
            </a:r>
          </a:p>
        </p:txBody>
      </p:sp>
      <p:sp>
        <p:nvSpPr>
          <p:cNvPr id="35" name="CasellaDiTesto 34">
            <a:extLst>
              <a:ext uri="{FF2B5EF4-FFF2-40B4-BE49-F238E27FC236}">
                <a16:creationId xmlns:a16="http://schemas.microsoft.com/office/drawing/2014/main" id="{DDED2FE1-9EFE-4B17-AD92-EE942FF5514B}"/>
              </a:ext>
            </a:extLst>
          </p:cNvPr>
          <p:cNvSpPr txBox="1"/>
          <p:nvPr/>
        </p:nvSpPr>
        <p:spPr>
          <a:xfrm>
            <a:off x="7235821" y="4715111"/>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err="1"/>
              <a:t>Exam</a:t>
            </a:r>
            <a:endParaRPr lang="it-IT" dirty="0"/>
          </a:p>
          <a:p>
            <a:pPr marL="285750" indent="-285750">
              <a:buFont typeface="Arial" panose="020B0604020202020204" pitchFamily="34" charset="0"/>
              <a:buChar char="•"/>
            </a:pPr>
            <a:r>
              <a:rPr lang="it-IT" dirty="0"/>
              <a:t>Quest</a:t>
            </a:r>
          </a:p>
          <a:p>
            <a:pPr marL="285750" indent="-285750">
              <a:buFont typeface="Arial" panose="020B0604020202020204" pitchFamily="34" charset="0"/>
              <a:buChar char="•"/>
            </a:pPr>
            <a:r>
              <a:rPr lang="it-IT" dirty="0" err="1"/>
              <a:t>Map</a:t>
            </a:r>
            <a:endParaRPr lang="it-IT" dirty="0"/>
          </a:p>
        </p:txBody>
      </p:sp>
      <p:sp>
        <p:nvSpPr>
          <p:cNvPr id="36" name="CasellaDiTesto 35">
            <a:extLst>
              <a:ext uri="{FF2B5EF4-FFF2-40B4-BE49-F238E27FC236}">
                <a16:creationId xmlns:a16="http://schemas.microsoft.com/office/drawing/2014/main" id="{A4226589-7DFF-4DA1-B506-9ACF0515B990}"/>
              </a:ext>
            </a:extLst>
          </p:cNvPr>
          <p:cNvSpPr txBox="1"/>
          <p:nvPr/>
        </p:nvSpPr>
        <p:spPr>
          <a:xfrm>
            <a:off x="7235821" y="4905599"/>
            <a:ext cx="2715207" cy="923330"/>
          </a:xfrm>
          <a:prstGeom prst="rect">
            <a:avLst/>
          </a:prstGeom>
          <a:noFill/>
        </p:spPr>
        <p:txBody>
          <a:bodyPr wrap="square" rtlCol="0">
            <a:spAutoFit/>
          </a:bodyPr>
          <a:lstStyle/>
          <a:p>
            <a:pPr marL="285750" indent="-285750">
              <a:buFont typeface="Arial" panose="020B0604020202020204" pitchFamily="34" charset="0"/>
              <a:buChar char="•"/>
            </a:pPr>
            <a:r>
              <a:rPr lang="it-IT" dirty="0"/>
              <a:t>Inventory</a:t>
            </a:r>
          </a:p>
          <a:p>
            <a:pPr marL="285750" indent="-285750">
              <a:buFont typeface="Arial" panose="020B0604020202020204" pitchFamily="34" charset="0"/>
              <a:buChar char="•"/>
            </a:pPr>
            <a:r>
              <a:rPr lang="it-IT" dirty="0"/>
              <a:t>Quest</a:t>
            </a:r>
          </a:p>
          <a:p>
            <a:pPr marL="285750" indent="-285750">
              <a:buFont typeface="Arial" panose="020B0604020202020204" pitchFamily="34" charset="0"/>
              <a:buChar char="•"/>
            </a:pPr>
            <a:r>
              <a:rPr lang="it-IT" dirty="0"/>
              <a:t>Database</a:t>
            </a:r>
          </a:p>
        </p:txBody>
      </p:sp>
      <p:sp>
        <p:nvSpPr>
          <p:cNvPr id="37" name="CasellaDiTesto 36">
            <a:extLst>
              <a:ext uri="{FF2B5EF4-FFF2-40B4-BE49-F238E27FC236}">
                <a16:creationId xmlns:a16="http://schemas.microsoft.com/office/drawing/2014/main" id="{6AD8371A-21C9-4BF0-B188-207D5FBD6C34}"/>
              </a:ext>
            </a:extLst>
          </p:cNvPr>
          <p:cNvSpPr txBox="1"/>
          <p:nvPr/>
        </p:nvSpPr>
        <p:spPr>
          <a:xfrm>
            <a:off x="7245649" y="5056418"/>
            <a:ext cx="2613003" cy="1200329"/>
          </a:xfrm>
          <a:prstGeom prst="rect">
            <a:avLst/>
          </a:prstGeom>
          <a:noFill/>
        </p:spPr>
        <p:txBody>
          <a:bodyPr wrap="square" rtlCol="0">
            <a:spAutoFit/>
          </a:bodyPr>
          <a:lstStyle/>
          <a:p>
            <a:pPr marL="285750" indent="-285750">
              <a:buFont typeface="Arial" panose="020B0604020202020204" pitchFamily="34" charset="0"/>
              <a:buChar char="•"/>
            </a:pPr>
            <a:r>
              <a:rPr lang="it-IT" dirty="0"/>
              <a:t>Game System</a:t>
            </a:r>
          </a:p>
          <a:p>
            <a:pPr marL="285750" indent="-285750">
              <a:buFont typeface="Arial" panose="020B0604020202020204" pitchFamily="34" charset="0"/>
              <a:buChar char="•"/>
            </a:pPr>
            <a:r>
              <a:rPr lang="it-IT" dirty="0"/>
              <a:t>Game Object</a:t>
            </a:r>
          </a:p>
          <a:p>
            <a:pPr marL="285750" indent="-285750">
              <a:buFont typeface="Arial" panose="020B0604020202020204" pitchFamily="34" charset="0"/>
              <a:buChar char="•"/>
            </a:pPr>
            <a:r>
              <a:rPr lang="it-IT" dirty="0"/>
              <a:t>Player</a:t>
            </a:r>
          </a:p>
          <a:p>
            <a:pPr marL="285750" indent="-285750">
              <a:buFont typeface="Arial" panose="020B0604020202020204" pitchFamily="34" charset="0"/>
              <a:buChar char="•"/>
            </a:pPr>
            <a:r>
              <a:rPr lang="it-IT" dirty="0" err="1"/>
              <a:t>Map</a:t>
            </a:r>
            <a:endParaRPr lang="it-IT" dirty="0"/>
          </a:p>
        </p:txBody>
      </p:sp>
      <p:sp>
        <p:nvSpPr>
          <p:cNvPr id="38" name="CasellaDiTesto 37">
            <a:extLst>
              <a:ext uri="{FF2B5EF4-FFF2-40B4-BE49-F238E27FC236}">
                <a16:creationId xmlns:a16="http://schemas.microsoft.com/office/drawing/2014/main" id="{26F68C46-20DA-4B95-8627-A643FFDBEC3A}"/>
              </a:ext>
            </a:extLst>
          </p:cNvPr>
          <p:cNvSpPr txBox="1"/>
          <p:nvPr/>
        </p:nvSpPr>
        <p:spPr>
          <a:xfrm>
            <a:off x="5117739" y="2571339"/>
            <a:ext cx="2714083" cy="276999"/>
          </a:xfrm>
          <a:prstGeom prst="rect">
            <a:avLst/>
          </a:prstGeom>
          <a:noFill/>
        </p:spPr>
        <p:txBody>
          <a:bodyPr wrap="square" rtlCol="0">
            <a:spAutoFit/>
          </a:bodyPr>
          <a:lstStyle/>
          <a:p>
            <a:r>
              <a:rPr lang="it-IT" sz="1200" i="1" dirty="0"/>
              <a:t>Sprint #1#2 Product </a:t>
            </a:r>
            <a:r>
              <a:rPr lang="it-IT" sz="1200" i="1" dirty="0" err="1"/>
              <a:t>Owner</a:t>
            </a:r>
            <a:endParaRPr lang="it-IT" sz="1200" i="1" dirty="0"/>
          </a:p>
        </p:txBody>
      </p:sp>
      <p:sp>
        <p:nvSpPr>
          <p:cNvPr id="39" name="CasellaDiTesto 38">
            <a:extLst>
              <a:ext uri="{FF2B5EF4-FFF2-40B4-BE49-F238E27FC236}">
                <a16:creationId xmlns:a16="http://schemas.microsoft.com/office/drawing/2014/main" id="{1AAA6E7C-2A81-4397-9C1F-22913696140E}"/>
              </a:ext>
            </a:extLst>
          </p:cNvPr>
          <p:cNvSpPr txBox="1"/>
          <p:nvPr/>
        </p:nvSpPr>
        <p:spPr>
          <a:xfrm>
            <a:off x="5117739" y="3245540"/>
            <a:ext cx="1769908" cy="276999"/>
          </a:xfrm>
          <a:prstGeom prst="rect">
            <a:avLst/>
          </a:prstGeom>
          <a:noFill/>
        </p:spPr>
        <p:txBody>
          <a:bodyPr wrap="none" rtlCol="0">
            <a:spAutoFit/>
          </a:bodyPr>
          <a:lstStyle/>
          <a:p>
            <a:r>
              <a:rPr lang="it-IT" sz="1200" i="1" dirty="0"/>
              <a:t>Sprint #1#2 </a:t>
            </a:r>
            <a:r>
              <a:rPr lang="it-IT" sz="1200" i="1" dirty="0" err="1"/>
              <a:t>Scrum</a:t>
            </a:r>
            <a:r>
              <a:rPr lang="it-IT" sz="1200" i="1" dirty="0"/>
              <a:t> Master</a:t>
            </a:r>
          </a:p>
        </p:txBody>
      </p:sp>
      <p:sp>
        <p:nvSpPr>
          <p:cNvPr id="40" name="CasellaDiTesto 39">
            <a:extLst>
              <a:ext uri="{FF2B5EF4-FFF2-40B4-BE49-F238E27FC236}">
                <a16:creationId xmlns:a16="http://schemas.microsoft.com/office/drawing/2014/main" id="{BF3D3343-054F-47A1-891E-4F0363543378}"/>
              </a:ext>
            </a:extLst>
          </p:cNvPr>
          <p:cNvSpPr txBox="1"/>
          <p:nvPr/>
        </p:nvSpPr>
        <p:spPr>
          <a:xfrm>
            <a:off x="5052500" y="4351188"/>
            <a:ext cx="2010487" cy="276999"/>
          </a:xfrm>
          <a:prstGeom prst="rect">
            <a:avLst/>
          </a:prstGeom>
          <a:noFill/>
        </p:spPr>
        <p:txBody>
          <a:bodyPr wrap="none" rtlCol="0">
            <a:spAutoFit/>
          </a:bodyPr>
          <a:lstStyle/>
          <a:p>
            <a:r>
              <a:rPr lang="it-IT" sz="1200" i="1" dirty="0"/>
              <a:t>Sprint #3#4#5 </a:t>
            </a:r>
            <a:r>
              <a:rPr lang="it-IT" sz="1200" i="1" dirty="0" err="1"/>
              <a:t>Scrum</a:t>
            </a:r>
            <a:r>
              <a:rPr lang="it-IT" sz="1200" i="1" dirty="0"/>
              <a:t> Master</a:t>
            </a:r>
          </a:p>
        </p:txBody>
      </p:sp>
      <p:sp>
        <p:nvSpPr>
          <p:cNvPr id="41" name="CasellaDiTesto 40">
            <a:extLst>
              <a:ext uri="{FF2B5EF4-FFF2-40B4-BE49-F238E27FC236}">
                <a16:creationId xmlns:a16="http://schemas.microsoft.com/office/drawing/2014/main" id="{ABDCEB49-5F59-47E1-88D8-3F8C04CA377C}"/>
              </a:ext>
            </a:extLst>
          </p:cNvPr>
          <p:cNvSpPr txBox="1"/>
          <p:nvPr/>
        </p:nvSpPr>
        <p:spPr>
          <a:xfrm>
            <a:off x="5052500" y="4682520"/>
            <a:ext cx="1978427" cy="461665"/>
          </a:xfrm>
          <a:prstGeom prst="rect">
            <a:avLst/>
          </a:prstGeom>
          <a:noFill/>
        </p:spPr>
        <p:txBody>
          <a:bodyPr wrap="none" rtlCol="0">
            <a:spAutoFit/>
          </a:bodyPr>
          <a:lstStyle/>
          <a:p>
            <a:r>
              <a:rPr lang="it-IT" sz="1200" i="1" dirty="0"/>
              <a:t>Sprint #3#4#5 Product </a:t>
            </a:r>
            <a:r>
              <a:rPr lang="it-IT" sz="1200" i="1" dirty="0" err="1"/>
              <a:t>Owner</a:t>
            </a:r>
            <a:endParaRPr lang="it-IT" sz="1200" i="1" dirty="0"/>
          </a:p>
          <a:p>
            <a:endParaRPr lang="it-IT" sz="1200" dirty="0"/>
          </a:p>
        </p:txBody>
      </p:sp>
      <p:sp>
        <p:nvSpPr>
          <p:cNvPr id="42" name="CasellaDiTesto 41">
            <a:extLst>
              <a:ext uri="{FF2B5EF4-FFF2-40B4-BE49-F238E27FC236}">
                <a16:creationId xmlns:a16="http://schemas.microsoft.com/office/drawing/2014/main" id="{E00D01C4-C592-4C23-B11E-83B70CA43461}"/>
              </a:ext>
            </a:extLst>
          </p:cNvPr>
          <p:cNvSpPr txBox="1"/>
          <p:nvPr/>
        </p:nvSpPr>
        <p:spPr>
          <a:xfrm>
            <a:off x="11720945" y="4945224"/>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121097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arn(inVertical)">
                                      <p:cBhvr>
                                        <p:cTn id="10" dur="500"/>
                                        <p:tgtEl>
                                          <p:spTgt spid="3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arn(inVertical)">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xit" presetSubtype="21" fill="hold" nodeType="clickEffect">
                                  <p:stCondLst>
                                    <p:cond delay="0"/>
                                  </p:stCondLst>
                                  <p:childTnLst>
                                    <p:animEffect transition="out" filter="barn(inVertic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6" presetClass="exit" presetSubtype="21" fill="hold" grpId="1" nodeType="withEffect">
                                  <p:stCondLst>
                                    <p:cond delay="0"/>
                                  </p:stCondLst>
                                  <p:childTnLst>
                                    <p:animEffect transition="out" filter="barn(inVertical)">
                                      <p:cBhvr>
                                        <p:cTn id="20" dur="500"/>
                                        <p:tgtEl>
                                          <p:spTgt spid="27"/>
                                        </p:tgtEl>
                                      </p:cBhvr>
                                    </p:animEffect>
                                    <p:set>
                                      <p:cBhvr>
                                        <p:cTn id="21" dur="1" fill="hold">
                                          <p:stCondLst>
                                            <p:cond delay="499"/>
                                          </p:stCondLst>
                                        </p:cTn>
                                        <p:tgtEl>
                                          <p:spTgt spid="27"/>
                                        </p:tgtEl>
                                        <p:attrNameLst>
                                          <p:attrName>style.visibility</p:attrName>
                                        </p:attrNameLst>
                                      </p:cBhvr>
                                      <p:to>
                                        <p:strVal val="hidden"/>
                                      </p:to>
                                    </p:set>
                                  </p:childTnLst>
                                </p:cTn>
                              </p:par>
                              <p:par>
                                <p:cTn id="22" presetID="16" presetClass="exit" presetSubtype="21" fill="hold" grpId="1" nodeType="withEffect">
                                  <p:stCondLst>
                                    <p:cond delay="0"/>
                                  </p:stCondLst>
                                  <p:childTnLst>
                                    <p:animEffect transition="out" filter="barn(inVertical)">
                                      <p:cBhvr>
                                        <p:cTn id="23" dur="500"/>
                                        <p:tgtEl>
                                          <p:spTgt spid="38"/>
                                        </p:tgtEl>
                                      </p:cBhvr>
                                    </p:animEffect>
                                    <p:set>
                                      <p:cBhvr>
                                        <p:cTn id="24" dur="1" fill="hold">
                                          <p:stCondLst>
                                            <p:cond delay="499"/>
                                          </p:stCondLst>
                                        </p:cTn>
                                        <p:tgtEl>
                                          <p:spTgt spid="3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nodeType="clickEffect">
                                  <p:stCondLst>
                                    <p:cond delay="0"/>
                                  </p:stCondLst>
                                  <p:childTnLst>
                                    <p:animEffect transition="out" filter="barn(inVertical)">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16" presetClass="exit" presetSubtype="21" fill="hold" grpId="1" nodeType="withEffect">
                                  <p:stCondLst>
                                    <p:cond delay="0"/>
                                  </p:stCondLst>
                                  <p:childTnLst>
                                    <p:animEffect transition="out" filter="barn(inVertical)">
                                      <p:cBhvr>
                                        <p:cTn id="39" dur="500"/>
                                        <p:tgtEl>
                                          <p:spTgt spid="29"/>
                                        </p:tgtEl>
                                      </p:cBhvr>
                                    </p:animEffect>
                                    <p:set>
                                      <p:cBhvr>
                                        <p:cTn id="40" dur="1" fill="hold">
                                          <p:stCondLst>
                                            <p:cond delay="499"/>
                                          </p:stCondLst>
                                        </p:cTn>
                                        <p:tgtEl>
                                          <p:spTgt spid="2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arn(inVertical)">
                                      <p:cBhvr>
                                        <p:cTn id="45" dur="500"/>
                                        <p:tgtEl>
                                          <p:spTgt spid="30"/>
                                        </p:tgtEl>
                                      </p:cBhvr>
                                    </p:animEffect>
                                  </p:childTnLst>
                                </p:cTn>
                              </p:par>
                              <p:par>
                                <p:cTn id="46" presetID="16" presetClass="entr" presetSubtype="21" fill="hold"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arn(inVertical)">
                                      <p:cBhvr>
                                        <p:cTn id="48" dur="500"/>
                                        <p:tgtEl>
                                          <p:spTgt spid="20"/>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barn(inVertical)">
                                      <p:cBhvr>
                                        <p:cTn id="51" dur="500"/>
                                        <p:tgtEl>
                                          <p:spTgt spid="39"/>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xit" presetSubtype="21" fill="hold" grpId="1" nodeType="clickEffect">
                                  <p:stCondLst>
                                    <p:cond delay="0"/>
                                  </p:stCondLst>
                                  <p:childTnLst>
                                    <p:animEffect transition="out" filter="barn(inVertical)">
                                      <p:cBhvr>
                                        <p:cTn id="55" dur="500"/>
                                        <p:tgtEl>
                                          <p:spTgt spid="30"/>
                                        </p:tgtEl>
                                      </p:cBhvr>
                                    </p:animEffect>
                                    <p:set>
                                      <p:cBhvr>
                                        <p:cTn id="56" dur="1" fill="hold">
                                          <p:stCondLst>
                                            <p:cond delay="499"/>
                                          </p:stCondLst>
                                        </p:cTn>
                                        <p:tgtEl>
                                          <p:spTgt spid="30"/>
                                        </p:tgtEl>
                                        <p:attrNameLst>
                                          <p:attrName>style.visibility</p:attrName>
                                        </p:attrNameLst>
                                      </p:cBhvr>
                                      <p:to>
                                        <p:strVal val="hidden"/>
                                      </p:to>
                                    </p:set>
                                  </p:childTnLst>
                                </p:cTn>
                              </p:par>
                              <p:par>
                                <p:cTn id="57" presetID="16" presetClass="exit" presetSubtype="21" fill="hold" nodeType="withEffect">
                                  <p:stCondLst>
                                    <p:cond delay="0"/>
                                  </p:stCondLst>
                                  <p:childTnLst>
                                    <p:animEffect transition="out" filter="barn(inVertical)">
                                      <p:cBhvr>
                                        <p:cTn id="58" dur="500"/>
                                        <p:tgtEl>
                                          <p:spTgt spid="20"/>
                                        </p:tgtEl>
                                      </p:cBhvr>
                                    </p:animEffect>
                                    <p:set>
                                      <p:cBhvr>
                                        <p:cTn id="59" dur="1" fill="hold">
                                          <p:stCondLst>
                                            <p:cond delay="499"/>
                                          </p:stCondLst>
                                        </p:cTn>
                                        <p:tgtEl>
                                          <p:spTgt spid="20"/>
                                        </p:tgtEl>
                                        <p:attrNameLst>
                                          <p:attrName>style.visibility</p:attrName>
                                        </p:attrNameLst>
                                      </p:cBhvr>
                                      <p:to>
                                        <p:strVal val="hidden"/>
                                      </p:to>
                                    </p:set>
                                  </p:childTnLst>
                                </p:cTn>
                              </p:par>
                              <p:par>
                                <p:cTn id="60" presetID="16" presetClass="exit" presetSubtype="21" fill="hold" grpId="1" nodeType="withEffect">
                                  <p:stCondLst>
                                    <p:cond delay="0"/>
                                  </p:stCondLst>
                                  <p:childTnLst>
                                    <p:animEffect transition="out" filter="barn(inVertical)">
                                      <p:cBhvr>
                                        <p:cTn id="61" dur="500"/>
                                        <p:tgtEl>
                                          <p:spTgt spid="39"/>
                                        </p:tgtEl>
                                      </p:cBhvr>
                                    </p:animEffect>
                                    <p:set>
                                      <p:cBhvr>
                                        <p:cTn id="62" dur="1" fill="hold">
                                          <p:stCondLst>
                                            <p:cond delay="499"/>
                                          </p:stCondLst>
                                        </p:cTn>
                                        <p:tgtEl>
                                          <p:spTgt spid="3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barn(inVertical)">
                                      <p:cBhvr>
                                        <p:cTn id="67" dur="500"/>
                                        <p:tgtEl>
                                          <p:spTgt spid="32"/>
                                        </p:tgtEl>
                                      </p:cBhvr>
                                    </p:animEffect>
                                  </p:childTnLst>
                                </p:cTn>
                              </p:par>
                              <p:par>
                                <p:cTn id="68" presetID="16" presetClass="entr" presetSubtype="21" fill="hold"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barn(inVertical)">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xit" presetSubtype="21" fill="hold" grpId="1" nodeType="clickEffect">
                                  <p:stCondLst>
                                    <p:cond delay="0"/>
                                  </p:stCondLst>
                                  <p:childTnLst>
                                    <p:animEffect transition="out" filter="barn(inVertical)">
                                      <p:cBhvr>
                                        <p:cTn id="74" dur="500"/>
                                        <p:tgtEl>
                                          <p:spTgt spid="32"/>
                                        </p:tgtEl>
                                      </p:cBhvr>
                                    </p:animEffect>
                                    <p:set>
                                      <p:cBhvr>
                                        <p:cTn id="75" dur="1" fill="hold">
                                          <p:stCondLst>
                                            <p:cond delay="499"/>
                                          </p:stCondLst>
                                        </p:cTn>
                                        <p:tgtEl>
                                          <p:spTgt spid="32"/>
                                        </p:tgtEl>
                                        <p:attrNameLst>
                                          <p:attrName>style.visibility</p:attrName>
                                        </p:attrNameLst>
                                      </p:cBhvr>
                                      <p:to>
                                        <p:strVal val="hidden"/>
                                      </p:to>
                                    </p:set>
                                  </p:childTnLst>
                                </p:cTn>
                              </p:par>
                              <p:par>
                                <p:cTn id="76" presetID="16" presetClass="exit" presetSubtype="21" fill="hold" nodeType="withEffect">
                                  <p:stCondLst>
                                    <p:cond delay="0"/>
                                  </p:stCondLst>
                                  <p:childTnLst>
                                    <p:animEffect transition="out" filter="barn(inVertical)">
                                      <p:cBhvr>
                                        <p:cTn id="77" dur="500"/>
                                        <p:tgtEl>
                                          <p:spTgt spid="21"/>
                                        </p:tgtEl>
                                      </p:cBhvr>
                                    </p:animEffect>
                                    <p:set>
                                      <p:cBhvr>
                                        <p:cTn id="78" dur="1" fill="hold">
                                          <p:stCondLst>
                                            <p:cond delay="499"/>
                                          </p:stCondLst>
                                        </p:cTn>
                                        <p:tgtEl>
                                          <p:spTgt spid="2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barn(inVertical)">
                                      <p:cBhvr>
                                        <p:cTn id="83" dur="500"/>
                                        <p:tgtEl>
                                          <p:spTgt spid="33"/>
                                        </p:tgtEl>
                                      </p:cBhvr>
                                    </p:animEffect>
                                  </p:childTnLst>
                                </p:cTn>
                              </p:par>
                              <p:par>
                                <p:cTn id="84" presetID="16" presetClass="entr" presetSubtype="21" fill="hold"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barn(inVertical)">
                                      <p:cBhvr>
                                        <p:cTn id="86" dur="500"/>
                                        <p:tgtEl>
                                          <p:spTgt spid="22"/>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xit" presetSubtype="21" fill="hold" grpId="1" nodeType="clickEffect">
                                  <p:stCondLst>
                                    <p:cond delay="0"/>
                                  </p:stCondLst>
                                  <p:childTnLst>
                                    <p:animEffect transition="out" filter="barn(inVertical)">
                                      <p:cBhvr>
                                        <p:cTn id="90" dur="500"/>
                                        <p:tgtEl>
                                          <p:spTgt spid="33"/>
                                        </p:tgtEl>
                                      </p:cBhvr>
                                    </p:animEffect>
                                    <p:set>
                                      <p:cBhvr>
                                        <p:cTn id="91" dur="1" fill="hold">
                                          <p:stCondLst>
                                            <p:cond delay="499"/>
                                          </p:stCondLst>
                                        </p:cTn>
                                        <p:tgtEl>
                                          <p:spTgt spid="33"/>
                                        </p:tgtEl>
                                        <p:attrNameLst>
                                          <p:attrName>style.visibility</p:attrName>
                                        </p:attrNameLst>
                                      </p:cBhvr>
                                      <p:to>
                                        <p:strVal val="hidden"/>
                                      </p:to>
                                    </p:set>
                                  </p:childTnLst>
                                </p:cTn>
                              </p:par>
                              <p:par>
                                <p:cTn id="92" presetID="16" presetClass="exit" presetSubtype="21" fill="hold" nodeType="withEffect">
                                  <p:stCondLst>
                                    <p:cond delay="0"/>
                                  </p:stCondLst>
                                  <p:childTnLst>
                                    <p:animEffect transition="out" filter="barn(inVertical)">
                                      <p:cBhvr>
                                        <p:cTn id="93" dur="500"/>
                                        <p:tgtEl>
                                          <p:spTgt spid="22"/>
                                        </p:tgtEl>
                                      </p:cBhvr>
                                    </p:animEffect>
                                    <p:set>
                                      <p:cBhvr>
                                        <p:cTn id="94" dur="1" fill="hold">
                                          <p:stCondLst>
                                            <p:cond delay="499"/>
                                          </p:stCondLst>
                                        </p:cTn>
                                        <p:tgtEl>
                                          <p:spTgt spid="22"/>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grpId="0" nodeType="click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barn(inVertical)">
                                      <p:cBhvr>
                                        <p:cTn id="99" dur="500"/>
                                        <p:tgtEl>
                                          <p:spTgt spid="34"/>
                                        </p:tgtEl>
                                      </p:cBhvr>
                                    </p:animEffect>
                                  </p:childTnLst>
                                </p:cTn>
                              </p:par>
                              <p:par>
                                <p:cTn id="100" presetID="16" presetClass="entr" presetSubtype="21" fill="hold" nodeType="with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barn(inVertical)">
                                      <p:cBhvr>
                                        <p:cTn id="102" dur="500"/>
                                        <p:tgtEl>
                                          <p:spTgt spid="23"/>
                                        </p:tgtEl>
                                      </p:cBhvr>
                                    </p:animEffect>
                                  </p:childTnLst>
                                </p:cTn>
                              </p:par>
                              <p:par>
                                <p:cTn id="103" presetID="16" presetClass="entr" presetSubtype="21" fill="hold" grpId="1" nodeType="with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barn(inVertical)">
                                      <p:cBhvr>
                                        <p:cTn id="105" dur="500"/>
                                        <p:tgtEl>
                                          <p:spTgt spid="40"/>
                                        </p:tgtEl>
                                      </p:cBhvr>
                                    </p:animEffect>
                                  </p:childTnLst>
                                </p:cTn>
                              </p:par>
                            </p:childTnLst>
                          </p:cTn>
                        </p:par>
                      </p:childTnLst>
                    </p:cTn>
                  </p:par>
                  <p:par>
                    <p:cTn id="106" fill="hold">
                      <p:stCondLst>
                        <p:cond delay="indefinite"/>
                      </p:stCondLst>
                      <p:childTnLst>
                        <p:par>
                          <p:cTn id="107" fill="hold">
                            <p:stCondLst>
                              <p:cond delay="0"/>
                            </p:stCondLst>
                            <p:childTnLst>
                              <p:par>
                                <p:cTn id="108" presetID="16" presetClass="exit" presetSubtype="21" fill="hold" grpId="1" nodeType="clickEffect">
                                  <p:stCondLst>
                                    <p:cond delay="0"/>
                                  </p:stCondLst>
                                  <p:childTnLst>
                                    <p:animEffect transition="out" filter="barn(inVertical)">
                                      <p:cBhvr>
                                        <p:cTn id="109" dur="500"/>
                                        <p:tgtEl>
                                          <p:spTgt spid="34"/>
                                        </p:tgtEl>
                                      </p:cBhvr>
                                    </p:animEffect>
                                    <p:set>
                                      <p:cBhvr>
                                        <p:cTn id="110" dur="1" fill="hold">
                                          <p:stCondLst>
                                            <p:cond delay="499"/>
                                          </p:stCondLst>
                                        </p:cTn>
                                        <p:tgtEl>
                                          <p:spTgt spid="34"/>
                                        </p:tgtEl>
                                        <p:attrNameLst>
                                          <p:attrName>style.visibility</p:attrName>
                                        </p:attrNameLst>
                                      </p:cBhvr>
                                      <p:to>
                                        <p:strVal val="hidden"/>
                                      </p:to>
                                    </p:set>
                                  </p:childTnLst>
                                </p:cTn>
                              </p:par>
                              <p:par>
                                <p:cTn id="111" presetID="16" presetClass="exit" presetSubtype="21" fill="hold" nodeType="withEffect">
                                  <p:stCondLst>
                                    <p:cond delay="0"/>
                                  </p:stCondLst>
                                  <p:childTnLst>
                                    <p:animEffect transition="out" filter="barn(inVertical)">
                                      <p:cBhvr>
                                        <p:cTn id="112" dur="500"/>
                                        <p:tgtEl>
                                          <p:spTgt spid="23"/>
                                        </p:tgtEl>
                                      </p:cBhvr>
                                    </p:animEffect>
                                    <p:set>
                                      <p:cBhvr>
                                        <p:cTn id="113" dur="1" fill="hold">
                                          <p:stCondLst>
                                            <p:cond delay="499"/>
                                          </p:stCondLst>
                                        </p:cTn>
                                        <p:tgtEl>
                                          <p:spTgt spid="23"/>
                                        </p:tgtEl>
                                        <p:attrNameLst>
                                          <p:attrName>style.visibility</p:attrName>
                                        </p:attrNameLst>
                                      </p:cBhvr>
                                      <p:to>
                                        <p:strVal val="hidden"/>
                                      </p:to>
                                    </p:set>
                                  </p:childTnLst>
                                </p:cTn>
                              </p:par>
                              <p:par>
                                <p:cTn id="114" presetID="16" presetClass="exit" presetSubtype="21" fill="hold" grpId="0" nodeType="withEffect">
                                  <p:stCondLst>
                                    <p:cond delay="0"/>
                                  </p:stCondLst>
                                  <p:childTnLst>
                                    <p:animEffect transition="out" filter="barn(inVertical)">
                                      <p:cBhvr>
                                        <p:cTn id="115" dur="500"/>
                                        <p:tgtEl>
                                          <p:spTgt spid="40"/>
                                        </p:tgtEl>
                                      </p:cBhvr>
                                    </p:animEffect>
                                    <p:set>
                                      <p:cBhvr>
                                        <p:cTn id="116" dur="1" fill="hold">
                                          <p:stCondLst>
                                            <p:cond delay="499"/>
                                          </p:stCondLst>
                                        </p:cTn>
                                        <p:tgtEl>
                                          <p:spTgt spid="40"/>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6" presetClass="entr" presetSubtype="21" fill="hold" nodeType="clickEffect">
                                  <p:stCondLst>
                                    <p:cond delay="0"/>
                                  </p:stCondLst>
                                  <p:childTnLst>
                                    <p:set>
                                      <p:cBhvr>
                                        <p:cTn id="120" dur="1" fill="hold">
                                          <p:stCondLst>
                                            <p:cond delay="0"/>
                                          </p:stCondLst>
                                        </p:cTn>
                                        <p:tgtEl>
                                          <p:spTgt spid="24"/>
                                        </p:tgtEl>
                                        <p:attrNameLst>
                                          <p:attrName>style.visibility</p:attrName>
                                        </p:attrNameLst>
                                      </p:cBhvr>
                                      <p:to>
                                        <p:strVal val="visible"/>
                                      </p:to>
                                    </p:set>
                                    <p:animEffect transition="in" filter="barn(inVertical)">
                                      <p:cBhvr>
                                        <p:cTn id="121" dur="500"/>
                                        <p:tgtEl>
                                          <p:spTgt spid="24"/>
                                        </p:tgtEl>
                                      </p:cBhvr>
                                    </p:animEffect>
                                  </p:childTnLst>
                                </p:cTn>
                              </p:par>
                              <p:par>
                                <p:cTn id="122" presetID="16" presetClass="entr" presetSubtype="21" fill="hold" grpId="0" nodeType="with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barn(inVertical)">
                                      <p:cBhvr>
                                        <p:cTn id="124" dur="500"/>
                                        <p:tgtEl>
                                          <p:spTgt spid="35"/>
                                        </p:tgtEl>
                                      </p:cBhvr>
                                    </p:animEffect>
                                  </p:childTnLst>
                                </p:cTn>
                              </p:par>
                              <p:par>
                                <p:cTn id="125" presetID="16" presetClass="entr" presetSubtype="21" fill="hold" grpId="0" nodeType="withEffect">
                                  <p:stCondLst>
                                    <p:cond delay="0"/>
                                  </p:stCondLst>
                                  <p:childTnLst>
                                    <p:set>
                                      <p:cBhvr>
                                        <p:cTn id="126" dur="1" fill="hold">
                                          <p:stCondLst>
                                            <p:cond delay="0"/>
                                          </p:stCondLst>
                                        </p:cTn>
                                        <p:tgtEl>
                                          <p:spTgt spid="41"/>
                                        </p:tgtEl>
                                        <p:attrNameLst>
                                          <p:attrName>style.visibility</p:attrName>
                                        </p:attrNameLst>
                                      </p:cBhvr>
                                      <p:to>
                                        <p:strVal val="visible"/>
                                      </p:to>
                                    </p:set>
                                    <p:animEffect transition="in" filter="barn(inVertical)">
                                      <p:cBhvr>
                                        <p:cTn id="127" dur="500"/>
                                        <p:tgtEl>
                                          <p:spTgt spid="41"/>
                                        </p:tgtEl>
                                      </p:cBhvr>
                                    </p:animEffect>
                                  </p:childTnLst>
                                </p:cTn>
                              </p:par>
                            </p:childTnLst>
                          </p:cTn>
                        </p:par>
                      </p:childTnLst>
                    </p:cTn>
                  </p:par>
                  <p:par>
                    <p:cTn id="128" fill="hold">
                      <p:stCondLst>
                        <p:cond delay="indefinite"/>
                      </p:stCondLst>
                      <p:childTnLst>
                        <p:par>
                          <p:cTn id="129" fill="hold">
                            <p:stCondLst>
                              <p:cond delay="0"/>
                            </p:stCondLst>
                            <p:childTnLst>
                              <p:par>
                                <p:cTn id="130" presetID="16" presetClass="exit" presetSubtype="21" fill="hold" nodeType="clickEffect">
                                  <p:stCondLst>
                                    <p:cond delay="0"/>
                                  </p:stCondLst>
                                  <p:childTnLst>
                                    <p:animEffect transition="out" filter="barn(inVertical)">
                                      <p:cBhvr>
                                        <p:cTn id="131" dur="500"/>
                                        <p:tgtEl>
                                          <p:spTgt spid="24"/>
                                        </p:tgtEl>
                                      </p:cBhvr>
                                    </p:animEffect>
                                    <p:set>
                                      <p:cBhvr>
                                        <p:cTn id="132" dur="1" fill="hold">
                                          <p:stCondLst>
                                            <p:cond delay="499"/>
                                          </p:stCondLst>
                                        </p:cTn>
                                        <p:tgtEl>
                                          <p:spTgt spid="24"/>
                                        </p:tgtEl>
                                        <p:attrNameLst>
                                          <p:attrName>style.visibility</p:attrName>
                                        </p:attrNameLst>
                                      </p:cBhvr>
                                      <p:to>
                                        <p:strVal val="hidden"/>
                                      </p:to>
                                    </p:set>
                                  </p:childTnLst>
                                </p:cTn>
                              </p:par>
                              <p:par>
                                <p:cTn id="133" presetID="16" presetClass="exit" presetSubtype="21" fill="hold" grpId="1" nodeType="withEffect">
                                  <p:stCondLst>
                                    <p:cond delay="0"/>
                                  </p:stCondLst>
                                  <p:childTnLst>
                                    <p:animEffect transition="out" filter="barn(inVertical)">
                                      <p:cBhvr>
                                        <p:cTn id="134" dur="500"/>
                                        <p:tgtEl>
                                          <p:spTgt spid="35"/>
                                        </p:tgtEl>
                                      </p:cBhvr>
                                    </p:animEffect>
                                    <p:set>
                                      <p:cBhvr>
                                        <p:cTn id="135" dur="1" fill="hold">
                                          <p:stCondLst>
                                            <p:cond delay="499"/>
                                          </p:stCondLst>
                                        </p:cTn>
                                        <p:tgtEl>
                                          <p:spTgt spid="35"/>
                                        </p:tgtEl>
                                        <p:attrNameLst>
                                          <p:attrName>style.visibility</p:attrName>
                                        </p:attrNameLst>
                                      </p:cBhvr>
                                      <p:to>
                                        <p:strVal val="hidden"/>
                                      </p:to>
                                    </p:set>
                                  </p:childTnLst>
                                </p:cTn>
                              </p:par>
                              <p:par>
                                <p:cTn id="136" presetID="16" presetClass="exit" presetSubtype="21" fill="hold" grpId="1" nodeType="withEffect">
                                  <p:stCondLst>
                                    <p:cond delay="0"/>
                                  </p:stCondLst>
                                  <p:childTnLst>
                                    <p:animEffect transition="out" filter="barn(inVertical)">
                                      <p:cBhvr>
                                        <p:cTn id="137" dur="500"/>
                                        <p:tgtEl>
                                          <p:spTgt spid="41"/>
                                        </p:tgtEl>
                                      </p:cBhvr>
                                    </p:animEffect>
                                    <p:set>
                                      <p:cBhvr>
                                        <p:cTn id="138" dur="1" fill="hold">
                                          <p:stCondLst>
                                            <p:cond delay="499"/>
                                          </p:stCondLst>
                                        </p:cTn>
                                        <p:tgtEl>
                                          <p:spTgt spid="41"/>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6" presetClass="entr" presetSubtype="21" fill="hold" nodeType="clickEffect">
                                  <p:stCondLst>
                                    <p:cond delay="0"/>
                                  </p:stCondLst>
                                  <p:childTnLst>
                                    <p:set>
                                      <p:cBhvr>
                                        <p:cTn id="142" dur="1" fill="hold">
                                          <p:stCondLst>
                                            <p:cond delay="0"/>
                                          </p:stCondLst>
                                        </p:cTn>
                                        <p:tgtEl>
                                          <p:spTgt spid="25"/>
                                        </p:tgtEl>
                                        <p:attrNameLst>
                                          <p:attrName>style.visibility</p:attrName>
                                        </p:attrNameLst>
                                      </p:cBhvr>
                                      <p:to>
                                        <p:strVal val="visible"/>
                                      </p:to>
                                    </p:set>
                                    <p:animEffect transition="in" filter="barn(inVertical)">
                                      <p:cBhvr>
                                        <p:cTn id="143" dur="500"/>
                                        <p:tgtEl>
                                          <p:spTgt spid="25"/>
                                        </p:tgtEl>
                                      </p:cBhvr>
                                    </p:animEffect>
                                  </p:childTnLst>
                                </p:cTn>
                              </p:par>
                              <p:par>
                                <p:cTn id="144" presetID="16" presetClass="entr" presetSubtype="21" fill="hold" grpId="0" nodeType="withEffect">
                                  <p:stCondLst>
                                    <p:cond delay="0"/>
                                  </p:stCondLst>
                                  <p:childTnLst>
                                    <p:set>
                                      <p:cBhvr>
                                        <p:cTn id="145" dur="1" fill="hold">
                                          <p:stCondLst>
                                            <p:cond delay="0"/>
                                          </p:stCondLst>
                                        </p:cTn>
                                        <p:tgtEl>
                                          <p:spTgt spid="36"/>
                                        </p:tgtEl>
                                        <p:attrNameLst>
                                          <p:attrName>style.visibility</p:attrName>
                                        </p:attrNameLst>
                                      </p:cBhvr>
                                      <p:to>
                                        <p:strVal val="visible"/>
                                      </p:to>
                                    </p:set>
                                    <p:animEffect transition="in" filter="barn(inVertical)">
                                      <p:cBhvr>
                                        <p:cTn id="146" dur="500"/>
                                        <p:tgtEl>
                                          <p:spTgt spid="36"/>
                                        </p:tgtEl>
                                      </p:cBhvr>
                                    </p:animEffect>
                                  </p:childTnLst>
                                </p:cTn>
                              </p:par>
                            </p:childTnLst>
                          </p:cTn>
                        </p:par>
                      </p:childTnLst>
                    </p:cTn>
                  </p:par>
                  <p:par>
                    <p:cTn id="147" fill="hold">
                      <p:stCondLst>
                        <p:cond delay="indefinite"/>
                      </p:stCondLst>
                      <p:childTnLst>
                        <p:par>
                          <p:cTn id="148" fill="hold">
                            <p:stCondLst>
                              <p:cond delay="0"/>
                            </p:stCondLst>
                            <p:childTnLst>
                              <p:par>
                                <p:cTn id="149" presetID="16" presetClass="exit" presetSubtype="21" fill="hold" nodeType="clickEffect">
                                  <p:stCondLst>
                                    <p:cond delay="0"/>
                                  </p:stCondLst>
                                  <p:childTnLst>
                                    <p:animEffect transition="out" filter="barn(inVertical)">
                                      <p:cBhvr>
                                        <p:cTn id="150" dur="500"/>
                                        <p:tgtEl>
                                          <p:spTgt spid="25"/>
                                        </p:tgtEl>
                                      </p:cBhvr>
                                    </p:animEffect>
                                    <p:set>
                                      <p:cBhvr>
                                        <p:cTn id="151" dur="1" fill="hold">
                                          <p:stCondLst>
                                            <p:cond delay="499"/>
                                          </p:stCondLst>
                                        </p:cTn>
                                        <p:tgtEl>
                                          <p:spTgt spid="25"/>
                                        </p:tgtEl>
                                        <p:attrNameLst>
                                          <p:attrName>style.visibility</p:attrName>
                                        </p:attrNameLst>
                                      </p:cBhvr>
                                      <p:to>
                                        <p:strVal val="hidden"/>
                                      </p:to>
                                    </p:set>
                                  </p:childTnLst>
                                </p:cTn>
                              </p:par>
                              <p:par>
                                <p:cTn id="152" presetID="16" presetClass="exit" presetSubtype="21" fill="hold" grpId="1" nodeType="withEffect">
                                  <p:stCondLst>
                                    <p:cond delay="0"/>
                                  </p:stCondLst>
                                  <p:childTnLst>
                                    <p:animEffect transition="out" filter="barn(inVertical)">
                                      <p:cBhvr>
                                        <p:cTn id="153" dur="500"/>
                                        <p:tgtEl>
                                          <p:spTgt spid="36"/>
                                        </p:tgtEl>
                                      </p:cBhvr>
                                    </p:animEffect>
                                    <p:set>
                                      <p:cBhvr>
                                        <p:cTn id="154" dur="1" fill="hold">
                                          <p:stCondLst>
                                            <p:cond delay="499"/>
                                          </p:stCondLst>
                                        </p:cTn>
                                        <p:tgtEl>
                                          <p:spTgt spid="36"/>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6" presetClass="entr" presetSubtype="21" fill="hold" grpId="0" nodeType="clickEffect">
                                  <p:stCondLst>
                                    <p:cond delay="0"/>
                                  </p:stCondLst>
                                  <p:childTnLst>
                                    <p:set>
                                      <p:cBhvr>
                                        <p:cTn id="158" dur="1" fill="hold">
                                          <p:stCondLst>
                                            <p:cond delay="0"/>
                                          </p:stCondLst>
                                        </p:cTn>
                                        <p:tgtEl>
                                          <p:spTgt spid="37"/>
                                        </p:tgtEl>
                                        <p:attrNameLst>
                                          <p:attrName>style.visibility</p:attrName>
                                        </p:attrNameLst>
                                      </p:cBhvr>
                                      <p:to>
                                        <p:strVal val="visible"/>
                                      </p:to>
                                    </p:set>
                                    <p:animEffect transition="in" filter="barn(inVertical)">
                                      <p:cBhvr>
                                        <p:cTn id="159" dur="500"/>
                                        <p:tgtEl>
                                          <p:spTgt spid="37"/>
                                        </p:tgtEl>
                                      </p:cBhvr>
                                    </p:animEffect>
                                  </p:childTnLst>
                                </p:cTn>
                              </p:par>
                              <p:par>
                                <p:cTn id="160" presetID="16" presetClass="entr" presetSubtype="21" fill="hold" nodeType="withEffect">
                                  <p:stCondLst>
                                    <p:cond delay="0"/>
                                  </p:stCondLst>
                                  <p:childTnLst>
                                    <p:set>
                                      <p:cBhvr>
                                        <p:cTn id="161" dur="1" fill="hold">
                                          <p:stCondLst>
                                            <p:cond delay="0"/>
                                          </p:stCondLst>
                                        </p:cTn>
                                        <p:tgtEl>
                                          <p:spTgt spid="26"/>
                                        </p:tgtEl>
                                        <p:attrNameLst>
                                          <p:attrName>style.visibility</p:attrName>
                                        </p:attrNameLst>
                                      </p:cBhvr>
                                      <p:to>
                                        <p:strVal val="visible"/>
                                      </p:to>
                                    </p:set>
                                    <p:animEffect transition="in" filter="barn(inVertical)">
                                      <p:cBhvr>
                                        <p:cTn id="162" dur="500"/>
                                        <p:tgtEl>
                                          <p:spTgt spid="26"/>
                                        </p:tgtEl>
                                      </p:cBhvr>
                                    </p:animEffect>
                                  </p:childTnLst>
                                </p:cTn>
                              </p:par>
                            </p:childTnLst>
                          </p:cTn>
                        </p:par>
                      </p:childTnLst>
                    </p:cTn>
                  </p:par>
                  <p:par>
                    <p:cTn id="163" fill="hold">
                      <p:stCondLst>
                        <p:cond delay="indefinite"/>
                      </p:stCondLst>
                      <p:childTnLst>
                        <p:par>
                          <p:cTn id="164" fill="hold">
                            <p:stCondLst>
                              <p:cond delay="0"/>
                            </p:stCondLst>
                            <p:childTnLst>
                              <p:par>
                                <p:cTn id="165" presetID="16" presetClass="exit" presetSubtype="21" fill="hold" grpId="1" nodeType="clickEffect">
                                  <p:stCondLst>
                                    <p:cond delay="0"/>
                                  </p:stCondLst>
                                  <p:childTnLst>
                                    <p:animEffect transition="out" filter="barn(inVertical)">
                                      <p:cBhvr>
                                        <p:cTn id="166" dur="500"/>
                                        <p:tgtEl>
                                          <p:spTgt spid="37"/>
                                        </p:tgtEl>
                                      </p:cBhvr>
                                    </p:animEffect>
                                    <p:set>
                                      <p:cBhvr>
                                        <p:cTn id="167" dur="1" fill="hold">
                                          <p:stCondLst>
                                            <p:cond delay="499"/>
                                          </p:stCondLst>
                                        </p:cTn>
                                        <p:tgtEl>
                                          <p:spTgt spid="37"/>
                                        </p:tgtEl>
                                        <p:attrNameLst>
                                          <p:attrName>style.visibility</p:attrName>
                                        </p:attrNameLst>
                                      </p:cBhvr>
                                      <p:to>
                                        <p:strVal val="hidden"/>
                                      </p:to>
                                    </p:set>
                                  </p:childTnLst>
                                </p:cTn>
                              </p:par>
                              <p:par>
                                <p:cTn id="168" presetID="16" presetClass="exit" presetSubtype="21" fill="hold" nodeType="withEffect">
                                  <p:stCondLst>
                                    <p:cond delay="0"/>
                                  </p:stCondLst>
                                  <p:childTnLst>
                                    <p:animEffect transition="out" filter="barn(inVertical)">
                                      <p:cBhvr>
                                        <p:cTn id="169" dur="500"/>
                                        <p:tgtEl>
                                          <p:spTgt spid="26"/>
                                        </p:tgtEl>
                                      </p:cBhvr>
                                    </p:animEffect>
                                    <p:set>
                                      <p:cBhvr>
                                        <p:cTn id="170"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9" grpId="0"/>
      <p:bldP spid="29" grpId="1"/>
      <p:bldP spid="30" grpId="0"/>
      <p:bldP spid="30" grpId="1"/>
      <p:bldP spid="32" grpId="0"/>
      <p:bldP spid="32" grpId="1"/>
      <p:bldP spid="33" grpId="0"/>
      <p:bldP spid="33" grpId="1"/>
      <p:bldP spid="34" grpId="0"/>
      <p:bldP spid="34" grpId="1"/>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3E34B7B8-03D5-4E55-8074-2CE0F0F46856}"/>
              </a:ext>
            </a:extLst>
          </p:cNvPr>
          <p:cNvSpPr>
            <a:spLocks noGrp="1"/>
          </p:cNvSpPr>
          <p:nvPr>
            <p:ph type="body" idx="1"/>
          </p:nvPr>
        </p:nvSpPr>
        <p:spPr>
          <a:xfrm>
            <a:off x="1825752" y="2438781"/>
            <a:ext cx="4270248" cy="704087"/>
          </a:xfrm>
        </p:spPr>
        <p:txBody>
          <a:bodyPr>
            <a:normAutofit/>
          </a:bodyPr>
          <a:lstStyle/>
          <a:p>
            <a:r>
              <a:rPr lang="it-IT" sz="2800" dirty="0"/>
              <a:t>Test by code</a:t>
            </a:r>
          </a:p>
        </p:txBody>
      </p:sp>
      <p:sp>
        <p:nvSpPr>
          <p:cNvPr id="6" name="Segnaposto contenuto 5">
            <a:extLst>
              <a:ext uri="{FF2B5EF4-FFF2-40B4-BE49-F238E27FC236}">
                <a16:creationId xmlns:a16="http://schemas.microsoft.com/office/drawing/2014/main" id="{CCF7B545-B6F1-4468-8A9C-A44EEA82EC87}"/>
              </a:ext>
            </a:extLst>
          </p:cNvPr>
          <p:cNvSpPr>
            <a:spLocks noGrp="1"/>
          </p:cNvSpPr>
          <p:nvPr>
            <p:ph sz="half" idx="2"/>
          </p:nvPr>
        </p:nvSpPr>
        <p:spPr>
          <a:xfrm>
            <a:off x="2682365" y="3428236"/>
            <a:ext cx="2557021" cy="2465071"/>
          </a:xfrm>
        </p:spPr>
        <p:txBody>
          <a:bodyPr>
            <a:normAutofit fontScale="85000" lnSpcReduction="20000"/>
          </a:bodyPr>
          <a:lstStyle/>
          <a:p>
            <a:r>
              <a:rPr lang="it-IT" sz="2000" i="1" dirty="0"/>
              <a:t>Database</a:t>
            </a:r>
          </a:p>
          <a:p>
            <a:r>
              <a:rPr lang="it-IT" sz="2000" i="1" dirty="0"/>
              <a:t>Inventory</a:t>
            </a:r>
          </a:p>
          <a:p>
            <a:r>
              <a:rPr lang="it-IT" sz="2000" i="1" dirty="0"/>
              <a:t>Language</a:t>
            </a:r>
          </a:p>
          <a:p>
            <a:r>
              <a:rPr lang="it-IT" sz="2000" i="1" dirty="0" err="1"/>
              <a:t>Save&amp;Load</a:t>
            </a:r>
            <a:endParaRPr lang="it-IT" sz="2000" i="1" dirty="0"/>
          </a:p>
          <a:p>
            <a:r>
              <a:rPr lang="it-IT" sz="2000" i="1" dirty="0"/>
              <a:t>GUI</a:t>
            </a:r>
          </a:p>
          <a:p>
            <a:pPr marL="0" indent="0">
              <a:buNone/>
            </a:pPr>
            <a:endParaRPr lang="it-IT" sz="2000" i="1" dirty="0"/>
          </a:p>
          <a:p>
            <a:pPr marL="0" indent="0">
              <a:buNone/>
            </a:pPr>
            <a:r>
              <a:rPr lang="it-IT" sz="2000" i="1" dirty="0"/>
              <a:t>[</a:t>
            </a:r>
            <a:r>
              <a:rPr lang="it-IT" sz="2000" i="1" dirty="0" err="1"/>
              <a:t>Perfomed</a:t>
            </a:r>
            <a:r>
              <a:rPr lang="it-IT" sz="2000" i="1" dirty="0"/>
              <a:t> with J-Unit]</a:t>
            </a:r>
          </a:p>
        </p:txBody>
      </p:sp>
      <p:sp>
        <p:nvSpPr>
          <p:cNvPr id="3" name="Segnaposto contenuto 2">
            <a:extLst>
              <a:ext uri="{FF2B5EF4-FFF2-40B4-BE49-F238E27FC236}">
                <a16:creationId xmlns:a16="http://schemas.microsoft.com/office/drawing/2014/main" id="{C11E00E2-74D0-4A7D-B63B-41C22E193531}"/>
              </a:ext>
            </a:extLst>
          </p:cNvPr>
          <p:cNvSpPr>
            <a:spLocks noGrp="1"/>
          </p:cNvSpPr>
          <p:nvPr>
            <p:ph sz="quarter" idx="4"/>
          </p:nvPr>
        </p:nvSpPr>
        <p:spPr>
          <a:xfrm>
            <a:off x="6952616" y="3428237"/>
            <a:ext cx="3222553" cy="1690518"/>
          </a:xfrm>
        </p:spPr>
        <p:txBody>
          <a:bodyPr>
            <a:noAutofit/>
          </a:bodyPr>
          <a:lstStyle/>
          <a:p>
            <a:r>
              <a:rPr lang="it-IT" sz="2000" i="1" dirty="0"/>
              <a:t>Some test </a:t>
            </a:r>
            <a:r>
              <a:rPr lang="it-IT" sz="2000" i="1" dirty="0" err="1"/>
              <a:t>were</a:t>
            </a:r>
            <a:r>
              <a:rPr lang="it-IT" sz="2000" i="1" dirty="0"/>
              <a:t> </a:t>
            </a:r>
            <a:r>
              <a:rPr lang="it-IT" sz="2000" i="1" dirty="0" err="1"/>
              <a:t>performed</a:t>
            </a:r>
            <a:r>
              <a:rPr lang="it-IT" sz="2000" i="1" dirty="0"/>
              <a:t> </a:t>
            </a:r>
            <a:r>
              <a:rPr lang="it-IT" sz="2000" i="1" u="sng" dirty="0" err="1"/>
              <a:t>visually</a:t>
            </a:r>
            <a:r>
              <a:rPr lang="it-IT" sz="2000" i="1" dirty="0"/>
              <a:t> by </a:t>
            </a:r>
            <a:r>
              <a:rPr lang="it-IT" sz="2000" i="1" dirty="0" err="1"/>
              <a:t>Devs</a:t>
            </a:r>
            <a:r>
              <a:rPr lang="it-IT" sz="2000" i="1" dirty="0"/>
              <a:t> (e.g. </a:t>
            </a:r>
            <a:r>
              <a:rPr lang="it-IT" sz="2000" i="1" dirty="0" err="1"/>
              <a:t>movement</a:t>
            </a:r>
            <a:r>
              <a:rPr lang="it-IT" sz="2000" i="1" dirty="0"/>
              <a:t> of the player, </a:t>
            </a:r>
            <a:r>
              <a:rPr lang="it-IT" sz="2000" i="1" dirty="0" err="1"/>
              <a:t>map</a:t>
            </a:r>
            <a:r>
              <a:rPr lang="it-IT" sz="2000" i="1" dirty="0"/>
              <a:t> rendering, interaction with </a:t>
            </a:r>
            <a:r>
              <a:rPr lang="it-IT" sz="2000" i="1" dirty="0" err="1"/>
              <a:t>objects</a:t>
            </a:r>
            <a:r>
              <a:rPr lang="it-IT" sz="2000" i="1" dirty="0"/>
              <a:t>, </a:t>
            </a:r>
            <a:r>
              <a:rPr lang="it-IT" sz="2000" i="1" dirty="0" err="1"/>
              <a:t>exams</a:t>
            </a:r>
            <a:r>
              <a:rPr lang="it-IT" sz="2000" i="1" dirty="0"/>
              <a:t> and so on…)</a:t>
            </a:r>
          </a:p>
        </p:txBody>
      </p:sp>
      <p:sp>
        <p:nvSpPr>
          <p:cNvPr id="5" name="Segnaposto testo 4">
            <a:extLst>
              <a:ext uri="{FF2B5EF4-FFF2-40B4-BE49-F238E27FC236}">
                <a16:creationId xmlns:a16="http://schemas.microsoft.com/office/drawing/2014/main" id="{C554E7C7-E1E9-4C5F-9A82-FC58AF6D883C}"/>
              </a:ext>
            </a:extLst>
          </p:cNvPr>
          <p:cNvSpPr>
            <a:spLocks noGrp="1"/>
          </p:cNvSpPr>
          <p:nvPr>
            <p:ph type="body" sz="quarter" idx="13"/>
          </p:nvPr>
        </p:nvSpPr>
        <p:spPr>
          <a:xfrm>
            <a:off x="6355080" y="2438781"/>
            <a:ext cx="4270248" cy="704087"/>
          </a:xfrm>
        </p:spPr>
        <p:txBody>
          <a:bodyPr>
            <a:normAutofit/>
          </a:bodyPr>
          <a:lstStyle/>
          <a:p>
            <a:r>
              <a:rPr lang="it-IT" sz="2800" dirty="0"/>
              <a:t>Test by human</a:t>
            </a:r>
          </a:p>
        </p:txBody>
      </p:sp>
      <p:sp>
        <p:nvSpPr>
          <p:cNvPr id="2" name="Titolo 1">
            <a:extLst>
              <a:ext uri="{FF2B5EF4-FFF2-40B4-BE49-F238E27FC236}">
                <a16:creationId xmlns:a16="http://schemas.microsoft.com/office/drawing/2014/main" id="{2713FDB5-F79A-4D2C-8428-2CB1B8E527F0}"/>
              </a:ext>
            </a:extLst>
          </p:cNvPr>
          <p:cNvSpPr>
            <a:spLocks noGrp="1"/>
          </p:cNvSpPr>
          <p:nvPr>
            <p:ph type="title"/>
          </p:nvPr>
        </p:nvSpPr>
        <p:spPr/>
        <p:txBody>
          <a:bodyPr/>
          <a:lstStyle/>
          <a:p>
            <a:r>
              <a:rPr lang="it-IT" dirty="0"/>
              <a:t>TESTING</a:t>
            </a:r>
          </a:p>
        </p:txBody>
      </p:sp>
    </p:spTree>
    <p:extLst>
      <p:ext uri="{BB962C8B-B14F-4D97-AF65-F5344CB8AC3E}">
        <p14:creationId xmlns:p14="http://schemas.microsoft.com/office/powerpoint/2010/main" val="318749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074DF1-2F56-493B-A024-FEC2EA2F455F}"/>
              </a:ext>
            </a:extLst>
          </p:cNvPr>
          <p:cNvSpPr>
            <a:spLocks noGrp="1"/>
          </p:cNvSpPr>
          <p:nvPr>
            <p:ph type="title"/>
          </p:nvPr>
        </p:nvSpPr>
        <p:spPr/>
        <p:txBody>
          <a:bodyPr/>
          <a:lstStyle/>
          <a:p>
            <a:r>
              <a:rPr lang="it-IT" dirty="0"/>
              <a:t>AGILE PRACTICES ADOPTED</a:t>
            </a:r>
          </a:p>
        </p:txBody>
      </p:sp>
      <p:sp>
        <p:nvSpPr>
          <p:cNvPr id="3" name="Segnaposto contenuto 2">
            <a:extLst>
              <a:ext uri="{FF2B5EF4-FFF2-40B4-BE49-F238E27FC236}">
                <a16:creationId xmlns:a16="http://schemas.microsoft.com/office/drawing/2014/main" id="{CED18F53-2ECA-48AC-B773-EEDA78E8D1AA}"/>
              </a:ext>
            </a:extLst>
          </p:cNvPr>
          <p:cNvSpPr>
            <a:spLocks noGrp="1"/>
          </p:cNvSpPr>
          <p:nvPr>
            <p:ph idx="1"/>
          </p:nvPr>
        </p:nvSpPr>
        <p:spPr/>
        <p:txBody>
          <a:bodyPr/>
          <a:lstStyle/>
          <a:p>
            <a:r>
              <a:rPr lang="it-IT" dirty="0"/>
              <a:t>Game concepts and features </a:t>
            </a:r>
            <a:r>
              <a:rPr lang="it-IT" dirty="0" err="1"/>
              <a:t>represented</a:t>
            </a:r>
            <a:r>
              <a:rPr lang="it-IT" dirty="0"/>
              <a:t> by user stories </a:t>
            </a:r>
          </a:p>
          <a:p>
            <a:r>
              <a:rPr lang="it-IT" dirty="0"/>
              <a:t>Product backlog (Fibonacci </a:t>
            </a:r>
            <a:r>
              <a:rPr lang="it-IT" dirty="0" err="1"/>
              <a:t>sequence</a:t>
            </a:r>
            <a:r>
              <a:rPr lang="it-IT" dirty="0"/>
              <a:t> to </a:t>
            </a:r>
            <a:r>
              <a:rPr lang="it-IT" dirty="0" err="1"/>
              <a:t>assign</a:t>
            </a:r>
            <a:r>
              <a:rPr lang="it-IT" dirty="0"/>
              <a:t> story points)</a:t>
            </a:r>
          </a:p>
          <a:p>
            <a:r>
              <a:rPr lang="it-IT" dirty="0" err="1"/>
              <a:t>Sprints</a:t>
            </a:r>
            <a:r>
              <a:rPr lang="it-IT" dirty="0"/>
              <a:t> : planning and backlog, </a:t>
            </a:r>
            <a:r>
              <a:rPr lang="it-IT" dirty="0" err="1"/>
              <a:t>retrospective</a:t>
            </a:r>
            <a:r>
              <a:rPr lang="it-IT" dirty="0"/>
              <a:t>, review</a:t>
            </a:r>
          </a:p>
          <a:p>
            <a:r>
              <a:rPr lang="it-IT" dirty="0" err="1"/>
              <a:t>Daily</a:t>
            </a:r>
            <a:r>
              <a:rPr lang="it-IT" dirty="0"/>
              <a:t> meetings</a:t>
            </a:r>
          </a:p>
          <a:p>
            <a:r>
              <a:rPr lang="it-IT" dirty="0" err="1"/>
              <a:t>Pair</a:t>
            </a:r>
            <a:r>
              <a:rPr lang="it-IT" dirty="0"/>
              <a:t> programming</a:t>
            </a:r>
          </a:p>
          <a:p>
            <a:endParaRPr lang="it-IT" dirty="0"/>
          </a:p>
        </p:txBody>
      </p:sp>
    </p:spTree>
    <p:extLst>
      <p:ext uri="{BB962C8B-B14F-4D97-AF65-F5344CB8AC3E}">
        <p14:creationId xmlns:p14="http://schemas.microsoft.com/office/powerpoint/2010/main" val="1094490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87DC42-C7DE-470E-A8DF-A3090FCA08CF}"/>
              </a:ext>
            </a:extLst>
          </p:cNvPr>
          <p:cNvSpPr>
            <a:spLocks noGrp="1"/>
          </p:cNvSpPr>
          <p:nvPr>
            <p:ph type="title"/>
          </p:nvPr>
        </p:nvSpPr>
        <p:spPr>
          <a:xfrm>
            <a:off x="804671" y="2979169"/>
            <a:ext cx="4486656" cy="1141497"/>
          </a:xfrm>
        </p:spPr>
        <p:txBody>
          <a:bodyPr/>
          <a:lstStyle/>
          <a:p>
            <a:r>
              <a:rPr lang="it-IT" dirty="0"/>
              <a:t>USED SOFTWARE</a:t>
            </a:r>
          </a:p>
        </p:txBody>
      </p:sp>
      <p:sp>
        <p:nvSpPr>
          <p:cNvPr id="3" name="Segnaposto contenuto 2">
            <a:extLst>
              <a:ext uri="{FF2B5EF4-FFF2-40B4-BE49-F238E27FC236}">
                <a16:creationId xmlns:a16="http://schemas.microsoft.com/office/drawing/2014/main" id="{8C7D8013-FC6F-4DB3-BB86-7DEC8ED5DE96}"/>
              </a:ext>
            </a:extLst>
          </p:cNvPr>
          <p:cNvSpPr>
            <a:spLocks noGrp="1"/>
          </p:cNvSpPr>
          <p:nvPr>
            <p:ph idx="1"/>
          </p:nvPr>
        </p:nvSpPr>
        <p:spPr>
          <a:xfrm>
            <a:off x="6900675" y="1647592"/>
            <a:ext cx="4815840" cy="3804650"/>
          </a:xfrm>
        </p:spPr>
        <p:txBody>
          <a:bodyPr>
            <a:normAutofit/>
          </a:bodyPr>
          <a:lstStyle/>
          <a:p>
            <a:r>
              <a:rPr lang="it-IT" sz="4000" dirty="0"/>
              <a:t>GitHub</a:t>
            </a:r>
          </a:p>
          <a:p>
            <a:r>
              <a:rPr lang="it-IT" sz="4000" dirty="0" err="1"/>
              <a:t>Trello</a:t>
            </a:r>
            <a:endParaRPr lang="it-IT" sz="4000" dirty="0"/>
          </a:p>
          <a:p>
            <a:r>
              <a:rPr lang="it-IT" sz="4000" dirty="0" err="1"/>
              <a:t>Telegram</a:t>
            </a:r>
            <a:endParaRPr lang="it-IT" sz="4000" dirty="0"/>
          </a:p>
          <a:p>
            <a:r>
              <a:rPr lang="it-IT" sz="4000" dirty="0" err="1"/>
              <a:t>Slack</a:t>
            </a:r>
            <a:endParaRPr lang="it-IT" sz="4000" dirty="0"/>
          </a:p>
          <a:p>
            <a:r>
              <a:rPr lang="it-IT" sz="4000" dirty="0" err="1"/>
              <a:t>Discord</a:t>
            </a:r>
            <a:endParaRPr lang="it-IT" sz="4000" dirty="0"/>
          </a:p>
          <a:p>
            <a:endParaRPr lang="it-IT" sz="4000" dirty="0"/>
          </a:p>
          <a:p>
            <a:endParaRPr lang="it-IT" sz="1600" dirty="0"/>
          </a:p>
          <a:p>
            <a:endParaRPr lang="it-IT" dirty="0"/>
          </a:p>
        </p:txBody>
      </p:sp>
    </p:spTree>
    <p:extLst>
      <p:ext uri="{BB962C8B-B14F-4D97-AF65-F5344CB8AC3E}">
        <p14:creationId xmlns:p14="http://schemas.microsoft.com/office/powerpoint/2010/main" val="48576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cco">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718</Words>
  <Application>Microsoft Office PowerPoint</Application>
  <PresentationFormat>Widescreen</PresentationFormat>
  <Paragraphs>133</Paragraphs>
  <Slides>13</Slides>
  <Notes>3</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13</vt:i4>
      </vt:variant>
    </vt:vector>
  </HeadingPairs>
  <TitlesOfParts>
    <vt:vector size="17" baseType="lpstr">
      <vt:lpstr>Arial</vt:lpstr>
      <vt:lpstr>Calibri</vt:lpstr>
      <vt:lpstr>Gill Sans MT</vt:lpstr>
      <vt:lpstr>Pacco</vt:lpstr>
      <vt:lpstr>Presentazione standard di PowerPoint</vt:lpstr>
      <vt:lpstr>The main idea</vt:lpstr>
      <vt:lpstr>Presentazione standard di PowerPoint</vt:lpstr>
      <vt:lpstr>SOFTWARE ARCHITECTURE</vt:lpstr>
      <vt:lpstr>USED SOFTWARE</vt:lpstr>
      <vt:lpstr>ROLES AND RESPONSABILITY</vt:lpstr>
      <vt:lpstr>TESTING</vt:lpstr>
      <vt:lpstr>AGILE PRACTICES ADOPTED</vt:lpstr>
      <vt:lpstr>USED SOFTWARE</vt:lpstr>
      <vt:lpstr>OVERIVIEW OF ALL SPRINT EXECUTED</vt:lpstr>
      <vt:lpstr>Overall project chart</vt:lpstr>
      <vt:lpstr>Agile and project progress</vt:lpstr>
      <vt:lpstr>Thanks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VIRGINIA CAVALLARO</dc:creator>
  <cp:lastModifiedBy>Vito Lionetti</cp:lastModifiedBy>
  <cp:revision>17</cp:revision>
  <dcterms:created xsi:type="dcterms:W3CDTF">2020-01-08T09:20:28Z</dcterms:created>
  <dcterms:modified xsi:type="dcterms:W3CDTF">2020-01-08T17:09:27Z</dcterms:modified>
</cp:coreProperties>
</file>