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56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83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93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0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6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B364-B398-4ED7-92D4-46FEBD57ECC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C4BF08-CF5C-4D82-852E-978C906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64E1A-7B49-8E7E-C177-7136727D188E}"/>
              </a:ext>
            </a:extLst>
          </p:cNvPr>
          <p:cNvSpPr txBox="1"/>
          <p:nvPr/>
        </p:nvSpPr>
        <p:spPr>
          <a:xfrm>
            <a:off x="2760133" y="1947334"/>
            <a:ext cx="635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Text-to-SQL Fine-Tuning </a:t>
            </a:r>
            <a:br>
              <a:rPr lang="en-US" sz="3600" dirty="0"/>
            </a:br>
            <a:r>
              <a:rPr lang="en-US" sz="3600" dirty="0"/>
              <a:t>for Llama 3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F487D6-3CFC-CFF4-4BEC-3C9BF2C76AFC}"/>
              </a:ext>
            </a:extLst>
          </p:cNvPr>
          <p:cNvSpPr txBox="1">
            <a:spLocks/>
          </p:cNvSpPr>
          <p:nvPr/>
        </p:nvSpPr>
        <p:spPr>
          <a:xfrm>
            <a:off x="1553723" y="3147663"/>
            <a:ext cx="7082276" cy="2322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Glenn DeSouza</a:t>
            </a:r>
          </a:p>
          <a:p>
            <a:r>
              <a:rPr lang="en-US" dirty="0"/>
              <a:t>266 – UC Berkeley MIDS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57D747-4AEA-E09E-4599-4299D3F90C25}"/>
              </a:ext>
            </a:extLst>
          </p:cNvPr>
          <p:cNvCxnSpPr/>
          <p:nvPr/>
        </p:nvCxnSpPr>
        <p:spPr>
          <a:xfrm>
            <a:off x="1947333" y="3147663"/>
            <a:ext cx="6688666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A0EF33-7F31-5CFF-570C-329C7006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03" y="1323114"/>
            <a:ext cx="9845793" cy="47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7D19-3BFB-EB0A-22B2-9ABBB055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Text-to-SQL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54DEC-8550-C3AA-32D9-8E8C0384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0" y="1848915"/>
            <a:ext cx="9825081" cy="20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7D19-3BFB-EB0A-22B2-9ABBB055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text-to-SQL Dataset </a:t>
            </a:r>
            <a:br>
              <a:rPr lang="en-US" dirty="0"/>
            </a:br>
            <a:r>
              <a:rPr lang="en-US" dirty="0"/>
              <a:t>Sample Records</a:t>
            </a:r>
          </a:p>
        </p:txBody>
      </p:sp>
      <p:pic>
        <p:nvPicPr>
          <p:cNvPr id="6" name="Content Placeholder 5" descr="A blue card with black text&#10;&#10;Description automatically generated">
            <a:extLst>
              <a:ext uri="{FF2B5EF4-FFF2-40B4-BE49-F238E27FC236}">
                <a16:creationId xmlns:a16="http://schemas.microsoft.com/office/drawing/2014/main" id="{42C2D9C7-3104-4784-7408-67D096949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15" y="2019671"/>
            <a:ext cx="7387284" cy="1778607"/>
          </a:xfrm>
          <a:prstGeom prst="rect">
            <a:avLst/>
          </a:prstGeom>
        </p:spPr>
      </p:pic>
      <p:pic>
        <p:nvPicPr>
          <p:cNvPr id="7" name="Picture 6" descr="A blue text with black text&#10;&#10;Description automatically generated">
            <a:extLst>
              <a:ext uri="{FF2B5EF4-FFF2-40B4-BE49-F238E27FC236}">
                <a16:creationId xmlns:a16="http://schemas.microsoft.com/office/drawing/2014/main" id="{F24942D2-887F-4B28-40C8-A67155D3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5" y="4191270"/>
            <a:ext cx="7302069" cy="2470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E8284-A0E3-3548-3029-08886E7D5A22}"/>
              </a:ext>
            </a:extLst>
          </p:cNvPr>
          <p:cNvSpPr txBox="1"/>
          <p:nvPr/>
        </p:nvSpPr>
        <p:spPr>
          <a:xfrm>
            <a:off x="515566" y="28210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BAE8E-2241-E008-FD11-44FC2D795286}"/>
              </a:ext>
            </a:extLst>
          </p:cNvPr>
          <p:cNvSpPr txBox="1"/>
          <p:nvPr/>
        </p:nvSpPr>
        <p:spPr>
          <a:xfrm>
            <a:off x="515566" y="52417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9288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7D19-3BFB-EB0A-22B2-9ABBB055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Dataset</a:t>
            </a:r>
          </a:p>
        </p:txBody>
      </p:sp>
      <p:pic>
        <p:nvPicPr>
          <p:cNvPr id="4" name="Content Placeholder 3" descr="A chart with text on it&#10;&#10;Description automatically generated">
            <a:extLst>
              <a:ext uri="{FF2B5EF4-FFF2-40B4-BE49-F238E27FC236}">
                <a16:creationId xmlns:a16="http://schemas.microsoft.com/office/drawing/2014/main" id="{6B626D81-C826-4532-F9B5-C68F5F753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221" y="1768724"/>
            <a:ext cx="6160465" cy="3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2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7D19-3BFB-EB0A-22B2-9ABBB055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 Validation Loss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1C935-F8BA-D578-8522-FA377489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185" y="1490027"/>
            <a:ext cx="8596668" cy="3880773"/>
          </a:xfrm>
        </p:spPr>
        <p:txBody>
          <a:bodyPr/>
          <a:lstStyle/>
          <a:p>
            <a:r>
              <a:rPr lang="en-US" dirty="0"/>
              <a:t>No steep drop indicative of overfitting</a:t>
            </a:r>
          </a:p>
          <a:p>
            <a:r>
              <a:rPr lang="en-US" dirty="0"/>
              <a:t>Training and Validation Loss mostly in line for both models</a:t>
            </a:r>
          </a:p>
        </p:txBody>
      </p:sp>
      <p:pic>
        <p:nvPicPr>
          <p:cNvPr id="6" name="Picture 5" descr="A graph showing the results of training and validation&#10;&#10;Description automatically generated">
            <a:extLst>
              <a:ext uri="{FF2B5EF4-FFF2-40B4-BE49-F238E27FC236}">
                <a16:creationId xmlns:a16="http://schemas.microsoft.com/office/drawing/2014/main" id="{3115A90B-2A95-395E-1887-6CA05918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2" y="2491975"/>
            <a:ext cx="5074827" cy="3877945"/>
          </a:xfrm>
          <a:prstGeom prst="rect">
            <a:avLst/>
          </a:prstGeom>
        </p:spPr>
      </p:pic>
      <p:pic>
        <p:nvPicPr>
          <p:cNvPr id="7" name="Picture 6" descr="A blue and black text&#10;&#10;Description automatically generated">
            <a:extLst>
              <a:ext uri="{FF2B5EF4-FFF2-40B4-BE49-F238E27FC236}">
                <a16:creationId xmlns:a16="http://schemas.microsoft.com/office/drawing/2014/main" id="{BF397F23-4C40-D849-DB55-4CC87DD5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1520"/>
            <a:ext cx="4538462" cy="9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7D19-3BFB-EB0A-22B2-9ABBB055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3791" cy="1320800"/>
          </a:xfrm>
        </p:spPr>
        <p:txBody>
          <a:bodyPr/>
          <a:lstStyle/>
          <a:p>
            <a:r>
              <a:rPr lang="en-US" dirty="0"/>
              <a:t>Experiment 1: Poor Exact Match Results on </a:t>
            </a:r>
            <a:br>
              <a:rPr lang="en-US" dirty="0"/>
            </a:br>
            <a:r>
              <a:rPr lang="en-US" dirty="0"/>
              <a:t>Medium/Hard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1C935-F8BA-D578-8522-FA377489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57" y="1811040"/>
            <a:ext cx="8596668" cy="3880773"/>
          </a:xfrm>
        </p:spPr>
        <p:txBody>
          <a:bodyPr/>
          <a:lstStyle/>
          <a:p>
            <a:r>
              <a:rPr lang="en-US" dirty="0"/>
              <a:t>Model trained on just medium/hard questions only marginally better</a:t>
            </a:r>
          </a:p>
          <a:p>
            <a:r>
              <a:rPr lang="en-US" dirty="0"/>
              <a:t>Stick with model trained on all difficulty categories – plenty of records in all categories </a:t>
            </a:r>
          </a:p>
        </p:txBody>
      </p:sp>
      <p:pic>
        <p:nvPicPr>
          <p:cNvPr id="3" name="Picture 2" descr="A graph of data analysis&#10;&#10;Description automatically generated with medium confidence">
            <a:extLst>
              <a:ext uri="{FF2B5EF4-FFF2-40B4-BE49-F238E27FC236}">
                <a16:creationId xmlns:a16="http://schemas.microsoft.com/office/drawing/2014/main" id="{10A583DF-BFAD-0E23-2F25-0CD9438B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60" y="3179568"/>
            <a:ext cx="4618078" cy="3375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62DD49-2948-FB85-266C-974795B98C8A}"/>
              </a:ext>
            </a:extLst>
          </p:cNvPr>
          <p:cNvSpPr txBox="1"/>
          <p:nvPr/>
        </p:nvSpPr>
        <p:spPr>
          <a:xfrm>
            <a:off x="3365770" y="2626161"/>
            <a:ext cx="382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Exact Match Accuracy, by Category</a:t>
            </a:r>
          </a:p>
        </p:txBody>
      </p:sp>
    </p:spTree>
    <p:extLst>
      <p:ext uri="{BB962C8B-B14F-4D97-AF65-F5344CB8AC3E}">
        <p14:creationId xmlns:p14="http://schemas.microsoft.com/office/powerpoint/2010/main" val="39078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7D19-3BFB-EB0A-22B2-9ABBB055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3791" cy="1320800"/>
          </a:xfrm>
        </p:spPr>
        <p:txBody>
          <a:bodyPr/>
          <a:lstStyle/>
          <a:p>
            <a:r>
              <a:rPr lang="en-US" dirty="0"/>
              <a:t>Experiment 2: Code Execution Accuracy Yields Better Accuracy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1C935-F8BA-D578-8522-FA377489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57" y="1811040"/>
            <a:ext cx="8596668" cy="3880773"/>
          </a:xfrm>
        </p:spPr>
        <p:txBody>
          <a:bodyPr/>
          <a:lstStyle/>
          <a:p>
            <a:r>
              <a:rPr lang="en-US" dirty="0"/>
              <a:t>Model trained on just medium/hard questions only marginally better</a:t>
            </a:r>
          </a:p>
          <a:p>
            <a:r>
              <a:rPr lang="en-US" dirty="0"/>
              <a:t>Stick with model trained on all difficulty categories – plenty of records in all categories 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930AF4D-144D-2415-5690-1062C17B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53" y="2998080"/>
            <a:ext cx="4621658" cy="3300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62DD49-2948-FB85-266C-974795B98C8A}"/>
              </a:ext>
            </a:extLst>
          </p:cNvPr>
          <p:cNvSpPr txBox="1"/>
          <p:nvPr/>
        </p:nvSpPr>
        <p:spPr>
          <a:xfrm>
            <a:off x="3247237" y="2762508"/>
            <a:ext cx="42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Code Execution Accuracy, by Category</a:t>
            </a:r>
          </a:p>
        </p:txBody>
      </p:sp>
    </p:spTree>
    <p:extLst>
      <p:ext uri="{BB962C8B-B14F-4D97-AF65-F5344CB8AC3E}">
        <p14:creationId xmlns:p14="http://schemas.microsoft.com/office/powerpoint/2010/main" val="239827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7D19-3BFB-EB0A-22B2-9ABBB055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3791" cy="1320800"/>
          </a:xfrm>
        </p:spPr>
        <p:txBody>
          <a:bodyPr/>
          <a:lstStyle/>
          <a:p>
            <a:r>
              <a:rPr lang="en-US" dirty="0"/>
              <a:t>Conclusion &amp; Takeaways: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1C935-F8BA-D578-8522-FA377489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57" y="1811040"/>
            <a:ext cx="8596668" cy="3880773"/>
          </a:xfrm>
        </p:spPr>
        <p:txBody>
          <a:bodyPr/>
          <a:lstStyle/>
          <a:p>
            <a:r>
              <a:rPr lang="en-US" dirty="0"/>
              <a:t>Not an easy problem to solve</a:t>
            </a:r>
          </a:p>
          <a:p>
            <a:r>
              <a:rPr lang="en-US" dirty="0"/>
              <a:t>Better results perhaps on larger parameter models</a:t>
            </a:r>
          </a:p>
          <a:p>
            <a:r>
              <a:rPr lang="en-US" dirty="0"/>
              <a:t>Combination of fine-tuning + RAG retrieval methods likely best</a:t>
            </a:r>
          </a:p>
          <a:p>
            <a:r>
              <a:rPr lang="en-US" dirty="0"/>
              <a:t>Larger context window sizes (128k token limit in latest Llama version) leads to more possible improvements simply from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767133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1913</TotalTime>
  <Words>182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Evolution of Text-to-SQL Models</vt:lpstr>
      <vt:lpstr>Synthetic text-to-SQL Dataset  Sample Records</vt:lpstr>
      <vt:lpstr>Mapping Dataset</vt:lpstr>
      <vt:lpstr>Training vs Validation Loss</vt:lpstr>
      <vt:lpstr>Experiment 1: Poor Exact Match Results on  Medium/Hard SQL</vt:lpstr>
      <vt:lpstr>Experiment 2: Code Execution Accuracy Yields Better Accuracy Results</vt:lpstr>
      <vt:lpstr>Conclusion &amp; 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des</dc:creator>
  <cp:lastModifiedBy>glen des</cp:lastModifiedBy>
  <cp:revision>6</cp:revision>
  <dcterms:created xsi:type="dcterms:W3CDTF">2024-08-04T00:00:20Z</dcterms:created>
  <dcterms:modified xsi:type="dcterms:W3CDTF">2024-08-05T07:54:11Z</dcterms:modified>
</cp:coreProperties>
</file>