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Golos Text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Anaheim"/>
      <p:regular r:id="rId20"/>
      <p:bold r:id="rId21"/>
    </p:embeddedFont>
    <p:embeddedFont>
      <p:font typeface="Bebas Neue"/>
      <p:regular r:id="rId22"/>
    </p:embeddedFont>
    <p:embeddedFont>
      <p:font typeface="Albert Sans ExtraBold"/>
      <p:bold r:id="rId23"/>
      <p:boldItalic r:id="rId24"/>
    </p:embeddedFont>
    <p:embeddedFont>
      <p:font typeface="Pacifico"/>
      <p:regular r:id="rId25"/>
    </p:embeddedFont>
    <p:embeddedFont>
      <p:font typeface="Epilogue"/>
      <p:regular r:id="rId26"/>
      <p:bold r:id="rId27"/>
      <p:italic r:id="rId28"/>
      <p:boldItalic r:id="rId29"/>
    </p:embeddedFont>
    <p:embeddedFont>
      <p:font typeface="Alber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ebasNeue-regular.fntdata"/><Relationship Id="rId21" Type="http://schemas.openxmlformats.org/officeDocument/2006/relationships/font" Target="fonts/Anaheim-bold.fntdata"/><Relationship Id="rId24" Type="http://schemas.openxmlformats.org/officeDocument/2006/relationships/font" Target="fonts/AlbertSansExtraBold-boldItalic.fntdata"/><Relationship Id="rId23" Type="http://schemas.openxmlformats.org/officeDocument/2006/relationships/font" Target="fonts/AlbertSans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pilogue-regular.fntdata"/><Relationship Id="rId25" Type="http://schemas.openxmlformats.org/officeDocument/2006/relationships/font" Target="fonts/Pacifico-regular.fntdata"/><Relationship Id="rId28" Type="http://schemas.openxmlformats.org/officeDocument/2006/relationships/font" Target="fonts/Epilogue-italic.fntdata"/><Relationship Id="rId27" Type="http://schemas.openxmlformats.org/officeDocument/2006/relationships/font" Target="fonts/Epilog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pilog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bold.fntdata"/><Relationship Id="rId30" Type="http://schemas.openxmlformats.org/officeDocument/2006/relationships/font" Target="fonts/AlbertSans-regular.fntdata"/><Relationship Id="rId11" Type="http://schemas.openxmlformats.org/officeDocument/2006/relationships/slide" Target="slides/slide7.xml"/><Relationship Id="rId33" Type="http://schemas.openxmlformats.org/officeDocument/2006/relationships/font" Target="fonts/Alber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GolosText-bold.fntdata"/><Relationship Id="rId14" Type="http://schemas.openxmlformats.org/officeDocument/2006/relationships/font" Target="fonts/GolosText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fc65ec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fc65ec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fc65ec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fc65ec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fc65ecb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fc65ecb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8d4be75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8d4be75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d4be75a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8d4be75a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877bfc7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877bfc7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d4be75a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8d4be75a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cae20b3f6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cae20b3f6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cae20b3f6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cae20b3f6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b="7784" l="0" r="0" t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96438" y="3815526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652350" y="3912875"/>
            <a:ext cx="835200" cy="835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ctrTitle"/>
          </p:nvPr>
        </p:nvSpPr>
        <p:spPr>
          <a:xfrm>
            <a:off x="2808000" y="559575"/>
            <a:ext cx="3528000" cy="9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808000" y="1438575"/>
            <a:ext cx="35280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2808000" y="3390300"/>
            <a:ext cx="3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Swetha Tandri 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752701" y="4529475"/>
            <a:ext cx="1945500" cy="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8103449" y="372663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613548" y="3818800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88976" y="72595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792527" y="2445325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067950" y="987625"/>
            <a:ext cx="65613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Title:</a:t>
            </a:r>
            <a:r>
              <a:rPr lang="en" sz="2100">
                <a:solidFill>
                  <a:schemeClr val="dk1"/>
                </a:solidFill>
              </a:rPr>
              <a:t> Decentralized Arbitration System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Subtitle:</a:t>
            </a:r>
            <a:r>
              <a:rPr lang="en" sz="2100">
                <a:solidFill>
                  <a:schemeClr val="dk1"/>
                </a:solidFill>
              </a:rPr>
              <a:t> Optimizing Token-Based Dispute Resolution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Presented by:</a:t>
            </a:r>
            <a:r>
              <a:rPr lang="en" sz="2100">
                <a:solidFill>
                  <a:schemeClr val="dk1"/>
                </a:solidFill>
              </a:rPr>
              <a:t> DecentralEyes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Date:</a:t>
            </a:r>
            <a:r>
              <a:rPr lang="en" sz="2100">
                <a:solidFill>
                  <a:schemeClr val="dk1"/>
                </a:solidFill>
              </a:rPr>
              <a:t> 20/10/24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5062" y="0"/>
            <a:ext cx="1671901" cy="133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15100" y="535000"/>
            <a:ext cx="5769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Decentralized Arbitration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15100" y="1836550"/>
            <a:ext cx="49944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 dispute resolution process where jurors are selected through a decentralized mechanism.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Fosters trust among users in online marketplaces and platforms.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Challenges: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Ensuring fairness, transparency, and efficiency amidst increasing global interactions.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Role of Tokens: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Jurors stake tokens (e.g., GRULL) to participate, enhancing engagement.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Create a system that is impartial, cost-effective, and scalable.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675750" y="1472600"/>
            <a:ext cx="6407700" cy="3276300"/>
          </a:xfrm>
          <a:prstGeom prst="roundRect">
            <a:avLst>
              <a:gd fmla="val 1073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715050" y="652425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Challenges</a:t>
            </a:r>
            <a:endParaRPr sz="2800"/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1029000" y="1528575"/>
            <a:ext cx="5843100" cy="292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Efficient Juror Selection: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Engage only active jurors to prevent inactive participants.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Fairness Optimization: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Balance selection probability to avoid monopolization by large stakeholders.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Sybil Attack Prevention: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Protect against bad actors creating multiple accounts.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Token Accumulation Risk: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Prevent single entities from controlling the selection process.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Incentive Misalignment: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Ensure jurors have the right economic motivations to vote honestly.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116200" y="1249475"/>
            <a:ext cx="4665600" cy="35466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16200" y="1419750"/>
            <a:ext cx="46068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Dynamic Token Pricing:</a:t>
            </a:r>
            <a:r>
              <a:rPr lang="en" sz="1300">
                <a:solidFill>
                  <a:schemeClr val="dk1"/>
                </a:solidFill>
              </a:rPr>
              <a:t> Increase costs for acquiring large token amounts to deter monopolization.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Weighted Random Selection:</a:t>
            </a:r>
            <a:r>
              <a:rPr lang="en" sz="1300">
                <a:solidFill>
                  <a:schemeClr val="dk1"/>
                </a:solidFill>
              </a:rPr>
              <a:t> Use diminishing returns for larger stakes to ensure fair representation.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Randomized Juror Pools:</a:t>
            </a:r>
            <a:r>
              <a:rPr lang="en" sz="1300">
                <a:solidFill>
                  <a:schemeClr val="dk1"/>
                </a:solidFill>
              </a:rPr>
              <a:t> Assign disputes to multiple juror pools to reduce control by any single party.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Penalty for Dishonest Voting:</a:t>
            </a:r>
            <a:r>
              <a:rPr lang="en" sz="1300">
                <a:solidFill>
                  <a:schemeClr val="dk1"/>
                </a:solidFill>
              </a:rPr>
              <a:t> Implement token losses for jurors voting against the majority.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Reward for Majority Jurors:</a:t>
            </a:r>
            <a:r>
              <a:rPr lang="en" sz="1300">
                <a:solidFill>
                  <a:schemeClr val="dk1"/>
                </a:solidFill>
              </a:rPr>
              <a:t> Distribute penalties from dishonest voters to those who voted honestly.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100" y="1038175"/>
            <a:ext cx="3879975" cy="382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System Workflow</a:t>
            </a:r>
            <a:endParaRPr sz="26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C2C2C2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3"/>
          <p:cNvGrpSpPr/>
          <p:nvPr/>
        </p:nvGrpSpPr>
        <p:grpSpPr>
          <a:xfrm>
            <a:off x="5586175" y="2683244"/>
            <a:ext cx="1722650" cy="1230715"/>
            <a:chOff x="5796625" y="2541798"/>
            <a:chExt cx="1722650" cy="1230715"/>
          </a:xfrm>
        </p:grpSpPr>
        <p:sp>
          <p:nvSpPr>
            <p:cNvPr id="149" name="Google Shape;149;p23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5878373" y="2737267"/>
              <a:ext cx="154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Token Distribution Update</a:t>
              </a:r>
              <a:endParaRPr b="1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5895075" y="3108463"/>
              <a:ext cx="1624200" cy="624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212121"/>
                  </a:solidFill>
                  <a:latin typeface="Albert Sans ExtraBold"/>
                  <a:ea typeface="Albert Sans ExtraBold"/>
                  <a:cs typeface="Albert Sans ExtraBold"/>
                  <a:sym typeface="Albert Sans ExtraBold"/>
                </a:rPr>
                <a:t>Adjust tokens for jurors based on their voting alignment.</a:t>
              </a:r>
              <a:endParaRPr sz="900">
                <a:solidFill>
                  <a:srgbClr val="21212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/>
          <p:nvPr/>
        </p:nvSpPr>
        <p:spPr>
          <a:xfrm rot="-711236">
            <a:off x="394236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3"/>
          <p:cNvGrpSpPr/>
          <p:nvPr/>
        </p:nvGrpSpPr>
        <p:grpSpPr>
          <a:xfrm>
            <a:off x="4333100" y="1381722"/>
            <a:ext cx="1830125" cy="1247104"/>
            <a:chOff x="4409300" y="1219592"/>
            <a:chExt cx="1830125" cy="1247104"/>
          </a:xfrm>
        </p:grpSpPr>
        <p:sp>
          <p:nvSpPr>
            <p:cNvPr id="156" name="Google Shape;156;p23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EEF0F2"/>
            </a:solidFill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 txBox="1"/>
            <p:nvPr/>
          </p:nvSpPr>
          <p:spPr>
            <a:xfrm>
              <a:off x="4615225" y="1947571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Outcome Calculation   </a:t>
              </a:r>
              <a:endParaRPr b="1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2C2C2"/>
            </a:solidFill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2C2C2"/>
            </a:solidFill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4453550" y="1219592"/>
              <a:ext cx="1624200" cy="624600"/>
            </a:xfrm>
            <a:prstGeom prst="rect">
              <a:avLst/>
            </a:prstGeom>
            <a:solidFill>
              <a:srgbClr val="C2C2C2"/>
            </a:solidFill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lbert Sans ExtraBold"/>
                  <a:ea typeface="Albert Sans ExtraBold"/>
                  <a:cs typeface="Albert Sans ExtraBold"/>
                  <a:sym typeface="Albert Sans ExtraBold"/>
                </a:rPr>
                <a:t>Majority decision is determined and impacts token distribution.</a:t>
              </a:r>
              <a:endParaRPr sz="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endParaRPr>
            </a:p>
          </p:txBody>
        </p:sp>
      </p:grpSp>
      <p:sp>
        <p:nvSpPr>
          <p:cNvPr id="161" name="Google Shape;161;p23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163" name="Google Shape;163;p23"/>
            <p:cNvSpPr txBox="1"/>
            <p:nvPr/>
          </p:nvSpPr>
          <p:spPr>
            <a:xfrm>
              <a:off x="3317913" y="2704929"/>
              <a:ext cx="11625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Voting Process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Selected jurors vote on the dispute (options: 'X' or 'Y').</a:t>
              </a:r>
              <a:endParaRPr b="1" sz="900">
                <a:solidFill>
                  <a:srgbClr val="FFFFFF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3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1836861" y="1305858"/>
            <a:ext cx="1712700" cy="1246754"/>
            <a:chOff x="1637475" y="1219942"/>
            <a:chExt cx="1712700" cy="1246754"/>
          </a:xfrm>
        </p:grpSpPr>
        <p:sp>
          <p:nvSpPr>
            <p:cNvPr id="170" name="Google Shape;170;p23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1953089" y="1947560"/>
              <a:ext cx="1075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Juror Selection  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lbert Sans ExtraBold"/>
                  <a:ea typeface="Albert Sans ExtraBold"/>
                  <a:cs typeface="Albert Sans ExtraBold"/>
                  <a:sym typeface="Albert Sans ExtraBold"/>
                </a:rPr>
                <a:t>Jurors chosen based on token stakes using weighted probability.</a:t>
              </a:r>
              <a:endParaRPr sz="900">
                <a:solidFill>
                  <a:srgbClr val="FFFFFF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Scenario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612975" y="1296450"/>
            <a:ext cx="50025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Participants:</a:t>
            </a:r>
            <a:r>
              <a:rPr lang="en" sz="1100">
                <a:solidFill>
                  <a:schemeClr val="dk1"/>
                </a:solidFill>
              </a:rPr>
              <a:t> Six token owners with a total of 12,000 tokens.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Voting Results:</a:t>
            </a:r>
            <a:r>
              <a:rPr lang="en" sz="1100">
                <a:solidFill>
                  <a:schemeClr val="dk1"/>
                </a:solidFill>
              </a:rPr>
              <a:t> Majority decision in favor of 'X' with various owners voting.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Majority gains tokens from the losing party.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Token redistribution based on voting alignment.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900" y="441050"/>
            <a:ext cx="2815975" cy="38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000" y="2705775"/>
            <a:ext cx="3458698" cy="21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 Stack And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: Frontend library for building dynamic user interfaces.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Solidity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: Language for writing Ethereum smart contracts.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Hardhat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: Development environment for compiling and testing smart contracts.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Ether.js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: JavaScript library for blockchain interactions.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Sepolia Testnet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: Safe environment for testing Ethereum contracts.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0" y="35128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050" y="3331276"/>
            <a:ext cx="1353650" cy="13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100" y="3538838"/>
            <a:ext cx="1353650" cy="93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4150" y="3303325"/>
            <a:ext cx="2041325" cy="1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5875" y="3331275"/>
            <a:ext cx="703029" cy="1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</a:t>
            </a:r>
            <a:r>
              <a:rPr lang="en"/>
              <a:t>Enhancement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200" name="Google Shape;200;p26"/>
          <p:cNvGrpSpPr/>
          <p:nvPr/>
        </p:nvGrpSpPr>
        <p:grpSpPr>
          <a:xfrm>
            <a:off x="445894" y="1497200"/>
            <a:ext cx="3514811" cy="3252003"/>
            <a:chOff x="2991269" y="1153325"/>
            <a:chExt cx="3514811" cy="3252003"/>
          </a:xfrm>
        </p:grpSpPr>
        <p:sp>
          <p:nvSpPr>
            <p:cNvPr id="201" name="Google Shape;201;p26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2" name="Google Shape;202;p26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203" name="Google Shape;203;p26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</p:sp>
        <p:sp>
          <p:nvSpPr>
            <p:cNvPr id="204" name="Google Shape;204;p26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5" name="Google Shape;205;p26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206" name="Google Shape;206;p26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</p:sp>
        <p:sp>
          <p:nvSpPr>
            <p:cNvPr id="207" name="Google Shape;207;p26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208" name="Google Shape;208;p26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  <p:cxnSp>
        <p:nvCxnSpPr>
          <p:cNvPr id="209" name="Google Shape;209;p26"/>
          <p:cNvCxnSpPr/>
          <p:nvPr/>
        </p:nvCxnSpPr>
        <p:spPr>
          <a:xfrm>
            <a:off x="2930200" y="1897475"/>
            <a:ext cx="6015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3359200" y="2739200"/>
            <a:ext cx="6015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3960700" y="3681150"/>
            <a:ext cx="6015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3619500" y="1552775"/>
            <a:ext cx="3948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Layer 2 Solutions: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Description: Integrate Layer 2 protocols like Optimistic Rollups or zk-Rollups.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3960700" y="2394500"/>
            <a:ext cx="4120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Zero-Knowledge Proofs (ZKP):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Description: Use ZKP protocols like zk-SNARKs or zk-STARKs for privacy and verification.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562200" y="3399125"/>
            <a:ext cx="4120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 to Earn: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Description: Implement a reward mechanism where users earn tokens or NFTs by completing tasks or contributing to the network.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55" y="0"/>
            <a:ext cx="933150" cy="7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1531525" y="1696125"/>
            <a:ext cx="6630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 </a:t>
            </a:r>
            <a:endParaRPr sz="6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7133725" y="3589425"/>
            <a:ext cx="2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