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4"/>
  </p:notesMasterIdLst>
  <p:sldIdLst>
    <p:sldId id="256" r:id="rId2"/>
    <p:sldId id="257" r:id="rId3"/>
    <p:sldId id="258" r:id="rId4"/>
    <p:sldId id="277" r:id="rId5"/>
    <p:sldId id="259" r:id="rId6"/>
    <p:sldId id="260" r:id="rId7"/>
    <p:sldId id="263" r:id="rId8"/>
    <p:sldId id="261" r:id="rId9"/>
    <p:sldId id="278" r:id="rId10"/>
    <p:sldId id="262" r:id="rId11"/>
    <p:sldId id="276" r:id="rId12"/>
    <p:sldId id="264" r:id="rId13"/>
    <p:sldId id="265" r:id="rId14"/>
    <p:sldId id="266" r:id="rId15"/>
    <p:sldId id="267" r:id="rId16"/>
    <p:sldId id="279" r:id="rId17"/>
    <p:sldId id="268" r:id="rId18"/>
    <p:sldId id="269" r:id="rId19"/>
    <p:sldId id="270" r:id="rId20"/>
    <p:sldId id="272" r:id="rId21"/>
    <p:sldId id="273" r:id="rId22"/>
    <p:sldId id="280" r:id="rId23"/>
    <p:sldId id="281" r:id="rId24"/>
    <p:sldId id="282" r:id="rId25"/>
    <p:sldId id="283" r:id="rId26"/>
    <p:sldId id="296" r:id="rId27"/>
    <p:sldId id="297" r:id="rId28"/>
    <p:sldId id="298" r:id="rId29"/>
    <p:sldId id="299" r:id="rId30"/>
    <p:sldId id="290" r:id="rId31"/>
    <p:sldId id="291" r:id="rId32"/>
    <p:sldId id="30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537" autoAdjust="0"/>
  </p:normalViewPr>
  <p:slideViewPr>
    <p:cSldViewPr snapToGrid="0">
      <p:cViewPr varScale="1">
        <p:scale>
          <a:sx n="120" d="100"/>
          <a:sy n="120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7CD2D-112D-463D-8F69-61338AE9CA5D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6EC86-74B7-4293-9A88-0DBD34AA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98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 </a:t>
            </a:r>
            <a:r>
              <a:rPr lang="ko-KR" altLang="en-US" dirty="0" err="1"/>
              <a:t>안녕하새요</a:t>
            </a:r>
            <a:r>
              <a:rPr lang="ko-KR" altLang="en-US" dirty="0"/>
              <a:t> 인공지능프로그래밍 발표를 할 </a:t>
            </a:r>
            <a:r>
              <a:rPr lang="ko-KR" altLang="en-US" dirty="0" err="1"/>
              <a:t>김예주</a:t>
            </a:r>
            <a:r>
              <a:rPr lang="en-US" altLang="ko-KR" dirty="0"/>
              <a:t>, </a:t>
            </a:r>
            <a:r>
              <a:rPr lang="ko-KR" altLang="en-US" dirty="0"/>
              <a:t>박명은 조입니다</a:t>
            </a:r>
            <a:r>
              <a:rPr lang="en-US" altLang="ko-KR" dirty="0"/>
              <a:t>. </a:t>
            </a:r>
            <a:r>
              <a:rPr lang="ko-KR" altLang="en-US" dirty="0"/>
              <a:t>저희가 발표할 프로젝트의 프로그램은 소켓기반 채팅 프로그램입니다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6EC86-74B7-4293-9A88-0DBD34AA9A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63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 목차로는 </a:t>
            </a:r>
            <a:r>
              <a:rPr lang="en-US" altLang="ko-KR" dirty="0"/>
              <a:t>TCP</a:t>
            </a:r>
            <a:r>
              <a:rPr lang="ko-KR" altLang="en-US" dirty="0"/>
              <a:t>소켓</a:t>
            </a:r>
            <a:r>
              <a:rPr lang="en-US" altLang="ko-KR" dirty="0"/>
              <a:t>, </a:t>
            </a:r>
            <a:r>
              <a:rPr lang="ko-KR" altLang="en-US" dirty="0"/>
              <a:t>쓰레드를</a:t>
            </a:r>
            <a:r>
              <a:rPr lang="en-US" altLang="ko-KR" dirty="0"/>
              <a:t> </a:t>
            </a:r>
            <a:r>
              <a:rPr lang="ko-KR" altLang="en-US" dirty="0"/>
              <a:t>간단히 소개하고</a:t>
            </a:r>
            <a:r>
              <a:rPr lang="en-US" altLang="ko-KR" dirty="0"/>
              <a:t>, </a:t>
            </a:r>
            <a:r>
              <a:rPr lang="ko-KR" altLang="en-US" dirty="0"/>
              <a:t>서버와 클라이언트의 전체 코드를 부분적으로 나누어 설명할 것이며</a:t>
            </a:r>
            <a:r>
              <a:rPr lang="en-US" altLang="ko-KR" dirty="0"/>
              <a:t>, </a:t>
            </a:r>
            <a:r>
              <a:rPr lang="ko-KR" altLang="en-US" dirty="0"/>
              <a:t>추가기능들을 소개하고</a:t>
            </a:r>
            <a:r>
              <a:rPr lang="en-US" altLang="ko-KR" dirty="0"/>
              <a:t>, </a:t>
            </a:r>
            <a:r>
              <a:rPr lang="ko-KR" altLang="en-US" dirty="0"/>
              <a:t>만든 프로그램을 실행시켜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6EC86-74B7-4293-9A88-0DBD34AA9A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45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 먼저</a:t>
            </a:r>
            <a:r>
              <a:rPr lang="en-US" altLang="ko-KR" dirty="0"/>
              <a:t>, TCP</a:t>
            </a:r>
            <a:r>
              <a:rPr lang="ko-KR" altLang="en-US" dirty="0"/>
              <a:t>소켓의 생성 방법으로는 소켓 타입을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socket.SOCK_STREAM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지정하고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socket.socket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사용하여 소켓 객체를 생성하면 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그리고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이것의 장점은 수신자가 전달 받지 못한 패킷을 발신자가 감지하여 재전송하기 때문에 신뢰성이 높습니다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6EC86-74B7-4293-9A88-0DBD34AA9A6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52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6EC86-74B7-4293-9A88-0DBD34AA9A6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96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6EC86-74B7-4293-9A88-0DBD34AA9A6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4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3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2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6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3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4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3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10/11/2023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174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0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D5D30-5FB9-7F80-1AED-2040A34418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0695" r="-1" b="1428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ABEB155-4642-20F0-3456-EE47C2AAE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992" y="349708"/>
            <a:ext cx="9431054" cy="31602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6000" b="1" dirty="0">
                <a:solidFill>
                  <a:srgbClr val="FFFFFF"/>
                </a:solidFill>
              </a:rPr>
              <a:t>인공지능프로그래밍 발표 </a:t>
            </a:r>
            <a:br>
              <a:rPr lang="en-US" altLang="ko-KR" sz="6000" b="1" dirty="0">
                <a:solidFill>
                  <a:srgbClr val="FFFFFF"/>
                </a:solidFill>
              </a:rPr>
            </a:br>
            <a:r>
              <a:rPr lang="en-US" altLang="ko-KR" sz="6000" b="1" dirty="0">
                <a:solidFill>
                  <a:srgbClr val="FFFFFF"/>
                </a:solidFill>
              </a:rPr>
              <a:t>– </a:t>
            </a:r>
            <a:r>
              <a:rPr lang="ko-KR" altLang="en-US" sz="6000" b="1" dirty="0">
                <a:solidFill>
                  <a:srgbClr val="FFFFFF"/>
                </a:solidFill>
              </a:rPr>
              <a:t>소켓기반 채팅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CA75E3-4B9F-098F-32A6-13958FC6C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7113" y="4931632"/>
            <a:ext cx="2834724" cy="684897"/>
          </a:xfrm>
        </p:spPr>
        <p:txBody>
          <a:bodyPr>
            <a:normAutofit/>
          </a:bodyPr>
          <a:lstStyle/>
          <a:p>
            <a:r>
              <a:rPr lang="ko-KR" altLang="en-US" sz="2800" b="1" dirty="0" err="1">
                <a:solidFill>
                  <a:srgbClr val="FFFFFF"/>
                </a:solidFill>
              </a:rPr>
              <a:t>김예주</a:t>
            </a:r>
            <a:r>
              <a:rPr lang="en-US" altLang="ko-KR" sz="2800" b="1" dirty="0">
                <a:solidFill>
                  <a:srgbClr val="FFFFFF"/>
                </a:solidFill>
              </a:rPr>
              <a:t>, </a:t>
            </a:r>
            <a:r>
              <a:rPr lang="ko-KR" altLang="en-US" sz="2800" b="1" dirty="0">
                <a:solidFill>
                  <a:srgbClr val="FFFFFF"/>
                </a:solidFill>
              </a:rPr>
              <a:t>박명은</a:t>
            </a:r>
          </a:p>
        </p:txBody>
      </p:sp>
    </p:spTree>
    <p:extLst>
      <p:ext uri="{BB962C8B-B14F-4D97-AF65-F5344CB8AC3E}">
        <p14:creationId xmlns:p14="http://schemas.microsoft.com/office/powerpoint/2010/main" val="34189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F406B8-BCEB-CDF2-5951-F525736C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80" y="371137"/>
            <a:ext cx="2705578" cy="109847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A37A6F-5D8C-42E9-F40A-33DFAC64B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55" y="1988301"/>
            <a:ext cx="3724275" cy="790575"/>
          </a:xfrm>
          <a:prstGeom prst="rect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B43A11-481F-20C6-B23F-870816EF5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55" y="3482295"/>
            <a:ext cx="3609975" cy="781050"/>
          </a:xfrm>
          <a:prstGeom prst="rect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B378AA-2735-D76E-532C-A6C4B3FB1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55" y="4966764"/>
            <a:ext cx="3686175" cy="1266825"/>
          </a:xfrm>
          <a:prstGeom prst="rect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8EA89D-05DE-1903-9266-4166272CFDA8}"/>
              </a:ext>
            </a:extLst>
          </p:cNvPr>
          <p:cNvSpPr txBox="1"/>
          <p:nvPr/>
        </p:nvSpPr>
        <p:spPr>
          <a:xfrm>
            <a:off x="576655" y="362801"/>
            <a:ext cx="195816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class Room</a:t>
            </a:r>
            <a:endParaRPr lang="ko-KR" altLang="en-US" sz="2800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40113-2BA1-9E2F-D228-F07CE7752F6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300930" y="2383588"/>
            <a:ext cx="2306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4660D5-7807-F0B3-59BF-2C57D5F35A0D}"/>
              </a:ext>
            </a:extLst>
          </p:cNvPr>
          <p:cNvSpPr txBox="1"/>
          <p:nvPr/>
        </p:nvSpPr>
        <p:spPr>
          <a:xfrm>
            <a:off x="6607534" y="2121978"/>
            <a:ext cx="3609892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Room </a:t>
            </a:r>
            <a:r>
              <a:rPr lang="ko-KR" altLang="en-US" sz="1400" dirty="0"/>
              <a:t>클래스의 </a:t>
            </a:r>
            <a:r>
              <a:rPr lang="en-US" altLang="ko-KR" sz="1400" dirty="0" err="1"/>
              <a:t>self.clients</a:t>
            </a:r>
            <a:r>
              <a:rPr lang="en-US" altLang="ko-KR" sz="1400" dirty="0"/>
              <a:t> </a:t>
            </a:r>
            <a:r>
              <a:rPr lang="ko-KR" altLang="en-US" sz="1400" dirty="0"/>
              <a:t>리스트에 정보 </a:t>
            </a:r>
            <a:r>
              <a:rPr lang="en-US" altLang="ko-KR" sz="1400" dirty="0"/>
              <a:t>c</a:t>
            </a:r>
            <a:r>
              <a:rPr lang="ko-KR" altLang="en-US" sz="1400" dirty="0"/>
              <a:t>들을 </a:t>
            </a:r>
            <a:r>
              <a:rPr lang="en-US" altLang="ko-KR" sz="1400" dirty="0"/>
              <a:t>append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2011CAF-34DB-776E-917B-E012395EBBCD}"/>
              </a:ext>
            </a:extLst>
          </p:cNvPr>
          <p:cNvCxnSpPr>
            <a:cxnSpLocks/>
          </p:cNvCxnSpPr>
          <p:nvPr/>
        </p:nvCxnSpPr>
        <p:spPr>
          <a:xfrm>
            <a:off x="4186630" y="3850954"/>
            <a:ext cx="2420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79C360-A871-9C4C-0AF8-80F36C6999AC}"/>
              </a:ext>
            </a:extLst>
          </p:cNvPr>
          <p:cNvSpPr txBox="1"/>
          <p:nvPr/>
        </p:nvSpPr>
        <p:spPr>
          <a:xfrm>
            <a:off x="6607534" y="3589344"/>
            <a:ext cx="3609892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Room </a:t>
            </a:r>
            <a:r>
              <a:rPr lang="ko-KR" altLang="en-US" sz="1400" dirty="0"/>
              <a:t>클래스의 </a:t>
            </a:r>
            <a:r>
              <a:rPr lang="en-US" altLang="ko-KR" sz="1400" dirty="0" err="1"/>
              <a:t>self.clients</a:t>
            </a:r>
            <a:r>
              <a:rPr lang="en-US" altLang="ko-KR" sz="1400" dirty="0"/>
              <a:t> </a:t>
            </a:r>
            <a:r>
              <a:rPr lang="ko-KR" altLang="en-US" sz="1400" dirty="0"/>
              <a:t>리스트에 </a:t>
            </a:r>
            <a:r>
              <a:rPr lang="en-US" altLang="ko-KR" sz="1400" dirty="0" err="1"/>
              <a:t>appen</a:t>
            </a:r>
            <a:r>
              <a:rPr lang="ko-KR" altLang="en-US" sz="1400" dirty="0"/>
              <a:t>된 정보 </a:t>
            </a:r>
            <a:r>
              <a:rPr lang="en-US" altLang="ko-KR" sz="1400" dirty="0"/>
              <a:t>c</a:t>
            </a:r>
            <a:r>
              <a:rPr lang="ko-KR" altLang="en-US" sz="1400" dirty="0"/>
              <a:t>들 중에 </a:t>
            </a:r>
            <a:r>
              <a:rPr lang="en-US" altLang="ko-KR" sz="1400" dirty="0"/>
              <a:t>remove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3AD59B-A6C9-E5AF-82C4-2A08C195C30B}"/>
              </a:ext>
            </a:extLst>
          </p:cNvPr>
          <p:cNvCxnSpPr>
            <a:cxnSpLocks/>
          </p:cNvCxnSpPr>
          <p:nvPr/>
        </p:nvCxnSpPr>
        <p:spPr>
          <a:xfrm flipV="1">
            <a:off x="4250653" y="5605833"/>
            <a:ext cx="2324661" cy="1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69BBD43-8C22-5591-B63B-8823DD3C9EFD}"/>
              </a:ext>
            </a:extLst>
          </p:cNvPr>
          <p:cNvSpPr txBox="1"/>
          <p:nvPr/>
        </p:nvSpPr>
        <p:spPr>
          <a:xfrm>
            <a:off x="6575314" y="5338566"/>
            <a:ext cx="3753016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Room </a:t>
            </a:r>
            <a:r>
              <a:rPr lang="ko-KR" altLang="en-US" sz="1400" dirty="0"/>
              <a:t>클래스의 </a:t>
            </a:r>
            <a:r>
              <a:rPr lang="en-US" altLang="ko-KR" sz="1400" dirty="0" err="1"/>
              <a:t>self.clients</a:t>
            </a:r>
            <a:r>
              <a:rPr lang="ko-KR" altLang="en-US" sz="1400" dirty="0"/>
              <a:t>리스트 안에 있는 </a:t>
            </a:r>
            <a:endParaRPr lang="en-US" altLang="ko-KR" sz="1400" dirty="0"/>
          </a:p>
          <a:p>
            <a:r>
              <a:rPr lang="ko-KR" altLang="en-US" sz="1400" dirty="0"/>
              <a:t>즉 채팅방에 있는 모든 사람에게 메시지</a:t>
            </a:r>
            <a:r>
              <a:rPr lang="en-US" altLang="ko-KR" sz="1400" dirty="0"/>
              <a:t> </a:t>
            </a:r>
            <a:r>
              <a:rPr lang="ko-KR" altLang="en-US" sz="1400" dirty="0"/>
              <a:t>전송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9413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54E800-968A-6AF1-9F8A-A13477294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5" y="1068845"/>
            <a:ext cx="1643712" cy="1743959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63F2F8-F7A7-8C6F-C234-0869B9370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837" y="118692"/>
            <a:ext cx="5733805" cy="3310308"/>
          </a:xfrm>
          <a:prstGeom prst="rect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3AAC10-2036-1825-6B6E-9B361A551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55" y="3535260"/>
            <a:ext cx="5818646" cy="880400"/>
          </a:xfrm>
          <a:prstGeom prst="rect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6C64B6-62F1-7E13-51AB-FE3846582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55" y="4521920"/>
            <a:ext cx="5372346" cy="2242490"/>
          </a:xfrm>
          <a:prstGeom prst="rect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889A01-1A48-DC4D-BFE8-13EE6AAE635E}"/>
              </a:ext>
            </a:extLst>
          </p:cNvPr>
          <p:cNvSpPr txBox="1"/>
          <p:nvPr/>
        </p:nvSpPr>
        <p:spPr>
          <a:xfrm>
            <a:off x="576655" y="362801"/>
            <a:ext cx="270723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class </a:t>
            </a:r>
            <a:r>
              <a:rPr lang="en-US" altLang="ko-KR" sz="2800" b="1" dirty="0" err="1"/>
              <a:t>ChatClient</a:t>
            </a:r>
            <a:endParaRPr lang="ko-KR" altLang="en-US" sz="28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DEE1FE-B716-61C5-6CF6-1F3D52071DB4}"/>
              </a:ext>
            </a:extLst>
          </p:cNvPr>
          <p:cNvCxnSpPr>
            <a:cxnSpLocks/>
          </p:cNvCxnSpPr>
          <p:nvPr/>
        </p:nvCxnSpPr>
        <p:spPr>
          <a:xfrm>
            <a:off x="7474226" y="886021"/>
            <a:ext cx="2075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78ECA3-BCA7-BBD7-C508-64FB2843B72F}"/>
              </a:ext>
            </a:extLst>
          </p:cNvPr>
          <p:cNvSpPr txBox="1"/>
          <p:nvPr/>
        </p:nvSpPr>
        <p:spPr>
          <a:xfrm>
            <a:off x="9568070" y="408967"/>
            <a:ext cx="2425148" cy="1169551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Chatclient</a:t>
            </a:r>
            <a:r>
              <a:rPr lang="en-US" altLang="ko-KR" sz="1400" dirty="0"/>
              <a:t> -&gt; </a:t>
            </a:r>
            <a:r>
              <a:rPr lang="ko-KR" altLang="en-US" sz="1400" dirty="0"/>
              <a:t>사용자 </a:t>
            </a:r>
            <a:endParaRPr lang="en-US" altLang="ko-KR" sz="1400" dirty="0"/>
          </a:p>
          <a:p>
            <a:r>
              <a:rPr lang="ko-KR" altLang="en-US" sz="1400" dirty="0"/>
              <a:t>입장 시 사용자 </a:t>
            </a:r>
            <a:r>
              <a:rPr lang="en-US" altLang="ko-KR" sz="1400" dirty="0"/>
              <a:t>id</a:t>
            </a:r>
            <a:r>
              <a:rPr lang="ko-KR" altLang="en-US" sz="1400" dirty="0"/>
              <a:t>를 가져와서 </a:t>
            </a:r>
            <a:r>
              <a:rPr lang="en-US" altLang="ko-KR" sz="1400" dirty="0"/>
              <a:t>‘self.id</a:t>
            </a:r>
            <a:r>
              <a:rPr lang="ko-KR" altLang="en-US" sz="1400" dirty="0"/>
              <a:t>님이 입장하셨습니다</a:t>
            </a:r>
            <a:r>
              <a:rPr lang="en-US" altLang="ko-KR" sz="1400" dirty="0"/>
              <a:t>.’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tkinter</a:t>
            </a:r>
            <a:r>
              <a:rPr lang="ko-KR" altLang="en-US" sz="1400" dirty="0"/>
              <a:t>창에서 띄울 수 있게 함</a:t>
            </a:r>
            <a:endParaRPr lang="en-US" altLang="ko-KR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2248793-C8F2-83AB-0B0F-ED48A76F428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680960" y="1578518"/>
            <a:ext cx="1884459" cy="30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0554DD-5F07-0333-7708-A88828774C93}"/>
              </a:ext>
            </a:extLst>
          </p:cNvPr>
          <p:cNvSpPr txBox="1"/>
          <p:nvPr/>
        </p:nvSpPr>
        <p:spPr>
          <a:xfrm>
            <a:off x="9565419" y="1624587"/>
            <a:ext cx="2425148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각각의 메시지가 보내지는 시간을 </a:t>
            </a:r>
            <a:r>
              <a:rPr lang="en-US" altLang="ko-KR" sz="1400" dirty="0"/>
              <a:t>client</a:t>
            </a:r>
            <a:r>
              <a:rPr lang="ko-KR" altLang="en-US" sz="1400" dirty="0"/>
              <a:t>로부터 받아 옴</a:t>
            </a:r>
            <a:endParaRPr lang="en-US" altLang="ko-KR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FC38B8C-0CB2-7AB5-A036-5E9EA3C4D12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577593" y="1804946"/>
            <a:ext cx="2004870" cy="67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408AE49-1285-93FD-A570-4C501B21066F}"/>
              </a:ext>
            </a:extLst>
          </p:cNvPr>
          <p:cNvSpPr txBox="1"/>
          <p:nvPr/>
        </p:nvSpPr>
        <p:spPr>
          <a:xfrm>
            <a:off x="9582463" y="2221882"/>
            <a:ext cx="2425148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client</a:t>
            </a:r>
            <a:r>
              <a:rPr lang="ko-KR" altLang="en-US" sz="1400" dirty="0"/>
              <a:t>에서 각 사람이 보내는 메시지 내용을 받아 옴</a:t>
            </a:r>
            <a:endParaRPr lang="en-US" altLang="ko-KR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6C6B25C-C702-C472-9A5E-4F4AA0D05715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9096292" y="3253903"/>
            <a:ext cx="485029" cy="38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E02E75D-E4A5-7E7B-426F-39BCDEB46DE9}"/>
              </a:ext>
            </a:extLst>
          </p:cNvPr>
          <p:cNvSpPr txBox="1"/>
          <p:nvPr/>
        </p:nvSpPr>
        <p:spPr>
          <a:xfrm>
            <a:off x="9581321" y="2839960"/>
            <a:ext cx="2425148" cy="1600438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메시지를 보내는 입력창에 </a:t>
            </a:r>
            <a:r>
              <a:rPr lang="en-US" altLang="ko-KR" sz="1400" dirty="0"/>
              <a:t>‘/stop’</a:t>
            </a:r>
            <a:r>
              <a:rPr lang="ko-KR" altLang="en-US" sz="1400" dirty="0"/>
              <a:t>을 입력 시 이 메시지를 보낸 한명에게만 종료되었다는 메시지를 보내고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나머지 사람들에게는 </a:t>
            </a:r>
            <a:r>
              <a:rPr lang="en-US" altLang="ko-KR" sz="1400" dirty="0"/>
              <a:t>‘self.id</a:t>
            </a:r>
            <a:r>
              <a:rPr lang="ko-KR" altLang="en-US" sz="1400" dirty="0"/>
              <a:t>님이 퇴장하셨습니다</a:t>
            </a:r>
            <a:r>
              <a:rPr lang="en-US" altLang="ko-KR" sz="1400" dirty="0"/>
              <a:t>’</a:t>
            </a:r>
            <a:r>
              <a:rPr lang="ko-KR" altLang="en-US" sz="1400" dirty="0"/>
              <a:t>는 </a:t>
            </a:r>
            <a:endParaRPr lang="en-US" altLang="ko-KR" sz="1400" dirty="0"/>
          </a:p>
          <a:p>
            <a:r>
              <a:rPr lang="ko-KR" altLang="en-US" sz="1400" dirty="0"/>
              <a:t>메시지를 전송</a:t>
            </a:r>
            <a:endParaRPr lang="en-US" altLang="ko-KR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D04347-6BA4-AC56-1CC0-15717B7D0887}"/>
              </a:ext>
            </a:extLst>
          </p:cNvPr>
          <p:cNvCxnSpPr>
            <a:cxnSpLocks/>
          </p:cNvCxnSpPr>
          <p:nvPr/>
        </p:nvCxnSpPr>
        <p:spPr>
          <a:xfrm>
            <a:off x="6395301" y="3935949"/>
            <a:ext cx="275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5FE9279-B5A5-36EE-95DB-84BD9E15BE1B}"/>
              </a:ext>
            </a:extLst>
          </p:cNvPr>
          <p:cNvSpPr txBox="1"/>
          <p:nvPr/>
        </p:nvSpPr>
        <p:spPr>
          <a:xfrm>
            <a:off x="6671144" y="3671983"/>
            <a:ext cx="2413299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메시지를 </a:t>
            </a:r>
            <a:r>
              <a:rPr lang="en-US" altLang="ko-KR" sz="1400" dirty="0"/>
              <a:t>encoding</a:t>
            </a:r>
            <a:r>
              <a:rPr lang="ko-KR" altLang="en-US" sz="1400" dirty="0"/>
              <a:t>하여 </a:t>
            </a:r>
            <a:r>
              <a:rPr lang="en-US" altLang="ko-KR" sz="1400" dirty="0"/>
              <a:t>client</a:t>
            </a:r>
            <a:r>
              <a:rPr lang="ko-KR" altLang="en-US" sz="1400" dirty="0"/>
              <a:t>로 보내주는 함수</a:t>
            </a:r>
            <a:endParaRPr lang="en-US" altLang="ko-KR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9804D29-2898-80CF-0286-80492DDD9E87}"/>
              </a:ext>
            </a:extLst>
          </p:cNvPr>
          <p:cNvCxnSpPr>
            <a:cxnSpLocks/>
          </p:cNvCxnSpPr>
          <p:nvPr/>
        </p:nvCxnSpPr>
        <p:spPr>
          <a:xfrm>
            <a:off x="5949001" y="5643165"/>
            <a:ext cx="722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F02BB80-599A-DE93-CB07-C92A7DFE180D}"/>
              </a:ext>
            </a:extLst>
          </p:cNvPr>
          <p:cNvSpPr txBox="1"/>
          <p:nvPr/>
        </p:nvSpPr>
        <p:spPr>
          <a:xfrm>
            <a:off x="6671144" y="5145851"/>
            <a:ext cx="2425148" cy="95410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Server</a:t>
            </a:r>
            <a:r>
              <a:rPr lang="ko-KR" altLang="en-US" sz="1400" dirty="0"/>
              <a:t>의 </a:t>
            </a:r>
            <a:r>
              <a:rPr lang="en-US" altLang="ko-KR" sz="1400" dirty="0"/>
              <a:t>DB</a:t>
            </a:r>
            <a:r>
              <a:rPr lang="ko-KR" altLang="en-US" sz="1400" dirty="0"/>
              <a:t>를 통해 가져온 </a:t>
            </a:r>
            <a:r>
              <a:rPr lang="en-US" altLang="ko-KR" sz="1400" dirty="0"/>
              <a:t>id</a:t>
            </a:r>
            <a:r>
              <a:rPr lang="ko-KR" altLang="en-US" sz="1400" dirty="0"/>
              <a:t>가 저장된 </a:t>
            </a:r>
            <a:r>
              <a:rPr lang="en-US" altLang="ko-KR" sz="1400" dirty="0" err="1"/>
              <a:t>FriendList</a:t>
            </a:r>
            <a:r>
              <a:rPr lang="ko-KR" altLang="en-US" sz="1400" dirty="0"/>
              <a:t>를 </a:t>
            </a:r>
            <a:r>
              <a:rPr lang="en-US" altLang="ko-KR" sz="1400" dirty="0"/>
              <a:t>client</a:t>
            </a:r>
            <a:r>
              <a:rPr lang="ko-KR" altLang="en-US" sz="1400" dirty="0"/>
              <a:t>로 보내</a:t>
            </a:r>
            <a:r>
              <a:rPr lang="en-US" altLang="ko-KR" sz="1400" dirty="0"/>
              <a:t>, </a:t>
            </a:r>
            <a:r>
              <a:rPr lang="ko-KR" altLang="en-US" sz="1400" dirty="0"/>
              <a:t>친구 목록을 </a:t>
            </a:r>
            <a:r>
              <a:rPr lang="ko-KR" altLang="en-US" sz="1400" dirty="0" err="1"/>
              <a:t>띄워줌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4684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7700E9-B140-A591-EEB4-65B77CA5B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418" y="362801"/>
            <a:ext cx="2254764" cy="271492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AE92F5-F39B-3809-6FD9-17F54841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55" y="3429000"/>
            <a:ext cx="9963150" cy="1533525"/>
          </a:xfrm>
          <a:prstGeom prst="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4C2421-4128-7E84-0C9F-4A9A48677611}"/>
              </a:ext>
            </a:extLst>
          </p:cNvPr>
          <p:cNvSpPr txBox="1"/>
          <p:nvPr/>
        </p:nvSpPr>
        <p:spPr>
          <a:xfrm>
            <a:off x="576655" y="362801"/>
            <a:ext cx="270723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class </a:t>
            </a:r>
            <a:r>
              <a:rPr lang="en-US" altLang="ko-KR" sz="2800" b="1" dirty="0" err="1"/>
              <a:t>ChatServer</a:t>
            </a:r>
            <a:endParaRPr lang="ko-KR" altLang="en-US" sz="28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48DAA91-F482-112C-8D53-F915C43C429D}"/>
              </a:ext>
            </a:extLst>
          </p:cNvPr>
          <p:cNvCxnSpPr>
            <a:cxnSpLocks/>
          </p:cNvCxnSpPr>
          <p:nvPr/>
        </p:nvCxnSpPr>
        <p:spPr>
          <a:xfrm>
            <a:off x="5487825" y="4962525"/>
            <a:ext cx="0" cy="59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4307CE-EACC-D72C-881C-68F190E4D97C}"/>
              </a:ext>
            </a:extLst>
          </p:cNvPr>
          <p:cNvSpPr txBox="1"/>
          <p:nvPr/>
        </p:nvSpPr>
        <p:spPr>
          <a:xfrm>
            <a:off x="651328" y="5576166"/>
            <a:ext cx="9813803" cy="30777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 먼저 소켓을 생성한 후에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port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번호를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bind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클라이언트에 접속 요청이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있을때까지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listen()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대기</a:t>
            </a:r>
            <a:endParaRPr lang="en-US" altLang="ko-KR" sz="1400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798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D51E10-A4BC-95FE-A1C1-EBDF3090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65" y="359796"/>
            <a:ext cx="7042948" cy="61384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0A29446-2F83-E733-B47D-72B6F90328C5}"/>
              </a:ext>
            </a:extLst>
          </p:cNvPr>
          <p:cNvCxnSpPr>
            <a:cxnSpLocks/>
          </p:cNvCxnSpPr>
          <p:nvPr/>
        </p:nvCxnSpPr>
        <p:spPr>
          <a:xfrm flipV="1">
            <a:off x="2584174" y="439985"/>
            <a:ext cx="5575930" cy="26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4D0918-7F83-4662-3661-CD90EA654DB6}"/>
              </a:ext>
            </a:extLst>
          </p:cNvPr>
          <p:cNvSpPr txBox="1"/>
          <p:nvPr/>
        </p:nvSpPr>
        <p:spPr>
          <a:xfrm>
            <a:off x="8160104" y="186326"/>
            <a:ext cx="3941781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Self.open</a:t>
            </a:r>
            <a:r>
              <a:rPr lang="en-US" altLang="ko-KR" sz="1400" dirty="0"/>
              <a:t>()</a:t>
            </a:r>
            <a:r>
              <a:rPr lang="ko-KR" altLang="en-US" sz="1400" dirty="0"/>
              <a:t>으로 </a:t>
            </a:r>
            <a:r>
              <a:rPr lang="ko-KR" altLang="en-US" sz="1400" dirty="0" err="1"/>
              <a:t>리스닝</a:t>
            </a:r>
            <a:r>
              <a:rPr lang="ko-KR" altLang="en-US" sz="1400" dirty="0"/>
              <a:t> 소켓이 생성된 후 서버 시작</a:t>
            </a:r>
            <a:endParaRPr lang="en-US" altLang="ko-KR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258DF1F-62AA-32B4-FBDD-B3600D2CFDB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643562" y="1137290"/>
            <a:ext cx="3522427" cy="10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604A6-2A62-527B-CA26-370AB5375ECF}"/>
              </a:ext>
            </a:extLst>
          </p:cNvPr>
          <p:cNvSpPr txBox="1"/>
          <p:nvPr/>
        </p:nvSpPr>
        <p:spPr>
          <a:xfrm>
            <a:off x="8165989" y="767958"/>
            <a:ext cx="3941781" cy="738664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클라이언트가 접속 요청을 하면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accept()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새로운 소켓을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리턴하여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클라이언트와 통신할 소켓 생성</a:t>
            </a:r>
            <a:endParaRPr lang="en-US" altLang="ko-KR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22ECAEC-4393-88D5-EEA0-7B1B5C37D89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058354" y="1817137"/>
            <a:ext cx="3107635" cy="2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0675B8-7816-C052-0341-90978A5EA557}"/>
              </a:ext>
            </a:extLst>
          </p:cNvPr>
          <p:cNvSpPr txBox="1"/>
          <p:nvPr/>
        </p:nvSpPr>
        <p:spPr>
          <a:xfrm>
            <a:off x="8165989" y="1555527"/>
            <a:ext cx="3941781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클라이언트로부터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숫자를 받아 회원가입인지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로그인인지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구분</a:t>
            </a:r>
            <a:endParaRPr lang="en-US" altLang="ko-KR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8D48D86-D615-8698-E5FF-31BAC9C586E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52445" y="2510600"/>
            <a:ext cx="3013544" cy="4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7A92D1-B246-25EC-A40F-2EDDE77B0B1B}"/>
              </a:ext>
            </a:extLst>
          </p:cNvPr>
          <p:cNvSpPr txBox="1"/>
          <p:nvPr/>
        </p:nvSpPr>
        <p:spPr>
          <a:xfrm>
            <a:off x="8165989" y="2182551"/>
            <a:ext cx="3941781" cy="738664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시 사용자가 입력한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pw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전달받아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addFriend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호출을 통해 데이터베이스에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pw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E0F4D03-1FCE-F967-95D2-9B587F9C242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208104" y="3353068"/>
            <a:ext cx="2967165" cy="1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09E379-0111-3549-564D-6B7A42C2F910}"/>
              </a:ext>
            </a:extLst>
          </p:cNvPr>
          <p:cNvSpPr txBox="1"/>
          <p:nvPr/>
        </p:nvSpPr>
        <p:spPr>
          <a:xfrm>
            <a:off x="8175269" y="2994914"/>
            <a:ext cx="3941781" cy="738664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시 사용자가 입력한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pw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전달받아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check_id_pw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기존에 저장된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id, pw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비교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check_id_pw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 -&gt; True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5CDE19C-5283-391F-4E62-E16A3AB1D2A2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546282" y="3940208"/>
            <a:ext cx="4619706" cy="10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DCC517-2045-3C8C-AD7C-342384649E59}"/>
              </a:ext>
            </a:extLst>
          </p:cNvPr>
          <p:cNvSpPr txBox="1"/>
          <p:nvPr/>
        </p:nvSpPr>
        <p:spPr>
          <a:xfrm>
            <a:off x="8165988" y="3788146"/>
            <a:ext cx="3941781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check_id_pw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리턴 결과에 따라 로그인 성공 또는 실패 판단</a:t>
            </a:r>
            <a:endParaRPr lang="en-US" altLang="ko-KR" sz="14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0E94E3B-B334-1CFD-6AC3-2F87515B99C6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5208104" y="4840566"/>
            <a:ext cx="2957883" cy="51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C9FF7D7-99C8-F185-57D6-7E027B089EA9}"/>
              </a:ext>
            </a:extLst>
          </p:cNvPr>
          <p:cNvSpPr txBox="1"/>
          <p:nvPr/>
        </p:nvSpPr>
        <p:spPr>
          <a:xfrm>
            <a:off x="8165987" y="4363512"/>
            <a:ext cx="3941781" cy="95410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call_db_id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애서 현재 데이터베이스에 저장된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(id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목록을 불러오고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현재 채팅을 할 사람의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채팅방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데이터베이스에 저장된 친구목록을 가진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</a:t>
            </a:r>
            <a:endParaRPr lang="en-US" altLang="ko-KR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591F1CA-D9FC-0776-C4A9-E245F22266F0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4325510" y="5784040"/>
            <a:ext cx="3840477" cy="12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490AAE6-C65A-F2A8-6AC1-6C0F7A7D53B8}"/>
              </a:ext>
            </a:extLst>
          </p:cNvPr>
          <p:cNvSpPr txBox="1"/>
          <p:nvPr/>
        </p:nvSpPr>
        <p:spPr>
          <a:xfrm>
            <a:off x="8165987" y="5383930"/>
            <a:ext cx="3941781" cy="800219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후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room.addClient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c(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텔레마케터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클라이언트를 한 명씩 전담하는 쓰레드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readMsg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타겟으로 하는 쓰레드 생성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·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60429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B61E41-00B9-B48C-32ED-AE040A775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8" y="177671"/>
            <a:ext cx="6965798" cy="1205509"/>
          </a:xfrm>
          <a:prstGeom prst="rect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44F86E-80B5-5F6D-0E6F-1BD6C4ED3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9" y="1504013"/>
            <a:ext cx="7330876" cy="2225658"/>
          </a:xfrm>
          <a:prstGeom prst="rect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5A921F-1176-7C7F-79E7-C58C00414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8" y="3855261"/>
            <a:ext cx="7641191" cy="2854467"/>
          </a:xfrm>
          <a:prstGeom prst="rect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C538E15-B804-E7E1-B07B-AC5FB7384106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7227736" y="591062"/>
            <a:ext cx="771277" cy="18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8FD853-BACA-C3BA-5793-7ED1714DB3FE}"/>
              </a:ext>
            </a:extLst>
          </p:cNvPr>
          <p:cNvSpPr txBox="1"/>
          <p:nvPr/>
        </p:nvSpPr>
        <p:spPr>
          <a:xfrm>
            <a:off x="7999013" y="329452"/>
            <a:ext cx="4110824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가입 시 </a:t>
            </a:r>
            <a:r>
              <a:rPr lang="en-US" altLang="ko-KR" sz="1400" dirty="0" err="1"/>
              <a:t>accoutnDB</a:t>
            </a:r>
            <a:r>
              <a:rPr lang="ko-KR" altLang="en-US" sz="1400" dirty="0"/>
              <a:t>를 만들고</a:t>
            </a:r>
            <a:r>
              <a:rPr lang="en-US" altLang="ko-KR" sz="1400" dirty="0"/>
              <a:t>, </a:t>
            </a:r>
            <a:r>
              <a:rPr lang="ko-KR" altLang="en-US" sz="1400" dirty="0"/>
              <a:t>회원가입시에 받아 온 </a:t>
            </a:r>
            <a:r>
              <a:rPr lang="en-US" altLang="ko-KR" sz="1400" dirty="0"/>
              <a:t>id, pw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accountDB</a:t>
            </a:r>
            <a:r>
              <a:rPr lang="ko-KR" altLang="en-US" sz="1400" dirty="0"/>
              <a:t>에 저장</a:t>
            </a:r>
            <a:endParaRPr lang="en-US" altLang="ko-KR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B979AE-579C-5153-60C8-E72AC588EDC5}"/>
              </a:ext>
            </a:extLst>
          </p:cNvPr>
          <p:cNvCxnSpPr>
            <a:cxnSpLocks/>
          </p:cNvCxnSpPr>
          <p:nvPr/>
        </p:nvCxnSpPr>
        <p:spPr>
          <a:xfrm>
            <a:off x="7613374" y="2676434"/>
            <a:ext cx="289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43ECA5-823F-14C7-F1EF-EC9A59F20308}"/>
              </a:ext>
            </a:extLst>
          </p:cNvPr>
          <p:cNvSpPr txBox="1"/>
          <p:nvPr/>
        </p:nvSpPr>
        <p:spPr>
          <a:xfrm>
            <a:off x="7903129" y="2414824"/>
            <a:ext cx="4110824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현재 가입된 회원들의 </a:t>
            </a:r>
            <a:r>
              <a:rPr lang="en-US" altLang="ko-KR" sz="1400" dirty="0"/>
              <a:t>id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accountDB</a:t>
            </a:r>
            <a:r>
              <a:rPr lang="ko-KR" altLang="en-US" sz="1400" dirty="0"/>
              <a:t>에서 가져와 </a:t>
            </a:r>
            <a:r>
              <a:rPr lang="en-US" altLang="ko-KR" sz="1400" dirty="0" err="1"/>
              <a:t>listOfFriends</a:t>
            </a:r>
            <a:r>
              <a:rPr lang="en-US" altLang="ko-KR" sz="1400" dirty="0"/>
              <a:t>(</a:t>
            </a:r>
            <a:r>
              <a:rPr lang="ko-KR" altLang="en-US" sz="1400" dirty="0"/>
              <a:t>친구 목록</a:t>
            </a:r>
            <a:r>
              <a:rPr lang="en-US" altLang="ko-KR" sz="1400" dirty="0"/>
              <a:t>)</a:t>
            </a:r>
            <a:r>
              <a:rPr lang="ko-KR" altLang="en-US" sz="1400" dirty="0"/>
              <a:t>에 저장</a:t>
            </a: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05F5EE-5EF3-0879-F8B9-EF8F724B2154}"/>
              </a:ext>
            </a:extLst>
          </p:cNvPr>
          <p:cNvSpPr txBox="1"/>
          <p:nvPr/>
        </p:nvSpPr>
        <p:spPr>
          <a:xfrm>
            <a:off x="8192884" y="5026848"/>
            <a:ext cx="3916953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시 사용자가 입력한 </a:t>
            </a:r>
            <a:r>
              <a:rPr lang="en-US" altLang="ko-KR" sz="1400" dirty="0"/>
              <a:t>id, pw</a:t>
            </a:r>
            <a:r>
              <a:rPr lang="ko-KR" altLang="en-US" sz="1400" dirty="0"/>
              <a:t>가 </a:t>
            </a:r>
            <a:r>
              <a:rPr lang="en-US" altLang="ko-KR" sz="1400" dirty="0" err="1"/>
              <a:t>accountDB</a:t>
            </a:r>
            <a:r>
              <a:rPr lang="ko-KR" altLang="en-US" sz="1400" dirty="0"/>
              <a:t>에 저장된 </a:t>
            </a:r>
            <a:r>
              <a:rPr lang="en-US" altLang="ko-KR" sz="1400" dirty="0"/>
              <a:t>id, pw</a:t>
            </a:r>
            <a:r>
              <a:rPr lang="ko-KR" altLang="en-US" sz="1400" dirty="0"/>
              <a:t>와 일치하는지 검사</a:t>
            </a:r>
            <a:endParaRPr lang="en-US" altLang="ko-KR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772F0D8-DBD8-118E-DF37-3B4CEB003395}"/>
              </a:ext>
            </a:extLst>
          </p:cNvPr>
          <p:cNvCxnSpPr>
            <a:cxnSpLocks/>
          </p:cNvCxnSpPr>
          <p:nvPr/>
        </p:nvCxnSpPr>
        <p:spPr>
          <a:xfrm>
            <a:off x="7903129" y="5282494"/>
            <a:ext cx="289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2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BD721D-9CB6-686E-566B-DCA3C3FD1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65" y="2709862"/>
            <a:ext cx="2924175" cy="1438275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8DD7C46-E84E-6BDF-0C54-0C9C0DFD2A9B}"/>
              </a:ext>
            </a:extLst>
          </p:cNvPr>
          <p:cNvCxnSpPr>
            <a:cxnSpLocks/>
          </p:cNvCxnSpPr>
          <p:nvPr/>
        </p:nvCxnSpPr>
        <p:spPr>
          <a:xfrm flipV="1">
            <a:off x="5296740" y="3428999"/>
            <a:ext cx="1330637" cy="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738D7B3-7E77-DA17-0D65-FE8F376FE878}"/>
              </a:ext>
            </a:extLst>
          </p:cNvPr>
          <p:cNvSpPr txBox="1"/>
          <p:nvPr/>
        </p:nvSpPr>
        <p:spPr>
          <a:xfrm>
            <a:off x="6627377" y="3275110"/>
            <a:ext cx="3916953" cy="30777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main()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ChatServer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클래스의 </a:t>
            </a:r>
            <a:r>
              <a:rPr lang="en-US" altLang="ko-KR" sz="1400" dirty="0"/>
              <a:t>run()</a:t>
            </a:r>
            <a:r>
              <a:rPr lang="ko-KR" altLang="en-US" sz="1400" dirty="0"/>
              <a:t>을 실행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81292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17026-AC12-89EC-2F62-7B4FC492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7200" b="1" dirty="0"/>
              <a:t>Client</a:t>
            </a:r>
            <a:endParaRPr lang="ko-KR" altLang="en-US" sz="7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BC504-B5BD-7769-CACF-65053A7C4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/>
              <a:t>class </a:t>
            </a:r>
            <a:r>
              <a:rPr lang="en-US" altLang="ko-KR" sz="3200" dirty="0" err="1"/>
              <a:t>UiChatClient</a:t>
            </a:r>
            <a:endParaRPr lang="en-US" altLang="ko-KR" sz="3200" dirty="0"/>
          </a:p>
          <a:p>
            <a:r>
              <a:rPr lang="en-US" altLang="ko-KR" sz="3200" dirty="0"/>
              <a:t>class member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4567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69808D-68F6-0E94-F654-C7D99CE74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0" y="1445296"/>
            <a:ext cx="6477425" cy="886323"/>
          </a:xfrm>
          <a:prstGeom prst="rect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1AA7EE-8A3A-0834-EC25-79ED0B11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40" y="2519429"/>
            <a:ext cx="5691852" cy="2448685"/>
          </a:xfrm>
          <a:prstGeom prst="rect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87829F-E59D-F19B-85A0-FC6202A96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40" y="5204003"/>
            <a:ext cx="3226947" cy="955726"/>
          </a:xfrm>
          <a:prstGeom prst="rect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498C65-837C-ECED-6002-3E7A7A24754D}"/>
              </a:ext>
            </a:extLst>
          </p:cNvPr>
          <p:cNvSpPr txBox="1"/>
          <p:nvPr/>
        </p:nvSpPr>
        <p:spPr>
          <a:xfrm>
            <a:off x="795140" y="374666"/>
            <a:ext cx="301620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class </a:t>
            </a:r>
            <a:r>
              <a:rPr lang="en-US" altLang="ko-KR" sz="2800" b="1" dirty="0" err="1"/>
              <a:t>UiChatClient</a:t>
            </a:r>
            <a:endParaRPr lang="en-US" altLang="ko-KR" sz="28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A6C2F0B-DB59-1D2D-0BB1-B5623EEBA174}"/>
              </a:ext>
            </a:extLst>
          </p:cNvPr>
          <p:cNvCxnSpPr>
            <a:cxnSpLocks/>
          </p:cNvCxnSpPr>
          <p:nvPr/>
        </p:nvCxnSpPr>
        <p:spPr>
          <a:xfrm>
            <a:off x="7272565" y="1786558"/>
            <a:ext cx="1094600" cy="0"/>
          </a:xfrm>
          <a:prstGeom prst="straightConnector1">
            <a:avLst/>
          </a:prstGeom>
          <a:ln w="190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F58EBC-4334-B4D3-3538-FA43F430D523}"/>
              </a:ext>
            </a:extLst>
          </p:cNvPr>
          <p:cNvSpPr txBox="1"/>
          <p:nvPr/>
        </p:nvSpPr>
        <p:spPr>
          <a:xfrm>
            <a:off x="8367165" y="1524948"/>
            <a:ext cx="3669664" cy="52322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connect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호출하여 서버에 연결 시도</a:t>
            </a:r>
            <a:endParaRPr lang="en-US" altLang="ko-KR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6442CA7-98DC-FCDF-C06E-34038C5EF4AA}"/>
              </a:ext>
            </a:extLst>
          </p:cNvPr>
          <p:cNvCxnSpPr>
            <a:cxnSpLocks/>
          </p:cNvCxnSpPr>
          <p:nvPr/>
        </p:nvCxnSpPr>
        <p:spPr>
          <a:xfrm>
            <a:off x="6486992" y="3729238"/>
            <a:ext cx="1094600" cy="0"/>
          </a:xfrm>
          <a:prstGeom prst="straightConnector1">
            <a:avLst/>
          </a:prstGeom>
          <a:ln w="190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FFDBD2-1017-95A6-13CD-3F19FA691F40}"/>
              </a:ext>
            </a:extLst>
          </p:cNvPr>
          <p:cNvSpPr txBox="1"/>
          <p:nvPr/>
        </p:nvSpPr>
        <p:spPr>
          <a:xfrm>
            <a:off x="7581592" y="3482161"/>
            <a:ext cx="3669664" cy="52322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sendFriends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보낸 친구 목록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(id)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받는 함수</a:t>
            </a:r>
            <a:endParaRPr lang="en-US" altLang="ko-KR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C332F9E-76F6-A3DD-754D-482B65B3BBBE}"/>
              </a:ext>
            </a:extLst>
          </p:cNvPr>
          <p:cNvCxnSpPr>
            <a:cxnSpLocks/>
          </p:cNvCxnSpPr>
          <p:nvPr/>
        </p:nvCxnSpPr>
        <p:spPr>
          <a:xfrm>
            <a:off x="4022087" y="5681866"/>
            <a:ext cx="1094600" cy="0"/>
          </a:xfrm>
          <a:prstGeom prst="straightConnector1">
            <a:avLst/>
          </a:prstGeom>
          <a:ln w="190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DE1471-A8A8-94FD-3F90-E130C312B3F8}"/>
              </a:ext>
            </a:extLst>
          </p:cNvPr>
          <p:cNvSpPr txBox="1"/>
          <p:nvPr/>
        </p:nvSpPr>
        <p:spPr>
          <a:xfrm>
            <a:off x="5116687" y="5527977"/>
            <a:ext cx="3669664" cy="30777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member</a:t>
            </a:r>
            <a:r>
              <a:rPr lang="ko-KR" altLang="en-US" sz="1400" dirty="0"/>
              <a:t> 클래스의 </a:t>
            </a:r>
            <a:r>
              <a:rPr lang="en-US" altLang="ko-KR" sz="1400" dirty="0" err="1"/>
              <a:t>run_login</a:t>
            </a:r>
            <a:r>
              <a:rPr lang="en-US" altLang="ko-KR" sz="1400" dirty="0"/>
              <a:t>()</a:t>
            </a:r>
            <a:r>
              <a:rPr lang="ko-KR" altLang="en-US" sz="1400" dirty="0"/>
              <a:t>을 실행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21929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762FE2F-0E8E-3142-6BCF-3A897EA07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49" y="2101906"/>
            <a:ext cx="10534901" cy="2654187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107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C94B036-D04F-1788-4E38-D462BD1A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9" y="300256"/>
            <a:ext cx="9601609" cy="5723414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908E21-01AD-48AC-4B2B-814392928999}"/>
              </a:ext>
            </a:extLst>
          </p:cNvPr>
          <p:cNvSpPr txBox="1"/>
          <p:nvPr/>
        </p:nvSpPr>
        <p:spPr>
          <a:xfrm>
            <a:off x="8770720" y="5285006"/>
            <a:ext cx="3016209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Tkinter</a:t>
            </a:r>
            <a:r>
              <a:rPr lang="ko-KR" altLang="en-US" sz="1400" dirty="0"/>
              <a:t>창 상단에 메뉴를 추가하여 메뉴와 친구 목록 보기 버튼을 </a:t>
            </a:r>
            <a:r>
              <a:rPr lang="ko-KR" altLang="en-US" sz="1400" dirty="0" err="1"/>
              <a:t>생성각각의</a:t>
            </a:r>
            <a:r>
              <a:rPr lang="ko-KR" altLang="en-US" sz="1400" dirty="0"/>
              <a:t> </a:t>
            </a:r>
            <a:r>
              <a:rPr lang="en-US" altLang="ko-KR" sz="1400" dirty="0"/>
              <a:t>command</a:t>
            </a:r>
            <a:r>
              <a:rPr lang="ko-KR" altLang="en-US" sz="1400" dirty="0"/>
              <a:t>에 따라 함수 실행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7237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356D8-FB99-EBD2-B8CC-BE6AC5AA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23221"/>
            <a:ext cx="1798981" cy="1097914"/>
          </a:xfrm>
          <a:ln w="28575">
            <a:solidFill>
              <a:schemeClr val="tx2"/>
            </a:solidFill>
          </a:ln>
        </p:spPr>
        <p:txBody>
          <a:bodyPr/>
          <a:lstStyle/>
          <a:p>
            <a:r>
              <a:rPr lang="ko-KR" altLang="en-US" sz="60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1106D-A38D-9467-A268-E12CEBE08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6" y="1176793"/>
            <a:ext cx="10659110" cy="5634133"/>
          </a:xfrm>
          <a:ln w="28575">
            <a:solidFill>
              <a:schemeClr val="accent3"/>
            </a:solidFill>
          </a:ln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TCP </a:t>
            </a:r>
            <a:r>
              <a:rPr lang="ko-KR" altLang="en-US" dirty="0">
                <a:solidFill>
                  <a:schemeClr val="tx1"/>
                </a:solidFill>
              </a:rPr>
              <a:t>소켓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쓰레드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  Ⅰ. </a:t>
            </a:r>
            <a:r>
              <a:rPr lang="ko-KR" altLang="en-US" b="1" dirty="0">
                <a:solidFill>
                  <a:schemeClr val="tx1"/>
                </a:solidFill>
              </a:rPr>
              <a:t>전체 코드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	1) </a:t>
            </a:r>
            <a:r>
              <a:rPr lang="ko-KR" altLang="en-US" b="1" dirty="0">
                <a:solidFill>
                  <a:schemeClr val="tx1"/>
                </a:solidFill>
              </a:rPr>
              <a:t>사용한 모듈 </a:t>
            </a:r>
            <a:r>
              <a:rPr lang="en-US" altLang="ko-KR" b="1" dirty="0">
                <a:solidFill>
                  <a:schemeClr val="tx1"/>
                </a:solidFill>
              </a:rPr>
              <a:t>(import)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	2) </a:t>
            </a:r>
            <a:r>
              <a:rPr lang="ko-KR" altLang="en-US" b="1" dirty="0">
                <a:solidFill>
                  <a:schemeClr val="tx1"/>
                </a:solidFill>
              </a:rPr>
              <a:t>클래스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필드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생성자</a:t>
            </a:r>
            <a:r>
              <a:rPr lang="en-US" altLang="ko-KR" b="1" dirty="0">
                <a:solidFill>
                  <a:schemeClr val="tx1"/>
                </a:solidFill>
              </a:rPr>
              <a:t>(__</a:t>
            </a:r>
            <a:r>
              <a:rPr lang="en-US" altLang="ko-KR" b="1" dirty="0" err="1">
                <a:solidFill>
                  <a:schemeClr val="tx1"/>
                </a:solidFill>
              </a:rPr>
              <a:t>init</a:t>
            </a:r>
            <a:r>
              <a:rPr lang="en-US" altLang="ko-KR" b="1" dirty="0">
                <a:solidFill>
                  <a:schemeClr val="tx1"/>
                </a:solidFill>
              </a:rPr>
              <a:t>__())</a:t>
            </a:r>
            <a:r>
              <a:rPr lang="ko-KR" altLang="en-US" b="1" dirty="0">
                <a:solidFill>
                  <a:schemeClr val="tx1"/>
                </a:solidFill>
              </a:rPr>
              <a:t>에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초기화한 매개변수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	3) </a:t>
            </a:r>
            <a:r>
              <a:rPr lang="ko-KR" altLang="en-US" b="1" dirty="0">
                <a:solidFill>
                  <a:schemeClr val="tx1"/>
                </a:solidFill>
              </a:rPr>
              <a:t>서버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클라이언트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		- </a:t>
            </a:r>
            <a:r>
              <a:rPr lang="ko-KR" altLang="en-US" b="1" dirty="0">
                <a:solidFill>
                  <a:schemeClr val="tx1"/>
                </a:solidFill>
              </a:rPr>
              <a:t>메서드와 그 안의 코드 설명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		- </a:t>
            </a:r>
            <a:r>
              <a:rPr lang="ko-KR" altLang="en-US" b="1" dirty="0">
                <a:solidFill>
                  <a:schemeClr val="tx1"/>
                </a:solidFill>
              </a:rPr>
              <a:t>전체적인 실행 순서와 </a:t>
            </a:r>
            <a:r>
              <a:rPr lang="en-US" altLang="ko-KR" b="1" dirty="0">
                <a:solidFill>
                  <a:schemeClr val="tx1"/>
                </a:solidFill>
              </a:rPr>
              <a:t>main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  Ⅱ. </a:t>
            </a:r>
            <a:r>
              <a:rPr lang="ko-KR" altLang="en-US" b="1" dirty="0">
                <a:solidFill>
                  <a:schemeClr val="tx1"/>
                </a:solidFill>
              </a:rPr>
              <a:t>추가기능 코드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	1) </a:t>
            </a:r>
            <a:r>
              <a:rPr lang="ko-KR" altLang="en-US" b="1" dirty="0">
                <a:solidFill>
                  <a:schemeClr val="tx1"/>
                </a:solidFill>
              </a:rPr>
              <a:t>사다리게임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	2) </a:t>
            </a:r>
            <a:r>
              <a:rPr lang="ko-KR" altLang="en-US" b="1" dirty="0">
                <a:solidFill>
                  <a:schemeClr val="tx1"/>
                </a:solidFill>
              </a:rPr>
              <a:t>제비뽑기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	3) </a:t>
            </a:r>
            <a:r>
              <a:rPr lang="ko-KR" altLang="en-US" b="1" dirty="0">
                <a:solidFill>
                  <a:schemeClr val="tx1"/>
                </a:solidFill>
              </a:rPr>
              <a:t>사진보기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2400" b="1" dirty="0"/>
              <a:t> 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Ⅲ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r>
              <a:rPr lang="ko-KR" altLang="en-US" kern="0" spc="0" dirty="0">
                <a:solidFill>
                  <a:srgbClr val="000000"/>
                </a:solidFill>
                <a:latin typeface="+mn-ea"/>
                <a:ea typeface="한컴바탕"/>
              </a:rPr>
              <a:t>실행</a:t>
            </a:r>
            <a:endParaRPr lang="ko-KR" altLang="en-US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41494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A13A83-A86F-3F8B-3C70-0897E0F14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19" y="815202"/>
            <a:ext cx="6067187" cy="2268657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17D23A-4138-11F1-A9BE-B6DC11FA9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19" y="3534196"/>
            <a:ext cx="6067186" cy="2441923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782CB52-297B-18F8-6136-B4F07FF27A5B}"/>
              </a:ext>
            </a:extLst>
          </p:cNvPr>
          <p:cNvCxnSpPr>
            <a:cxnSpLocks/>
          </p:cNvCxnSpPr>
          <p:nvPr/>
        </p:nvCxnSpPr>
        <p:spPr>
          <a:xfrm>
            <a:off x="6821305" y="1951437"/>
            <a:ext cx="1094600" cy="0"/>
          </a:xfrm>
          <a:prstGeom prst="straightConnector1">
            <a:avLst/>
          </a:prstGeom>
          <a:ln w="190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6D51246-F8D9-FB7C-8554-DAFB12759B26}"/>
              </a:ext>
            </a:extLst>
          </p:cNvPr>
          <p:cNvCxnSpPr>
            <a:cxnSpLocks/>
          </p:cNvCxnSpPr>
          <p:nvPr/>
        </p:nvCxnSpPr>
        <p:spPr>
          <a:xfrm>
            <a:off x="6821305" y="4717564"/>
            <a:ext cx="1094600" cy="0"/>
          </a:xfrm>
          <a:prstGeom prst="straightConnector1">
            <a:avLst/>
          </a:prstGeom>
          <a:ln w="190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87270F-B65D-5A71-F735-CF68F179AEC1}"/>
              </a:ext>
            </a:extLst>
          </p:cNvPr>
          <p:cNvSpPr txBox="1"/>
          <p:nvPr/>
        </p:nvSpPr>
        <p:spPr>
          <a:xfrm>
            <a:off x="7915905" y="1257009"/>
            <a:ext cx="3669664" cy="138499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setWindow</a:t>
            </a:r>
            <a:r>
              <a:rPr lang="en-US" altLang="ko-KR" sz="1400" dirty="0"/>
              <a:t>()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myChat</a:t>
            </a:r>
            <a:r>
              <a:rPr lang="ko-KR" altLang="en-US" sz="1400" dirty="0"/>
              <a:t>에 입력한 메시지를 가져와서 </a:t>
            </a:r>
            <a:r>
              <a:rPr lang="en-US" altLang="ko-KR" sz="1400" dirty="0"/>
              <a:t>msg</a:t>
            </a:r>
            <a:r>
              <a:rPr lang="ko-KR" altLang="en-US" sz="1400" dirty="0"/>
              <a:t>에 저장하고</a:t>
            </a:r>
            <a:r>
              <a:rPr lang="en-US" altLang="ko-KR" sz="1400" dirty="0"/>
              <a:t>, </a:t>
            </a:r>
            <a:r>
              <a:rPr lang="ko-KR" altLang="en-US" sz="1400" dirty="0"/>
              <a:t>서버에 메시지를 보냄</a:t>
            </a:r>
            <a:endParaRPr lang="en-US" altLang="ko-KR" sz="1400" dirty="0"/>
          </a:p>
          <a:p>
            <a:r>
              <a:rPr lang="en-US" altLang="ko-KR" sz="1400" dirty="0"/>
              <a:t>delete()</a:t>
            </a:r>
            <a:r>
              <a:rPr lang="ko-KR" altLang="en-US" sz="1400" dirty="0"/>
              <a:t>를 사용하여 </a:t>
            </a:r>
            <a:r>
              <a:rPr lang="ko-KR" altLang="en-US" sz="1400" dirty="0" err="1"/>
              <a:t>엔터키를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눌렀을때</a:t>
            </a:r>
            <a:r>
              <a:rPr lang="ko-KR" altLang="en-US" sz="1400" dirty="0"/>
              <a:t> </a:t>
            </a:r>
            <a:r>
              <a:rPr lang="en-US" altLang="ko-KR" sz="1400" dirty="0" err="1"/>
              <a:t>tkinter</a:t>
            </a:r>
            <a:r>
              <a:rPr lang="ko-KR" altLang="en-US" sz="1400" dirty="0"/>
              <a:t>창의 텍스트 상자에 남아 있는 메시지 내용을 삭제해 줌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BAABA-FFA6-284A-ACD8-7265519266DF}"/>
              </a:ext>
            </a:extLst>
          </p:cNvPr>
          <p:cNvSpPr txBox="1"/>
          <p:nvPr/>
        </p:nvSpPr>
        <p:spPr>
          <a:xfrm>
            <a:off x="7915905" y="4348232"/>
            <a:ext cx="3669664" cy="738664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서버로 보낸 메시지 내용을 클라이언트로 받아 와 모든 클라이언트들이 </a:t>
            </a:r>
            <a:r>
              <a:rPr lang="ko-KR" altLang="en-US" sz="1400"/>
              <a:t>볼 수 있게 보여줌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14785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B042E7-0F33-F175-4093-0E3C6FF7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39" y="1481982"/>
            <a:ext cx="5178637" cy="1815192"/>
          </a:xfrm>
          <a:prstGeom prst="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E4FC46-B72A-D1FA-208D-46FC4FB3E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39" y="3979135"/>
            <a:ext cx="3091160" cy="804755"/>
          </a:xfrm>
          <a:prstGeom prst="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FADE29-602F-B09F-2939-129F3CDCFB61}"/>
              </a:ext>
            </a:extLst>
          </p:cNvPr>
          <p:cNvCxnSpPr>
            <a:cxnSpLocks/>
          </p:cNvCxnSpPr>
          <p:nvPr/>
        </p:nvCxnSpPr>
        <p:spPr>
          <a:xfrm>
            <a:off x="6953676" y="2404591"/>
            <a:ext cx="1094600" cy="0"/>
          </a:xfrm>
          <a:prstGeom prst="straightConnector1">
            <a:avLst/>
          </a:prstGeom>
          <a:ln w="190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2C9CFC9-146F-6466-E114-C0D887682D35}"/>
              </a:ext>
            </a:extLst>
          </p:cNvPr>
          <p:cNvCxnSpPr>
            <a:cxnSpLocks/>
          </p:cNvCxnSpPr>
          <p:nvPr/>
        </p:nvCxnSpPr>
        <p:spPr>
          <a:xfrm>
            <a:off x="4866199" y="4419507"/>
            <a:ext cx="1094600" cy="0"/>
          </a:xfrm>
          <a:prstGeom prst="straightConnector1">
            <a:avLst/>
          </a:prstGeom>
          <a:ln w="190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371235-EA36-3715-B07E-F5CA32A02669}"/>
              </a:ext>
            </a:extLst>
          </p:cNvPr>
          <p:cNvSpPr txBox="1"/>
          <p:nvPr/>
        </p:nvSpPr>
        <p:spPr>
          <a:xfrm>
            <a:off x="8048276" y="1481982"/>
            <a:ext cx="3466690" cy="200054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conn()</a:t>
            </a:r>
            <a:r>
              <a:rPr lang="ko-KR" altLang="en-US" sz="1400" dirty="0"/>
              <a:t>로 서버와 연결</a:t>
            </a:r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연결 후 </a:t>
            </a:r>
            <a:r>
              <a:rPr lang="en-US" altLang="ko-KR" sz="1400" dirty="0"/>
              <a:t>login()</a:t>
            </a:r>
            <a:r>
              <a:rPr lang="ko-KR" altLang="en-US" sz="1400" dirty="0"/>
              <a:t>로 회원가입과 로그인</a:t>
            </a:r>
            <a:endParaRPr lang="en-US" altLang="ko-KR" sz="1400" dirty="0"/>
          </a:p>
          <a:p>
            <a:r>
              <a:rPr lang="en-US" altLang="ko-KR" sz="1400" dirty="0"/>
              <a:t>3)</a:t>
            </a:r>
            <a:r>
              <a:rPr lang="ko-KR" altLang="en-US" sz="1400" dirty="0"/>
              <a:t> 로그인에 성공 시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창이 없어진 후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setWindow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()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를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ea typeface="한컴바탕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ea typeface="한컴바탕"/>
              </a:rPr>
              <a:t>통해 </a:t>
            </a:r>
            <a:r>
              <a:rPr lang="ko-KR" altLang="en-US" sz="1400" kern="0" dirty="0" err="1">
                <a:solidFill>
                  <a:srgbClr val="000000"/>
                </a:solidFill>
                <a:latin typeface="한컴바탕"/>
                <a:ea typeface="한컴바탕"/>
              </a:rPr>
              <a:t>톡방이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ea typeface="한컴바탕"/>
              </a:rPr>
              <a:t> 있는 새로운 </a:t>
            </a:r>
            <a:r>
              <a:rPr lang="en-US" altLang="ko-KR" sz="1400" kern="0" dirty="0" err="1">
                <a:solidFill>
                  <a:srgbClr val="000000"/>
                </a:solidFill>
                <a:latin typeface="한컴바탕"/>
                <a:ea typeface="한컴바탕"/>
              </a:rPr>
              <a:t>tkinter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ea typeface="한컴바탕"/>
              </a:rPr>
              <a:t>창을 띄워 줌</a:t>
            </a:r>
            <a:endParaRPr lang="en-US" altLang="ko-KR" sz="1400" kern="0" dirty="0">
              <a:solidFill>
                <a:srgbClr val="000000"/>
              </a:solidFill>
              <a:latin typeface="한컴바탕"/>
              <a:ea typeface="한컴바탕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recvMsg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타겟으로 하는 쓰레드 생성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·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endParaRPr lang="en-US" altLang="ko-KR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57FEA-5D11-4DF5-BB8E-A24BA71F5CA6}"/>
              </a:ext>
            </a:extLst>
          </p:cNvPr>
          <p:cNvSpPr txBox="1"/>
          <p:nvPr/>
        </p:nvSpPr>
        <p:spPr>
          <a:xfrm>
            <a:off x="5960799" y="4265618"/>
            <a:ext cx="2649127" cy="30777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연결을 종료하고</a:t>
            </a:r>
            <a:r>
              <a:rPr lang="en-US" altLang="ko-KR" sz="1400" dirty="0"/>
              <a:t>, </a:t>
            </a:r>
            <a:r>
              <a:rPr lang="ko-KR" altLang="en-US" sz="1400" dirty="0"/>
              <a:t>소켓을 닫음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58583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56CA94-5B2E-16D3-3822-AD5352DFC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552" y="296656"/>
            <a:ext cx="7557886" cy="3725086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1A53C8-BD34-BC24-D051-08892C319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382" y="4197863"/>
            <a:ext cx="7444320" cy="2355951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3700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7572DC6F-4DE6-998B-C133-44D47CBD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84" y="984667"/>
            <a:ext cx="7461640" cy="4855392"/>
          </a:xfrm>
          <a:prstGeom prst="rect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</a:ln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357D0E8-0C06-1081-F14E-5D5A3DAF02BC}"/>
              </a:ext>
            </a:extLst>
          </p:cNvPr>
          <p:cNvCxnSpPr>
            <a:cxnSpLocks/>
          </p:cNvCxnSpPr>
          <p:nvPr/>
        </p:nvCxnSpPr>
        <p:spPr>
          <a:xfrm flipV="1">
            <a:off x="8187424" y="1410536"/>
            <a:ext cx="706639" cy="17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3872B3-82BF-C632-1B43-15A6F9DEAD0A}"/>
              </a:ext>
            </a:extLst>
          </p:cNvPr>
          <p:cNvSpPr txBox="1"/>
          <p:nvPr/>
        </p:nvSpPr>
        <p:spPr>
          <a:xfrm>
            <a:off x="8894063" y="1148926"/>
            <a:ext cx="2975643" cy="523220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아이디와 비밀번호를 입력할 때 아무것도 입력하지 않았을 경우 오류</a:t>
            </a:r>
            <a:endParaRPr lang="en-US" altLang="ko-KR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6C94A3-9179-75F5-0DAB-A80D7C87CD81}"/>
              </a:ext>
            </a:extLst>
          </p:cNvPr>
          <p:cNvCxnSpPr>
            <a:cxnSpLocks/>
          </p:cNvCxnSpPr>
          <p:nvPr/>
        </p:nvCxnSpPr>
        <p:spPr>
          <a:xfrm>
            <a:off x="5559228" y="2728189"/>
            <a:ext cx="3334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1CD98D-67D6-CA80-A31E-FCE49B39B26D}"/>
              </a:ext>
            </a:extLst>
          </p:cNvPr>
          <p:cNvSpPr txBox="1"/>
          <p:nvPr/>
        </p:nvSpPr>
        <p:spPr>
          <a:xfrm>
            <a:off x="8894063" y="2337107"/>
            <a:ext cx="2975643" cy="73866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인지 로그인 인지를 </a:t>
            </a:r>
            <a:r>
              <a:rPr lang="en-US" altLang="ko-KR" sz="1400" dirty="0"/>
              <a:t>0</a:t>
            </a:r>
            <a:r>
              <a:rPr lang="ko-KR" altLang="en-US" sz="1400" dirty="0"/>
              <a:t>과</a:t>
            </a:r>
            <a:r>
              <a:rPr lang="en-US" altLang="ko-KR" sz="1400" dirty="0"/>
              <a:t>1</a:t>
            </a:r>
            <a:r>
              <a:rPr lang="ko-KR" altLang="en-US" sz="1400" dirty="0"/>
              <a:t>로 구분하여 서버로 숫자 전달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회원가입 </a:t>
            </a:r>
            <a:r>
              <a:rPr lang="en-US" altLang="ko-KR" sz="1400" dirty="0"/>
              <a:t>: 0)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DB50A3-4585-1736-D9DB-E18CC935BDCE}"/>
              </a:ext>
            </a:extLst>
          </p:cNvPr>
          <p:cNvCxnSpPr>
            <a:cxnSpLocks/>
          </p:cNvCxnSpPr>
          <p:nvPr/>
        </p:nvCxnSpPr>
        <p:spPr>
          <a:xfrm flipV="1">
            <a:off x="5186995" y="3301375"/>
            <a:ext cx="3707068" cy="12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A663CD-806C-EC4B-15F2-78CFA0A22448}"/>
              </a:ext>
            </a:extLst>
          </p:cNvPr>
          <p:cNvSpPr txBox="1"/>
          <p:nvPr/>
        </p:nvSpPr>
        <p:spPr>
          <a:xfrm>
            <a:off x="8894062" y="3128777"/>
            <a:ext cx="2975643" cy="307777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입력한 </a:t>
            </a:r>
            <a:r>
              <a:rPr lang="en-US" altLang="ko-KR" sz="1400" dirty="0"/>
              <a:t>id</a:t>
            </a:r>
            <a:r>
              <a:rPr lang="ko-KR" altLang="en-US" sz="1400" dirty="0"/>
              <a:t>의 길이를 서버로 전달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7683B8-1001-7E46-A385-C2FA90C71659}"/>
              </a:ext>
            </a:extLst>
          </p:cNvPr>
          <p:cNvSpPr txBox="1"/>
          <p:nvPr/>
        </p:nvSpPr>
        <p:spPr>
          <a:xfrm>
            <a:off x="8894062" y="3905612"/>
            <a:ext cx="2975643" cy="307777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입력한 </a:t>
            </a:r>
            <a:r>
              <a:rPr lang="en-US" altLang="ko-KR" sz="1400" dirty="0"/>
              <a:t>pw</a:t>
            </a:r>
            <a:r>
              <a:rPr lang="ko-KR" altLang="en-US" sz="1400" dirty="0"/>
              <a:t>의 길이를 서버로 전달</a:t>
            </a:r>
            <a:endParaRPr lang="en-US" altLang="ko-KR" sz="1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695B718-B4AB-2564-1B2F-D60AD33BC619}"/>
              </a:ext>
            </a:extLst>
          </p:cNvPr>
          <p:cNvCxnSpPr>
            <a:cxnSpLocks/>
          </p:cNvCxnSpPr>
          <p:nvPr/>
        </p:nvCxnSpPr>
        <p:spPr>
          <a:xfrm flipV="1">
            <a:off x="5186995" y="4092009"/>
            <a:ext cx="3707068" cy="18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77A4BC1-DDE7-B6A9-C95F-907EFC188FC3}"/>
              </a:ext>
            </a:extLst>
          </p:cNvPr>
          <p:cNvCxnSpPr>
            <a:cxnSpLocks/>
          </p:cNvCxnSpPr>
          <p:nvPr/>
        </p:nvCxnSpPr>
        <p:spPr>
          <a:xfrm>
            <a:off x="4717657" y="4741757"/>
            <a:ext cx="417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899ECF-166D-A871-F1A3-B9C2F99864E6}"/>
              </a:ext>
            </a:extLst>
          </p:cNvPr>
          <p:cNvCxnSpPr>
            <a:cxnSpLocks/>
          </p:cNvCxnSpPr>
          <p:nvPr/>
        </p:nvCxnSpPr>
        <p:spPr>
          <a:xfrm flipV="1">
            <a:off x="4782393" y="5266391"/>
            <a:ext cx="4111669" cy="7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188A0A-2837-D3A8-EBD4-AA5682C0B1BE}"/>
              </a:ext>
            </a:extLst>
          </p:cNvPr>
          <p:cNvSpPr txBox="1"/>
          <p:nvPr/>
        </p:nvSpPr>
        <p:spPr>
          <a:xfrm>
            <a:off x="8894062" y="4563604"/>
            <a:ext cx="2975643" cy="307777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입력한 </a:t>
            </a:r>
            <a:r>
              <a:rPr lang="en-US" altLang="ko-KR" sz="1400" dirty="0"/>
              <a:t>id</a:t>
            </a:r>
            <a:r>
              <a:rPr lang="ko-KR" altLang="en-US" sz="1400" dirty="0"/>
              <a:t>를 서버로 전달</a:t>
            </a:r>
            <a:endParaRPr lang="en-US" altLang="ko-KR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C448C6-B7FB-1351-82B4-008CF5F3C614}"/>
              </a:ext>
            </a:extLst>
          </p:cNvPr>
          <p:cNvSpPr txBox="1"/>
          <p:nvPr/>
        </p:nvSpPr>
        <p:spPr>
          <a:xfrm>
            <a:off x="8894062" y="5091972"/>
            <a:ext cx="2975643" cy="307777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입력한 </a:t>
            </a:r>
            <a:r>
              <a:rPr lang="en-US" altLang="ko-KR" sz="1400" dirty="0"/>
              <a:t>pw</a:t>
            </a:r>
            <a:r>
              <a:rPr lang="ko-KR" altLang="en-US" sz="1400" dirty="0"/>
              <a:t>를 서버로 전달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46244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8370B2-1A61-5ABB-6A8C-47B311DD7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33" y="914400"/>
            <a:ext cx="7375253" cy="5130350"/>
          </a:xfrm>
          <a:prstGeom prst="rect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B8055B2-0FAB-8ACE-5569-868009262E1C}"/>
              </a:ext>
            </a:extLst>
          </p:cNvPr>
          <p:cNvCxnSpPr>
            <a:cxnSpLocks/>
          </p:cNvCxnSpPr>
          <p:nvPr/>
        </p:nvCxnSpPr>
        <p:spPr>
          <a:xfrm>
            <a:off x="3476967" y="1287806"/>
            <a:ext cx="534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4180AA-566B-2952-CF13-587659BAE687}"/>
              </a:ext>
            </a:extLst>
          </p:cNvPr>
          <p:cNvSpPr txBox="1"/>
          <p:nvPr/>
        </p:nvSpPr>
        <p:spPr>
          <a:xfrm>
            <a:off x="8820319" y="1133917"/>
            <a:ext cx="2975643" cy="307777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시의 </a:t>
            </a:r>
            <a:r>
              <a:rPr lang="en-US" altLang="ko-KR" sz="1400" dirty="0"/>
              <a:t>id, pw</a:t>
            </a:r>
            <a:r>
              <a:rPr lang="ko-KR" altLang="en-US" sz="1400" dirty="0"/>
              <a:t>를 받음</a:t>
            </a:r>
            <a:endParaRPr lang="en-US" altLang="ko-KR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52ECA1-ED80-3103-4112-40F4AB9D410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000878" y="1661213"/>
            <a:ext cx="3819441" cy="19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3F43FD-E67C-E262-CA21-CD7186F0E5CF}"/>
              </a:ext>
            </a:extLst>
          </p:cNvPr>
          <p:cNvSpPr txBox="1"/>
          <p:nvPr/>
        </p:nvSpPr>
        <p:spPr>
          <a:xfrm>
            <a:off x="8820319" y="1488794"/>
            <a:ext cx="2975643" cy="73866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</a:t>
            </a:r>
            <a:r>
              <a:rPr lang="en-US" altLang="ko-KR" sz="1400" dirty="0"/>
              <a:t>: 1</a:t>
            </a:r>
          </a:p>
          <a:p>
            <a:r>
              <a:rPr lang="ko-KR" altLang="en-US" sz="1400" dirty="0"/>
              <a:t>회원가입</a:t>
            </a:r>
            <a:r>
              <a:rPr lang="en-US" altLang="ko-KR" sz="1400" dirty="0"/>
              <a:t>, </a:t>
            </a:r>
            <a:r>
              <a:rPr lang="ko-KR" altLang="en-US" sz="1400" dirty="0"/>
              <a:t>로그인 구분 숫자 서버로 보냄</a:t>
            </a:r>
            <a:endParaRPr lang="en-US" altLang="ko-KR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5652E8-43F9-B142-8274-471E4481DC2B}"/>
              </a:ext>
            </a:extLst>
          </p:cNvPr>
          <p:cNvCxnSpPr>
            <a:cxnSpLocks/>
          </p:cNvCxnSpPr>
          <p:nvPr/>
        </p:nvCxnSpPr>
        <p:spPr>
          <a:xfrm>
            <a:off x="4701473" y="2349623"/>
            <a:ext cx="4118847" cy="9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D14571-73A3-10FC-74A3-31BADB50A82F}"/>
              </a:ext>
            </a:extLst>
          </p:cNvPr>
          <p:cNvSpPr txBox="1"/>
          <p:nvPr/>
        </p:nvSpPr>
        <p:spPr>
          <a:xfrm>
            <a:off x="8820319" y="2276998"/>
            <a:ext cx="2975643" cy="307777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입력한 </a:t>
            </a:r>
            <a:r>
              <a:rPr lang="en-US" altLang="ko-KR" sz="1400" dirty="0"/>
              <a:t>id</a:t>
            </a:r>
            <a:r>
              <a:rPr lang="ko-KR" altLang="en-US" sz="1400" dirty="0"/>
              <a:t>의 길이를 서버로 전달</a:t>
            </a:r>
            <a:endParaRPr lang="en-US" altLang="ko-KR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F6B7A5-E845-3AF7-000E-36F3C78C10BE}"/>
              </a:ext>
            </a:extLst>
          </p:cNvPr>
          <p:cNvSpPr txBox="1"/>
          <p:nvPr/>
        </p:nvSpPr>
        <p:spPr>
          <a:xfrm>
            <a:off x="8820318" y="2825600"/>
            <a:ext cx="2975643" cy="307777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입력한 </a:t>
            </a:r>
            <a:r>
              <a:rPr lang="en-US" altLang="ko-KR" sz="1400" dirty="0"/>
              <a:t>pw</a:t>
            </a:r>
            <a:r>
              <a:rPr lang="ko-KR" altLang="en-US" sz="1400" dirty="0"/>
              <a:t>의 길이를 서버로 전달</a:t>
            </a:r>
            <a:endParaRPr lang="en-US" altLang="ko-KR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8EC3171-25A6-5E49-BEEC-72A21A6A5407}"/>
              </a:ext>
            </a:extLst>
          </p:cNvPr>
          <p:cNvCxnSpPr>
            <a:cxnSpLocks/>
          </p:cNvCxnSpPr>
          <p:nvPr/>
        </p:nvCxnSpPr>
        <p:spPr>
          <a:xfrm>
            <a:off x="4644828" y="2999589"/>
            <a:ext cx="4184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8D5489-F1A3-360F-8B7B-FF5F9C0F3E76}"/>
              </a:ext>
            </a:extLst>
          </p:cNvPr>
          <p:cNvCxnSpPr>
            <a:cxnSpLocks/>
          </p:cNvCxnSpPr>
          <p:nvPr/>
        </p:nvCxnSpPr>
        <p:spPr>
          <a:xfrm>
            <a:off x="5575412" y="3592693"/>
            <a:ext cx="327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F49A73A-AD91-8AC0-747D-F7AD25DB087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183582" y="4034580"/>
            <a:ext cx="4636736" cy="7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BCC17FD-908E-9325-B474-A19CF893CC84}"/>
              </a:ext>
            </a:extLst>
          </p:cNvPr>
          <p:cNvSpPr txBox="1"/>
          <p:nvPr/>
        </p:nvSpPr>
        <p:spPr>
          <a:xfrm>
            <a:off x="8829327" y="3416548"/>
            <a:ext cx="2975643" cy="307777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입력한 </a:t>
            </a:r>
            <a:r>
              <a:rPr lang="en-US" altLang="ko-KR" sz="1400" dirty="0"/>
              <a:t>id</a:t>
            </a:r>
            <a:r>
              <a:rPr lang="ko-KR" altLang="en-US" sz="1400" dirty="0"/>
              <a:t>를 서버로 전달</a:t>
            </a:r>
            <a:endParaRPr lang="en-US" altLang="ko-KR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09F3E7-1934-1054-5335-FB19BC71C41B}"/>
              </a:ext>
            </a:extLst>
          </p:cNvPr>
          <p:cNvSpPr txBox="1"/>
          <p:nvPr/>
        </p:nvSpPr>
        <p:spPr>
          <a:xfrm>
            <a:off x="8820318" y="3880691"/>
            <a:ext cx="2975643" cy="307777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입력한 </a:t>
            </a:r>
            <a:r>
              <a:rPr lang="en-US" altLang="ko-KR" sz="1400" dirty="0"/>
              <a:t>pw</a:t>
            </a:r>
            <a:r>
              <a:rPr lang="ko-KR" altLang="en-US" sz="1400" dirty="0"/>
              <a:t>를 서버로 전달</a:t>
            </a:r>
            <a:endParaRPr lang="en-US" altLang="ko-KR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672F04B-2A2F-0835-7260-2B216F99617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692922" y="4454807"/>
            <a:ext cx="4127395" cy="4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9F0B032-DEAA-8FED-81D9-355D3490927D}"/>
              </a:ext>
            </a:extLst>
          </p:cNvPr>
          <p:cNvSpPr txBox="1"/>
          <p:nvPr/>
        </p:nvSpPr>
        <p:spPr>
          <a:xfrm>
            <a:off x="8820317" y="4236182"/>
            <a:ext cx="2975643" cy="523220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서버로부터 </a:t>
            </a:r>
            <a:r>
              <a:rPr lang="en-US" altLang="ko-KR" sz="1400" dirty="0"/>
              <a:t>True</a:t>
            </a:r>
            <a:r>
              <a:rPr lang="ko-KR" altLang="en-US" sz="1400" dirty="0"/>
              <a:t>또는 </a:t>
            </a:r>
            <a:r>
              <a:rPr lang="en-US" altLang="ko-KR" sz="1400" dirty="0"/>
              <a:t>False</a:t>
            </a:r>
            <a:r>
              <a:rPr lang="ko-KR" altLang="en-US" sz="1400" dirty="0"/>
              <a:t>를 전달받음</a:t>
            </a:r>
            <a:endParaRPr lang="en-US" altLang="ko-KR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7669392-4C63-D1F2-E0C1-2B00C7C1DD27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017062" y="4967994"/>
            <a:ext cx="3803254" cy="2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FBF803E-F75D-1197-6383-C392E7E9BD13}"/>
              </a:ext>
            </a:extLst>
          </p:cNvPr>
          <p:cNvSpPr txBox="1"/>
          <p:nvPr/>
        </p:nvSpPr>
        <p:spPr>
          <a:xfrm>
            <a:off x="8820316" y="4814105"/>
            <a:ext cx="2975643" cy="307777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True-</a:t>
            </a:r>
            <a:r>
              <a:rPr lang="ko-KR" altLang="en-US" sz="1400" dirty="0"/>
              <a:t>로그인 성공</a:t>
            </a:r>
            <a:endParaRPr lang="en-US" altLang="ko-KR" sz="14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F65C1AF-1EE5-F531-27B9-81985509B02E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032086" y="5751373"/>
            <a:ext cx="788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CE65B3-CE25-1B1B-E055-86A2A50E4203}"/>
              </a:ext>
            </a:extLst>
          </p:cNvPr>
          <p:cNvSpPr txBox="1"/>
          <p:nvPr/>
        </p:nvSpPr>
        <p:spPr>
          <a:xfrm>
            <a:off x="8820315" y="5597484"/>
            <a:ext cx="2975643" cy="307777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</a:t>
            </a:r>
            <a:r>
              <a:rPr lang="en-US" altLang="ko-KR" sz="1400" dirty="0"/>
              <a:t>False-</a:t>
            </a:r>
            <a:r>
              <a:rPr lang="ko-KR" altLang="en-US" sz="1400" dirty="0"/>
              <a:t>실패</a:t>
            </a:r>
            <a:endParaRPr lang="en-US" altLang="ko-KR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DECFCE-4594-72F2-B0B6-109190C43ECD}"/>
              </a:ext>
            </a:extLst>
          </p:cNvPr>
          <p:cNvSpPr/>
          <p:nvPr/>
        </p:nvSpPr>
        <p:spPr>
          <a:xfrm>
            <a:off x="1375646" y="5015542"/>
            <a:ext cx="1804524" cy="171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08C58AC-4F0E-E3BA-A031-2C0DF99B065C}"/>
              </a:ext>
            </a:extLst>
          </p:cNvPr>
          <p:cNvSpPr/>
          <p:nvPr/>
        </p:nvSpPr>
        <p:spPr>
          <a:xfrm>
            <a:off x="1375646" y="5849781"/>
            <a:ext cx="1804524" cy="171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55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4DE7DB-EF0E-EC64-BFD5-5D5ED0449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205" y="1918719"/>
            <a:ext cx="3486150" cy="752475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8D79EC-AEBA-4FD9-4113-731FE0083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205" y="3400596"/>
            <a:ext cx="3990975" cy="1447800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E40E28-6864-8301-C021-907A85B0C95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55355" y="2314151"/>
            <a:ext cx="2807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8A26C1-5EF6-59AA-1304-51A3DA1CD3BC}"/>
              </a:ext>
            </a:extLst>
          </p:cNvPr>
          <p:cNvSpPr txBox="1"/>
          <p:nvPr/>
        </p:nvSpPr>
        <p:spPr>
          <a:xfrm>
            <a:off x="7962563" y="2052541"/>
            <a:ext cx="3139710" cy="523220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set_login_win</a:t>
            </a:r>
            <a:r>
              <a:rPr lang="en-US" altLang="ko-KR" sz="1400" dirty="0"/>
              <a:t>()</a:t>
            </a:r>
            <a:r>
              <a:rPr lang="ko-KR" altLang="en-US" sz="1400" dirty="0"/>
              <a:t>을 실행하여 회원가입</a:t>
            </a:r>
            <a:r>
              <a:rPr lang="en-US" altLang="ko-KR" sz="1400" dirty="0"/>
              <a:t>, </a:t>
            </a:r>
            <a:r>
              <a:rPr lang="ko-KR" altLang="en-US" sz="1400" dirty="0"/>
              <a:t>로그인 </a:t>
            </a:r>
            <a:r>
              <a:rPr lang="en-US" altLang="ko-KR" sz="1400" dirty="0" err="1"/>
              <a:t>tkinter</a:t>
            </a:r>
            <a:r>
              <a:rPr lang="ko-KR" altLang="en-US" sz="1400" dirty="0"/>
              <a:t>창을 띄움</a:t>
            </a:r>
            <a:endParaRPr lang="en-US" altLang="ko-KR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206FF9-DC1B-B23F-56BF-25CF6119D051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5660180" y="4117326"/>
            <a:ext cx="2302383" cy="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18B4E9-D5B4-686E-B740-66D65B262F87}"/>
              </a:ext>
            </a:extLst>
          </p:cNvPr>
          <p:cNvSpPr txBox="1"/>
          <p:nvPr/>
        </p:nvSpPr>
        <p:spPr>
          <a:xfrm>
            <a:off x="7962563" y="3855716"/>
            <a:ext cx="3139710" cy="523220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main()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UiChatClient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클래스를 </a:t>
            </a:r>
            <a:endParaRPr lang="en-US" altLang="ko-KR" sz="1400" dirty="0"/>
          </a:p>
          <a:p>
            <a:r>
              <a:rPr lang="ko-KR" altLang="en-US" sz="1400" dirty="0"/>
              <a:t>불러 그 안의 </a:t>
            </a:r>
            <a:r>
              <a:rPr lang="en-US" altLang="ko-KR" sz="1400" dirty="0"/>
              <a:t>run()</a:t>
            </a:r>
            <a:r>
              <a:rPr lang="ko-KR" altLang="en-US" sz="1400" dirty="0"/>
              <a:t>를 실행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32140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147A9-1FC1-CBFE-182F-A4553B69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b="1" dirty="0">
                <a:solidFill>
                  <a:schemeClr val="tx1"/>
                </a:solidFill>
              </a:rPr>
              <a:t>추가기능 코드</a:t>
            </a:r>
            <a:endParaRPr lang="ko-KR" altLang="en-US" sz="6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8CBB6-4182-276F-32E8-1971C362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b="1" dirty="0"/>
              <a:t>사다리게임</a:t>
            </a:r>
          </a:p>
          <a:p>
            <a:r>
              <a:rPr lang="ko-KR" altLang="en-US" sz="3200" b="1" dirty="0"/>
              <a:t>제비뽑기</a:t>
            </a:r>
          </a:p>
          <a:p>
            <a:r>
              <a:rPr lang="ko-KR" altLang="en-US" sz="3200" b="1" dirty="0"/>
              <a:t>사진보기</a:t>
            </a:r>
          </a:p>
        </p:txBody>
      </p:sp>
    </p:spTree>
    <p:extLst>
      <p:ext uri="{BB962C8B-B14F-4D97-AF65-F5344CB8AC3E}">
        <p14:creationId xmlns:p14="http://schemas.microsoft.com/office/powerpoint/2010/main" val="926465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133E91-7AF3-AF45-3BC3-D43457D18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69" y="1017663"/>
            <a:ext cx="3861095" cy="55014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EC82EE-D591-E568-FB6C-A12065F70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53" y="1017663"/>
            <a:ext cx="3861095" cy="5501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015ACB-4BAE-2A28-BE05-0328B53FFE9D}"/>
              </a:ext>
            </a:extLst>
          </p:cNvPr>
          <p:cNvSpPr txBox="1"/>
          <p:nvPr/>
        </p:nvSpPr>
        <p:spPr>
          <a:xfrm>
            <a:off x="1823268" y="218813"/>
            <a:ext cx="207942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사다리게임</a:t>
            </a:r>
          </a:p>
        </p:txBody>
      </p:sp>
    </p:spTree>
    <p:extLst>
      <p:ext uri="{BB962C8B-B14F-4D97-AF65-F5344CB8AC3E}">
        <p14:creationId xmlns:p14="http://schemas.microsoft.com/office/powerpoint/2010/main" val="4043594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0F9679-1A94-001B-48E1-2C93266D6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16" y="1470580"/>
            <a:ext cx="7875168" cy="4807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754526-95B9-5B96-04D5-BB19AA6A29A2}"/>
              </a:ext>
            </a:extLst>
          </p:cNvPr>
          <p:cNvSpPr txBox="1"/>
          <p:nvPr/>
        </p:nvSpPr>
        <p:spPr>
          <a:xfrm>
            <a:off x="2158417" y="402702"/>
            <a:ext cx="17537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제비뽑기</a:t>
            </a:r>
          </a:p>
        </p:txBody>
      </p:sp>
    </p:spTree>
    <p:extLst>
      <p:ext uri="{BB962C8B-B14F-4D97-AF65-F5344CB8AC3E}">
        <p14:creationId xmlns:p14="http://schemas.microsoft.com/office/powerpoint/2010/main" val="1180091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89ABC9-EC0C-257B-7BA1-CE2A136CF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378" y="999242"/>
            <a:ext cx="5375243" cy="5448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5B566B-D518-78B1-6BEA-764FAE8527A8}"/>
              </a:ext>
            </a:extLst>
          </p:cNvPr>
          <p:cNvSpPr txBox="1"/>
          <p:nvPr/>
        </p:nvSpPr>
        <p:spPr>
          <a:xfrm>
            <a:off x="3408378" y="266520"/>
            <a:ext cx="167250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사진보기</a:t>
            </a:r>
          </a:p>
        </p:txBody>
      </p:sp>
    </p:spTree>
    <p:extLst>
      <p:ext uri="{BB962C8B-B14F-4D97-AF65-F5344CB8AC3E}">
        <p14:creationId xmlns:p14="http://schemas.microsoft.com/office/powerpoint/2010/main" val="77502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6EA18-2C2E-8D9E-5586-E3AC931F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88978"/>
            <a:ext cx="3222266" cy="1161525"/>
          </a:xfrm>
          <a:ln w="38100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r>
              <a:rPr lang="en-US" altLang="ko-KR" b="1" dirty="0"/>
              <a:t>TCP </a:t>
            </a:r>
            <a:r>
              <a:rPr lang="ko-KR" altLang="en-US" b="1" dirty="0"/>
              <a:t>소켓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76F6D-6311-D7F9-3875-F712F5B5D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83" y="2029261"/>
            <a:ext cx="10640833" cy="4439761"/>
          </a:xfrm>
          <a:ln w="28575">
            <a:solidFill>
              <a:schemeClr val="accent6"/>
            </a:solidFill>
          </a:ln>
        </p:spPr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</a:rPr>
              <a:t>생성방법 </a:t>
            </a:r>
            <a:r>
              <a:rPr lang="en-US" altLang="ko-KR" sz="2800" dirty="0">
                <a:solidFill>
                  <a:schemeClr val="tx1"/>
                </a:solidFill>
              </a:rPr>
              <a:t>: </a:t>
            </a:r>
            <a:r>
              <a:rPr lang="ko-KR" altLang="en-US" sz="28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파이썬에서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TCP(Transmission Control Protocol)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사용하려면 소켓 타입을 </a:t>
            </a:r>
            <a:r>
              <a:rPr lang="en-US" altLang="ko-KR" sz="28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socket.SOCK_STREAM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지정하고 </a:t>
            </a:r>
            <a:r>
              <a:rPr lang="en-US" altLang="ko-KR" sz="28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socket.socket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사용하여 소켓 객체를 생성하면 됩니다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</a:p>
          <a:p>
            <a:r>
              <a:rPr lang="ko-KR" altLang="en-US" sz="3200" kern="0" spc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endParaRPr lang="en-US" altLang="ko-KR" sz="3200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3200" b="0" i="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수신자가 전달 받지 못한 패킷을 발신자가 감지하여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재전송하기 때문에 신뢰성이 높습니다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endParaRPr lang="ko-KR" altLang="en-US" sz="2800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2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2.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발신자가 전송한 순서대로 수신자에서 읽게 됩니다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endParaRPr lang="ko-KR" altLang="en-US" sz="2800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32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DDACB-4B3A-7BFE-87AA-A7D367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600" b="1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7690BD-29DB-1644-7987-6F1F25DF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38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9244B1-2E53-A912-2DA8-310BB6A79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68" y="200025"/>
            <a:ext cx="7638264" cy="6457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9344B6-4B2A-E84A-A462-1FDD30E74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762" y="3116412"/>
            <a:ext cx="5977012" cy="27357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E54D254-6DB4-126B-4EAA-27F14606AE3E}"/>
              </a:ext>
            </a:extLst>
          </p:cNvPr>
          <p:cNvSpPr/>
          <p:nvPr/>
        </p:nvSpPr>
        <p:spPr>
          <a:xfrm>
            <a:off x="3755811" y="3092559"/>
            <a:ext cx="1134241" cy="25494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77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1DDB6-447F-E134-5BC4-5EE3738A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80566"/>
            <a:ext cx="7343480" cy="4028970"/>
          </a:xfrm>
        </p:spPr>
        <p:txBody>
          <a:bodyPr anchor="b">
            <a:normAutofit/>
          </a:bodyPr>
          <a:lstStyle/>
          <a:p>
            <a:r>
              <a:rPr lang="ko-KR" altLang="en-US" sz="8800" b="1" dirty="0"/>
              <a:t>감사합니다</a:t>
            </a:r>
            <a:r>
              <a:rPr lang="en-US" altLang="ko-KR" sz="8800" b="1" dirty="0"/>
              <a:t>!!!^^</a:t>
            </a:r>
            <a:endParaRPr lang="ko-KR" altLang="en-US" sz="8800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3B9403-CAA4-0FE4-CFBE-1F8545807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94" y="2480831"/>
            <a:ext cx="3536756" cy="35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1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3A4FE2-AEA6-7679-5CC3-B451014C2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75" y="433650"/>
            <a:ext cx="8252249" cy="5990700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82199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04ACC-D17B-9295-75AE-447AD04D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12250"/>
            <a:ext cx="2411233" cy="1078438"/>
          </a:xfrm>
          <a:ln w="38100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r>
              <a:rPr lang="ko-KR" altLang="en-US" b="1" dirty="0"/>
              <a:t>쓰레드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54EB8-9E7A-CC31-7AE5-A05DB0001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2251656"/>
            <a:ext cx="10659110" cy="4201464"/>
          </a:xfrm>
          <a:ln w="38100">
            <a:solidFill>
              <a:schemeClr val="accent5"/>
            </a:solidFill>
          </a:ln>
        </p:spPr>
        <p:txBody>
          <a:bodyPr/>
          <a:lstStyle/>
          <a:p>
            <a:pPr algn="l"/>
            <a:r>
              <a:rPr lang="ko-KR" altLang="en-US" sz="3200" b="0" i="0" dirty="0">
                <a:solidFill>
                  <a:srgbClr val="555555"/>
                </a:solidFill>
                <a:effectLst/>
                <a:latin typeface="Spoqa Han Sans"/>
              </a:rPr>
              <a:t>프로세스 내부에서 병렬 처리를 하기 위해 프로세스 소스코드 내부에서 특정 함수의 복제본을 생성하는 것</a:t>
            </a:r>
          </a:p>
          <a:p>
            <a:pPr algn="l"/>
            <a:r>
              <a:rPr lang="ko-KR" altLang="en-US" sz="3200" b="0" i="0" dirty="0">
                <a:solidFill>
                  <a:srgbClr val="555555"/>
                </a:solidFill>
                <a:effectLst/>
                <a:latin typeface="Spoqa Han Sans"/>
              </a:rPr>
              <a:t>원래 한 번에 하나씩 처리해야 할 일을 동시에 여러 개를 처리할 수 있게 해 준다</a:t>
            </a:r>
          </a:p>
          <a:p>
            <a:r>
              <a:rPr lang="ko-KR" altLang="en-US" sz="3200" b="0" i="0" dirty="0">
                <a:solidFill>
                  <a:srgbClr val="555555"/>
                </a:solidFill>
                <a:effectLst/>
                <a:latin typeface="Spoqa Han Sans"/>
              </a:rPr>
              <a:t>송수신 순서 상관없이 동시에 메시지를 보내기 위해서 </a:t>
            </a:r>
            <a:r>
              <a:rPr lang="ko-KR" altLang="en-US" sz="3200" b="1" i="0" dirty="0">
                <a:solidFill>
                  <a:srgbClr val="555555"/>
                </a:solidFill>
                <a:effectLst/>
                <a:latin typeface="Spoqa Han Sans"/>
              </a:rPr>
              <a:t>쓰레드</a:t>
            </a:r>
            <a:r>
              <a:rPr lang="ko-KR" altLang="en-US" sz="3200" b="0" i="0" dirty="0">
                <a:solidFill>
                  <a:srgbClr val="555555"/>
                </a:solidFill>
                <a:effectLst/>
                <a:latin typeface="Spoqa Han Sans"/>
              </a:rPr>
              <a:t>를 사용한다</a:t>
            </a:r>
            <a:r>
              <a:rPr lang="en-US" altLang="ko-KR" sz="3200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1649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EBBB96-88D9-E5C4-768F-C004D3A61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61" y="3725735"/>
            <a:ext cx="4752975" cy="29718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8BDDC8-42FB-6B1F-DFBF-5C186B6E6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61" y="1848245"/>
            <a:ext cx="3429000" cy="86677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35C35D-60AE-9D5C-AF62-2E5C5DF55E33}"/>
              </a:ext>
            </a:extLst>
          </p:cNvPr>
          <p:cNvSpPr txBox="1"/>
          <p:nvPr/>
        </p:nvSpPr>
        <p:spPr>
          <a:xfrm>
            <a:off x="1255561" y="1176789"/>
            <a:ext cx="124040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Server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B4899-2099-2E59-ECC5-03BC8D3314DB}"/>
              </a:ext>
            </a:extLst>
          </p:cNvPr>
          <p:cNvSpPr txBox="1"/>
          <p:nvPr/>
        </p:nvSpPr>
        <p:spPr>
          <a:xfrm>
            <a:off x="1255561" y="3057101"/>
            <a:ext cx="124040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Client</a:t>
            </a:r>
            <a:endParaRPr lang="ko-KR" altLang="en-US" sz="2800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C0D067E-E433-A6D7-51F3-4FE5A566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61" y="178912"/>
            <a:ext cx="4413720" cy="759342"/>
          </a:xfrm>
          <a:ln w="38100">
            <a:solidFill>
              <a:schemeClr val="accent4">
                <a:lumMod val="50000"/>
              </a:schemeClr>
            </a:solidFill>
          </a:ln>
        </p:spPr>
        <p:txBody>
          <a:bodyPr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사용한 모듈 </a:t>
            </a:r>
            <a:r>
              <a:rPr lang="en-US" altLang="ko-KR" sz="3200" b="1" dirty="0">
                <a:solidFill>
                  <a:schemeClr val="tx1"/>
                </a:solidFill>
              </a:rPr>
              <a:t>(import)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81124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383B46-6D29-86D4-F898-E2FA49612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80" y="1378759"/>
            <a:ext cx="2773062" cy="1035106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882BA7-C49D-A309-409C-463870BC6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81" y="2690203"/>
            <a:ext cx="6102014" cy="1501543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45B9EA-8150-9A31-B7E8-24640D4BF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980" y="4468084"/>
            <a:ext cx="4657977" cy="2089381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CC28E5-83A1-AD0C-49C5-9A3DB5C96F7F}"/>
              </a:ext>
            </a:extLst>
          </p:cNvPr>
          <p:cNvSpPr txBox="1"/>
          <p:nvPr/>
        </p:nvSpPr>
        <p:spPr>
          <a:xfrm>
            <a:off x="10275775" y="1011381"/>
            <a:ext cx="124040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Server</a:t>
            </a:r>
            <a:endParaRPr lang="ko-KR" altLang="en-US" sz="2800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644E25D-5C0E-8D36-09E6-ADE2F5F4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980" y="139155"/>
            <a:ext cx="9136795" cy="838855"/>
          </a:xfrm>
          <a:ln w="38100">
            <a:solidFill>
              <a:schemeClr val="accent2">
                <a:lumMod val="50000"/>
              </a:schemeClr>
            </a:solidFill>
          </a:ln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ko-KR" altLang="en-US" sz="2800" b="1" dirty="0">
                <a:solidFill>
                  <a:schemeClr val="tx1"/>
                </a:solidFill>
              </a:rPr>
              <a:t>클래스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필드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생성자</a:t>
            </a:r>
            <a:r>
              <a:rPr lang="en-US" altLang="ko-KR" sz="2800" b="1" dirty="0">
                <a:solidFill>
                  <a:schemeClr val="tx1"/>
                </a:solidFill>
              </a:rPr>
              <a:t>(__</a:t>
            </a:r>
            <a:r>
              <a:rPr lang="en-US" altLang="ko-KR" sz="2800" b="1" dirty="0" err="1">
                <a:solidFill>
                  <a:schemeClr val="tx1"/>
                </a:solidFill>
              </a:rPr>
              <a:t>init</a:t>
            </a:r>
            <a:r>
              <a:rPr lang="en-US" altLang="ko-KR" sz="2800" b="1" dirty="0">
                <a:solidFill>
                  <a:schemeClr val="tx1"/>
                </a:solidFill>
              </a:rPr>
              <a:t>__())</a:t>
            </a:r>
            <a:r>
              <a:rPr lang="ko-KR" altLang="en-US" sz="2800" b="1" dirty="0">
                <a:solidFill>
                  <a:schemeClr val="tx1"/>
                </a:solidFill>
              </a:rPr>
              <a:t>에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초기화한 매개변수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13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342F7BE-8054-1388-B949-DAB5B9F42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80" y="1227981"/>
            <a:ext cx="4427707" cy="3383776"/>
          </a:xfrm>
          <a:prstGeom prst="rect">
            <a:avLst/>
          </a:prstGeom>
          <a:ln w="28575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88A7A4F-A3B4-1B92-1D89-272D8966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980" y="139155"/>
            <a:ext cx="9136795" cy="838855"/>
          </a:xfrm>
          <a:ln w="38100">
            <a:solidFill>
              <a:schemeClr val="accent2">
                <a:lumMod val="50000"/>
              </a:schemeClr>
            </a:solidFill>
          </a:ln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ko-KR" altLang="en-US" sz="2800" b="1" dirty="0">
                <a:solidFill>
                  <a:schemeClr val="tx1"/>
                </a:solidFill>
              </a:rPr>
              <a:t>클래스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필드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생성자</a:t>
            </a:r>
            <a:r>
              <a:rPr lang="en-US" altLang="ko-KR" sz="2800" b="1" dirty="0">
                <a:solidFill>
                  <a:schemeClr val="tx1"/>
                </a:solidFill>
              </a:rPr>
              <a:t>(__</a:t>
            </a:r>
            <a:r>
              <a:rPr lang="en-US" altLang="ko-KR" sz="2800" b="1" dirty="0" err="1">
                <a:solidFill>
                  <a:schemeClr val="tx1"/>
                </a:solidFill>
              </a:rPr>
              <a:t>init</a:t>
            </a:r>
            <a:r>
              <a:rPr lang="en-US" altLang="ko-KR" sz="2800" b="1" dirty="0">
                <a:solidFill>
                  <a:schemeClr val="tx1"/>
                </a:solidFill>
              </a:rPr>
              <a:t>__())</a:t>
            </a:r>
            <a:r>
              <a:rPr lang="ko-KR" altLang="en-US" sz="2800" b="1" dirty="0">
                <a:solidFill>
                  <a:schemeClr val="tx1"/>
                </a:solidFill>
              </a:rPr>
              <a:t>에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초기화한 매개변수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D2ADA7-080E-221C-EBA1-3884E30A5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80" y="4837099"/>
            <a:ext cx="2820770" cy="1881746"/>
          </a:xfrm>
          <a:prstGeom prst="rect">
            <a:avLst/>
          </a:prstGeom>
          <a:ln w="28575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E610E6-8CA7-2D1D-34AA-8A47ABC98A93}"/>
              </a:ext>
            </a:extLst>
          </p:cNvPr>
          <p:cNvSpPr txBox="1"/>
          <p:nvPr/>
        </p:nvSpPr>
        <p:spPr>
          <a:xfrm>
            <a:off x="10275775" y="1029519"/>
            <a:ext cx="124040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Client</a:t>
            </a:r>
            <a:endParaRPr lang="ko-KR" altLang="en-US" sz="28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E87151-314B-29B2-A07C-0AE76C53486F}"/>
              </a:ext>
            </a:extLst>
          </p:cNvPr>
          <p:cNvSpPr/>
          <p:nvPr/>
        </p:nvSpPr>
        <p:spPr>
          <a:xfrm>
            <a:off x="1723604" y="6515024"/>
            <a:ext cx="1804524" cy="171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9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2EEAD-509A-235E-8053-6DAFAE87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7200" b="1" dirty="0"/>
              <a:t>Server</a:t>
            </a:r>
            <a:endParaRPr lang="ko-KR" altLang="en-US" sz="7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0B9F62-0C04-E2AB-7225-71FA8472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/>
              <a:t>class Room</a:t>
            </a:r>
          </a:p>
          <a:p>
            <a:r>
              <a:rPr lang="en-US" altLang="ko-KR" sz="3200" dirty="0"/>
              <a:t>class </a:t>
            </a:r>
            <a:r>
              <a:rPr lang="en-US" altLang="ko-KR" sz="3200" dirty="0" err="1"/>
              <a:t>ChatClient</a:t>
            </a:r>
            <a:endParaRPr lang="en-US" altLang="ko-KR" sz="3200" dirty="0"/>
          </a:p>
          <a:p>
            <a:r>
              <a:rPr lang="en-US" altLang="ko-KR" sz="3200" dirty="0"/>
              <a:t>class </a:t>
            </a:r>
            <a:r>
              <a:rPr lang="en-US" altLang="ko-KR" sz="3200" dirty="0" err="1"/>
              <a:t>ChatServer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3631473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_2SEEDS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EB7D4E"/>
      </a:accent1>
      <a:accent2>
        <a:srgbClr val="EE6E7D"/>
      </a:accent2>
      <a:accent3>
        <a:srgbClr val="C79C31"/>
      </a:accent3>
      <a:accent4>
        <a:srgbClr val="30BA5F"/>
      </a:accent4>
      <a:accent5>
        <a:srgbClr val="35B697"/>
      </a:accent5>
      <a:accent6>
        <a:srgbClr val="28B1CE"/>
      </a:accent6>
      <a:hlink>
        <a:srgbClr val="5E899C"/>
      </a:hlink>
      <a:folHlink>
        <a:srgbClr val="7F7F7F"/>
      </a:folHlink>
    </a:clrScheme>
    <a:fontScheme name="Custom 10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977</Words>
  <Application>Microsoft Office PowerPoint</Application>
  <PresentationFormat>와이드스크린</PresentationFormat>
  <Paragraphs>119</Paragraphs>
  <Slides>32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Malgun Gothic Semilight</vt:lpstr>
      <vt:lpstr>Spoqa Han Sans</vt:lpstr>
      <vt:lpstr>Malgun Gothic</vt:lpstr>
      <vt:lpstr>Malgun Gothic</vt:lpstr>
      <vt:lpstr>한컴바탕</vt:lpstr>
      <vt:lpstr>Arial</vt:lpstr>
      <vt:lpstr>ConfettiVTI</vt:lpstr>
      <vt:lpstr>인공지능프로그래밍 발표  – 소켓기반 채팅 프로그램</vt:lpstr>
      <vt:lpstr>목차</vt:lpstr>
      <vt:lpstr>TCP 소켓</vt:lpstr>
      <vt:lpstr>PowerPoint 프레젠테이션</vt:lpstr>
      <vt:lpstr>쓰레드</vt:lpstr>
      <vt:lpstr>사용한 모듈 (import)</vt:lpstr>
      <vt:lpstr>클래스, 필드, 생성자(__init__())에 초기화한 매개변수</vt:lpstr>
      <vt:lpstr>클래스, 필드, 생성자(__init__())에 초기화한 매개변수</vt:lpstr>
      <vt:lpstr>Server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Client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추가기능 코드</vt:lpstr>
      <vt:lpstr>PowerPoint 프레젠테이션</vt:lpstr>
      <vt:lpstr>PowerPoint 프레젠테이션</vt:lpstr>
      <vt:lpstr>PowerPoint 프레젠테이션</vt:lpstr>
      <vt:lpstr>실행</vt:lpstr>
      <vt:lpstr>PowerPoint 프레젠테이션</vt:lpstr>
      <vt:lpstr>감사합니다!!!^^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인공지능프로그래밍 발표 – 소켓기반 채팅 프로그램</dc:title>
  <dc:creator>박명은 (AI학부)</dc:creator>
  <cp:lastModifiedBy>박명은 (AI학부)</cp:lastModifiedBy>
  <cp:revision>191</cp:revision>
  <dcterms:created xsi:type="dcterms:W3CDTF">2022-06-12T05:35:25Z</dcterms:created>
  <dcterms:modified xsi:type="dcterms:W3CDTF">2023-10-11T13:19:49Z</dcterms:modified>
</cp:coreProperties>
</file>