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37" r:id="rId3"/>
    <p:sldId id="449" r:id="rId5"/>
    <p:sldId id="462" r:id="rId6"/>
    <p:sldId id="471" r:id="rId7"/>
    <p:sldId id="476" r:id="rId8"/>
    <p:sldId id="472" r:id="rId9"/>
    <p:sldId id="473" r:id="rId10"/>
    <p:sldId id="474" r:id="rId11"/>
    <p:sldId id="475" r:id="rId12"/>
    <p:sldId id="477" r:id="rId13"/>
    <p:sldId id="463" r:id="rId14"/>
    <p:sldId id="442" r:id="rId15"/>
    <p:sldId id="465" r:id="rId16"/>
    <p:sldId id="439" r:id="rId17"/>
    <p:sldId id="479" r:id="rId18"/>
    <p:sldId id="480" r:id="rId19"/>
    <p:sldId id="466" r:id="rId20"/>
    <p:sldId id="444" r:id="rId21"/>
    <p:sldId id="481" r:id="rId22"/>
    <p:sldId id="482" r:id="rId23"/>
    <p:sldId id="483" r:id="rId24"/>
    <p:sldId id="484" r:id="rId25"/>
    <p:sldId id="467" r:id="rId26"/>
    <p:sldId id="468" r:id="rId27"/>
    <p:sldId id="488" r:id="rId28"/>
    <p:sldId id="489" r:id="rId29"/>
    <p:sldId id="490" r:id="rId30"/>
    <p:sldId id="491" r:id="rId31"/>
    <p:sldId id="492" r:id="rId32"/>
    <p:sldId id="493" r:id="rId33"/>
    <p:sldId id="469" r:id="rId34"/>
    <p:sldId id="470" r:id="rId35"/>
    <p:sldId id="485" r:id="rId36"/>
    <p:sldId id="486" r:id="rId37"/>
    <p:sldId id="487" r:id="rId38"/>
    <p:sldId id="284" r:id="rId39"/>
  </p:sldIdLst>
  <p:sldSz cx="9144000" cy="6858000" type="screen4x3"/>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D5D866-21FD-475E-8EC7-EAEDDA05492D}" styleName="{96a5a69e-e2c1-4257-9d08-7c964cdb7bb0}">
    <a:wholeTbl>
      <a:tcTxStyle>
        <a:fontRef idx="none">
          <a:prstClr val="black"/>
        </a:fontRef>
      </a:tcTxStyle>
      <a:tcStyle>
        <a:tcBdr>
          <a:left>
            <a:ln w="9525" cmpd="sng">
              <a:solidFill>
                <a:srgbClr val="E4E4E4"/>
              </a:solidFill>
            </a:ln>
          </a:left>
          <a:right>
            <a:ln w="9525" cmpd="sng">
              <a:solidFill>
                <a:srgbClr val="E4E4E4"/>
              </a:solidFill>
            </a:ln>
          </a:right>
          <a:top>
            <a:ln w="9525" cmpd="sng">
              <a:solidFill>
                <a:srgbClr val="E4E4E4"/>
              </a:solidFill>
            </a:ln>
          </a:top>
          <a:bottom>
            <a:ln w="9525" cmpd="sng">
              <a:solidFill>
                <a:srgbClr val="E4E4E4"/>
              </a:solidFill>
            </a:ln>
          </a:bottom>
          <a:insideH>
            <a:ln w="9525" cmpd="sng">
              <a:solidFill>
                <a:srgbClr val="E4E4E4"/>
              </a:solidFill>
            </a:ln>
          </a:insideH>
          <a:insideV>
            <a:ln w="9525" cmpd="sng">
              <a:solidFill>
                <a:srgbClr val="E4E4E4"/>
              </a:solidFill>
            </a:ln>
          </a:insideV>
        </a:tcBdr>
        <a:fill>
          <a:solidFill>
            <a:srgbClr val="FFFFFF"/>
          </a:solidFill>
        </a:fill>
      </a:tcStyle>
    </a:wholeTbl>
    <a:lastRow>
      <a:tcTxStyle>
        <a:fontRef idx="none">
          <a:prstClr val="black"/>
        </a:fontRef>
      </a:tcTxStyle>
      <a:tcStyle>
        <a:tcBdr>
          <a:top>
            <a:ln w="28575" cmpd="sng">
              <a:solidFill>
                <a:srgbClr val="4684D3"/>
              </a:solidFill>
            </a:ln>
          </a:top>
        </a:tcBdr>
        <a:fill>
          <a:solidFill>
            <a:srgbClr val="EEEEEE"/>
          </a:solidFill>
        </a:fill>
      </a:tcStyle>
    </a:lastRow>
    <a:firstRow>
      <a:tcTxStyle>
        <a:fontRef idx="none">
          <a:prstClr val="black"/>
        </a:fontRef>
      </a:tcTxStyle>
      <a:tcStyle>
        <a:tcBdr>
          <a:left>
            <a:ln w="9525" cmpd="sng">
              <a:solidFill>
                <a:srgbClr val="E4E4E4"/>
              </a:solidFill>
            </a:ln>
          </a:left>
          <a:right>
            <a:ln w="9525" cmpd="sng">
              <a:solidFill>
                <a:srgbClr val="E4E4E4"/>
              </a:solidFill>
            </a:ln>
          </a:right>
          <a:top>
            <a:ln w="9525" cmpd="sng">
              <a:solidFill>
                <a:srgbClr val="E4E4E4"/>
              </a:solidFill>
            </a:ln>
          </a:top>
          <a:bottom>
            <a:ln w="9525" cmpd="sng">
              <a:solidFill>
                <a:srgbClr val="E4E4E4"/>
              </a:solidFill>
            </a:ln>
          </a:bottom>
          <a:insideH>
            <a:ln w="9525" cmpd="sng">
              <a:solidFill>
                <a:srgbClr val="E4E4E4"/>
              </a:solidFill>
            </a:ln>
          </a:insideH>
          <a:insideV>
            <a:ln w="9525" cmpd="sng">
              <a:solidFill>
                <a:srgbClr val="E4E4E4"/>
              </a:solidFill>
            </a:ln>
          </a:insideV>
        </a:tcBdr>
        <a:fill>
          <a:solidFill>
            <a:srgbClr val="4684D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79584" autoAdjust="0"/>
  </p:normalViewPr>
  <p:slideViewPr>
    <p:cSldViewPr snapToGrid="0" showGuides="1">
      <p:cViewPr varScale="1">
        <p:scale>
          <a:sx n="132" d="100"/>
          <a:sy n="132" d="100"/>
        </p:scale>
        <p:origin x="25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18.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a:t>
            </a:r>
            <a:r>
              <a:rPr lang="zh-CN" altLang="en-US" dirty="0"/>
              <a:t>采用图表等统计方式</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a:t>
            </a:r>
            <a:r>
              <a:rPr lang="zh-CN" altLang="en-US" dirty="0"/>
              <a:t>采用图表等统计方式</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a:t>
            </a:r>
            <a:r>
              <a:rPr lang="zh-CN" altLang="en-US" dirty="0"/>
              <a:t>采用图表等统计方式</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提供</a:t>
            </a:r>
            <a:r>
              <a:rPr lang="zh-CN" altLang="en-US" dirty="0"/>
              <a:t>所选取文献，按照参考文献标准格式给出</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简单介绍写作思路</a:t>
            </a:r>
            <a:endParaRPr lang="en-US" altLang="zh-CN" dirty="0"/>
          </a:p>
          <a:p>
            <a:r>
              <a:rPr lang="zh-CN" altLang="en-US" dirty="0"/>
              <a:t>总结写作的主要问题</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要开展什么研究？为什么要开展这项研究（研究意义是什么）？</a:t>
            </a:r>
            <a:endParaRPr lang="en-US" altLang="zh-CN" dirty="0"/>
          </a:p>
          <a:p>
            <a:r>
              <a:rPr lang="zh-CN" altLang="en-US" dirty="0"/>
              <a:t>可加图片等增强展示效果</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B953F3-7E39-4CC0-929A-8281FDD319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F60906-DE5F-4CF5-8EA6-A86FFD6DF0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42B3475-01BD-4D6F-8D0F-BA578B61B3C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3769" y="360596"/>
            <a:ext cx="7886700" cy="970615"/>
          </a:xfrm>
        </p:spPr>
        <p:txBody>
          <a:bodyPr>
            <a:normAutofit/>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479176"/>
            <a:ext cx="7886700" cy="4581245"/>
          </a:xfrm>
        </p:spPr>
        <p:txBody>
          <a:bodyPr>
            <a:normAutofit/>
          </a:bodyPr>
          <a:lstStyle>
            <a:lvl1pPr marL="457200" indent="-457200">
              <a:lnSpc>
                <a:spcPct val="100000"/>
              </a:lnSpc>
              <a:buFont typeface="Wingdings" panose="05000000000000000000" pitchFamily="2" charset="2"/>
              <a:buChar char="Ø"/>
              <a:defRPr sz="2800" b="1" baseline="0">
                <a:solidFill>
                  <a:schemeClr val="tx1"/>
                </a:solidFill>
                <a:latin typeface="Times New Roman" panose="02020603050405020304" pitchFamily="18" charset="0"/>
                <a:ea typeface="黑体" panose="02010609060101010101" pitchFamily="49" charset="-122"/>
              </a:defRPr>
            </a:lvl1pPr>
            <a:lvl2pPr marL="685800" indent="-342900">
              <a:lnSpc>
                <a:spcPct val="100000"/>
              </a:lnSpc>
              <a:buFont typeface="Arial" panose="020B0604020202020204" pitchFamily="34" charset="0"/>
              <a:buChar char="•"/>
              <a:defRPr sz="2200" baseline="0">
                <a:latin typeface="Cambria" panose="02040503050406030204" pitchFamily="18" charset="0"/>
              </a:defRPr>
            </a:lvl2pPr>
            <a:lvl3pPr marL="971550" indent="-285750">
              <a:lnSpc>
                <a:spcPct val="100000"/>
              </a:lnSpc>
              <a:buFontTx/>
              <a:buChar char="-"/>
              <a:defRPr sz="1800" baseline="0">
                <a:latin typeface="Times New Roman" panose="02020603050405020304" pitchFamily="18" charset="0"/>
                <a:ea typeface="楷体" panose="02010609060101010101" pitchFamily="49" charset="-122"/>
              </a:defRPr>
            </a:lvl3pPr>
            <a:lvl4pPr marL="1314450" indent="-285750">
              <a:lnSpc>
                <a:spcPct val="100000"/>
              </a:lnSpc>
              <a:buFont typeface="Arial" panose="020B0604020202020204" pitchFamily="34" charset="0"/>
              <a:buChar char="•"/>
              <a:defRPr sz="1600"/>
            </a:lvl4pPr>
            <a:lvl5pPr>
              <a:lnSpc>
                <a:spcPct val="10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5A300A5-DD88-48D2-930F-91FD0A741D6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cxnSp>
        <p:nvCxnSpPr>
          <p:cNvPr id="8" name="直接连接符 7"/>
          <p:cNvCxnSpPr/>
          <p:nvPr userDrawn="1"/>
        </p:nvCxnSpPr>
        <p:spPr>
          <a:xfrm flipV="1">
            <a:off x="89647" y="1183246"/>
            <a:ext cx="8964706" cy="2"/>
          </a:xfrm>
          <a:prstGeom prst="line">
            <a:avLst/>
          </a:prstGeom>
          <a:ln w="38100"/>
        </p:spPr>
        <p:style>
          <a:lnRef idx="1">
            <a:schemeClr val="dk1"/>
          </a:lnRef>
          <a:fillRef idx="0">
            <a:schemeClr val="dk1"/>
          </a:fillRef>
          <a:effectRef idx="0">
            <a:schemeClr val="dk1"/>
          </a:effectRef>
          <a:fontRef idx="minor">
            <a:schemeClr val="tx1"/>
          </a:fontRef>
        </p:style>
      </p:cxnSp>
      <p:pic>
        <p:nvPicPr>
          <p:cNvPr id="2050"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57950" y="452425"/>
            <a:ext cx="2504977" cy="68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2D68122-4EFF-489C-9D5A-F295E7845B8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63E8DB62-4DAA-4D08-90B7-C1178552359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BA215F3-54FE-48CE-ABB4-FBEA2C56873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F2078EE-9F17-403C-A328-31C085048CD3}"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4E5E26-34DA-47C2-8318-A3E0213E122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DD648C-73E7-418E-9363-AA63917D14C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8.xml"/><Relationship Id="rId6" Type="http://schemas.openxmlformats.org/officeDocument/2006/relationships/image" Target="../media/image4.png"/><Relationship Id="rId5" Type="http://schemas.openxmlformats.org/officeDocument/2006/relationships/tags" Target="../tags/tag7.xml"/><Relationship Id="rId4" Type="http://schemas.openxmlformats.org/officeDocument/2006/relationships/image" Target="../media/image3.png"/><Relationship Id="rId3" Type="http://schemas.openxmlformats.org/officeDocument/2006/relationships/tags" Target="../tags/tag6.xml"/><Relationship Id="rId2" Type="http://schemas.openxmlformats.org/officeDocument/2006/relationships/image" Target="../media/image2.png"/><Relationship Id="rId10" Type="http://schemas.openxmlformats.org/officeDocument/2006/relationships/notesSlide" Target="../notesSlides/notesSlide2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5.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3960" y="1584643"/>
            <a:ext cx="6858000" cy="1418573"/>
          </a:xfrm>
        </p:spPr>
        <p:txBody>
          <a:bodyPr>
            <a:normAutofit/>
          </a:bodyPr>
          <a:lstStyle/>
          <a:p>
            <a:r>
              <a:rPr lang="zh-CN" altLang="en-US" b="1" dirty="0"/>
              <a:t>智慧家庭服务机器人</a:t>
            </a:r>
            <a:br>
              <a:rPr lang="en-US" altLang="zh-CN" b="1" dirty="0"/>
            </a:br>
            <a:r>
              <a:rPr lang="en-US" altLang="zh-CN" b="1" dirty="0" smtClean="0"/>
              <a:t>----</a:t>
            </a:r>
            <a:r>
              <a:rPr lang="zh-CN" altLang="en-US" b="1" dirty="0" smtClean="0"/>
              <a:t>单元测试报告</a:t>
            </a:r>
            <a:endParaRPr lang="zh-CN" altLang="en-US" b="1" dirty="0" smtClean="0"/>
          </a:p>
        </p:txBody>
      </p:sp>
      <p:sp>
        <p:nvSpPr>
          <p:cNvPr id="3" name="副标题 2"/>
          <p:cNvSpPr>
            <a:spLocks noGrp="1"/>
          </p:cNvSpPr>
          <p:nvPr>
            <p:ph type="subTitle" idx="1"/>
          </p:nvPr>
        </p:nvSpPr>
        <p:spPr>
          <a:xfrm>
            <a:off x="1143000" y="4352880"/>
            <a:ext cx="6858000" cy="1259935"/>
          </a:xfrm>
        </p:spPr>
        <p:txBody>
          <a:bodyPr>
            <a:normAutofit/>
          </a:bodyPr>
          <a:lstStyle/>
          <a:p>
            <a:r>
              <a:rPr lang="zh-CN" altLang="en-US" b="1" dirty="0"/>
              <a:t>汇报人：</a:t>
            </a:r>
            <a:endParaRPr lang="en-US" altLang="zh-CN" b="1" dirty="0"/>
          </a:p>
          <a:p>
            <a:r>
              <a:rPr lang="zh-CN" altLang="en-US" b="1" dirty="0"/>
              <a:t>补丁嵌入队</a:t>
            </a:r>
            <a:r>
              <a:rPr lang="en-US" altLang="zh-CN" b="1" dirty="0"/>
              <a:t> </a:t>
            </a:r>
            <a:r>
              <a:rPr lang="zh-CN" altLang="en-US" b="1" dirty="0"/>
              <a:t>刘子奇</a:t>
            </a:r>
            <a:endParaRPr lang="en-US" altLang="zh-CN" b="1" dirty="0"/>
          </a:p>
          <a:p>
            <a:r>
              <a:rPr lang="en-US" altLang="zh-CN" dirty="0"/>
              <a:t>2023/5/16</a:t>
            </a: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a:xfrm>
            <a:off x="628650" y="1209675"/>
            <a:ext cx="7886700" cy="5511800"/>
          </a:xfrm>
        </p:spPr>
        <p:txBody>
          <a:bodyPr/>
          <a:lstStyle/>
          <a:p>
            <a:r>
              <a:rPr lang="zh-CN" altLang="en-US" dirty="0"/>
              <a:t>前端跳转测试项目概览</a:t>
            </a:r>
            <a:endParaRPr lang="zh-CN" altLang="en-US" dirty="0"/>
          </a:p>
          <a:p>
            <a:pPr lvl="1"/>
            <a:r>
              <a:rPr lang="zh-CN" altLang="en-US" sz="2800" dirty="0"/>
              <a:t>用户主界面跳转</a:t>
            </a:r>
            <a:endParaRPr lang="zh-CN" altLang="en-US" sz="2800" dirty="0"/>
          </a:p>
          <a:p>
            <a:pPr lvl="2"/>
            <a:r>
              <a:rPr lang="zh-CN" altLang="en-US" sz="2800" dirty="0"/>
              <a:t>展示在用户面前的初始界面</a:t>
            </a:r>
            <a:endParaRPr lang="zh-CN" altLang="en-US" sz="2800" dirty="0"/>
          </a:p>
          <a:p>
            <a:pPr lvl="2"/>
            <a:r>
              <a:rPr lang="zh-CN" altLang="en-US" sz="2800" dirty="0"/>
              <a:t>在该界面可以进入配置模式或服务模式</a:t>
            </a:r>
            <a:endParaRPr lang="zh-CN" altLang="en-US" sz="2800" dirty="0"/>
          </a:p>
          <a:p>
            <a:pPr lvl="1"/>
            <a:r>
              <a:rPr lang="zh-CN" altLang="en-US" sz="2800" dirty="0"/>
              <a:t>配置模式页面跳转</a:t>
            </a:r>
            <a:endParaRPr lang="zh-CN" altLang="en-US" sz="2800" dirty="0"/>
          </a:p>
          <a:p>
            <a:pPr lvl="2"/>
            <a:r>
              <a:rPr lang="zh-CN" altLang="en-US" sz="2800" dirty="0"/>
              <a:t>可以建图或者标注航点</a:t>
            </a:r>
            <a:endParaRPr lang="zh-CN" altLang="en-US" sz="2800" dirty="0"/>
          </a:p>
          <a:p>
            <a:pPr lvl="1"/>
            <a:r>
              <a:rPr lang="zh-CN" altLang="en-US" sz="2800" dirty="0"/>
              <a:t>服务模式页面跳转</a:t>
            </a:r>
            <a:endParaRPr lang="zh-CN" altLang="en-US" sz="2800" dirty="0"/>
          </a:p>
          <a:p>
            <a:pPr lvl="2"/>
            <a:r>
              <a:rPr lang="zh-CN" altLang="en-US" sz="2800" dirty="0"/>
              <a:t>可以导航和取物</a:t>
            </a:r>
            <a:endParaRPr lang="zh-CN" altLang="en-US" sz="2800" dirty="0"/>
          </a:p>
          <a:p>
            <a:pPr lvl="2"/>
            <a:endParaRPr lang="zh-CN" altLang="en-US" dirty="0"/>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gn="l">
              <a:lnSpc>
                <a:spcPct val="150000"/>
              </a:lnSpc>
              <a:buClrTx/>
              <a:buSzTx/>
            </a:pPr>
            <a:r>
              <a:rPr lang="zh-CN" altLang="en-US" dirty="0">
                <a:solidFill>
                  <a:schemeClr val="bg1">
                    <a:lumMod val="65000"/>
                  </a:schemeClr>
                </a:solidFill>
              </a:rPr>
              <a:t>需求、设计与测试</a:t>
            </a:r>
            <a:endParaRPr lang="zh-CN" altLang="en-US" dirty="0">
              <a:solidFill>
                <a:schemeClr val="bg1">
                  <a:lumMod val="65000"/>
                </a:schemeClr>
              </a:solidFill>
            </a:endParaRPr>
          </a:p>
          <a:p>
            <a:pPr algn="l">
              <a:lnSpc>
                <a:spcPct val="150000"/>
              </a:lnSpc>
              <a:buClrTx/>
              <a:buSzTx/>
            </a:pPr>
            <a:r>
              <a:rPr lang="zh-CN" altLang="en-US" dirty="0"/>
              <a:t>测试环境</a:t>
            </a:r>
            <a:endParaRPr lang="zh-CN" altLang="en-US" dirty="0"/>
          </a:p>
          <a:p>
            <a:pPr algn="l">
              <a:lnSpc>
                <a:spcPct val="150000"/>
              </a:lnSpc>
              <a:buClrTx/>
              <a:buSzTx/>
            </a:pPr>
            <a:r>
              <a:rPr lang="zh-CN" altLang="en-US" dirty="0">
                <a:solidFill>
                  <a:schemeClr val="bg1">
                    <a:lumMod val="65000"/>
                  </a:schemeClr>
                </a:solidFill>
              </a:rPr>
              <a:t>测试计划</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单元测试用例</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测试结果与分析</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测试环境</a:t>
            </a:r>
            <a:endParaRPr lang="zh-CN" altLang="en-US" dirty="0"/>
          </a:p>
        </p:txBody>
      </p:sp>
      <p:sp>
        <p:nvSpPr>
          <p:cNvPr id="3" name="内容占位符 2"/>
          <p:cNvSpPr>
            <a:spLocks noGrp="1"/>
          </p:cNvSpPr>
          <p:nvPr>
            <p:ph idx="1"/>
          </p:nvPr>
        </p:nvSpPr>
        <p:spPr/>
        <p:txBody>
          <a:bodyPr/>
          <a:lstStyle/>
          <a:p>
            <a:r>
              <a:rPr lang="zh-CN" altLang="en-US" dirty="0"/>
              <a:t>主要环境：机器人实验室</a:t>
            </a:r>
            <a:endParaRPr lang="zh-CN" altLang="en-US" dirty="0"/>
          </a:p>
          <a:p>
            <a:pPr lvl="1"/>
            <a:r>
              <a:rPr lang="zh-CN" altLang="en-US" sz="2200" dirty="0"/>
              <a:t>软件环境：已经配置好</a:t>
            </a:r>
            <a:endParaRPr lang="zh-CN" altLang="en-US" sz="1800" dirty="0"/>
          </a:p>
          <a:p>
            <a:pPr lvl="1"/>
            <a:r>
              <a:rPr lang="zh-CN" altLang="en-US" sz="2200" dirty="0"/>
              <a:t>硬件环境：有机器人，环境真实</a:t>
            </a:r>
            <a:endParaRPr lang="zh-CN" altLang="en-US" sz="2200" dirty="0"/>
          </a:p>
          <a:p>
            <a:pPr lvl="1"/>
            <a:r>
              <a:rPr lang="zh-CN" altLang="en-US" sz="2200" dirty="0"/>
              <a:t>人员：至少两人</a:t>
            </a:r>
            <a:endParaRPr lang="en-US" altLang="zh-CN" dirty="0"/>
          </a:p>
          <a:p>
            <a:pPr algn="l">
              <a:buClrTx/>
              <a:buSzTx/>
            </a:pPr>
            <a:r>
              <a:rPr lang="zh-CN" altLang="en-US" dirty="0"/>
              <a:t>备用：个人</a:t>
            </a:r>
            <a:r>
              <a:rPr lang="en-US" altLang="zh-CN" dirty="0"/>
              <a:t>PC</a:t>
            </a:r>
            <a:r>
              <a:rPr lang="zh-CN" altLang="en-US" dirty="0"/>
              <a:t>仿真环境</a:t>
            </a:r>
            <a:endParaRPr lang="zh-CN" altLang="en-US" dirty="0"/>
          </a:p>
          <a:p>
            <a:pPr lvl="1" algn="l">
              <a:buClrTx/>
              <a:buSzTx/>
            </a:pPr>
            <a:r>
              <a:rPr lang="zh-CN" altLang="en-US" sz="2200" dirty="0"/>
              <a:t>软件环境：可能没有完全配置</a:t>
            </a:r>
            <a:endParaRPr lang="zh-CN" altLang="en-US" sz="2200" dirty="0"/>
          </a:p>
          <a:p>
            <a:pPr lvl="1" algn="l">
              <a:buClrTx/>
              <a:buSzTx/>
            </a:pPr>
            <a:r>
              <a:rPr lang="zh-CN" altLang="en-US" sz="2200" dirty="0"/>
              <a:t>硬件环境：只能仿真</a:t>
            </a:r>
            <a:endParaRPr lang="zh-CN" altLang="en-US" sz="2200" dirty="0"/>
          </a:p>
          <a:p>
            <a:pPr lvl="1" algn="l">
              <a:buClrTx/>
              <a:buSzTx/>
            </a:pPr>
            <a:r>
              <a:rPr lang="zh-CN" altLang="en-US" sz="2200" dirty="0"/>
              <a:t>人员：单独进行测试，但对于并行测试项目可以多人并行。</a:t>
            </a:r>
            <a:endParaRPr lang="zh-CN" altLang="en-US"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gn="l">
              <a:lnSpc>
                <a:spcPct val="150000"/>
              </a:lnSpc>
              <a:buClrTx/>
              <a:buSzTx/>
            </a:pPr>
            <a:r>
              <a:rPr lang="zh-CN" altLang="en-US" dirty="0">
                <a:solidFill>
                  <a:schemeClr val="bg1">
                    <a:lumMod val="65000"/>
                  </a:schemeClr>
                </a:solidFill>
              </a:rPr>
              <a:t>需求、设计与测试</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测试环境</a:t>
            </a:r>
            <a:endParaRPr lang="zh-CN" altLang="en-US" dirty="0">
              <a:solidFill>
                <a:schemeClr val="bg1">
                  <a:lumMod val="65000"/>
                </a:schemeClr>
              </a:solidFill>
            </a:endParaRPr>
          </a:p>
          <a:p>
            <a:pPr algn="l">
              <a:lnSpc>
                <a:spcPct val="150000"/>
              </a:lnSpc>
              <a:buClrTx/>
              <a:buSzTx/>
            </a:pPr>
            <a:r>
              <a:rPr lang="zh-CN" altLang="en-US" dirty="0"/>
              <a:t>测试计划</a:t>
            </a:r>
            <a:endParaRPr lang="zh-CN" altLang="en-US" dirty="0"/>
          </a:p>
          <a:p>
            <a:pPr algn="l">
              <a:lnSpc>
                <a:spcPct val="150000"/>
              </a:lnSpc>
              <a:buClrTx/>
              <a:buSzTx/>
            </a:pPr>
            <a:r>
              <a:rPr lang="zh-CN" altLang="en-US" dirty="0">
                <a:solidFill>
                  <a:schemeClr val="bg1">
                    <a:lumMod val="65000"/>
                  </a:schemeClr>
                </a:solidFill>
              </a:rPr>
              <a:t>单元测试用例</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测试结果与分析</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a:t>
            </a:r>
            <a:endParaRPr lang="zh-CN" altLang="en-US" dirty="0"/>
          </a:p>
        </p:txBody>
      </p:sp>
      <p:sp>
        <p:nvSpPr>
          <p:cNvPr id="3" name="内容占位符 2"/>
          <p:cNvSpPr>
            <a:spLocks noGrp="1"/>
          </p:cNvSpPr>
          <p:nvPr>
            <p:ph idx="1"/>
          </p:nvPr>
        </p:nvSpPr>
        <p:spPr/>
        <p:txBody>
          <a:bodyPr/>
          <a:lstStyle/>
          <a:p>
            <a:r>
              <a:rPr lang="zh-CN" altLang="en-US" dirty="0"/>
              <a:t>测试类别与方法</a:t>
            </a:r>
            <a:endParaRPr lang="en-US" altLang="zh-CN" dirty="0"/>
          </a:p>
          <a:p>
            <a:pPr lvl="1"/>
            <a:r>
              <a:rPr lang="zh-CN" altLang="en-US" sz="2400" dirty="0"/>
              <a:t>功能测试：是否能完成功能</a:t>
            </a:r>
            <a:endParaRPr lang="zh-CN" altLang="en-US" sz="2400" dirty="0"/>
          </a:p>
          <a:p>
            <a:pPr lvl="2"/>
            <a:r>
              <a:rPr lang="zh-CN" altLang="en-US" sz="2400" dirty="0"/>
              <a:t>静态评审：审核代码</a:t>
            </a:r>
            <a:endParaRPr lang="zh-CN" altLang="en-US" sz="2400" dirty="0"/>
          </a:p>
          <a:p>
            <a:pPr lvl="2"/>
            <a:r>
              <a:rPr lang="zh-CN" altLang="en-US" sz="2400" dirty="0"/>
              <a:t>白盒测试</a:t>
            </a:r>
            <a:endParaRPr lang="zh-CN" altLang="en-US" sz="2400" dirty="0"/>
          </a:p>
          <a:p>
            <a:pPr lvl="2"/>
            <a:r>
              <a:rPr lang="zh-CN" altLang="en-US" sz="2400" dirty="0"/>
              <a:t>灰盒测试</a:t>
            </a:r>
            <a:endParaRPr lang="zh-CN" altLang="en-US" sz="2400" dirty="0"/>
          </a:p>
          <a:p>
            <a:pPr lvl="2"/>
            <a:r>
              <a:rPr lang="zh-CN" altLang="en-US" sz="2400" dirty="0"/>
              <a:t>黑盒测试</a:t>
            </a:r>
            <a:endParaRPr lang="zh-CN" altLang="en-US" sz="2400" dirty="0"/>
          </a:p>
          <a:p>
            <a:pPr marL="685800" lvl="1" algn="l">
              <a:buClrTx/>
              <a:buSzTx/>
            </a:pPr>
            <a:r>
              <a:rPr lang="zh-CN" altLang="en-US" sz="2400" dirty="0"/>
              <a:t>性能测试</a:t>
            </a:r>
            <a:endParaRPr lang="zh-CN" altLang="en-US" sz="2400" dirty="0"/>
          </a:p>
          <a:p>
            <a:pPr marL="1143000" lvl="2" algn="l">
              <a:buClrTx/>
              <a:buSzTx/>
            </a:pPr>
            <a:r>
              <a:rPr lang="zh-CN" altLang="en-US" sz="2400" dirty="0"/>
              <a:t>黑盒测试为主</a:t>
            </a:r>
            <a:endParaRPr lang="zh-CN" altLang="en-US" sz="2400" dirty="0"/>
          </a:p>
          <a:p>
            <a:pPr marL="1143000" lvl="2" algn="l">
              <a:buClrTx/>
              <a:buSzTx/>
            </a:pPr>
            <a:endParaRPr lang="zh-CN" altLang="en-US"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a:t>
            </a:r>
            <a:endParaRPr lang="zh-CN" altLang="en-US" dirty="0"/>
          </a:p>
        </p:txBody>
      </p:sp>
      <p:sp>
        <p:nvSpPr>
          <p:cNvPr id="3" name="内容占位符 2"/>
          <p:cNvSpPr>
            <a:spLocks noGrp="1"/>
          </p:cNvSpPr>
          <p:nvPr>
            <p:ph idx="1"/>
          </p:nvPr>
        </p:nvSpPr>
        <p:spPr>
          <a:xfrm>
            <a:off x="572770" y="1478915"/>
            <a:ext cx="7942580" cy="5241925"/>
          </a:xfrm>
        </p:spPr>
        <p:txBody>
          <a:bodyPr/>
          <a:lstStyle/>
          <a:p>
            <a:r>
              <a:rPr lang="zh-CN" altLang="en-US" dirty="0"/>
              <a:t>测试结果记录规范</a:t>
            </a:r>
            <a:endParaRPr lang="zh-CN" altLang="en-US" dirty="0"/>
          </a:p>
          <a:p>
            <a:pPr lvl="1"/>
            <a:r>
              <a:rPr lang="zh-CN" altLang="en-US" sz="1885" dirty="0"/>
              <a:t>为每个测试项规定了测试结果的记录格式。</a:t>
            </a:r>
            <a:endParaRPr lang="zh-CN" altLang="en-US" sz="1885" dirty="0"/>
          </a:p>
          <a:p>
            <a:pPr lvl="1"/>
            <a:r>
              <a:rPr lang="zh-CN" altLang="en-US" sz="1885" dirty="0"/>
              <a:t>比如静态评审记录。</a:t>
            </a:r>
            <a:endParaRPr lang="zh-CN" altLang="en-US" sz="1885"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graphicFrame>
        <p:nvGraphicFramePr>
          <p:cNvPr id="5" name="表格 4"/>
          <p:cNvGraphicFramePr/>
          <p:nvPr>
            <p:custDataLst>
              <p:tags r:id="rId1"/>
            </p:custDataLst>
          </p:nvPr>
        </p:nvGraphicFramePr>
        <p:xfrm>
          <a:off x="1235075" y="2703830"/>
          <a:ext cx="6965950" cy="3660775"/>
        </p:xfrm>
        <a:graphic>
          <a:graphicData uri="http://schemas.openxmlformats.org/drawingml/2006/table">
            <a:tbl>
              <a:tblPr firstRow="1" lastRow="1">
                <a:tableStyleId>{77D5D866-21FD-475E-8EC7-EAEDDA05492D}</a:tableStyleId>
              </a:tblPr>
              <a:tblGrid>
                <a:gridCol w="1709420"/>
                <a:gridCol w="5256530"/>
              </a:tblGrid>
              <a:tr h="304800">
                <a:tc>
                  <a:txBody>
                    <a:bodyPr/>
                    <a:p>
                      <a:pPr indent="0" algn="ctr">
                        <a:buNone/>
                      </a:pPr>
                      <a:r>
                        <a:rPr lang="en-US" sz="2000"/>
                        <a:t>记录项</a:t>
                      </a:r>
                      <a:endParaRPr lang="en-US" altLang="en-US" sz="2000"/>
                    </a:p>
                  </a:txBody>
                  <a:tcPr marL="68580" marR="68580" marT="0" marB="0" vert="horz" anchor="ctr" anchorCtr="0"/>
                </a:tc>
                <a:tc>
                  <a:txBody>
                    <a:bodyPr/>
                    <a:p>
                      <a:pPr indent="0" algn="ctr">
                        <a:buNone/>
                      </a:pPr>
                      <a:r>
                        <a:rPr lang="en-US" sz="2000"/>
                        <a:t>描述</a:t>
                      </a:r>
                      <a:endParaRPr lang="en-US" altLang="en-US" sz="2000"/>
                    </a:p>
                  </a:txBody>
                  <a:tcPr marL="68580" marR="68580" marT="0" marB="0" vert="horz" anchor="ctr" anchorCtr="0"/>
                </a:tc>
              </a:tr>
              <a:tr h="610235">
                <a:tc>
                  <a:txBody>
                    <a:bodyPr/>
                    <a:p>
                      <a:pPr indent="0" algn="ctr">
                        <a:buNone/>
                      </a:pPr>
                      <a:r>
                        <a:rPr lang="en-US" sz="2000"/>
                        <a:t>测试项目标识</a:t>
                      </a:r>
                      <a:endParaRPr lang="en-US" altLang="en-US" sz="2000"/>
                    </a:p>
                  </a:txBody>
                  <a:tcPr marL="68580" marR="68580" marT="0" marB="0" vert="horz" anchor="ctr" anchorCtr="0"/>
                </a:tc>
                <a:tc>
                  <a:txBody>
                    <a:bodyPr/>
                    <a:p>
                      <a:pPr indent="0">
                        <a:buNone/>
                      </a:pPr>
                      <a:r>
                        <a:rPr lang="en-US" sz="2000"/>
                        <a:t>测试项目的唯一标识。</a:t>
                      </a:r>
                      <a:endParaRPr lang="en-US" altLang="en-US" sz="2000"/>
                    </a:p>
                  </a:txBody>
                  <a:tcPr marL="68580" marR="68580" marT="0" marB="0" vert="horz" anchor="ctr" anchorCtr="0"/>
                </a:tc>
              </a:tr>
              <a:tr h="610235">
                <a:tc>
                  <a:txBody>
                    <a:bodyPr/>
                    <a:p>
                      <a:pPr indent="0" algn="ctr">
                        <a:buNone/>
                      </a:pPr>
                      <a:r>
                        <a:rPr lang="en-US" sz="2000"/>
                        <a:t>项目静态评审员</a:t>
                      </a:r>
                      <a:endParaRPr lang="en-US" altLang="en-US" sz="2000"/>
                    </a:p>
                  </a:txBody>
                  <a:tcPr marL="68580" marR="68580" marT="0" marB="0" vert="horz" anchor="ctr" anchorCtr="0"/>
                </a:tc>
                <a:tc>
                  <a:txBody>
                    <a:bodyPr/>
                    <a:p>
                      <a:pPr indent="0">
                        <a:buNone/>
                      </a:pPr>
                      <a:r>
                        <a:rPr lang="en-US" sz="2000"/>
                        <a:t>负责静态评审的人员姓名。</a:t>
                      </a:r>
                      <a:endParaRPr lang="en-US" altLang="en-US" sz="2000"/>
                    </a:p>
                  </a:txBody>
                  <a:tcPr marL="68580" marR="68580" marT="0" marB="0" vert="horz" anchor="ctr" anchorCtr="0"/>
                </a:tc>
              </a:tr>
              <a:tr h="914400">
                <a:tc>
                  <a:txBody>
                    <a:bodyPr/>
                    <a:p>
                      <a:pPr indent="0" algn="ctr">
                        <a:buNone/>
                      </a:pPr>
                      <a:r>
                        <a:rPr lang="en-US" sz="2000"/>
                        <a:t>代码风格</a:t>
                      </a:r>
                      <a:endParaRPr lang="en-US" altLang="en-US" sz="2000"/>
                    </a:p>
                  </a:txBody>
                  <a:tcPr marL="68580" marR="68580" marT="0" marB="0" vert="horz" anchor="ctr" anchorCtr="0"/>
                </a:tc>
                <a:tc>
                  <a:txBody>
                    <a:bodyPr/>
                    <a:p>
                      <a:pPr indent="0">
                        <a:buNone/>
                      </a:pPr>
                      <a:r>
                        <a:rPr lang="en-US" sz="2000"/>
                        <a:t>评价单元代码的编写风格，如层次是否清晰、函数或变量命名是否易懂、是否能通过注释了解代码内容等。</a:t>
                      </a:r>
                      <a:endParaRPr lang="en-US" altLang="en-US" sz="2000"/>
                    </a:p>
                  </a:txBody>
                  <a:tcPr marL="68580" marR="68580" marT="0" marB="0" vert="horz" anchor="ctr" anchorCtr="0"/>
                </a:tc>
              </a:tr>
              <a:tr h="611505">
                <a:tc>
                  <a:txBody>
                    <a:bodyPr/>
                    <a:p>
                      <a:pPr indent="0" algn="ctr">
                        <a:buNone/>
                      </a:pPr>
                      <a:r>
                        <a:rPr lang="en-US" sz="2000"/>
                        <a:t>代码检查</a:t>
                      </a:r>
                      <a:endParaRPr lang="en-US" altLang="en-US" sz="2000"/>
                    </a:p>
                  </a:txBody>
                  <a:tcPr marL="68580" marR="68580" marT="0" marB="0" vert="horz" anchor="ctr" anchorCtr="0"/>
                </a:tc>
                <a:tc>
                  <a:txBody>
                    <a:bodyPr/>
                    <a:p>
                      <a:pPr indent="0">
                        <a:buNone/>
                      </a:pPr>
                      <a:r>
                        <a:rPr lang="en-US" sz="2000"/>
                        <a:t>记录是否存在常见逻辑错误，也可以在性能上给出修改意见。</a:t>
                      </a:r>
                      <a:endParaRPr lang="en-US" altLang="en-US" sz="2000"/>
                    </a:p>
                  </a:txBody>
                  <a:tcPr marL="68580" marR="68580" marT="0" marB="0" vert="horz" anchor="ctr" anchorCtr="0"/>
                </a:tc>
              </a:tr>
              <a:tr h="609600">
                <a:tc>
                  <a:txBody>
                    <a:bodyPr/>
                    <a:p>
                      <a:pPr indent="0" algn="ctr">
                        <a:buNone/>
                      </a:pPr>
                      <a:r>
                        <a:rPr lang="en-US" sz="2000"/>
                        <a:t>补充内容（可选）</a:t>
                      </a:r>
                      <a:endParaRPr lang="en-US" altLang="en-US" sz="2000"/>
                    </a:p>
                  </a:txBody>
                  <a:tcPr marL="68580" marR="68580" marT="0" marB="0" vert="horz" anchor="ctr" anchorCtr="0"/>
                </a:tc>
                <a:tc>
                  <a:txBody>
                    <a:bodyPr/>
                    <a:p>
                      <a:pPr indent="0">
                        <a:buNone/>
                      </a:pPr>
                      <a:r>
                        <a:rPr lang="en-US" sz="2000"/>
                        <a:t>任何需要补充记录或需要反馈给单元开发者的内容。</a:t>
                      </a:r>
                      <a:endParaRPr lang="en-US" altLang="en-US" sz="2000"/>
                    </a:p>
                  </a:txBody>
                  <a:tcPr marL="68580" marR="68580" marT="0" marB="0" vert="horz" anchor="ctr"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a:t>
            </a:r>
            <a:endParaRPr lang="zh-CN" altLang="en-US" dirty="0"/>
          </a:p>
        </p:txBody>
      </p:sp>
      <p:sp>
        <p:nvSpPr>
          <p:cNvPr id="3" name="内容占位符 2"/>
          <p:cNvSpPr>
            <a:spLocks noGrp="1"/>
          </p:cNvSpPr>
          <p:nvPr>
            <p:ph idx="1"/>
          </p:nvPr>
        </p:nvSpPr>
        <p:spPr>
          <a:xfrm>
            <a:off x="572770" y="1478915"/>
            <a:ext cx="7942580" cy="5241925"/>
          </a:xfrm>
        </p:spPr>
        <p:txBody>
          <a:bodyPr/>
          <a:lstStyle/>
          <a:p>
            <a:r>
              <a:rPr lang="zh-CN" altLang="en-US" dirty="0"/>
              <a:t>测试进度安排</a:t>
            </a:r>
            <a:endParaRPr lang="zh-CN" altLang="en-US" dirty="0"/>
          </a:p>
          <a:p>
            <a:pPr lvl="1"/>
            <a:r>
              <a:rPr lang="zh-CN" altLang="en-US" sz="1885" dirty="0"/>
              <a:t>测试用例应在测试任务发布后两天内完成</a:t>
            </a:r>
            <a:endParaRPr lang="zh-CN" altLang="en-US" sz="1885" dirty="0"/>
          </a:p>
          <a:p>
            <a:pPr lvl="1"/>
            <a:r>
              <a:rPr lang="zh-CN" altLang="en-US" sz="1885" dirty="0"/>
              <a:t>所有测试的最晚完成时间需比最终截止日期提前两天完成</a:t>
            </a:r>
            <a:endParaRPr lang="zh-CN" altLang="en-US" sz="1885" dirty="0"/>
          </a:p>
          <a:p>
            <a:pPr lvl="1"/>
            <a:r>
              <a:rPr lang="zh-CN" altLang="en-US" sz="1885" dirty="0"/>
              <a:t>项目存在依赖关系时，被依赖的项目要更早完成</a:t>
            </a:r>
            <a:endParaRPr lang="zh-CN" altLang="en-US" sz="1885" dirty="0"/>
          </a:p>
          <a:p>
            <a:pPr lvl="1"/>
            <a:r>
              <a:rPr lang="zh-CN" altLang="en-US" sz="1885" dirty="0"/>
              <a:t>可以因不可抗因素调整计划</a:t>
            </a:r>
            <a:endParaRPr lang="zh-CN" altLang="en-US" sz="1885"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graphicFrame>
        <p:nvGraphicFramePr>
          <p:cNvPr id="5" name="表格 4"/>
          <p:cNvGraphicFramePr/>
          <p:nvPr>
            <p:custDataLst>
              <p:tags r:id="rId1"/>
            </p:custDataLst>
          </p:nvPr>
        </p:nvGraphicFramePr>
        <p:xfrm>
          <a:off x="1235075" y="3500120"/>
          <a:ext cx="6965950" cy="2198370"/>
        </p:xfrm>
        <a:graphic>
          <a:graphicData uri="http://schemas.openxmlformats.org/drawingml/2006/table">
            <a:tbl>
              <a:tblPr firstRow="1" lastRow="1">
                <a:tableStyleId>{77D5D866-21FD-475E-8EC7-EAEDDA05492D}</a:tableStyleId>
              </a:tblPr>
              <a:tblGrid>
                <a:gridCol w="1709420"/>
                <a:gridCol w="5256530"/>
              </a:tblGrid>
              <a:tr h="439420">
                <a:tc>
                  <a:txBody>
                    <a:bodyPr/>
                    <a:p>
                      <a:pPr indent="0" algn="ctr">
                        <a:buNone/>
                      </a:pPr>
                      <a:r>
                        <a:rPr lang="zh-CN" altLang="en-US" sz="2000"/>
                        <a:t>时间</a:t>
                      </a:r>
                      <a:endParaRPr lang="zh-CN" altLang="en-US" sz="2000"/>
                    </a:p>
                  </a:txBody>
                  <a:tcPr marL="68580" marR="68580" marT="0" marB="0" vert="horz" anchor="ctr" anchorCtr="0"/>
                </a:tc>
                <a:tc>
                  <a:txBody>
                    <a:bodyPr/>
                    <a:p>
                      <a:pPr indent="0" algn="ctr">
                        <a:buNone/>
                      </a:pPr>
                      <a:r>
                        <a:rPr lang="zh-CN" altLang="en-US" sz="2000"/>
                        <a:t>应完成项目</a:t>
                      </a:r>
                      <a:endParaRPr lang="zh-CN" altLang="en-US" sz="2000"/>
                    </a:p>
                  </a:txBody>
                  <a:tcPr marL="68580" marR="68580" marT="0" marB="0" vert="horz" anchor="ctr" anchorCtr="0"/>
                </a:tc>
              </a:tr>
              <a:tr h="879475">
                <a:tc>
                  <a:txBody>
                    <a:bodyPr/>
                    <a:p>
                      <a:pPr indent="0" algn="ctr">
                        <a:buNone/>
                      </a:pPr>
                      <a:r>
                        <a:rPr lang="en-US" altLang="en-US" sz="2000"/>
                        <a:t>2023/5/12</a:t>
                      </a:r>
                      <a:endParaRPr lang="zh-CN" altLang="en-US" sz="2000"/>
                    </a:p>
                  </a:txBody>
                  <a:tcPr marL="68580" marR="68580" marT="0" marB="0" vert="horz" anchor="ctr" anchorCtr="0"/>
                </a:tc>
                <a:tc>
                  <a:txBody>
                    <a:bodyPr/>
                    <a:p>
                      <a:pPr indent="0">
                        <a:buNone/>
                      </a:pPr>
                      <a:r>
                        <a:rPr lang="zh-CN" altLang="en-US" sz="2000"/>
                        <a:t>机器人单元测试</a:t>
                      </a:r>
                      <a:endParaRPr lang="zh-CN" altLang="en-US" sz="2000"/>
                    </a:p>
                  </a:txBody>
                  <a:tcPr marL="68580" marR="68580" marT="0" marB="0" vert="horz" anchor="ctr" anchorCtr="0"/>
                </a:tc>
              </a:tr>
              <a:tr h="879475">
                <a:tc>
                  <a:txBody>
                    <a:bodyPr/>
                    <a:p>
                      <a:pPr indent="0" algn="ctr">
                        <a:buNone/>
                      </a:pPr>
                      <a:r>
                        <a:rPr lang="en-US" altLang="en-US" sz="2000"/>
                        <a:t>2023/5/14</a:t>
                      </a:r>
                      <a:endParaRPr lang="en-US" altLang="en-US" sz="2000"/>
                    </a:p>
                  </a:txBody>
                  <a:tcPr marL="68580" marR="68580" marT="0" marB="0" vert="horz" anchor="ctr" anchorCtr="0"/>
                </a:tc>
                <a:tc>
                  <a:txBody>
                    <a:bodyPr/>
                    <a:p>
                      <a:pPr indent="0">
                        <a:buNone/>
                      </a:pPr>
                      <a:r>
                        <a:rPr lang="zh-CN" altLang="en-US" sz="2000"/>
                        <a:t>后端接口单元测试，用户界面单元测试</a:t>
                      </a:r>
                      <a:endParaRPr lang="zh-CN" altLang="en-US" sz="2000"/>
                    </a:p>
                  </a:txBody>
                  <a:tcPr marL="68580" marR="68580" marT="0" marB="0" vert="horz" anchor="ctr" anchorCtr="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gn="l">
              <a:lnSpc>
                <a:spcPct val="150000"/>
              </a:lnSpc>
              <a:buClrTx/>
              <a:buSzTx/>
            </a:pPr>
            <a:r>
              <a:rPr lang="zh-CN" altLang="en-US" dirty="0">
                <a:solidFill>
                  <a:schemeClr val="bg1">
                    <a:lumMod val="65000"/>
                  </a:schemeClr>
                </a:solidFill>
              </a:rPr>
              <a:t>需求与测试</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测试环境</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测试计划</a:t>
            </a:r>
            <a:endParaRPr lang="zh-CN" altLang="en-US" dirty="0">
              <a:solidFill>
                <a:schemeClr val="bg1">
                  <a:lumMod val="65000"/>
                </a:schemeClr>
              </a:solidFill>
            </a:endParaRPr>
          </a:p>
          <a:p>
            <a:pPr algn="l">
              <a:lnSpc>
                <a:spcPct val="150000"/>
              </a:lnSpc>
              <a:buClrTx/>
              <a:buSzTx/>
            </a:pPr>
            <a:r>
              <a:rPr lang="zh-CN" altLang="en-US" dirty="0"/>
              <a:t>单元测试用例</a:t>
            </a:r>
            <a:endParaRPr lang="zh-CN" altLang="en-US" dirty="0"/>
          </a:p>
          <a:p>
            <a:pPr algn="l">
              <a:lnSpc>
                <a:spcPct val="150000"/>
              </a:lnSpc>
              <a:buClrTx/>
              <a:buSzTx/>
            </a:pPr>
            <a:r>
              <a:rPr lang="zh-CN" altLang="en-US" dirty="0">
                <a:solidFill>
                  <a:schemeClr val="bg1">
                    <a:lumMod val="65000"/>
                  </a:schemeClr>
                </a:solidFill>
              </a:rPr>
              <a:t>测试结果与分析</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单元测试用例</a:t>
            </a:r>
            <a:endParaRPr lang="zh-CN" altLang="en-US" dirty="0"/>
          </a:p>
        </p:txBody>
      </p:sp>
      <p:sp>
        <p:nvSpPr>
          <p:cNvPr id="3" name="内容占位符 2"/>
          <p:cNvSpPr>
            <a:spLocks noGrp="1"/>
          </p:cNvSpPr>
          <p:nvPr>
            <p:ph idx="1"/>
          </p:nvPr>
        </p:nvSpPr>
        <p:spPr/>
        <p:txBody>
          <a:bodyPr/>
          <a:lstStyle/>
          <a:p>
            <a:r>
              <a:rPr lang="zh-CN" altLang="en-US" dirty="0"/>
              <a:t>用例设计理念</a:t>
            </a:r>
            <a:endParaRPr lang="en-US" altLang="zh-CN" dirty="0"/>
          </a:p>
          <a:p>
            <a:pPr lvl="1"/>
            <a:r>
              <a:rPr lang="zh-CN" altLang="en-US" dirty="0"/>
              <a:t>基本要求：</a:t>
            </a:r>
            <a:endParaRPr lang="zh-CN" altLang="en-US" dirty="0"/>
          </a:p>
          <a:p>
            <a:pPr lvl="2"/>
            <a:r>
              <a:rPr lang="zh-CN" altLang="en-US" dirty="0"/>
              <a:t>覆盖，</a:t>
            </a:r>
            <a:r>
              <a:rPr lang="zh-CN" altLang="en-US" dirty="0">
                <a:solidFill>
                  <a:srgbClr val="C00000"/>
                </a:solidFill>
              </a:rPr>
              <a:t>条件覆盖和路径覆盖</a:t>
            </a:r>
            <a:endParaRPr lang="zh-CN" altLang="en-US" dirty="0">
              <a:solidFill>
                <a:srgbClr val="C00000"/>
              </a:solidFill>
            </a:endParaRPr>
          </a:p>
          <a:p>
            <a:pPr lvl="2" algn="l">
              <a:buClrTx/>
              <a:buSzTx/>
            </a:pPr>
            <a:r>
              <a:rPr lang="zh-CN" altLang="en-US" sz="1800" dirty="0">
                <a:sym typeface="+mn-ea"/>
              </a:rPr>
              <a:t>包含</a:t>
            </a:r>
            <a:r>
              <a:rPr lang="zh-CN" altLang="en-US" sz="1800" dirty="0">
                <a:solidFill>
                  <a:srgbClr val="C00000"/>
                </a:solidFill>
                <a:sym typeface="+mn-ea"/>
              </a:rPr>
              <a:t>边界</a:t>
            </a:r>
            <a:r>
              <a:rPr lang="zh-CN" altLang="en-US" sz="1800" dirty="0">
                <a:sym typeface="+mn-ea"/>
              </a:rPr>
              <a:t>情况。</a:t>
            </a:r>
            <a:endParaRPr lang="zh-CN" altLang="en-US" sz="1800" dirty="0">
              <a:solidFill>
                <a:schemeClr val="tx1"/>
              </a:solidFill>
            </a:endParaRPr>
          </a:p>
          <a:p>
            <a:pPr lvl="2" algn="l">
              <a:buClrTx/>
              <a:buSzTx/>
            </a:pPr>
            <a:r>
              <a:rPr lang="zh-CN" altLang="en-US" sz="1800" dirty="0">
                <a:sym typeface="+mn-ea"/>
              </a:rPr>
              <a:t>既要测正常，也要测</a:t>
            </a:r>
            <a:r>
              <a:rPr lang="zh-CN" altLang="en-US" sz="1800" dirty="0">
                <a:solidFill>
                  <a:srgbClr val="FF0000"/>
                </a:solidFill>
                <a:sym typeface="+mn-ea"/>
              </a:rPr>
              <a:t>异常</a:t>
            </a:r>
            <a:endParaRPr lang="zh-CN" altLang="en-US" dirty="0">
              <a:solidFill>
                <a:srgbClr val="C00000"/>
              </a:solidFill>
            </a:endParaRPr>
          </a:p>
          <a:p>
            <a:pPr lvl="1"/>
            <a:r>
              <a:rPr lang="zh-CN" altLang="en-US" dirty="0">
                <a:solidFill>
                  <a:schemeClr val="tx1"/>
                </a:solidFill>
              </a:rPr>
              <a:t>不同类型项目采用不同类型的用例</a:t>
            </a:r>
            <a:endParaRPr lang="zh-CN" altLang="en-US" dirty="0">
              <a:solidFill>
                <a:schemeClr val="tx1"/>
              </a:solidFill>
            </a:endParaRPr>
          </a:p>
          <a:p>
            <a:pPr lvl="2"/>
            <a:r>
              <a:rPr lang="zh-CN" altLang="en-US" dirty="0">
                <a:solidFill>
                  <a:schemeClr val="tx1"/>
                </a:solidFill>
              </a:rPr>
              <a:t>机器人：灰盒测试</a:t>
            </a:r>
            <a:endParaRPr lang="zh-CN" altLang="en-US" dirty="0">
              <a:solidFill>
                <a:schemeClr val="tx1"/>
              </a:solidFill>
            </a:endParaRPr>
          </a:p>
          <a:p>
            <a:pPr lvl="2"/>
            <a:r>
              <a:rPr lang="zh-CN" altLang="en-US" dirty="0">
                <a:solidFill>
                  <a:schemeClr val="tx1"/>
                </a:solidFill>
              </a:rPr>
              <a:t>前后端：白盒测试</a:t>
            </a:r>
            <a:endParaRPr lang="zh-CN" altLang="en-US" dirty="0">
              <a:solidFill>
                <a:schemeClr val="tx1"/>
              </a:solidFill>
            </a:endParaRPr>
          </a:p>
          <a:p>
            <a:pPr lvl="1" algn="l">
              <a:buClrTx/>
              <a:buSzTx/>
            </a:pPr>
            <a:r>
              <a:rPr lang="zh-CN" altLang="en-US" dirty="0">
                <a:solidFill>
                  <a:schemeClr val="tx1"/>
                </a:solidFill>
              </a:rPr>
              <a:t>规范：每个用例有规范的格式</a:t>
            </a:r>
            <a:endParaRPr lang="zh-CN" altLang="en-US" dirty="0">
              <a:solidFill>
                <a:schemeClr val="tx1"/>
              </a:solidFill>
            </a:endParaRPr>
          </a:p>
          <a:p>
            <a:pPr lvl="2" algn="l">
              <a:buClrTx/>
              <a:buSzTx/>
            </a:pPr>
            <a:r>
              <a:rPr lang="zh-CN" altLang="en-US" dirty="0">
                <a:solidFill>
                  <a:schemeClr val="tx1"/>
                </a:solidFill>
              </a:rPr>
              <a:t>唯一标识，前提条件、输入、期望输出、成功标准等</a:t>
            </a:r>
            <a:endParaRPr lang="zh-CN" altLang="en-US" dirty="0">
              <a:solidFill>
                <a:schemeClr val="tx1"/>
              </a:solidFill>
            </a:endParaRPr>
          </a:p>
          <a:p>
            <a:pPr marL="685800" lvl="1" algn="l">
              <a:buClrTx/>
              <a:buSzTx/>
            </a:pPr>
            <a:r>
              <a:rPr lang="zh-CN" altLang="en-US" sz="2200" dirty="0">
                <a:solidFill>
                  <a:schemeClr val="tx1"/>
                </a:solidFill>
                <a:latin typeface="Cambria" panose="02040503050406030204" pitchFamily="18" charset="0"/>
                <a:ea typeface="+mn-ea"/>
              </a:rPr>
              <a:t>考虑测试项之间的</a:t>
            </a:r>
            <a:r>
              <a:rPr lang="zh-CN" altLang="en-US" sz="2200" dirty="0">
                <a:solidFill>
                  <a:srgbClr val="C00000"/>
                </a:solidFill>
                <a:latin typeface="Cambria" panose="02040503050406030204" pitchFamily="18" charset="0"/>
                <a:ea typeface="+mn-ea"/>
              </a:rPr>
              <a:t>依赖关系</a:t>
            </a:r>
            <a:endParaRPr lang="zh-CN" altLang="en-US" sz="2200" dirty="0">
              <a:solidFill>
                <a:srgbClr val="C00000"/>
              </a:solidFill>
              <a:latin typeface="Cambria" panose="02040503050406030204" pitchFamily="18" charset="0"/>
              <a:ea typeface="+mn-ea"/>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单元测试用例</a:t>
            </a:r>
            <a:endParaRPr lang="zh-CN" altLang="en-US" dirty="0"/>
          </a:p>
        </p:txBody>
      </p:sp>
      <p:sp>
        <p:nvSpPr>
          <p:cNvPr id="3" name="内容占位符 2"/>
          <p:cNvSpPr>
            <a:spLocks noGrp="1"/>
          </p:cNvSpPr>
          <p:nvPr>
            <p:ph idx="1"/>
          </p:nvPr>
        </p:nvSpPr>
        <p:spPr/>
        <p:txBody>
          <a:bodyPr>
            <a:normAutofit fontScale="90000" lnSpcReduction="20000"/>
          </a:bodyPr>
          <a:lstStyle/>
          <a:p>
            <a:r>
              <a:rPr lang="zh-CN" altLang="en-US" dirty="0"/>
              <a:t>测试项目展示</a:t>
            </a:r>
            <a:r>
              <a:rPr lang="en-US" altLang="zh-CN" dirty="0"/>
              <a:t>--</a:t>
            </a:r>
            <a:r>
              <a:rPr lang="zh-CN" altLang="en-US" dirty="0"/>
              <a:t>机器人运动单元</a:t>
            </a:r>
            <a:endParaRPr lang="en-US" altLang="zh-CN" dirty="0"/>
          </a:p>
          <a:p>
            <a:pPr lvl="1"/>
            <a:r>
              <a:rPr lang="zh-CN" altLang="en-US" sz="2200" dirty="0">
                <a:solidFill>
                  <a:schemeClr val="tx1"/>
                </a:solidFill>
                <a:latin typeface="Cambria" panose="02040503050406030204" pitchFamily="18" charset="0"/>
                <a:ea typeface="+mn-ea"/>
              </a:rPr>
              <a:t>用例</a:t>
            </a:r>
            <a:r>
              <a:rPr lang="en-US" altLang="zh-CN" sz="2200" dirty="0">
                <a:solidFill>
                  <a:schemeClr val="tx1"/>
                </a:solidFill>
                <a:latin typeface="Cambria" panose="02040503050406030204" pitchFamily="18" charset="0"/>
                <a:ea typeface="+mn-ea"/>
              </a:rPr>
              <a:t>1</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测试用例标识</a:t>
            </a:r>
            <a:r>
              <a:rPr lang="en-US" altLang="zh-CN" sz="2200" dirty="0">
                <a:solidFill>
                  <a:schemeClr val="tx1"/>
                </a:solidFill>
                <a:latin typeface="Cambria" panose="02040503050406030204" pitchFamily="18" charset="0"/>
                <a:ea typeface="+mn-ea"/>
              </a:rPr>
              <a:t>】TU-ROBOT-MOVE-01</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前提条件</a:t>
            </a:r>
            <a:r>
              <a:rPr lang="en-US" altLang="zh-CN" sz="2200" dirty="0">
                <a:solidFill>
                  <a:schemeClr val="tx1"/>
                </a:solidFill>
                <a:latin typeface="Cambria" panose="02040503050406030204" pitchFamily="18" charset="0"/>
                <a:ea typeface="+mn-ea"/>
              </a:rPr>
              <a:t>】机器人与机载电脑有充足的电量。</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输入</a:t>
            </a:r>
            <a:r>
              <a:rPr lang="en-US" altLang="zh-CN" sz="2200" dirty="0">
                <a:solidFill>
                  <a:schemeClr val="tx1"/>
                </a:solidFill>
                <a:latin typeface="Cambria" panose="02040503050406030204" pitchFamily="18" charset="0"/>
                <a:ea typeface="+mn-ea"/>
              </a:rPr>
              <a:t>】通过脚本设置机器人的运动参数：</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vel_cmd.linear.x = 0.1</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vel_cmd.linear.y = 0</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vel_cmd.angular.z = 0</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期望输出</a:t>
            </a:r>
            <a:r>
              <a:rPr lang="en-US" altLang="zh-CN" sz="2200" dirty="0">
                <a:solidFill>
                  <a:schemeClr val="tx1"/>
                </a:solidFill>
                <a:latin typeface="Cambria" panose="02040503050406030204" pitchFamily="18" charset="0"/>
                <a:ea typeface="+mn-ea"/>
              </a:rPr>
              <a:t>】终端正常显示运动信息。</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成功标准</a:t>
            </a:r>
            <a:r>
              <a:rPr lang="en-US" altLang="zh-CN" sz="2200" dirty="0">
                <a:solidFill>
                  <a:schemeClr val="tx1"/>
                </a:solidFill>
                <a:latin typeface="Cambria" panose="02040503050406030204" pitchFamily="18" charset="0"/>
                <a:ea typeface="+mn-ea"/>
              </a:rPr>
              <a:t>】机器人向前以0.1m/s的速度运动。</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测试流程</a:t>
            </a:r>
            <a:r>
              <a:rPr lang="en-US" altLang="zh-CN" sz="2200" dirty="0">
                <a:solidFill>
                  <a:schemeClr val="tx1"/>
                </a:solidFill>
                <a:latin typeface="Cambria" panose="02040503050406030204" pitchFamily="18" charset="0"/>
                <a:ea typeface="+mn-ea"/>
              </a:rPr>
              <a:t>】</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按照输入修改运动单元测试脚本。</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执行脚本，并记录机器人行为。</a:t>
            </a:r>
            <a:endParaRPr lang="en-US" altLang="zh-CN" sz="2200" dirty="0">
              <a:solidFill>
                <a:schemeClr val="tx1"/>
              </a:solidFill>
              <a:latin typeface="Cambria" panose="02040503050406030204" pitchFamily="18" charset="0"/>
              <a:ea typeface="+mn-ea"/>
            </a:endParaRPr>
          </a:p>
          <a:p>
            <a:pPr marL="342900" lvl="1" indent="457200">
              <a:buNone/>
            </a:pPr>
            <a:r>
              <a:rPr lang="en-US" altLang="zh-CN" sz="2200" dirty="0">
                <a:solidFill>
                  <a:schemeClr val="tx1"/>
                </a:solidFill>
                <a:latin typeface="Cambria" panose="02040503050406030204" pitchFamily="18" charset="0"/>
                <a:ea typeface="+mn-ea"/>
              </a:rPr>
              <a:t>停止执行，观察并记录机器人是否正常停止。</a:t>
            </a:r>
            <a:endParaRPr lang="en-US" altLang="zh-CN" sz="2200" dirty="0">
              <a:solidFill>
                <a:schemeClr val="tx1"/>
              </a:solidFill>
              <a:latin typeface="Cambria" panose="02040503050406030204" pitchFamily="18" charset="0"/>
              <a:ea typeface="+mn-ea"/>
            </a:endParaRPr>
          </a:p>
          <a:p>
            <a:pPr marL="342900" lvl="1" indent="0">
              <a:buNone/>
            </a:pPr>
            <a:r>
              <a:rPr lang="en-US" altLang="zh-CN" sz="2200" dirty="0">
                <a:solidFill>
                  <a:schemeClr val="tx1"/>
                </a:solidFill>
                <a:latin typeface="Cambria" panose="02040503050406030204" pitchFamily="18" charset="0"/>
                <a:ea typeface="+mn-ea"/>
              </a:rPr>
              <a:t>【</a:t>
            </a:r>
            <a:r>
              <a:rPr lang="en-US" altLang="zh-CN" sz="2200" dirty="0">
                <a:solidFill>
                  <a:schemeClr val="tx1"/>
                </a:solidFill>
                <a:highlight>
                  <a:srgbClr val="FFFF00"/>
                </a:highlight>
                <a:latin typeface="Cambria" panose="02040503050406030204" pitchFamily="18" charset="0"/>
                <a:ea typeface="+mn-ea"/>
              </a:rPr>
              <a:t>假设和约束</a:t>
            </a:r>
            <a:r>
              <a:rPr lang="en-US" altLang="zh-CN" sz="2200" dirty="0">
                <a:solidFill>
                  <a:schemeClr val="tx1"/>
                </a:solidFill>
                <a:latin typeface="Cambria" panose="02040503050406030204" pitchFamily="18" charset="0"/>
                <a:ea typeface="+mn-ea"/>
              </a:rPr>
              <a:t>】无</a:t>
            </a:r>
            <a:endParaRPr lang="en-US" altLang="zh-CN" sz="2200" dirty="0">
              <a:solidFill>
                <a:schemeClr val="tx1"/>
              </a:solidFill>
              <a:latin typeface="Cambria" panose="02040503050406030204" pitchFamily="18" charset="0"/>
              <a:ea typeface="+mn-ea"/>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5" name="文本框 4"/>
          <p:cNvSpPr txBox="1"/>
          <p:nvPr/>
        </p:nvSpPr>
        <p:spPr>
          <a:xfrm>
            <a:off x="5440680" y="3192780"/>
            <a:ext cx="2837180" cy="558800"/>
          </a:xfrm>
          <a:prstGeom prst="rect">
            <a:avLst/>
          </a:prstGeom>
          <a:noFill/>
        </p:spPr>
        <p:txBody>
          <a:bodyPr wrap="square" rtlCol="0">
            <a:noAutofit/>
          </a:bodyPr>
          <a:p>
            <a:r>
              <a:rPr lang="zh-CN" altLang="en-US" sz="2800">
                <a:solidFill>
                  <a:srgbClr val="C00000"/>
                </a:solidFill>
              </a:rPr>
              <a:t>用例格式规范</a:t>
            </a:r>
            <a:endParaRPr lang="zh-CN" altLang="en-US" sz="280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需求、设计与测试</a:t>
            </a:r>
            <a:endParaRPr lang="en-US" altLang="zh-CN" dirty="0"/>
          </a:p>
          <a:p>
            <a:pPr>
              <a:lnSpc>
                <a:spcPct val="150000"/>
              </a:lnSpc>
            </a:pPr>
            <a:r>
              <a:rPr lang="zh-CN" altLang="en-US" dirty="0"/>
              <a:t>测试环境</a:t>
            </a:r>
            <a:endParaRPr lang="en-US" altLang="zh-CN" dirty="0"/>
          </a:p>
          <a:p>
            <a:pPr>
              <a:lnSpc>
                <a:spcPct val="150000"/>
              </a:lnSpc>
            </a:pPr>
            <a:r>
              <a:rPr lang="zh-CN" altLang="en-US" dirty="0"/>
              <a:t>测试计划</a:t>
            </a:r>
            <a:endParaRPr lang="en-US" altLang="ja-JP" dirty="0"/>
          </a:p>
          <a:p>
            <a:pPr>
              <a:lnSpc>
                <a:spcPct val="150000"/>
              </a:lnSpc>
            </a:pPr>
            <a:r>
              <a:rPr lang="zh-CN" altLang="en-US" dirty="0"/>
              <a:t>单元测试用例</a:t>
            </a:r>
            <a:endParaRPr lang="zh-CN" altLang="en-US" dirty="0"/>
          </a:p>
          <a:p>
            <a:pPr>
              <a:lnSpc>
                <a:spcPct val="150000"/>
              </a:lnSpc>
            </a:pPr>
            <a:r>
              <a:rPr lang="zh-CN" altLang="en-US" dirty="0"/>
              <a:t>测试结果与分析</a:t>
            </a:r>
            <a:endParaRPr lang="zh-CN" altLang="en-US" dirty="0"/>
          </a:p>
          <a:p>
            <a:pPr>
              <a:lnSpc>
                <a:spcPct val="150000"/>
              </a:lnSpc>
            </a:pPr>
            <a:r>
              <a:rPr lang="en-US" altLang="zh-CN" dirty="0"/>
              <a:t>gitlab</a:t>
            </a:r>
            <a:r>
              <a:rPr lang="zh-CN" altLang="en-US" dirty="0"/>
              <a:t>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单元测试用例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测试项目展示</a:t>
            </a:r>
            <a:r>
              <a:rPr lang="en-US" altLang="zh-CN" dirty="0"/>
              <a:t>--</a:t>
            </a:r>
            <a:r>
              <a:rPr lang="zh-CN" altLang="en-US" dirty="0"/>
              <a:t>机器人运动单元</a:t>
            </a:r>
            <a:endParaRPr lang="en-US" altLang="zh-CN" dirty="0"/>
          </a:p>
          <a:p>
            <a:pPr lvl="1"/>
            <a:r>
              <a:rPr lang="zh-CN" altLang="en-US" sz="1800" dirty="0">
                <a:solidFill>
                  <a:schemeClr val="tx1"/>
                </a:solidFill>
                <a:latin typeface="Cambria" panose="02040503050406030204" pitchFamily="18" charset="0"/>
                <a:ea typeface="+mn-ea"/>
              </a:rPr>
              <a:t>用例</a:t>
            </a:r>
            <a:r>
              <a:rPr lang="en-US" altLang="zh-CN" sz="1800" dirty="0">
                <a:solidFill>
                  <a:schemeClr val="tx1"/>
                </a:solidFill>
                <a:latin typeface="Cambria" panose="02040503050406030204" pitchFamily="18" charset="0"/>
                <a:ea typeface="+mn-ea"/>
              </a:rPr>
              <a:t>1</a:t>
            </a:r>
            <a:r>
              <a:rPr lang="zh-CN" altLang="en-US" sz="1800" dirty="0">
                <a:solidFill>
                  <a:schemeClr val="tx1"/>
                </a:solidFill>
                <a:latin typeface="Cambria" panose="02040503050406030204" pitchFamily="18" charset="0"/>
                <a:ea typeface="+mn-ea"/>
              </a:rPr>
              <a:t>的输入：</a:t>
            </a:r>
            <a:r>
              <a:rPr lang="en-US" altLang="zh-CN" sz="2200" dirty="0">
                <a:solidFill>
                  <a:schemeClr val="tx1"/>
                </a:solidFill>
                <a:latin typeface="Cambria" panose="02040503050406030204" pitchFamily="18" charset="0"/>
                <a:ea typeface="+mn-ea"/>
              </a:rPr>
              <a:t>			</a:t>
            </a:r>
            <a:endParaRPr lang="zh-CN" altLang="en-US" sz="2200" dirty="0">
              <a:solidFill>
                <a:schemeClr val="tx1"/>
              </a:solidFill>
              <a:latin typeface="Cambria" panose="02040503050406030204" pitchFamily="18" charset="0"/>
              <a:ea typeface="+mn-ea"/>
            </a:endParaRPr>
          </a:p>
          <a:p>
            <a:pPr lvl="2"/>
            <a:r>
              <a:rPr lang="en-US" altLang="zh-CN" sz="1800" dirty="0">
                <a:solidFill>
                  <a:schemeClr val="tx1"/>
                </a:solidFill>
                <a:latin typeface="Cambria" panose="02040503050406030204" pitchFamily="18" charset="0"/>
                <a:ea typeface="+mn-ea"/>
              </a:rPr>
              <a:t></a:t>
            </a:r>
            <a:r>
              <a:rPr lang="en-US" altLang="zh-CN" sz="1400" dirty="0">
                <a:solidFill>
                  <a:schemeClr val="tx1"/>
                </a:solidFill>
                <a:latin typeface="Cambria" panose="02040503050406030204" pitchFamily="18" charset="0"/>
                <a:ea typeface="+mn-ea"/>
              </a:rPr>
              <a:t>vel_cmd.linear.x = 0.1			</a:t>
            </a:r>
            <a:endParaRPr lang="en-US" altLang="zh-CN" sz="1400" dirty="0">
              <a:solidFill>
                <a:schemeClr val="tx1"/>
              </a:solidFill>
              <a:latin typeface="Cambria" panose="02040503050406030204" pitchFamily="18" charset="0"/>
              <a:ea typeface="+mn-ea"/>
            </a:endParaRPr>
          </a:p>
          <a:p>
            <a:pPr lvl="2"/>
            <a:r>
              <a:rPr lang="en-US" altLang="zh-CN" sz="1400" dirty="0">
                <a:solidFill>
                  <a:schemeClr val="tx1"/>
                </a:solidFill>
                <a:latin typeface="Cambria" panose="02040503050406030204" pitchFamily="18" charset="0"/>
                <a:ea typeface="+mn-ea"/>
              </a:rPr>
              <a:t>vel_cmd.linear.y = 0</a:t>
            </a:r>
            <a:endParaRPr lang="en-US" altLang="zh-CN" sz="1400" dirty="0">
              <a:solidFill>
                <a:schemeClr val="tx1"/>
              </a:solidFill>
              <a:latin typeface="Cambria" panose="02040503050406030204" pitchFamily="18" charset="0"/>
              <a:ea typeface="+mn-ea"/>
            </a:endParaRPr>
          </a:p>
          <a:p>
            <a:pPr lvl="2"/>
            <a:r>
              <a:rPr lang="en-US" altLang="zh-CN" sz="1400" dirty="0">
                <a:solidFill>
                  <a:schemeClr val="tx1"/>
                </a:solidFill>
                <a:latin typeface="Cambria" panose="02040503050406030204" pitchFamily="18" charset="0"/>
                <a:ea typeface="+mn-ea"/>
              </a:rPr>
              <a:t>vel_cmd.angular.z = 0</a:t>
            </a:r>
            <a:endParaRPr lang="en-US" altLang="zh-CN" sz="1400" dirty="0">
              <a:solidFill>
                <a:schemeClr val="tx1"/>
              </a:solidFill>
              <a:latin typeface="Cambria" panose="02040503050406030204" pitchFamily="18" charset="0"/>
              <a:ea typeface="+mn-ea"/>
            </a:endParaRPr>
          </a:p>
          <a:p>
            <a:pPr lvl="1" algn="l">
              <a:buClrTx/>
              <a:buSzTx/>
            </a:pPr>
            <a:r>
              <a:rPr lang="zh-CN" altLang="en-US" sz="1800" dirty="0">
                <a:solidFill>
                  <a:schemeClr val="tx1"/>
                </a:solidFill>
                <a:latin typeface="Cambria" panose="02040503050406030204" pitchFamily="18" charset="0"/>
                <a:ea typeface="+mn-ea"/>
              </a:rPr>
              <a:t>用例2的输入：</a:t>
            </a:r>
            <a:endParaRPr lang="zh-CN" altLang="en-US" sz="1800" dirty="0">
              <a:solidFill>
                <a:schemeClr val="tx1"/>
              </a:solidFill>
              <a:latin typeface="Cambria" panose="02040503050406030204" pitchFamily="18" charset="0"/>
              <a:ea typeface="+mn-ea"/>
            </a:endParaRPr>
          </a:p>
          <a:p>
            <a:pPr lvl="2" algn="l">
              <a:buClrTx/>
              <a:buSzTx/>
            </a:pPr>
            <a:r>
              <a:rPr lang="zh-CN" altLang="en-US" sz="1800" dirty="0">
                <a:solidFill>
                  <a:schemeClr val="tx1"/>
                </a:solidFill>
                <a:latin typeface="Cambria" panose="02040503050406030204" pitchFamily="18" charset="0"/>
                <a:ea typeface="+mn-ea"/>
              </a:rPr>
              <a:t></a:t>
            </a:r>
            <a:r>
              <a:rPr lang="zh-CN" altLang="en-US" sz="1400" dirty="0">
                <a:solidFill>
                  <a:schemeClr val="tx1"/>
                </a:solidFill>
                <a:latin typeface="Cambria" panose="02040503050406030204" pitchFamily="18" charset="0"/>
                <a:ea typeface="+mn-ea"/>
              </a:rPr>
              <a:t>vel_cmd.linear.x = 0</a:t>
            </a:r>
            <a:endParaRPr lang="zh-CN" altLang="en-US" sz="1400" dirty="0">
              <a:solidFill>
                <a:schemeClr val="tx1"/>
              </a:solidFill>
              <a:latin typeface="Cambria" panose="02040503050406030204" pitchFamily="18" charset="0"/>
              <a:ea typeface="+mn-ea"/>
            </a:endParaRPr>
          </a:p>
          <a:p>
            <a:pPr lvl="2" algn="l">
              <a:buClrTx/>
              <a:buSzTx/>
            </a:pPr>
            <a:r>
              <a:rPr lang="zh-CN" altLang="en-US" sz="1400" dirty="0">
                <a:solidFill>
                  <a:schemeClr val="tx1"/>
                </a:solidFill>
                <a:latin typeface="Cambria" panose="02040503050406030204" pitchFamily="18" charset="0"/>
                <a:ea typeface="+mn-ea"/>
              </a:rPr>
              <a:t>vel_cmd.linear.y = 0.3</a:t>
            </a:r>
            <a:endParaRPr lang="zh-CN" altLang="en-US" sz="1400" dirty="0">
              <a:solidFill>
                <a:schemeClr val="tx1"/>
              </a:solidFill>
              <a:latin typeface="Cambria" panose="02040503050406030204" pitchFamily="18" charset="0"/>
              <a:ea typeface="+mn-ea"/>
            </a:endParaRPr>
          </a:p>
          <a:p>
            <a:pPr lvl="2" algn="l">
              <a:buClrTx/>
              <a:buSzTx/>
            </a:pPr>
            <a:r>
              <a:rPr lang="zh-CN" altLang="en-US" sz="1400" dirty="0">
                <a:solidFill>
                  <a:schemeClr val="tx1"/>
                </a:solidFill>
                <a:latin typeface="Cambria" panose="02040503050406030204" pitchFamily="18" charset="0"/>
                <a:ea typeface="+mn-ea"/>
              </a:rPr>
              <a:t>vel_cmd.angular.z = 0</a:t>
            </a:r>
            <a:endParaRPr lang="zh-CN" altLang="en-US" sz="1400" dirty="0">
              <a:solidFill>
                <a:schemeClr val="tx1"/>
              </a:solidFill>
              <a:latin typeface="Cambria" panose="02040503050406030204" pitchFamily="18" charset="0"/>
              <a:ea typeface="+mn-ea"/>
            </a:endParaRPr>
          </a:p>
          <a:p>
            <a:pPr lvl="1" algn="l">
              <a:buClrTx/>
              <a:buSzTx/>
            </a:pPr>
            <a:r>
              <a:rPr lang="zh-CN" altLang="en-US" sz="1800" dirty="0">
                <a:solidFill>
                  <a:schemeClr val="tx1"/>
                </a:solidFill>
                <a:latin typeface="Cambria" panose="02040503050406030204" pitchFamily="18" charset="0"/>
                <a:ea typeface="+mn-ea"/>
              </a:rPr>
              <a:t>用例3的输入</a:t>
            </a:r>
            <a:endParaRPr lang="zh-CN" altLang="en-US" sz="1800" dirty="0">
              <a:solidFill>
                <a:schemeClr val="tx1"/>
              </a:solidFill>
              <a:latin typeface="Cambria" panose="02040503050406030204" pitchFamily="18" charset="0"/>
              <a:ea typeface="+mn-ea"/>
            </a:endParaRPr>
          </a:p>
          <a:p>
            <a:pPr lvl="2" algn="l">
              <a:buClrTx/>
              <a:buSzTx/>
            </a:pPr>
            <a:r>
              <a:rPr lang="zh-CN" altLang="en-US" sz="1800" dirty="0">
                <a:solidFill>
                  <a:schemeClr val="tx1"/>
                </a:solidFill>
                <a:latin typeface="Cambria" panose="02040503050406030204" pitchFamily="18" charset="0"/>
                <a:ea typeface="+mn-ea"/>
              </a:rPr>
              <a:t></a:t>
            </a:r>
            <a:r>
              <a:rPr lang="zh-CN" altLang="en-US" sz="1400" dirty="0">
                <a:solidFill>
                  <a:schemeClr val="tx1"/>
                </a:solidFill>
                <a:latin typeface="Cambria" panose="02040503050406030204" pitchFamily="18" charset="0"/>
                <a:ea typeface="+mn-ea"/>
              </a:rPr>
              <a:t>vel_cmd.linear.x = -0.2</a:t>
            </a:r>
            <a:endParaRPr lang="zh-CN" altLang="en-US" sz="1400" dirty="0">
              <a:solidFill>
                <a:schemeClr val="tx1"/>
              </a:solidFill>
              <a:latin typeface="Cambria" panose="02040503050406030204" pitchFamily="18" charset="0"/>
              <a:ea typeface="+mn-ea"/>
            </a:endParaRPr>
          </a:p>
          <a:p>
            <a:pPr lvl="2" algn="l">
              <a:buClrTx/>
              <a:buSzTx/>
            </a:pPr>
            <a:r>
              <a:rPr lang="zh-CN" altLang="en-US" sz="1400" dirty="0">
                <a:solidFill>
                  <a:schemeClr val="tx1"/>
                </a:solidFill>
                <a:latin typeface="Cambria" panose="02040503050406030204" pitchFamily="18" charset="0"/>
                <a:ea typeface="+mn-ea"/>
              </a:rPr>
              <a:t>vel_cmd.linear.y = 0.2</a:t>
            </a:r>
            <a:endParaRPr lang="zh-CN" altLang="en-US" sz="1400" dirty="0">
              <a:solidFill>
                <a:schemeClr val="tx1"/>
              </a:solidFill>
              <a:latin typeface="Cambria" panose="02040503050406030204" pitchFamily="18" charset="0"/>
              <a:ea typeface="+mn-ea"/>
            </a:endParaRPr>
          </a:p>
          <a:p>
            <a:pPr lvl="2" algn="l">
              <a:buClrTx/>
              <a:buSzTx/>
            </a:pPr>
            <a:r>
              <a:rPr lang="zh-CN" altLang="en-US" sz="1400" dirty="0">
                <a:solidFill>
                  <a:schemeClr val="tx1"/>
                </a:solidFill>
                <a:latin typeface="Cambria" panose="02040503050406030204" pitchFamily="18" charset="0"/>
                <a:ea typeface="+mn-ea"/>
              </a:rPr>
              <a:t>vel_cmd.angular.z = 0</a:t>
            </a:r>
            <a:endParaRPr lang="zh-CN" altLang="en-US" sz="1400" dirty="0">
              <a:solidFill>
                <a:schemeClr val="tx1"/>
              </a:solidFill>
              <a:latin typeface="Cambria" panose="02040503050406030204" pitchFamily="18" charset="0"/>
              <a:ea typeface="+mn-ea"/>
            </a:endParaRPr>
          </a:p>
          <a:p>
            <a:pPr marL="342900" lvl="1" indent="0">
              <a:buNone/>
            </a:pPr>
            <a:endParaRPr lang="en-US" altLang="zh-CN" sz="1400" dirty="0">
              <a:solidFill>
                <a:schemeClr val="tx1"/>
              </a:solidFill>
              <a:latin typeface="Cambria" panose="02040503050406030204" pitchFamily="18" charset="0"/>
              <a:ea typeface="+mn-ea"/>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5" name="文本框 4"/>
          <p:cNvSpPr txBox="1"/>
          <p:nvPr/>
        </p:nvSpPr>
        <p:spPr>
          <a:xfrm>
            <a:off x="4836160" y="4813935"/>
            <a:ext cx="2837180" cy="558800"/>
          </a:xfrm>
          <a:prstGeom prst="rect">
            <a:avLst/>
          </a:prstGeom>
          <a:noFill/>
        </p:spPr>
        <p:txBody>
          <a:bodyPr wrap="square" rtlCol="0">
            <a:noAutofit/>
          </a:bodyPr>
          <a:p>
            <a:r>
              <a:rPr lang="zh-CN" altLang="en-US" sz="2800">
                <a:solidFill>
                  <a:srgbClr val="C00000"/>
                </a:solidFill>
              </a:rPr>
              <a:t>覆盖</a:t>
            </a:r>
            <a:endParaRPr lang="zh-CN" altLang="en-US" sz="2800">
              <a:solidFill>
                <a:srgbClr val="C00000"/>
              </a:solidFill>
            </a:endParaRPr>
          </a:p>
        </p:txBody>
      </p:sp>
      <p:sp>
        <p:nvSpPr>
          <p:cNvPr id="7" name="文本框 6"/>
          <p:cNvSpPr txBox="1"/>
          <p:nvPr/>
        </p:nvSpPr>
        <p:spPr>
          <a:xfrm>
            <a:off x="4240530" y="2082165"/>
            <a:ext cx="3803650" cy="2306955"/>
          </a:xfrm>
          <a:prstGeom prst="rect">
            <a:avLst/>
          </a:prstGeom>
          <a:noFill/>
        </p:spPr>
        <p:txBody>
          <a:bodyPr wrap="square" rtlCol="0">
            <a:spAutoFit/>
          </a:bodyPr>
          <a:p>
            <a:r>
              <a:rPr lang="zh-CN" altLang="en-US"/>
              <a:t>用例</a:t>
            </a:r>
            <a:r>
              <a:rPr lang="en-US" altLang="zh-CN"/>
              <a:t>4</a:t>
            </a:r>
            <a:r>
              <a:rPr lang="zh-CN" altLang="en-US"/>
              <a:t>的输入</a:t>
            </a:r>
            <a:endParaRPr lang="zh-CN" altLang="en-US"/>
          </a:p>
          <a:p>
            <a:pPr indent="457200"/>
            <a:r>
              <a:rPr lang="zh-CN" altLang="en-US"/>
              <a:t>vel_cmd.linear.x = 0</a:t>
            </a:r>
            <a:endParaRPr lang="zh-CN" altLang="en-US"/>
          </a:p>
          <a:p>
            <a:pPr indent="457200"/>
            <a:r>
              <a:rPr lang="zh-CN" altLang="en-US"/>
              <a:t>vel_cmd.linear.y = 0</a:t>
            </a:r>
            <a:endParaRPr lang="zh-CN" altLang="en-US"/>
          </a:p>
          <a:p>
            <a:pPr indent="457200"/>
            <a:r>
              <a:rPr lang="zh-CN" altLang="en-US"/>
              <a:t>vel_cmd.angular.z = 0.1</a:t>
            </a:r>
            <a:endParaRPr lang="zh-CN" altLang="en-US"/>
          </a:p>
          <a:p>
            <a:r>
              <a:rPr lang="zh-CN" altLang="en-US"/>
              <a:t>用例</a:t>
            </a:r>
            <a:r>
              <a:rPr lang="en-US" altLang="zh-CN"/>
              <a:t>5</a:t>
            </a:r>
            <a:r>
              <a:rPr lang="zh-CN" altLang="en-US"/>
              <a:t>的输入</a:t>
            </a:r>
            <a:endParaRPr lang="zh-CN" altLang="en-US"/>
          </a:p>
          <a:p>
            <a:pPr indent="457200"/>
            <a:r>
              <a:rPr lang="zh-CN" altLang="en-US"/>
              <a:t>vel_cmd.linear.x = 0</a:t>
            </a:r>
            <a:endParaRPr lang="zh-CN" altLang="en-US"/>
          </a:p>
          <a:p>
            <a:pPr indent="457200"/>
            <a:r>
              <a:rPr lang="zh-CN" altLang="en-US"/>
              <a:t>vel_cmd.linear.y = 0.3</a:t>
            </a:r>
            <a:endParaRPr lang="zh-CN" altLang="en-US"/>
          </a:p>
          <a:p>
            <a:pPr indent="457200"/>
            <a:r>
              <a:rPr lang="zh-CN" altLang="en-US"/>
              <a:t>vel_cmd.angular.z = 0.1</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单元测试用例</a:t>
            </a:r>
            <a:endParaRPr lang="zh-CN" altLang="en-US" dirty="0"/>
          </a:p>
        </p:txBody>
      </p:sp>
      <p:sp>
        <p:nvSpPr>
          <p:cNvPr id="3" name="内容占位符 2"/>
          <p:cNvSpPr>
            <a:spLocks noGrp="1"/>
          </p:cNvSpPr>
          <p:nvPr>
            <p:ph idx="1"/>
          </p:nvPr>
        </p:nvSpPr>
        <p:spPr/>
        <p:txBody>
          <a:bodyPr>
            <a:normAutofit lnSpcReduction="20000"/>
          </a:bodyPr>
          <a:lstStyle/>
          <a:p>
            <a:r>
              <a:rPr lang="zh-CN" altLang="en-US" dirty="0"/>
              <a:t>测试项目展示</a:t>
            </a:r>
            <a:r>
              <a:rPr lang="en-US" altLang="zh-CN" dirty="0"/>
              <a:t>--</a:t>
            </a:r>
            <a:r>
              <a:rPr lang="zh-CN" altLang="en-US" dirty="0"/>
              <a:t>后端启动服务接口</a:t>
            </a:r>
            <a:endParaRPr lang="en-US" altLang="zh-CN" dirty="0"/>
          </a:p>
          <a:p>
            <a:pPr lvl="1"/>
            <a:r>
              <a:rPr lang="zh-CN" altLang="en-US" sz="2400" dirty="0">
                <a:solidFill>
                  <a:schemeClr val="tx1"/>
                </a:solidFill>
                <a:latin typeface="Cambria" panose="02040503050406030204" pitchFamily="18" charset="0"/>
                <a:ea typeface="+mn-ea"/>
              </a:rPr>
              <a:t>用例</a:t>
            </a:r>
            <a:r>
              <a:rPr lang="en-US" altLang="zh-CN" sz="2400" dirty="0">
                <a:solidFill>
                  <a:schemeClr val="tx1"/>
                </a:solidFill>
                <a:latin typeface="Cambria" panose="02040503050406030204" pitchFamily="18" charset="0"/>
                <a:ea typeface="+mn-ea"/>
              </a:rPr>
              <a:t>2</a:t>
            </a:r>
            <a:endParaRPr lang="en-US" altLang="zh-CN" sz="240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【测试用例标识】TU-BACK-ServiceInit-02</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【前提条件】</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数据库中存在一个名为’room’的地图，但不含任何航点。</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【输入】POST中含’room’的id。</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【期望输出】</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状态码：400</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消息：所选地图不包含航点。</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数据：null</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【成功标准】得到期望输出，正确处理异常。</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【测试流程】</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按前提条件部署数据库。</a:t>
            </a:r>
            <a:endParaRPr lang="en-US" altLang="zh-CN" sz="1960" dirty="0">
              <a:solidFill>
                <a:schemeClr val="tx1"/>
              </a:solidFill>
              <a:latin typeface="Cambria" panose="02040503050406030204" pitchFamily="18" charset="0"/>
              <a:ea typeface="+mn-ea"/>
            </a:endParaRPr>
          </a:p>
          <a:p>
            <a:pPr marL="685800" lvl="2" indent="457200">
              <a:buNone/>
            </a:pPr>
            <a:r>
              <a:rPr lang="en-US" altLang="zh-CN" sz="1960" dirty="0">
                <a:solidFill>
                  <a:schemeClr val="tx1"/>
                </a:solidFill>
                <a:latin typeface="Cambria" panose="02040503050406030204" pitchFamily="18" charset="0"/>
                <a:ea typeface="+mn-ea"/>
              </a:rPr>
              <a:t>启动测试并查看结果。</a:t>
            </a:r>
            <a:endParaRPr lang="en-US" altLang="zh-CN" sz="1960" dirty="0">
              <a:solidFill>
                <a:schemeClr val="tx1"/>
              </a:solidFill>
              <a:latin typeface="Cambria" panose="02040503050406030204" pitchFamily="18" charset="0"/>
              <a:ea typeface="+mn-ea"/>
            </a:endParaRPr>
          </a:p>
          <a:p>
            <a:pPr marL="685800" lvl="2" indent="0">
              <a:buNone/>
            </a:pPr>
            <a:r>
              <a:rPr lang="en-US" altLang="zh-CN" sz="1960" dirty="0">
                <a:solidFill>
                  <a:schemeClr val="tx1"/>
                </a:solidFill>
                <a:latin typeface="Cambria" panose="02040503050406030204" pitchFamily="18" charset="0"/>
                <a:ea typeface="+mn-ea"/>
              </a:rPr>
              <a:t>【假设和约束】TU-BACK-MarkSave</a:t>
            </a:r>
            <a:endParaRPr lang="en-US" altLang="zh-CN" sz="1960" dirty="0">
              <a:solidFill>
                <a:schemeClr val="tx1"/>
              </a:solidFill>
              <a:latin typeface="Cambria" panose="02040503050406030204" pitchFamily="18" charset="0"/>
              <a:ea typeface="+mn-ea"/>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6" name="文本框 5"/>
          <p:cNvSpPr txBox="1"/>
          <p:nvPr/>
        </p:nvSpPr>
        <p:spPr>
          <a:xfrm>
            <a:off x="5407660" y="3327400"/>
            <a:ext cx="2995295" cy="521970"/>
          </a:xfrm>
          <a:prstGeom prst="rect">
            <a:avLst/>
          </a:prstGeom>
          <a:noFill/>
        </p:spPr>
        <p:txBody>
          <a:bodyPr wrap="square" rtlCol="0">
            <a:spAutoFit/>
          </a:bodyPr>
          <a:p>
            <a:r>
              <a:rPr lang="zh-CN" altLang="en-US" sz="2800">
                <a:solidFill>
                  <a:srgbClr val="FF0000"/>
                </a:solidFill>
              </a:rPr>
              <a:t>要考虑异常情况</a:t>
            </a:r>
            <a:endParaRPr lang="zh-CN" altLang="en-US" sz="2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单元测试用例</a:t>
            </a:r>
            <a:endParaRPr lang="zh-CN" altLang="en-US" dirty="0"/>
          </a:p>
        </p:txBody>
      </p:sp>
      <p:sp>
        <p:nvSpPr>
          <p:cNvPr id="3" name="内容占位符 2"/>
          <p:cNvSpPr>
            <a:spLocks noGrp="1"/>
          </p:cNvSpPr>
          <p:nvPr>
            <p:ph idx="1"/>
          </p:nvPr>
        </p:nvSpPr>
        <p:spPr/>
        <p:txBody>
          <a:bodyPr>
            <a:normAutofit/>
          </a:bodyPr>
          <a:lstStyle/>
          <a:p>
            <a:r>
              <a:rPr lang="zh-CN" altLang="en-US" dirty="0"/>
              <a:t>测试项目展示</a:t>
            </a:r>
            <a:r>
              <a:rPr lang="en-US" altLang="zh-CN" dirty="0"/>
              <a:t>--</a:t>
            </a:r>
            <a:r>
              <a:rPr lang="zh-CN" altLang="en-US" dirty="0"/>
              <a:t>前端启动服务接口</a:t>
            </a:r>
            <a:endParaRPr lang="en-US" altLang="zh-CN" dirty="0"/>
          </a:p>
          <a:p>
            <a:pPr lvl="1"/>
            <a:r>
              <a:rPr lang="zh-CN" altLang="en-US" sz="2400" dirty="0">
                <a:solidFill>
                  <a:schemeClr val="tx1"/>
                </a:solidFill>
                <a:latin typeface="Cambria" panose="02040503050406030204" pitchFamily="18" charset="0"/>
                <a:ea typeface="+mn-ea"/>
              </a:rPr>
              <a:t>对主页面的测试</a:t>
            </a:r>
            <a:endParaRPr lang="zh-CN" altLang="en-US" sz="24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点击系统升级</a:t>
            </a:r>
            <a:endParaRPr lang="zh-CN" altLang="en-US"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点击恢复出厂设置</a:t>
            </a:r>
            <a:endParaRPr lang="zh-CN" altLang="en-US"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关于我们</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按钮</a:t>
            </a:r>
            <a:endParaRPr lang="zh-CN" altLang="en-US"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帮助</a:t>
            </a:r>
            <a:r>
              <a:rPr lang="en-US" altLang="zh-CN" sz="2000" dirty="0">
                <a:solidFill>
                  <a:schemeClr val="tx1"/>
                </a:solidFill>
                <a:latin typeface="Cambria" panose="02040503050406030204" pitchFamily="18" charset="0"/>
                <a:ea typeface="+mn-ea"/>
              </a:rPr>
              <a:t>”</a:t>
            </a:r>
            <a:endParaRPr lang="en-US" altLang="zh-CN"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首页</a:t>
            </a:r>
            <a:r>
              <a:rPr lang="en-US" altLang="zh-CN" sz="2000" dirty="0">
                <a:solidFill>
                  <a:schemeClr val="tx1"/>
                </a:solidFill>
                <a:latin typeface="Cambria" panose="02040503050406030204" pitchFamily="18" charset="0"/>
                <a:ea typeface="+mn-ea"/>
              </a:rPr>
              <a:t>”</a:t>
            </a:r>
            <a:endParaRPr lang="en-US" altLang="zh-CN"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配置模式</a:t>
            </a:r>
            <a:r>
              <a:rPr lang="en-US" altLang="zh-CN" sz="2000" dirty="0">
                <a:solidFill>
                  <a:schemeClr val="tx1"/>
                </a:solidFill>
                <a:latin typeface="Cambria" panose="02040503050406030204" pitchFamily="18" charset="0"/>
                <a:ea typeface="+mn-ea"/>
              </a:rPr>
              <a:t>”</a:t>
            </a:r>
            <a:endParaRPr lang="en-US" altLang="zh-CN" sz="2000" dirty="0">
              <a:solidFill>
                <a:schemeClr val="tx1"/>
              </a:solidFill>
              <a:latin typeface="Cambria" panose="02040503050406030204" pitchFamily="18" charset="0"/>
              <a:ea typeface="+mn-ea"/>
            </a:endParaRPr>
          </a:p>
          <a:p>
            <a:pPr lvl="2"/>
            <a:r>
              <a:rPr lang="zh-CN" altLang="en-US" sz="2000" dirty="0">
                <a:solidFill>
                  <a:schemeClr val="tx1"/>
                </a:solidFill>
                <a:latin typeface="Cambria" panose="02040503050406030204" pitchFamily="18" charset="0"/>
                <a:ea typeface="+mn-ea"/>
              </a:rPr>
              <a:t>点击</a:t>
            </a:r>
            <a:r>
              <a:rPr lang="en-US" altLang="zh-CN" sz="2000" dirty="0">
                <a:solidFill>
                  <a:schemeClr val="tx1"/>
                </a:solidFill>
                <a:latin typeface="Cambria" panose="02040503050406030204" pitchFamily="18" charset="0"/>
                <a:ea typeface="+mn-ea"/>
              </a:rPr>
              <a:t>“</a:t>
            </a:r>
            <a:r>
              <a:rPr lang="zh-CN" altLang="en-US" sz="2000" dirty="0">
                <a:solidFill>
                  <a:schemeClr val="tx1"/>
                </a:solidFill>
                <a:latin typeface="Cambria" panose="02040503050406030204" pitchFamily="18" charset="0"/>
                <a:ea typeface="+mn-ea"/>
              </a:rPr>
              <a:t>服务模式</a:t>
            </a:r>
            <a:r>
              <a:rPr lang="en-US" altLang="zh-CN" sz="2000" dirty="0">
                <a:solidFill>
                  <a:schemeClr val="tx1"/>
                </a:solidFill>
                <a:latin typeface="Cambria" panose="02040503050406030204" pitchFamily="18" charset="0"/>
                <a:ea typeface="+mn-ea"/>
              </a:rPr>
              <a:t>”</a:t>
            </a:r>
            <a:endParaRPr lang="en-US" altLang="zh-CN" sz="2000" dirty="0">
              <a:solidFill>
                <a:schemeClr val="tx1"/>
              </a:solidFill>
              <a:latin typeface="Cambria" panose="02040503050406030204" pitchFamily="18" charset="0"/>
              <a:ea typeface="+mn-ea"/>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6" name="文本框 5"/>
          <p:cNvSpPr txBox="1"/>
          <p:nvPr/>
        </p:nvSpPr>
        <p:spPr>
          <a:xfrm>
            <a:off x="5407660" y="3327400"/>
            <a:ext cx="2995295" cy="521970"/>
          </a:xfrm>
          <a:prstGeom prst="rect">
            <a:avLst/>
          </a:prstGeom>
          <a:noFill/>
        </p:spPr>
        <p:txBody>
          <a:bodyPr wrap="square" rtlCol="0">
            <a:spAutoFit/>
          </a:bodyPr>
          <a:p>
            <a:r>
              <a:rPr lang="zh-CN" altLang="en-US" sz="2800">
                <a:solidFill>
                  <a:srgbClr val="FF0000"/>
                </a:solidFill>
              </a:rPr>
              <a:t>覆盖所有分支</a:t>
            </a:r>
            <a:endParaRPr lang="zh-CN" altLang="en-US" sz="28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gn="l">
              <a:lnSpc>
                <a:spcPct val="150000"/>
              </a:lnSpc>
              <a:buClrTx/>
              <a:buSzTx/>
            </a:pPr>
            <a:r>
              <a:rPr lang="zh-CN" altLang="en-US" dirty="0">
                <a:solidFill>
                  <a:schemeClr val="bg1">
                    <a:lumMod val="65000"/>
                  </a:schemeClr>
                </a:solidFill>
              </a:rPr>
              <a:t>需求、设计与测试</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测试环境</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测试计划</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单元测试用例</a:t>
            </a:r>
            <a:endParaRPr lang="zh-CN" altLang="en-US" dirty="0">
              <a:solidFill>
                <a:schemeClr val="bg1">
                  <a:lumMod val="65000"/>
                </a:schemeClr>
              </a:solidFill>
            </a:endParaRPr>
          </a:p>
          <a:p>
            <a:pPr algn="l">
              <a:lnSpc>
                <a:spcPct val="150000"/>
              </a:lnSpc>
              <a:buClrTx/>
              <a:buSzTx/>
            </a:pPr>
            <a:r>
              <a:rPr lang="zh-CN" altLang="en-US" dirty="0"/>
              <a:t>测试结果与分析</a:t>
            </a:r>
            <a:endParaRPr lang="zh-CN" altLang="en-US" dirty="0"/>
          </a:p>
          <a:p>
            <a:pPr algn="l">
              <a:lnSpc>
                <a:spcPct val="150000"/>
              </a:lnSpc>
              <a:buClrTx/>
              <a:buSzTx/>
            </a:pPr>
            <a:r>
              <a:rPr lang="zh-CN" altLang="en-US" dirty="0">
                <a:solidFill>
                  <a:schemeClr val="bg1">
                    <a:lumMod val="65000"/>
                  </a:schemeClr>
                </a:solidFill>
              </a:rPr>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总体评价</a:t>
            </a:r>
            <a:endParaRPr lang="zh-CN" altLang="en-US" dirty="0"/>
          </a:p>
          <a:p>
            <a:pPr lvl="1"/>
            <a:r>
              <a:rPr lang="zh-CN" altLang="en-US" sz="2200" dirty="0"/>
              <a:t>大部分测试通过，后端暂未发现问题。</a:t>
            </a:r>
            <a:endParaRPr lang="zh-CN" altLang="en-US" sz="2200" dirty="0"/>
          </a:p>
          <a:p>
            <a:pPr lvl="1"/>
            <a:r>
              <a:rPr lang="zh-CN" altLang="en-US" sz="2200" dirty="0"/>
              <a:t>机器人部分硬件设施存在问题，前端存在跳转问题。</a:t>
            </a:r>
            <a:endParaRPr lang="zh-CN" altLang="en-US" sz="2200" dirty="0"/>
          </a:p>
          <a:p>
            <a:pPr marL="685800" lvl="2"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5" name="图片 -2147482621"/>
          <p:cNvPicPr>
            <a:picLocks noChangeAspect="1"/>
          </p:cNvPicPr>
          <p:nvPr>
            <p:custDataLst>
              <p:tags r:id="rId1"/>
            </p:custDataLst>
          </p:nvPr>
        </p:nvPicPr>
        <p:blipFill>
          <a:blip r:embed="rId2"/>
          <a:stretch>
            <a:fillRect/>
          </a:stretch>
        </p:blipFill>
        <p:spPr>
          <a:xfrm>
            <a:off x="628650" y="2799715"/>
            <a:ext cx="3206750" cy="1940560"/>
          </a:xfrm>
          <a:prstGeom prst="rect">
            <a:avLst/>
          </a:prstGeom>
          <a:noFill/>
          <a:ln w="9525">
            <a:noFill/>
          </a:ln>
        </p:spPr>
      </p:pic>
      <p:pic>
        <p:nvPicPr>
          <p:cNvPr id="6" name="图片 -2147482620"/>
          <p:cNvPicPr>
            <a:picLocks noChangeAspect="1"/>
          </p:cNvPicPr>
          <p:nvPr>
            <p:custDataLst>
              <p:tags r:id="rId3"/>
            </p:custDataLst>
          </p:nvPr>
        </p:nvPicPr>
        <p:blipFill>
          <a:blip r:embed="rId4"/>
          <a:stretch>
            <a:fillRect/>
          </a:stretch>
        </p:blipFill>
        <p:spPr>
          <a:xfrm>
            <a:off x="4059555" y="2917825"/>
            <a:ext cx="2704465" cy="1822450"/>
          </a:xfrm>
          <a:prstGeom prst="rect">
            <a:avLst/>
          </a:prstGeom>
          <a:noFill/>
          <a:ln w="9525">
            <a:noFill/>
          </a:ln>
        </p:spPr>
      </p:pic>
      <p:pic>
        <p:nvPicPr>
          <p:cNvPr id="7" name="图片 -2147482619"/>
          <p:cNvPicPr>
            <a:picLocks noChangeAspect="1"/>
          </p:cNvPicPr>
          <p:nvPr>
            <p:custDataLst>
              <p:tags r:id="rId5"/>
            </p:custDataLst>
          </p:nvPr>
        </p:nvPicPr>
        <p:blipFill>
          <a:blip r:embed="rId6"/>
          <a:stretch>
            <a:fillRect/>
          </a:stretch>
        </p:blipFill>
        <p:spPr>
          <a:xfrm>
            <a:off x="773430" y="4883785"/>
            <a:ext cx="3286125" cy="1974215"/>
          </a:xfrm>
          <a:prstGeom prst="rect">
            <a:avLst/>
          </a:prstGeom>
          <a:noFill/>
          <a:ln w="9525">
            <a:noFill/>
          </a:ln>
        </p:spPr>
      </p:pic>
      <p:pic>
        <p:nvPicPr>
          <p:cNvPr id="8" name="图片 -2147482618"/>
          <p:cNvPicPr>
            <a:picLocks noChangeAspect="1"/>
          </p:cNvPicPr>
          <p:nvPr>
            <p:custDataLst>
              <p:tags r:id="rId7"/>
            </p:custDataLst>
          </p:nvPr>
        </p:nvPicPr>
        <p:blipFill>
          <a:blip r:embed="rId8"/>
          <a:stretch>
            <a:fillRect/>
          </a:stretch>
        </p:blipFill>
        <p:spPr>
          <a:xfrm>
            <a:off x="4059555" y="4883785"/>
            <a:ext cx="3297555" cy="19812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环境影响</a:t>
            </a:r>
            <a:endParaRPr lang="zh-CN" altLang="en-US" dirty="0"/>
          </a:p>
          <a:p>
            <a:pPr lvl="1"/>
            <a:r>
              <a:rPr lang="zh-CN" altLang="en-US" sz="2200" dirty="0"/>
              <a:t>机器人测试</a:t>
            </a:r>
            <a:endParaRPr lang="zh-CN" altLang="en-US" sz="2200" dirty="0"/>
          </a:p>
          <a:p>
            <a:pPr lvl="2"/>
            <a:r>
              <a:rPr lang="zh-CN" altLang="en-US" sz="2000" dirty="0"/>
              <a:t>机器人的测试环境为机器人实验室(北航新主楼G1027)，操作环境基本相同，但可能无法测出特殊地形对机器人各功能的影响。</a:t>
            </a:r>
            <a:endParaRPr lang="zh-CN" altLang="en-US" sz="2000" dirty="0"/>
          </a:p>
          <a:p>
            <a:pPr lvl="1"/>
            <a:r>
              <a:rPr lang="zh-CN" altLang="en-US" sz="2200" dirty="0"/>
              <a:t>系统服务端</a:t>
            </a:r>
            <a:endParaRPr lang="zh-CN" altLang="en-US" sz="2200" dirty="0"/>
          </a:p>
          <a:p>
            <a:pPr lvl="2"/>
            <a:r>
              <a:rPr lang="zh-CN" altLang="en-US" sz="2000" dirty="0"/>
              <a:t>系统服务器端的测试环境与最终操作环境相同。</a:t>
            </a:r>
            <a:endParaRPr lang="zh-CN" altLang="en-US" sz="2000" dirty="0"/>
          </a:p>
          <a:p>
            <a:pPr lvl="1"/>
            <a:r>
              <a:rPr lang="zh-CN" altLang="en-US" sz="2200" dirty="0"/>
              <a:t>用户界面</a:t>
            </a:r>
            <a:endParaRPr lang="zh-CN" altLang="en-US" sz="2200" dirty="0"/>
          </a:p>
          <a:p>
            <a:pPr lvl="2"/>
            <a:r>
              <a:rPr lang="en-US" altLang="zh-CN" sz="2000" dirty="0"/>
              <a:t>用户界面采用的测试框架为Jest，虚拟化JavaScript环境，模拟浏览器进行测试。可能带来的影响为不能获得真实条件下各请求的相应时间。</a:t>
            </a:r>
            <a:endParaRPr lang="en-US" altLang="zh-CN" sz="2000"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问题测试项：手柄单元</a:t>
            </a:r>
            <a:endParaRPr lang="zh-CN" altLang="en-US"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5" name="表格 4"/>
          <p:cNvGraphicFramePr/>
          <p:nvPr>
            <p:custDataLst>
              <p:tags r:id="rId1"/>
            </p:custDataLst>
          </p:nvPr>
        </p:nvGraphicFramePr>
        <p:xfrm>
          <a:off x="1257935" y="2053590"/>
          <a:ext cx="6941820" cy="4197350"/>
        </p:xfrm>
        <a:graphic>
          <a:graphicData uri="http://schemas.openxmlformats.org/drawingml/2006/table">
            <a:tbl>
              <a:tblPr firstRow="1" lastRow="1">
                <a:tableStyleId>{77D5D866-21FD-475E-8EC7-EAEDDA05492D}</a:tableStyleId>
              </a:tblPr>
              <a:tblGrid>
                <a:gridCol w="1933575"/>
                <a:gridCol w="5008245"/>
              </a:tblGrid>
              <a:tr h="763270">
                <a:tc>
                  <a:txBody>
                    <a:bodyPr/>
                    <a:p>
                      <a:pPr indent="0" algn="ctr">
                        <a:buNone/>
                      </a:pPr>
                      <a:r>
                        <a:rPr lang="en-US" sz="1800"/>
                        <a:t>具体问题描述</a:t>
                      </a:r>
                      <a:endParaRPr lang="en-US" altLang="en-US" sz="1800"/>
                    </a:p>
                  </a:txBody>
                  <a:tcPr marL="68580" marR="68580" marT="0" marB="0" vert="horz" anchor="ctr" anchorCtr="0"/>
                </a:tc>
                <a:tc>
                  <a:txBody>
                    <a:bodyPr/>
                    <a:p>
                      <a:pPr indent="0">
                        <a:buNone/>
                      </a:pPr>
                      <a:r>
                        <a:rPr lang="en-US" sz="1800"/>
                        <a:t>用手柄下达指令时有时会出现机器人反应延迟很严重，有时接收不到指令，或结束发送指令后机器人仍运动。</a:t>
                      </a:r>
                      <a:endParaRPr lang="en-US" altLang="en-US" sz="1800"/>
                    </a:p>
                  </a:txBody>
                  <a:tcPr marL="68580" marR="68580" marT="0" marB="0" vert="horz" anchor="ctr" anchorCtr="0"/>
                </a:tc>
              </a:tr>
              <a:tr h="763270">
                <a:tc>
                  <a:txBody>
                    <a:bodyPr/>
                    <a:p>
                      <a:pPr indent="0" algn="ctr">
                        <a:buNone/>
                      </a:pPr>
                      <a:r>
                        <a:rPr lang="en-US" sz="1800"/>
                        <a:t>影响</a:t>
                      </a:r>
                      <a:endParaRPr lang="en-US" altLang="en-US" sz="1800"/>
                    </a:p>
                  </a:txBody>
                  <a:tcPr marL="68580" marR="68580" marT="0" marB="0" vert="horz" anchor="ctr" anchorCtr="0"/>
                </a:tc>
                <a:tc>
                  <a:txBody>
                    <a:bodyPr/>
                    <a:p>
                      <a:pPr indent="0">
                        <a:buNone/>
                      </a:pPr>
                      <a:r>
                        <a:rPr lang="en-US" sz="1800"/>
                        <a:t>在当前版本中，建图时需要采用手柄，因此该问题会对当前版本的建图功能产生一定影响。</a:t>
                      </a:r>
                      <a:endParaRPr lang="en-US" altLang="en-US" sz="1800"/>
                    </a:p>
                  </a:txBody>
                  <a:tcPr marL="68580" marR="68580" marT="0" marB="0" vert="horz" anchor="ctr" anchorCtr="0"/>
                </a:tc>
              </a:tr>
              <a:tr h="762635">
                <a:tc>
                  <a:txBody>
                    <a:bodyPr/>
                    <a:p>
                      <a:pPr indent="0" algn="ctr">
                        <a:buNone/>
                      </a:pPr>
                      <a:r>
                        <a:rPr lang="en-US" sz="1800"/>
                        <a:t>可行的解决方案</a:t>
                      </a:r>
                      <a:endParaRPr lang="en-US" altLang="en-US" sz="1800"/>
                    </a:p>
                  </a:txBody>
                  <a:tcPr marL="68580" marR="68580" marT="0" marB="0" vert="horz" anchor="ctr" anchorCtr="0"/>
                </a:tc>
                <a:tc>
                  <a:txBody>
                    <a:bodyPr/>
                    <a:p>
                      <a:pPr indent="0">
                        <a:buNone/>
                      </a:pPr>
                      <a:r>
                        <a:rPr lang="en-US" sz="1800"/>
                        <a:t>检查机器人和手柄固件，检测系统中的手柄建图脚本，找到问题所在并进行修复。使用键盘输入方式控制机器人运动</a:t>
                      </a:r>
                      <a:endParaRPr lang="en-US" altLang="en-US" sz="1800"/>
                    </a:p>
                  </a:txBody>
                  <a:tcPr marL="68580" marR="68580" marT="0" marB="0" vert="horz" anchor="ctr" anchorCtr="0"/>
                </a:tc>
              </a:tr>
              <a:tr h="763270">
                <a:tc>
                  <a:txBody>
                    <a:bodyPr/>
                    <a:p>
                      <a:pPr indent="0" algn="ctr">
                        <a:buNone/>
                      </a:pPr>
                      <a:r>
                        <a:rPr lang="en-US" sz="1800"/>
                        <a:t>回归测试1</a:t>
                      </a:r>
                      <a:endParaRPr lang="en-US" altLang="en-US" sz="1800"/>
                    </a:p>
                  </a:txBody>
                  <a:tcPr marL="68580" marR="68580" marT="0" marB="0" vert="horz" anchor="ctr" anchorCtr="0"/>
                </a:tc>
                <a:tc>
                  <a:txBody>
                    <a:bodyPr/>
                    <a:p>
                      <a:pPr indent="0">
                        <a:buNone/>
                      </a:pPr>
                      <a:r>
                        <a:rPr lang="en-US" sz="1800"/>
                        <a:t>由于实验室硬件环境原因，采用键盘输入方式控制机器人运动</a:t>
                      </a:r>
                      <a:endParaRPr lang="en-US" altLang="en-US" sz="1800"/>
                    </a:p>
                  </a:txBody>
                  <a:tcPr marL="68580" marR="68580" marT="0" marB="0" vert="horz" anchor="ctr" anchorCtr="0"/>
                </a:tc>
              </a:tr>
              <a:tr h="1144905">
                <a:tc>
                  <a:txBody>
                    <a:bodyPr/>
                    <a:p>
                      <a:pPr indent="0" algn="ctr">
                        <a:buNone/>
                      </a:pPr>
                      <a:r>
                        <a:rPr lang="en-US" sz="1800"/>
                        <a:t>分析1</a:t>
                      </a:r>
                      <a:endParaRPr lang="en-US" altLang="en-US" sz="1800"/>
                    </a:p>
                  </a:txBody>
                  <a:tcPr marL="68580" marR="68580" marT="0" marB="0" vert="horz" anchor="ctr" anchorCtr="0"/>
                </a:tc>
                <a:tc>
                  <a:txBody>
                    <a:bodyPr/>
                    <a:p>
                      <a:pPr indent="0">
                        <a:buNone/>
                      </a:pPr>
                      <a:r>
                        <a:rPr lang="en-US" sz="1800"/>
                        <a:t>手柄可能也存在信号输出不稳定的问题。后续将考虑修改手柄单元的缓冲区与消息队列大小参数来尝试将问题解决。目前的解决方案是采用新手柄，或者直接使用键盘输入控制运动，这样能保证绝大多数情况不出现问题。</a:t>
                      </a:r>
                      <a:endParaRPr lang="en-US" altLang="en-US" sz="1800"/>
                    </a:p>
                  </a:txBody>
                  <a:tcPr marL="68580" marR="68580" marT="0" marB="0" vert="horz" anchor="ctr" anchorCtr="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问题测试项：摄像头单元</a:t>
            </a:r>
            <a:endParaRPr lang="zh-CN" altLang="en-US"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5" name="表格 4"/>
          <p:cNvGraphicFramePr/>
          <p:nvPr>
            <p:custDataLst>
              <p:tags r:id="rId1"/>
            </p:custDataLst>
          </p:nvPr>
        </p:nvGraphicFramePr>
        <p:xfrm>
          <a:off x="1257935" y="2053590"/>
          <a:ext cx="6941820" cy="3368040"/>
        </p:xfrm>
        <a:graphic>
          <a:graphicData uri="http://schemas.openxmlformats.org/drawingml/2006/table">
            <a:tbl>
              <a:tblPr firstRow="1" lastRow="1">
                <a:tableStyleId>{77D5D866-21FD-475E-8EC7-EAEDDA05492D}</a:tableStyleId>
              </a:tblPr>
              <a:tblGrid>
                <a:gridCol w="1933575"/>
                <a:gridCol w="5008245"/>
              </a:tblGrid>
              <a:tr h="112268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具体问题描述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摄像头可以展示立体图像，并识别人脸，但延迟很高</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r>
              <a:tr h="112268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影响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在当前版本中，识别物体并抓取会使用摄像头。因此，摄像头识别缓慢、延迟较高会影响物体抓取效果</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r>
              <a:tr h="112268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可行的解决方案</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可能是固件问题，检查摄像头与主机传输信号线检查主机上与摄像头相关参数，是否存在缓冲区过小问题虽然识别延迟高但可以使用。在本实验机器人测试条件下，并不影响实际使用，但耗时较大。在投入实际生产过程中应更换更加高效识别摄像头。</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问题测试项：用户主页面跳转</a:t>
            </a:r>
            <a:endParaRPr lang="zh-CN" altLang="en-US"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6" name="表格 5"/>
          <p:cNvGraphicFramePr/>
          <p:nvPr>
            <p:custDataLst>
              <p:tags r:id="rId1"/>
            </p:custDataLst>
          </p:nvPr>
        </p:nvGraphicFramePr>
        <p:xfrm>
          <a:off x="1270000" y="2098675"/>
          <a:ext cx="6649085" cy="3962400"/>
        </p:xfrm>
        <a:graphic>
          <a:graphicData uri="http://schemas.openxmlformats.org/drawingml/2006/table">
            <a:tbl>
              <a:tblPr firstRow="1" lastRow="1">
                <a:tableStyleId>{77D5D866-21FD-475E-8EC7-EAEDDA05492D}</a:tableStyleId>
              </a:tblPr>
              <a:tblGrid>
                <a:gridCol w="1851660"/>
                <a:gridCol w="4797425"/>
              </a:tblGrid>
              <a:tr h="792480">
                <a:tc>
                  <a:txBody>
                    <a:bodyPr/>
                    <a:p>
                      <a:pPr indent="0" algn="ctr">
                        <a:buNone/>
                      </a:pPr>
                      <a:r>
                        <a:rPr lang="en-US" sz="2000"/>
                        <a:t>具体问题描述</a:t>
                      </a:r>
                      <a:endParaRPr lang="en-US" altLang="en-US" sz="2000"/>
                    </a:p>
                  </a:txBody>
                  <a:tcPr marL="68580" marR="68580" marT="0" marB="0" vert="horz" anchor="ctr" anchorCtr="0"/>
                </a:tc>
                <a:tc>
                  <a:txBody>
                    <a:bodyPr/>
                    <a:p>
                      <a:pPr indent="0">
                        <a:buNone/>
                      </a:pPr>
                      <a:r>
                        <a:rPr lang="en-US" sz="2000"/>
                        <a:t>依次点击“恢复出厂设置”、“确认”按钮后未能显示主页</a:t>
                      </a:r>
                      <a:endParaRPr lang="en-US" altLang="en-US" sz="2000"/>
                    </a:p>
                  </a:txBody>
                  <a:tcPr marL="68580" marR="68580" marT="0" marB="0" vert="horz" anchor="ctr" anchorCtr="0"/>
                </a:tc>
              </a:tr>
              <a:tr h="792480">
                <a:tc>
                  <a:txBody>
                    <a:bodyPr/>
                    <a:p>
                      <a:pPr indent="0" algn="ctr">
                        <a:buNone/>
                      </a:pPr>
                      <a:r>
                        <a:rPr lang="en-US" sz="2000"/>
                        <a:t>影响</a:t>
                      </a:r>
                      <a:endParaRPr lang="en-US" altLang="en-US" sz="2000"/>
                    </a:p>
                  </a:txBody>
                  <a:tcPr marL="68580" marR="68580" marT="0" marB="0" vert="horz" anchor="ctr" anchorCtr="0"/>
                </a:tc>
                <a:tc>
                  <a:txBody>
                    <a:bodyPr/>
                    <a:p>
                      <a:pPr indent="0">
                        <a:buNone/>
                      </a:pPr>
                      <a:r>
                        <a:rPr lang="en-US" sz="2000"/>
                        <a:t>影响用户实际使用体验，不符合用户友好型设计理念</a:t>
                      </a:r>
                      <a:endParaRPr lang="en-US" altLang="en-US" sz="2000"/>
                    </a:p>
                  </a:txBody>
                  <a:tcPr marL="68580" marR="68580" marT="0" marB="0" vert="horz" anchor="ctr" anchorCtr="0"/>
                </a:tc>
              </a:tr>
              <a:tr h="792480">
                <a:tc>
                  <a:txBody>
                    <a:bodyPr/>
                    <a:p>
                      <a:pPr indent="0" algn="ctr">
                        <a:buNone/>
                      </a:pPr>
                      <a:r>
                        <a:rPr lang="en-US" sz="2000"/>
                        <a:t>可行的解决方案</a:t>
                      </a:r>
                      <a:endParaRPr lang="en-US" altLang="en-US" sz="2000"/>
                    </a:p>
                  </a:txBody>
                  <a:tcPr marL="68580" marR="68580" marT="0" marB="0" vert="horz" anchor="ctr" anchorCtr="0"/>
                </a:tc>
                <a:tc>
                  <a:txBody>
                    <a:bodyPr/>
                    <a:p>
                      <a:pPr indent="0">
                        <a:buNone/>
                      </a:pPr>
                      <a:r>
                        <a:rPr lang="en-US" sz="2000"/>
                        <a:t>前端Vue代码中相应函数中加入跳转指令，实现成功初始化后页面自动跳转</a:t>
                      </a:r>
                      <a:endParaRPr lang="en-US" altLang="en-US" sz="2000"/>
                    </a:p>
                  </a:txBody>
                  <a:tcPr marL="68580" marR="68580" marT="0" marB="0" vert="horz" anchor="ctr" anchorCtr="0"/>
                </a:tc>
              </a:tr>
              <a:tr h="792480">
                <a:tc>
                  <a:txBody>
                    <a:bodyPr/>
                    <a:p>
                      <a:pPr indent="0" algn="ctr">
                        <a:buNone/>
                      </a:pPr>
                      <a:r>
                        <a:rPr lang="en-US" sz="2000"/>
                        <a:t>回归测试1</a:t>
                      </a:r>
                      <a:endParaRPr lang="en-US" altLang="en-US" sz="2000"/>
                    </a:p>
                  </a:txBody>
                  <a:tcPr marL="68580" marR="68580" marT="0" marB="0" vert="horz" anchor="ctr" anchorCtr="0"/>
                </a:tc>
                <a:tc>
                  <a:txBody>
                    <a:bodyPr/>
                    <a:p>
                      <a:pPr indent="0">
                        <a:buNone/>
                      </a:pPr>
                      <a:r>
                        <a:rPr lang="en-US" sz="2000"/>
                        <a:t>点击“恢复出厂设置”按钮二级弹窗点击“确认”按钮返回“回复成功”信息弹窗消失，成功返回主页</a:t>
                      </a:r>
                      <a:endParaRPr lang="en-US" altLang="en-US" sz="2000"/>
                    </a:p>
                  </a:txBody>
                  <a:tcPr marL="68580" marR="68580" marT="0" marB="0" vert="horz" anchor="ctr" anchorCtr="0"/>
                </a:tc>
              </a:tr>
              <a:tr h="792480">
                <a:tc>
                  <a:txBody>
                    <a:bodyPr/>
                    <a:p>
                      <a:pPr indent="0" algn="ctr">
                        <a:buNone/>
                      </a:pPr>
                      <a:r>
                        <a:rPr lang="en-US" sz="2000"/>
                        <a:t>分析1</a:t>
                      </a:r>
                      <a:endParaRPr lang="en-US" altLang="en-US" sz="2000"/>
                    </a:p>
                  </a:txBody>
                  <a:tcPr marL="68580" marR="68580" marT="0" marB="0" vert="horz" anchor="ctr" anchorCtr="0"/>
                </a:tc>
                <a:tc>
                  <a:txBody>
                    <a:bodyPr/>
                    <a:p>
                      <a:pPr indent="0">
                        <a:buNone/>
                      </a:pPr>
                      <a:r>
                        <a:rPr lang="en-US" sz="2000"/>
                        <a:t>前端实现过程中出现少许差错，需要考虑实际使用情况和用户使用体验</a:t>
                      </a:r>
                      <a:endParaRPr lang="en-US" altLang="en-US" sz="2000"/>
                    </a:p>
                  </a:txBody>
                  <a:tcPr marL="68580" marR="68580" marT="0" marB="0" vert="horz"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其他结果展示：机器人雷达单元</a:t>
            </a:r>
            <a:endParaRPr lang="zh-CN" altLang="en-US"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5" name="图片 2" descr="lidar_test"/>
          <p:cNvPicPr>
            <a:picLocks noChangeAspect="1"/>
          </p:cNvPicPr>
          <p:nvPr>
            <p:custDataLst>
              <p:tags r:id="rId1"/>
            </p:custDataLst>
          </p:nvPr>
        </p:nvPicPr>
        <p:blipFill>
          <a:blip r:embed="rId2"/>
          <a:stretch>
            <a:fillRect/>
          </a:stretch>
        </p:blipFill>
        <p:spPr>
          <a:xfrm>
            <a:off x="1007745" y="1947545"/>
            <a:ext cx="7310755" cy="411289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需求、设计与测试</a:t>
            </a:r>
            <a:endParaRPr lang="en-US" altLang="zh-CN" dirty="0"/>
          </a:p>
          <a:p>
            <a:pPr algn="l">
              <a:lnSpc>
                <a:spcPct val="150000"/>
              </a:lnSpc>
              <a:buClrTx/>
              <a:buSzTx/>
            </a:pPr>
            <a:r>
              <a:rPr lang="zh-CN" altLang="en-US" dirty="0">
                <a:solidFill>
                  <a:schemeClr val="bg1">
                    <a:lumMod val="65000"/>
                  </a:schemeClr>
                </a:solidFill>
              </a:rPr>
              <a:t>测试环境</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测试计划</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单元测试用例</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测试结果与分析</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测试结果与分析</a:t>
            </a:r>
            <a:endParaRPr lang="zh-CN" altLang="en-US" dirty="0"/>
          </a:p>
        </p:txBody>
      </p:sp>
      <p:sp>
        <p:nvSpPr>
          <p:cNvPr id="3" name="内容占位符 2"/>
          <p:cNvSpPr>
            <a:spLocks noGrp="1"/>
          </p:cNvSpPr>
          <p:nvPr>
            <p:ph idx="1"/>
          </p:nvPr>
        </p:nvSpPr>
        <p:spPr>
          <a:xfrm>
            <a:off x="628650" y="1479176"/>
            <a:ext cx="7886700" cy="4581245"/>
          </a:xfrm>
        </p:spPr>
        <p:txBody>
          <a:bodyPr/>
          <a:lstStyle/>
          <a:p>
            <a:r>
              <a:rPr lang="zh-CN" altLang="en-US" dirty="0"/>
              <a:t>结果展示：摄像头单元</a:t>
            </a:r>
            <a:endParaRPr lang="zh-CN" altLang="en-US" dirty="0"/>
          </a:p>
          <a:p>
            <a:pPr lvl="1"/>
            <a:endParaRPr lang="en-US" altLang="zh-CN" sz="20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5" name="图片 5" descr="camera1"/>
          <p:cNvPicPr>
            <a:picLocks noChangeAspect="1"/>
          </p:cNvPicPr>
          <p:nvPr>
            <p:custDataLst>
              <p:tags r:id="rId1"/>
            </p:custDataLst>
          </p:nvPr>
        </p:nvPicPr>
        <p:blipFill>
          <a:blip r:embed="rId2"/>
          <a:stretch>
            <a:fillRect/>
          </a:stretch>
        </p:blipFill>
        <p:spPr>
          <a:xfrm>
            <a:off x="704215" y="1947545"/>
            <a:ext cx="7678420" cy="431990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汇报提纲</a:t>
            </a:r>
            <a:endParaRPr lang="zh-CN" altLang="en-US" dirty="0"/>
          </a:p>
        </p:txBody>
      </p:sp>
      <p:sp>
        <p:nvSpPr>
          <p:cNvPr id="3" name="内容占位符 2"/>
          <p:cNvSpPr>
            <a:spLocks noGrp="1"/>
          </p:cNvSpPr>
          <p:nvPr>
            <p:ph idx="1"/>
          </p:nvPr>
        </p:nvSpPr>
        <p:spPr/>
        <p:txBody>
          <a:bodyPr>
            <a:normAutofit/>
          </a:bodyPr>
          <a:lstStyle/>
          <a:p>
            <a:pPr algn="l">
              <a:lnSpc>
                <a:spcPct val="150000"/>
              </a:lnSpc>
              <a:buClrTx/>
              <a:buSzTx/>
            </a:pPr>
            <a:r>
              <a:rPr lang="zh-CN" altLang="en-US" dirty="0">
                <a:solidFill>
                  <a:schemeClr val="bg1">
                    <a:lumMod val="65000"/>
                  </a:schemeClr>
                </a:solidFill>
              </a:rPr>
              <a:t>需求、设计与测试</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测试环境</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测试计划</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单元测试用例</a:t>
            </a:r>
            <a:endParaRPr lang="zh-CN" altLang="en-US" dirty="0">
              <a:solidFill>
                <a:schemeClr val="bg1">
                  <a:lumMod val="65000"/>
                </a:schemeClr>
              </a:solidFill>
            </a:endParaRPr>
          </a:p>
          <a:p>
            <a:pPr algn="l">
              <a:lnSpc>
                <a:spcPct val="150000"/>
              </a:lnSpc>
              <a:buClrTx/>
              <a:buSzTx/>
            </a:pPr>
            <a:r>
              <a:rPr lang="zh-CN" altLang="en-US" dirty="0">
                <a:solidFill>
                  <a:schemeClr val="bg1">
                    <a:lumMod val="65000"/>
                  </a:schemeClr>
                </a:solidFill>
              </a:rPr>
              <a:t>测试结果与分析</a:t>
            </a:r>
            <a:endParaRPr lang="zh-CN" altLang="en-US" dirty="0">
              <a:solidFill>
                <a:schemeClr val="bg1">
                  <a:lumMod val="65000"/>
                </a:schemeClr>
              </a:solidFill>
            </a:endParaRPr>
          </a:p>
          <a:p>
            <a:pPr algn="l">
              <a:lnSpc>
                <a:spcPct val="150000"/>
              </a:lnSpc>
              <a:buClrTx/>
              <a:buSzTx/>
            </a:pPr>
            <a:r>
              <a:rPr lang="zh-CN" altLang="en-US" dirty="0"/>
              <a:t>gitlab过程管理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gitlab</a:t>
            </a:r>
            <a:r>
              <a:rPr lang="zh-CN" altLang="en-US" dirty="0"/>
              <a:t>过程管理</a:t>
            </a:r>
            <a:endParaRPr lang="zh-CN" altLang="en-US" dirty="0"/>
          </a:p>
        </p:txBody>
      </p:sp>
      <p:sp>
        <p:nvSpPr>
          <p:cNvPr id="3" name="内容占位符 2"/>
          <p:cNvSpPr>
            <a:spLocks noGrp="1"/>
          </p:cNvSpPr>
          <p:nvPr>
            <p:ph idx="1"/>
          </p:nvPr>
        </p:nvSpPr>
        <p:spPr/>
        <p:txBody>
          <a:bodyPr/>
          <a:lstStyle/>
          <a:p>
            <a:r>
              <a:rPr lang="en-US" altLang="zh-CN" dirty="0"/>
              <a:t>Merge Request</a:t>
            </a:r>
            <a:r>
              <a:rPr lang="zh-CN" altLang="en-US" dirty="0"/>
              <a:t>：合并</a:t>
            </a:r>
            <a:r>
              <a:rPr lang="en-US" altLang="zh-CN" dirty="0"/>
              <a:t>STP</a:t>
            </a:r>
            <a:r>
              <a:rPr lang="zh-CN" altLang="en-US" dirty="0"/>
              <a:t>和</a:t>
            </a:r>
            <a:r>
              <a:rPr lang="en-US" altLang="zh-CN" dirty="0"/>
              <a:t>STR</a:t>
            </a:r>
            <a:endParaRPr lang="en-US" altLang="zh-CN" dirty="0"/>
          </a:p>
          <a:p>
            <a:endParaRPr lang="en-US" altLang="zh-CN" dirty="0"/>
          </a:p>
          <a:p>
            <a:endParaRPr lang="en-US" altLang="zh-CN" dirty="0"/>
          </a:p>
          <a:p>
            <a:pPr marL="685800" lvl="2"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837565" y="2151380"/>
            <a:ext cx="6301740" cy="3733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gitlab</a:t>
            </a:r>
            <a:r>
              <a:rPr lang="zh-CN" altLang="en-US" dirty="0"/>
              <a:t>过程管理</a:t>
            </a:r>
            <a:endParaRPr lang="zh-CN" altLang="en-US" dirty="0"/>
          </a:p>
        </p:txBody>
      </p:sp>
      <p:sp>
        <p:nvSpPr>
          <p:cNvPr id="3" name="内容占位符 2"/>
          <p:cNvSpPr>
            <a:spLocks noGrp="1"/>
          </p:cNvSpPr>
          <p:nvPr>
            <p:ph idx="1"/>
          </p:nvPr>
        </p:nvSpPr>
        <p:spPr/>
        <p:txBody>
          <a:bodyPr/>
          <a:lstStyle/>
          <a:p>
            <a:r>
              <a:rPr lang="zh-CN" altLang="en-US" dirty="0"/>
              <a:t>议题看板</a:t>
            </a:r>
            <a:endParaRPr lang="en-US" altLang="zh-CN" dirty="0"/>
          </a:p>
          <a:p>
            <a:endParaRPr lang="en-US" altLang="zh-CN" dirty="0"/>
          </a:p>
          <a:p>
            <a:endParaRPr lang="en-US" altLang="zh-CN" dirty="0"/>
          </a:p>
          <a:p>
            <a:pPr marL="685800" lvl="2"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5" name="图片 4"/>
          <p:cNvPicPr>
            <a:picLocks noChangeAspect="1"/>
          </p:cNvPicPr>
          <p:nvPr>
            <p:custDataLst>
              <p:tags r:id="rId1"/>
            </p:custDataLst>
          </p:nvPr>
        </p:nvPicPr>
        <p:blipFill>
          <a:blip r:embed="rId2"/>
          <a:stretch>
            <a:fillRect/>
          </a:stretch>
        </p:blipFill>
        <p:spPr>
          <a:xfrm>
            <a:off x="1035050" y="2258060"/>
            <a:ext cx="7117715" cy="24422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gitlab</a:t>
            </a:r>
            <a:r>
              <a:rPr lang="zh-CN" altLang="en-US" dirty="0"/>
              <a:t>过程管理</a:t>
            </a:r>
            <a:endParaRPr lang="zh-CN" altLang="en-US" dirty="0"/>
          </a:p>
        </p:txBody>
      </p:sp>
      <p:sp>
        <p:nvSpPr>
          <p:cNvPr id="3" name="内容占位符 2"/>
          <p:cNvSpPr>
            <a:spLocks noGrp="1"/>
          </p:cNvSpPr>
          <p:nvPr>
            <p:ph idx="1"/>
          </p:nvPr>
        </p:nvSpPr>
        <p:spPr/>
        <p:txBody>
          <a:bodyPr/>
          <a:lstStyle/>
          <a:p>
            <a:r>
              <a:rPr lang="zh-CN" altLang="en-US" dirty="0"/>
              <a:t>议题列表</a:t>
            </a:r>
            <a:endParaRPr lang="en-US" altLang="zh-CN" dirty="0"/>
          </a:p>
          <a:p>
            <a:endParaRPr lang="en-US" altLang="zh-CN" dirty="0"/>
          </a:p>
          <a:p>
            <a:endParaRPr lang="en-US" altLang="zh-CN" dirty="0"/>
          </a:p>
          <a:p>
            <a:pPr marL="685800" lvl="2"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852805" y="2215515"/>
            <a:ext cx="7516495" cy="27520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gitlab</a:t>
            </a:r>
            <a:r>
              <a:rPr lang="zh-CN" altLang="en-US" dirty="0"/>
              <a:t>过程管理</a:t>
            </a:r>
            <a:endParaRPr lang="zh-CN" altLang="en-US" dirty="0"/>
          </a:p>
        </p:txBody>
      </p:sp>
      <p:sp>
        <p:nvSpPr>
          <p:cNvPr id="3" name="内容占位符 2"/>
          <p:cNvSpPr>
            <a:spLocks noGrp="1"/>
          </p:cNvSpPr>
          <p:nvPr>
            <p:ph idx="1"/>
          </p:nvPr>
        </p:nvSpPr>
        <p:spPr/>
        <p:txBody>
          <a:bodyPr/>
          <a:lstStyle/>
          <a:p>
            <a:r>
              <a:rPr lang="zh-CN" altLang="en-US" dirty="0"/>
              <a:t>里程碑：完成</a:t>
            </a:r>
            <a:r>
              <a:rPr lang="en-US" altLang="zh-CN" dirty="0"/>
              <a:t>STP</a:t>
            </a:r>
            <a:r>
              <a:rPr lang="zh-CN" altLang="en-US" dirty="0"/>
              <a:t>和</a:t>
            </a:r>
            <a:r>
              <a:rPr lang="en-US" altLang="zh-CN" dirty="0"/>
              <a:t>STR</a:t>
            </a:r>
            <a:endParaRPr lang="en-US" altLang="zh-CN" dirty="0"/>
          </a:p>
          <a:p>
            <a:endParaRPr lang="en-US" altLang="zh-CN" dirty="0"/>
          </a:p>
          <a:p>
            <a:endParaRPr lang="en-US" altLang="zh-CN" dirty="0"/>
          </a:p>
          <a:p>
            <a:pPr marL="685800" lvl="2"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5" name="图片 4"/>
          <p:cNvPicPr>
            <a:picLocks noChangeAspect="1"/>
          </p:cNvPicPr>
          <p:nvPr>
            <p:custDataLst>
              <p:tags r:id="rId1"/>
            </p:custDataLst>
          </p:nvPr>
        </p:nvPicPr>
        <p:blipFill>
          <a:blip r:embed="rId2"/>
          <a:stretch>
            <a:fillRect/>
          </a:stretch>
        </p:blipFill>
        <p:spPr>
          <a:xfrm>
            <a:off x="628650" y="1908810"/>
            <a:ext cx="4282440" cy="26593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5" name="文本框 4"/>
          <p:cNvSpPr txBox="1"/>
          <p:nvPr/>
        </p:nvSpPr>
        <p:spPr>
          <a:xfrm>
            <a:off x="3597173" y="2563319"/>
            <a:ext cx="1728358" cy="707886"/>
          </a:xfrm>
          <a:prstGeom prst="rect">
            <a:avLst/>
          </a:prstGeom>
          <a:noFill/>
        </p:spPr>
        <p:txBody>
          <a:bodyPr wrap="none" rtlCol="0">
            <a:spAutoFit/>
          </a:bodyPr>
          <a:lstStyle/>
          <a:p>
            <a:pPr algn="ctr"/>
            <a:r>
              <a:rPr lang="zh-CN" altLang="en-US" sz="4000" b="1" dirty="0"/>
              <a:t>谢谢！</a:t>
            </a:r>
            <a:endParaRPr lang="en-US" altLang="zh-CN"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p:txBody>
          <a:bodyPr/>
          <a:lstStyle/>
          <a:p>
            <a:r>
              <a:rPr lang="zh-CN" altLang="en-US" dirty="0"/>
              <a:t>软件中的需求都应该被测试</a:t>
            </a:r>
            <a:endParaRPr lang="zh-CN" altLang="en-US" dirty="0"/>
          </a:p>
          <a:p>
            <a:r>
              <a:rPr lang="zh-CN" altLang="en-US" dirty="0"/>
              <a:t>软件中的需求有</a:t>
            </a:r>
            <a:endParaRPr lang="zh-CN" altLang="en-US" dirty="0"/>
          </a:p>
          <a:p>
            <a:pPr lvl="1"/>
            <a:r>
              <a:rPr lang="zh-CN" altLang="en-US" sz="2200" dirty="0"/>
              <a:t>数据需求</a:t>
            </a:r>
            <a:endParaRPr lang="zh-CN" altLang="en-US" sz="2200" dirty="0"/>
          </a:p>
          <a:p>
            <a:pPr lvl="1"/>
            <a:r>
              <a:rPr lang="zh-CN" altLang="en-US" sz="2200" dirty="0"/>
              <a:t>功能需求</a:t>
            </a:r>
            <a:endParaRPr lang="zh-CN" altLang="en-US" sz="2200" dirty="0"/>
          </a:p>
          <a:p>
            <a:pPr lvl="1"/>
            <a:r>
              <a:rPr lang="zh-CN" altLang="en-US" sz="2200" dirty="0"/>
              <a:t>异常处理</a:t>
            </a:r>
            <a:endParaRPr lang="zh-CN" altLang="en-US" sz="2200" dirty="0"/>
          </a:p>
          <a:p>
            <a:pPr lvl="1"/>
            <a:r>
              <a:rPr lang="zh-CN" altLang="en-US" sz="2200" dirty="0"/>
              <a:t>非功能需求</a:t>
            </a:r>
            <a:endParaRPr lang="zh-CN" altLang="en-US" sz="2200" dirty="0"/>
          </a:p>
          <a:p>
            <a:pPr lvl="1"/>
            <a:r>
              <a:rPr lang="zh-CN" altLang="en-US" sz="2200" dirty="0"/>
              <a:t>业务需求</a:t>
            </a:r>
            <a:endParaRPr lang="zh-CN" altLang="en-US" sz="2200" dirty="0"/>
          </a:p>
          <a:p>
            <a:pPr marL="457200" lvl="1" indent="-457200" algn="l">
              <a:spcBef>
                <a:spcPts val="750"/>
              </a:spcBef>
              <a:buClrTx/>
              <a:buSzTx/>
              <a:buFont typeface="Wingdings" panose="05000000000000000000" pitchFamily="2" charset="2"/>
              <a:buChar char="Ø"/>
            </a:pPr>
            <a:r>
              <a:rPr lang="zh-CN" altLang="en-US" sz="2800" b="1" dirty="0">
                <a:latin typeface="Times New Roman" panose="02020603050405020304" pitchFamily="18" charset="0"/>
                <a:ea typeface="黑体" panose="02010609060101010101" pitchFamily="49" charset="-122"/>
              </a:rPr>
              <a:t>可以根据上述需求设计测试</a:t>
            </a:r>
            <a:endParaRPr lang="zh-CN" altLang="en-US" sz="2800" b="1" dirty="0">
              <a:latin typeface="Times New Roman" panose="02020603050405020304" pitchFamily="18" charset="0"/>
              <a:ea typeface="黑体" panose="02010609060101010101" pitchFamily="49" charset="-122"/>
            </a:endParaRPr>
          </a:p>
          <a:p>
            <a:pPr marL="457200" lvl="1" indent="-457200" algn="l">
              <a:spcBef>
                <a:spcPts val="750"/>
              </a:spcBef>
              <a:buClrTx/>
              <a:buSzTx/>
              <a:buFont typeface="Wingdings" panose="05000000000000000000" pitchFamily="2" charset="2"/>
              <a:buChar char="Ø"/>
            </a:pPr>
            <a:r>
              <a:rPr lang="zh-CN" altLang="en-US" sz="2800" b="1" dirty="0">
                <a:latin typeface="Times New Roman" panose="02020603050405020304" pitchFamily="18" charset="0"/>
                <a:ea typeface="黑体" panose="02010609060101010101" pitchFamily="49" charset="-122"/>
              </a:rPr>
              <a:t>功能内部还可分：单元测试</a:t>
            </a:r>
            <a:endParaRPr lang="zh-CN" altLang="en-US" sz="2800" b="1" dirty="0">
              <a:latin typeface="Times New Roman" panose="02020603050405020304" pitchFamily="18" charset="0"/>
              <a:ea typeface="黑体" panose="02010609060101010101" pitchFamily="49" charset="-122"/>
            </a:endParaRPr>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p:txBody>
          <a:bodyPr/>
          <a:lstStyle/>
          <a:p>
            <a:r>
              <a:rPr lang="zh-CN" altLang="en-US" dirty="0"/>
              <a:t>软件设计可以帮助明确测试项</a:t>
            </a:r>
            <a:endParaRPr lang="zh-CN" altLang="en-US" dirty="0"/>
          </a:p>
          <a:p>
            <a:pPr lvl="1"/>
            <a:r>
              <a:rPr lang="zh-CN" altLang="en-US" sz="2400" dirty="0"/>
              <a:t>软件体系结构</a:t>
            </a:r>
            <a:endParaRPr lang="zh-CN" altLang="en-US" sz="2400" dirty="0"/>
          </a:p>
          <a:p>
            <a:pPr lvl="2"/>
            <a:r>
              <a:rPr lang="zh-CN" altLang="en-US" sz="2400" dirty="0"/>
              <a:t>可以按照体系结构设计测试的层次</a:t>
            </a:r>
            <a:endParaRPr lang="zh-CN" altLang="en-US" sz="2400" dirty="0"/>
          </a:p>
          <a:p>
            <a:pPr lvl="2"/>
            <a:r>
              <a:rPr lang="zh-CN" altLang="en-US" sz="2400" dirty="0"/>
              <a:t>在单元测试中可以对每个硬件进行测试</a:t>
            </a:r>
            <a:endParaRPr lang="zh-CN" altLang="en-US" sz="2400" dirty="0"/>
          </a:p>
          <a:p>
            <a:pPr lvl="1"/>
            <a:r>
              <a:rPr lang="zh-CN" altLang="en-US" sz="2400" dirty="0"/>
              <a:t>前端样式</a:t>
            </a:r>
            <a:endParaRPr lang="zh-CN" altLang="en-US" sz="2400" dirty="0"/>
          </a:p>
          <a:p>
            <a:pPr lvl="2"/>
            <a:r>
              <a:rPr lang="zh-CN" altLang="en-US" sz="2400" dirty="0"/>
              <a:t>将前端作为测试中的一个大项</a:t>
            </a:r>
            <a:endParaRPr lang="zh-CN" altLang="en-US" sz="2400" dirty="0"/>
          </a:p>
          <a:p>
            <a:pPr lvl="1"/>
            <a:r>
              <a:rPr lang="zh-CN" altLang="en-US" sz="2400" dirty="0"/>
              <a:t>接口设计</a:t>
            </a:r>
            <a:endParaRPr lang="zh-CN" altLang="en-US" sz="2400" dirty="0"/>
          </a:p>
          <a:p>
            <a:pPr lvl="2"/>
            <a:r>
              <a:rPr lang="zh-CN" altLang="en-US" sz="2400" dirty="0"/>
              <a:t>考虑把每个接口当成一个</a:t>
            </a:r>
            <a:r>
              <a:rPr lang="en-US" altLang="zh-CN" sz="2400" dirty="0"/>
              <a:t>“</a:t>
            </a:r>
            <a:r>
              <a:rPr lang="zh-CN" altLang="en-US" sz="2400" dirty="0"/>
              <a:t>单元</a:t>
            </a:r>
            <a:r>
              <a:rPr lang="en-US" altLang="zh-CN" sz="2400" dirty="0"/>
              <a:t>”</a:t>
            </a:r>
            <a:endParaRPr lang="zh-CN" altLang="en-US" sz="2400" dirty="0"/>
          </a:p>
          <a:p>
            <a:pPr lvl="1"/>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p:txBody>
          <a:bodyPr/>
          <a:lstStyle/>
          <a:p>
            <a:r>
              <a:rPr lang="zh-CN" altLang="en-US" dirty="0"/>
              <a:t>分析功能，结合软件设计，找到其中的</a:t>
            </a:r>
            <a:r>
              <a:rPr lang="en-US" altLang="zh-CN" dirty="0"/>
              <a:t>“</a:t>
            </a:r>
            <a:r>
              <a:rPr lang="zh-CN" altLang="en-US" dirty="0"/>
              <a:t>单元</a:t>
            </a:r>
            <a:r>
              <a:rPr lang="en-US" altLang="zh-CN" dirty="0"/>
              <a:t>”</a:t>
            </a:r>
            <a:endParaRPr lang="zh-CN" altLang="en-US" dirty="0"/>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6" name="表格 5"/>
          <p:cNvGraphicFramePr/>
          <p:nvPr>
            <p:custDataLst>
              <p:tags r:id="rId1"/>
            </p:custDataLst>
          </p:nvPr>
        </p:nvGraphicFramePr>
        <p:xfrm>
          <a:off x="628650" y="2192655"/>
          <a:ext cx="8105775" cy="4569460"/>
        </p:xfrm>
        <a:graphic>
          <a:graphicData uri="http://schemas.openxmlformats.org/drawingml/2006/table">
            <a:tbl>
              <a:tblPr firstRow="1" bandRow="1">
                <a:tableStyleId>{5C22544A-7EE6-4342-B048-85BDC9FD1C3A}</a:tableStyleId>
              </a:tblPr>
              <a:tblGrid>
                <a:gridCol w="1759585"/>
                <a:gridCol w="3946525"/>
                <a:gridCol w="2399665"/>
              </a:tblGrid>
              <a:tr h="942340">
                <a:tc>
                  <a:txBody>
                    <a:bodyPr/>
                    <a:p>
                      <a:pPr algn="ctr">
                        <a:buClrTx/>
                        <a:buSzTx/>
                        <a:buFontTx/>
                        <a:buNone/>
                      </a:pPr>
                      <a:r>
                        <a:rPr lang="zh-CN" altLang="en-US" sz="2800"/>
                        <a:t>功能需求</a:t>
                      </a:r>
                      <a:endParaRPr lang="zh-CN" altLang="en-US" sz="2800"/>
                    </a:p>
                  </a:txBody>
                  <a:tcPr/>
                </a:tc>
                <a:tc>
                  <a:txBody>
                    <a:bodyPr/>
                    <a:p>
                      <a:pPr algn="ctr">
                        <a:buClrTx/>
                        <a:buSzTx/>
                        <a:buFontTx/>
                        <a:buNone/>
                      </a:pPr>
                      <a:r>
                        <a:rPr lang="zh-CN" altLang="en-US" sz="2800"/>
                        <a:t>描述</a:t>
                      </a:r>
                      <a:endParaRPr lang="zh-CN" altLang="en-US" sz="2800"/>
                    </a:p>
                  </a:txBody>
                  <a:tcPr/>
                </a:tc>
                <a:tc>
                  <a:txBody>
                    <a:bodyPr/>
                    <a:p>
                      <a:pPr>
                        <a:buNone/>
                      </a:pPr>
                      <a:r>
                        <a:rPr lang="zh-CN" altLang="en-US" sz="2800"/>
                        <a:t>需求中的单元</a:t>
                      </a:r>
                      <a:endParaRPr lang="zh-CN" altLang="en-US" sz="2800"/>
                    </a:p>
                  </a:txBody>
                  <a:tcPr/>
                </a:tc>
              </a:tr>
              <a:tr h="3627120">
                <a:tc>
                  <a:txBody>
                    <a:bodyPr/>
                    <a:p>
                      <a:pPr algn="ctr">
                        <a:buNone/>
                      </a:pPr>
                      <a:r>
                        <a:rPr lang="zh-CN" altLang="en-US" sz="3600"/>
                        <a:t>建图</a:t>
                      </a:r>
                      <a:endParaRPr lang="zh-CN" altLang="en-US" sz="3600"/>
                    </a:p>
                  </a:txBody>
                  <a:tcPr/>
                </a:tc>
                <a:tc>
                  <a:txBody>
                    <a:bodyPr/>
                    <a:p>
                      <a:pPr>
                        <a:buNone/>
                      </a:pPr>
                      <a:r>
                        <a:rPr lang="zh-CN" altLang="en-US" sz="2000"/>
                        <a:t>1.用户选择“配置模式”，在配置模式中选择“新建地图”。</a:t>
                      </a:r>
                      <a:endParaRPr lang="zh-CN" altLang="en-US" sz="2000"/>
                    </a:p>
                    <a:p>
                      <a:pPr>
                        <a:buNone/>
                      </a:pPr>
                      <a:r>
                        <a:rPr lang="zh-CN" altLang="en-US" sz="2000"/>
                        <a:t>2.机器人主控开启所需的雷达单元、运动单元等，启动建图模块，开始记录周围环境，等待用户操控机器人移动。</a:t>
                      </a:r>
                      <a:endParaRPr lang="zh-CN" altLang="en-US" sz="2000"/>
                    </a:p>
                    <a:p>
                      <a:pPr>
                        <a:buNone/>
                      </a:pPr>
                      <a:r>
                        <a:rPr lang="zh-CN" altLang="en-US" sz="2000"/>
                        <a:t>3.使用手柄控制机器人移动，与此同时机器人记录地图信息。</a:t>
                      </a:r>
                      <a:endParaRPr lang="zh-CN" altLang="en-US" sz="2000"/>
                    </a:p>
                    <a:p>
                      <a:pPr>
                        <a:buNone/>
                      </a:pPr>
                      <a:r>
                        <a:rPr lang="zh-CN" altLang="en-US" sz="2000"/>
                        <a:t>用户建好图后，点击“完成”按钮，并命名和保存地图</a:t>
                      </a:r>
                      <a:endParaRPr lang="zh-CN" altLang="en-US" sz="2000"/>
                    </a:p>
                  </a:txBody>
                  <a:tcPr/>
                </a:tc>
                <a:tc>
                  <a:txBody>
                    <a:bodyPr/>
                    <a:p>
                      <a:pPr algn="ctr">
                        <a:buNone/>
                      </a:pPr>
                      <a:r>
                        <a:rPr lang="zh-CN" altLang="en-US" sz="2400" b="1">
                          <a:highlight>
                            <a:srgbClr val="FF0000"/>
                          </a:highlight>
                        </a:rPr>
                        <a:t>用户界面</a:t>
                      </a:r>
                      <a:endParaRPr lang="zh-CN" altLang="en-US" sz="2400" b="1">
                        <a:highlight>
                          <a:srgbClr val="FF0000"/>
                        </a:highlight>
                      </a:endParaRPr>
                    </a:p>
                    <a:p>
                      <a:pPr algn="ctr">
                        <a:buNone/>
                      </a:pPr>
                      <a:r>
                        <a:rPr lang="zh-CN" altLang="en-US" sz="2400" b="1">
                          <a:highlight>
                            <a:srgbClr val="FF0000"/>
                          </a:highlight>
                        </a:rPr>
                        <a:t>系统服务端</a:t>
                      </a:r>
                      <a:endParaRPr lang="zh-CN" altLang="en-US" sz="2400" b="1">
                        <a:highlight>
                          <a:srgbClr val="FF0000"/>
                        </a:highlight>
                      </a:endParaRPr>
                    </a:p>
                    <a:p>
                      <a:pPr algn="ctr">
                        <a:buNone/>
                      </a:pPr>
                      <a:r>
                        <a:rPr lang="zh-CN" altLang="en-US" sz="2400" b="1">
                          <a:highlight>
                            <a:srgbClr val="FF0000"/>
                          </a:highlight>
                        </a:rPr>
                        <a:t>主控</a:t>
                      </a:r>
                      <a:endParaRPr lang="zh-CN" altLang="en-US" sz="2400" b="1">
                        <a:highlight>
                          <a:srgbClr val="FF0000"/>
                        </a:highlight>
                      </a:endParaRPr>
                    </a:p>
                    <a:p>
                      <a:pPr algn="ctr">
                        <a:buNone/>
                      </a:pPr>
                      <a:r>
                        <a:rPr lang="zh-CN" altLang="en-US" sz="2400" b="1">
                          <a:highlight>
                            <a:srgbClr val="FF0000"/>
                          </a:highlight>
                        </a:rPr>
                        <a:t>传感器</a:t>
                      </a:r>
                      <a:endParaRPr lang="zh-CN" altLang="en-US" sz="2400" b="1">
                        <a:highlight>
                          <a:srgbClr val="FF0000"/>
                        </a:highlight>
                      </a:endParaRPr>
                    </a:p>
                    <a:p>
                      <a:pPr algn="ctr">
                        <a:buNone/>
                      </a:pPr>
                      <a:r>
                        <a:rPr lang="zh-CN" altLang="en-US" sz="2400" b="1">
                          <a:highlight>
                            <a:srgbClr val="FF0000"/>
                          </a:highlight>
                        </a:rPr>
                        <a:t>运动控制（手柄）</a:t>
                      </a:r>
                      <a:endParaRPr lang="zh-CN" altLang="en-US" sz="2400" b="1">
                        <a:highlight>
                          <a:srgbClr val="FF0000"/>
                        </a:highlight>
                      </a:endParaRPr>
                    </a:p>
                    <a:p>
                      <a:pPr algn="ctr">
                        <a:buNone/>
                      </a:pPr>
                      <a:r>
                        <a:rPr lang="zh-CN" altLang="en-US" sz="2400" b="1">
                          <a:highlight>
                            <a:srgbClr val="FF0000"/>
                          </a:highlight>
                        </a:rPr>
                        <a:t>运动单元</a:t>
                      </a:r>
                      <a:endParaRPr lang="zh-CN" altLang="en-US" sz="2400" b="1">
                        <a:highlight>
                          <a:srgbClr val="FF0000"/>
                        </a:highlight>
                      </a:endParaRPr>
                    </a:p>
                    <a:p>
                      <a:pPr algn="ctr">
                        <a:buNone/>
                      </a:pPr>
                      <a:r>
                        <a:rPr lang="zh-CN" altLang="en-US" sz="2400" b="1">
                          <a:highlight>
                            <a:srgbClr val="FF0000"/>
                          </a:highlight>
                        </a:rPr>
                        <a:t>地图服务</a:t>
                      </a:r>
                      <a:endParaRPr lang="zh-CN" altLang="en-US" sz="2400" b="1">
                        <a:highlight>
                          <a:srgbClr val="FF0000"/>
                        </a:highlight>
                      </a:endParaRPr>
                    </a:p>
                    <a:p>
                      <a:pPr algn="ctr">
                        <a:buNone/>
                      </a:pPr>
                      <a:r>
                        <a:rPr lang="zh-CN" altLang="en-US" sz="2400" b="1">
                          <a:highlight>
                            <a:srgbClr val="FF0000"/>
                          </a:highlight>
                        </a:rPr>
                        <a:t>数据库</a:t>
                      </a:r>
                      <a:endParaRPr lang="zh-CN" altLang="en-US" sz="2400" b="1">
                        <a:highlight>
                          <a:srgbClr val="FF0000"/>
                        </a:highlight>
                      </a:endParaRPr>
                    </a:p>
                    <a:p>
                      <a:pPr algn="ctr">
                        <a:buNone/>
                      </a:pPr>
                      <a:endParaRPr lang="zh-CN" altLang="en-US" sz="2400" b="1">
                        <a:highlight>
                          <a:srgbClr val="FF0000"/>
                        </a:highlight>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p:txBody>
          <a:bodyPr/>
          <a:lstStyle/>
          <a:p>
            <a:r>
              <a:rPr lang="zh-CN" altLang="en-US" dirty="0"/>
              <a:t>将得到的单元划为三大类，方便测试</a:t>
            </a:r>
            <a:endParaRPr lang="zh-CN" altLang="en-US" dirty="0"/>
          </a:p>
          <a:p>
            <a:pPr lvl="1"/>
            <a:r>
              <a:rPr lang="zh-CN" altLang="en-US" sz="2400" dirty="0"/>
              <a:t>机器人</a:t>
            </a:r>
            <a:endParaRPr lang="zh-CN" altLang="en-US" sz="2400" dirty="0"/>
          </a:p>
          <a:p>
            <a:pPr lvl="2"/>
            <a:r>
              <a:rPr lang="zh-CN" altLang="en-US" sz="2400" dirty="0"/>
              <a:t>机器人硬件设施</a:t>
            </a:r>
            <a:endParaRPr lang="zh-CN" altLang="en-US" sz="2400" dirty="0"/>
          </a:p>
          <a:p>
            <a:pPr lvl="2"/>
            <a:r>
              <a:rPr lang="en-US" altLang="zh-CN" sz="2400" dirty="0"/>
              <a:t>ros</a:t>
            </a:r>
            <a:r>
              <a:rPr lang="zh-CN" altLang="en-US" sz="2400" dirty="0"/>
              <a:t>中用到的功能包</a:t>
            </a:r>
            <a:endParaRPr lang="zh-CN" altLang="en-US" sz="2400" dirty="0"/>
          </a:p>
          <a:p>
            <a:pPr lvl="1" algn="l">
              <a:buClrTx/>
              <a:buSzTx/>
            </a:pPr>
            <a:r>
              <a:rPr lang="zh-CN" altLang="en-US" sz="2400" dirty="0"/>
              <a:t>用户界面</a:t>
            </a:r>
            <a:endParaRPr lang="zh-CN" altLang="en-US" sz="2400" dirty="0"/>
          </a:p>
          <a:p>
            <a:pPr lvl="2" algn="l">
              <a:buClrTx/>
              <a:buSzTx/>
            </a:pPr>
            <a:r>
              <a:rPr lang="zh-CN" altLang="en-US" sz="2400" dirty="0"/>
              <a:t>界面跳转逻辑</a:t>
            </a:r>
            <a:endParaRPr lang="zh-CN" altLang="en-US" sz="2400" dirty="0"/>
          </a:p>
          <a:p>
            <a:pPr lvl="1" algn="l">
              <a:buClrTx/>
              <a:buSzTx/>
            </a:pPr>
            <a:r>
              <a:rPr lang="zh-CN" altLang="en-US" sz="2400" dirty="0"/>
              <a:t>后端接口（软件设计中的接口设计）</a:t>
            </a:r>
            <a:endParaRPr lang="zh-CN" altLang="en-US" sz="2400" dirty="0"/>
          </a:p>
          <a:p>
            <a:pPr lvl="2" algn="l">
              <a:buClrTx/>
              <a:buSzTx/>
            </a:pPr>
            <a:r>
              <a:rPr lang="zh-CN" altLang="en-US" sz="2400" dirty="0"/>
              <a:t>各接口是否符合要求</a:t>
            </a:r>
            <a:endParaRPr lang="zh-CN" altLang="en-US" sz="2400" dirty="0"/>
          </a:p>
          <a:p>
            <a:pPr lvl="2"/>
            <a:endParaRPr lang="zh-CN" altLang="en-US" dirty="0"/>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p:txBody>
          <a:bodyPr/>
          <a:lstStyle/>
          <a:p>
            <a:r>
              <a:rPr lang="zh-CN" altLang="en-US" dirty="0"/>
              <a:t>机器人测试项目概览</a:t>
            </a:r>
            <a:endParaRPr lang="zh-CN" altLang="en-US" dirty="0"/>
          </a:p>
          <a:p>
            <a:pPr lvl="1"/>
            <a:r>
              <a:rPr lang="zh-CN" altLang="en-US" sz="2200" dirty="0"/>
              <a:t>雷达单元</a:t>
            </a:r>
            <a:endParaRPr lang="zh-CN" altLang="en-US" sz="2200" dirty="0"/>
          </a:p>
          <a:p>
            <a:pPr lvl="1"/>
            <a:r>
              <a:rPr lang="zh-CN" altLang="en-US" dirty="0"/>
              <a:t>运动单元</a:t>
            </a:r>
            <a:endParaRPr lang="zh-CN" altLang="en-US" dirty="0"/>
          </a:p>
          <a:p>
            <a:pPr lvl="1"/>
            <a:r>
              <a:rPr lang="zh-CN" altLang="en-US" dirty="0"/>
              <a:t>手柄单元</a:t>
            </a:r>
            <a:endParaRPr lang="zh-CN" altLang="en-US" dirty="0"/>
          </a:p>
          <a:p>
            <a:pPr lvl="1"/>
            <a:r>
              <a:rPr lang="zh-CN" altLang="en-US" dirty="0"/>
              <a:t>地图单元</a:t>
            </a:r>
            <a:endParaRPr lang="zh-CN" altLang="en-US" dirty="0"/>
          </a:p>
          <a:p>
            <a:pPr lvl="1"/>
            <a:r>
              <a:rPr lang="zh-CN" altLang="en-US" dirty="0"/>
              <a:t>麦克风</a:t>
            </a:r>
            <a:endParaRPr lang="zh-CN" altLang="en-US" dirty="0"/>
          </a:p>
          <a:p>
            <a:pPr lvl="1"/>
            <a:r>
              <a:rPr lang="zh-CN" altLang="en-US" dirty="0"/>
              <a:t>扬声器</a:t>
            </a:r>
            <a:endParaRPr lang="zh-CN" altLang="en-US" dirty="0"/>
          </a:p>
          <a:p>
            <a:pPr lvl="1"/>
            <a:r>
              <a:rPr lang="zh-CN" altLang="en-US" dirty="0"/>
              <a:t>摄像头</a:t>
            </a:r>
            <a:endParaRPr lang="zh-CN" altLang="en-US" dirty="0"/>
          </a:p>
          <a:p>
            <a:pPr lvl="1"/>
            <a:r>
              <a:rPr lang="zh-CN" altLang="en-US" dirty="0"/>
              <a:t>机械臂</a:t>
            </a:r>
            <a:endParaRPr lang="zh-CN" altLang="en-US" dirty="0"/>
          </a:p>
          <a:p>
            <a:pPr lvl="2"/>
            <a:endParaRPr lang="zh-CN" altLang="en-US" dirty="0"/>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需求、设计与测试</a:t>
            </a:r>
            <a:endParaRPr lang="zh-CN" altLang="en-US" dirty="0"/>
          </a:p>
        </p:txBody>
      </p:sp>
      <p:sp>
        <p:nvSpPr>
          <p:cNvPr id="3" name="内容占位符 2"/>
          <p:cNvSpPr>
            <a:spLocks noGrp="1"/>
          </p:cNvSpPr>
          <p:nvPr>
            <p:ph idx="1"/>
          </p:nvPr>
        </p:nvSpPr>
        <p:spPr>
          <a:xfrm>
            <a:off x="628650" y="1209675"/>
            <a:ext cx="7886700" cy="5511800"/>
          </a:xfrm>
        </p:spPr>
        <p:txBody>
          <a:bodyPr/>
          <a:lstStyle/>
          <a:p>
            <a:r>
              <a:rPr lang="zh-CN" altLang="en-US" dirty="0"/>
              <a:t>后端接口测试项目概览</a:t>
            </a:r>
            <a:endParaRPr lang="zh-CN" altLang="en-US" dirty="0"/>
          </a:p>
          <a:p>
            <a:pPr lvl="2"/>
            <a:endParaRPr lang="zh-CN" altLang="en-US" dirty="0"/>
          </a:p>
          <a:p>
            <a:pPr marL="0" indent="0">
              <a:buNone/>
            </a:pPr>
            <a:endParaRPr lang="en-US" altLang="zh-CN" dirty="0"/>
          </a:p>
          <a:p>
            <a:pPr marL="0"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5" name="表格 4"/>
          <p:cNvGraphicFramePr/>
          <p:nvPr>
            <p:custDataLst>
              <p:tags r:id="rId1"/>
            </p:custDataLst>
          </p:nvPr>
        </p:nvGraphicFramePr>
        <p:xfrm>
          <a:off x="1371600" y="1669415"/>
          <a:ext cx="6321425" cy="5191760"/>
        </p:xfrm>
        <a:graphic>
          <a:graphicData uri="http://schemas.openxmlformats.org/drawingml/2006/table">
            <a:tbl>
              <a:tblPr firstRow="1" bandRow="1">
                <a:tableStyleId>{5C22544A-7EE6-4342-B048-85BDC9FD1C3A}</a:tableStyleId>
              </a:tblPr>
              <a:tblGrid>
                <a:gridCol w="3171190"/>
                <a:gridCol w="3150235"/>
              </a:tblGrid>
              <a:tr h="370840">
                <a:tc>
                  <a:txBody>
                    <a:bodyPr/>
                    <a:p>
                      <a:pPr algn="ctr">
                        <a:buNone/>
                      </a:pPr>
                      <a:r>
                        <a:rPr lang="zh-CN" altLang="en-US">
                          <a:solidFill>
                            <a:schemeClr val="tx1"/>
                          </a:solidFill>
                        </a:rPr>
                        <a:t>接口名称</a:t>
                      </a:r>
                      <a:endParaRPr lang="zh-CN" altLang="en-US">
                        <a:solidFill>
                          <a:schemeClr val="tx1"/>
                        </a:solidFill>
                      </a:endParaRPr>
                    </a:p>
                  </a:txBody>
                  <a:tcPr/>
                </a:tc>
                <a:tc>
                  <a:txBody>
                    <a:bodyPr/>
                    <a:p>
                      <a:pPr algn="ctr">
                        <a:buNone/>
                      </a:pPr>
                      <a:r>
                        <a:rPr lang="zh-CN" altLang="en-US">
                          <a:solidFill>
                            <a:schemeClr val="tx1"/>
                          </a:solidFill>
                        </a:rPr>
                        <a:t>接口功能</a:t>
                      </a:r>
                      <a:endParaRPr lang="zh-CN" altLang="en-US">
                        <a:solidFill>
                          <a:schemeClr val="tx1"/>
                        </a:solidFill>
                      </a:endParaRPr>
                    </a:p>
                  </a:txBody>
                  <a:tcPr/>
                </a:tc>
              </a:tr>
              <a:tr h="370840">
                <a:tc>
                  <a:txBody>
                    <a:bodyPr/>
                    <a:p>
                      <a:pPr algn="ctr">
                        <a:buNone/>
                      </a:pPr>
                      <a:r>
                        <a:rPr lang="zh-CN" altLang="en-US" sz="1600"/>
                        <a:t>/main/resetAll</a:t>
                      </a:r>
                      <a:endParaRPr lang="zh-CN" altLang="en-US" sz="1600"/>
                    </a:p>
                  </a:txBody>
                  <a:tcPr/>
                </a:tc>
                <a:tc>
                  <a:txBody>
                    <a:bodyPr/>
                    <a:p>
                      <a:pPr algn="ctr">
                        <a:buNone/>
                      </a:pPr>
                      <a:r>
                        <a:rPr lang="zh-CN" altLang="en-US"/>
                        <a:t>恢复出厂设置</a:t>
                      </a:r>
                      <a:endParaRPr lang="zh-CN" altLang="en-US"/>
                    </a:p>
                  </a:txBody>
                  <a:tcPr/>
                </a:tc>
              </a:tr>
              <a:tr h="370840">
                <a:tc>
                  <a:txBody>
                    <a:bodyPr/>
                    <a:p>
                      <a:pPr>
                        <a:buNone/>
                      </a:pPr>
                      <a:r>
                        <a:rPr lang="zh-CN" altLang="en-US"/>
                        <a:t>/main/update</a:t>
                      </a:r>
                      <a:endParaRPr lang="zh-CN" altLang="en-US"/>
                    </a:p>
                  </a:txBody>
                  <a:tcPr/>
                </a:tc>
                <a:tc>
                  <a:txBody>
                    <a:bodyPr/>
                    <a:p>
                      <a:pPr>
                        <a:buNone/>
                      </a:pPr>
                      <a:r>
                        <a:rPr lang="zh-CN" altLang="en-US"/>
                        <a:t>系统升级</a:t>
                      </a:r>
                      <a:endParaRPr lang="zh-CN" altLang="en-US"/>
                    </a:p>
                  </a:txBody>
                  <a:tcPr/>
                </a:tc>
              </a:tr>
              <a:tr h="370840">
                <a:tc>
                  <a:txBody>
                    <a:bodyPr/>
                    <a:p>
                      <a:pPr>
                        <a:buNone/>
                      </a:pPr>
                      <a:r>
                        <a:rPr lang="en-US" altLang="zh-CN"/>
                        <a:t>/map/showAll</a:t>
                      </a:r>
                      <a:endParaRPr lang="en-US" altLang="zh-CN"/>
                    </a:p>
                  </a:txBody>
                  <a:tcPr/>
                </a:tc>
                <a:tc>
                  <a:txBody>
                    <a:bodyPr/>
                    <a:p>
                      <a:pPr>
                        <a:buNone/>
                      </a:pPr>
                      <a:r>
                        <a:rPr lang="zh-CN" altLang="en-US"/>
                        <a:t>显示所有地图</a:t>
                      </a:r>
                      <a:endParaRPr lang="zh-CN" altLang="en-US"/>
                    </a:p>
                  </a:txBody>
                  <a:tcPr/>
                </a:tc>
              </a:tr>
              <a:tr h="370840">
                <a:tc>
                  <a:txBody>
                    <a:bodyPr/>
                    <a:p>
                      <a:pPr>
                        <a:buNone/>
                      </a:pPr>
                      <a:r>
                        <a:rPr lang="en-US" altLang="zh-CN"/>
                        <a:t>/map/create</a:t>
                      </a:r>
                      <a:endParaRPr lang="en-US" altLang="zh-CN"/>
                    </a:p>
                  </a:txBody>
                  <a:tcPr/>
                </a:tc>
                <a:tc>
                  <a:txBody>
                    <a:bodyPr/>
                    <a:p>
                      <a:pPr>
                        <a:buNone/>
                      </a:pPr>
                      <a:r>
                        <a:rPr lang="zh-CN" altLang="en-US"/>
                        <a:t>新建地图</a:t>
                      </a:r>
                      <a:endParaRPr lang="zh-CN" altLang="en-US"/>
                    </a:p>
                  </a:txBody>
                  <a:tcPr/>
                </a:tc>
              </a:tr>
              <a:tr h="370840">
                <a:tc>
                  <a:txBody>
                    <a:bodyPr/>
                    <a:p>
                      <a:pPr>
                        <a:buNone/>
                      </a:pPr>
                      <a:r>
                        <a:rPr lang="en-US" altLang="zh-CN"/>
                        <a:t>/map/save</a:t>
                      </a:r>
                      <a:endParaRPr lang="en-US" altLang="zh-CN"/>
                    </a:p>
                  </a:txBody>
                  <a:tcPr/>
                </a:tc>
                <a:tc>
                  <a:txBody>
                    <a:bodyPr/>
                    <a:p>
                      <a:pPr>
                        <a:buNone/>
                      </a:pPr>
                      <a:r>
                        <a:rPr lang="zh-CN" altLang="en-US"/>
                        <a:t>保存地图</a:t>
                      </a:r>
                      <a:endParaRPr lang="zh-CN" altLang="en-US"/>
                    </a:p>
                  </a:txBody>
                  <a:tcPr/>
                </a:tc>
              </a:tr>
              <a:tr h="370840">
                <a:tc>
                  <a:txBody>
                    <a:bodyPr/>
                    <a:p>
                      <a:pPr>
                        <a:buNone/>
                      </a:pPr>
                      <a:r>
                        <a:rPr lang="en-US" altLang="zh-CN"/>
                        <a:t>/map/delete</a:t>
                      </a:r>
                      <a:endParaRPr lang="en-US" altLang="zh-CN"/>
                    </a:p>
                  </a:txBody>
                  <a:tcPr/>
                </a:tc>
                <a:tc>
                  <a:txBody>
                    <a:bodyPr/>
                    <a:p>
                      <a:pPr>
                        <a:buNone/>
                      </a:pPr>
                      <a:r>
                        <a:rPr lang="zh-CN" altLang="en-US"/>
                        <a:t>删除地图</a:t>
                      </a:r>
                      <a:endParaRPr lang="zh-CN" altLang="en-US"/>
                    </a:p>
                  </a:txBody>
                  <a:tcPr/>
                </a:tc>
              </a:tr>
              <a:tr h="370840">
                <a:tc>
                  <a:txBody>
                    <a:bodyPr/>
                    <a:p>
                      <a:pPr>
                        <a:buNone/>
                      </a:pPr>
                      <a:r>
                        <a:rPr lang="en-US" altLang="zh-CN"/>
                        <a:t>/mark/show</a:t>
                      </a:r>
                      <a:endParaRPr lang="en-US" altLang="zh-CN"/>
                    </a:p>
                  </a:txBody>
                  <a:tcPr/>
                </a:tc>
                <a:tc>
                  <a:txBody>
                    <a:bodyPr/>
                    <a:p>
                      <a:pPr>
                        <a:buNone/>
                      </a:pPr>
                      <a:r>
                        <a:rPr lang="zh-CN" altLang="en-US"/>
                        <a:t>显示指定地图的所有航点</a:t>
                      </a:r>
                      <a:endParaRPr lang="zh-CN" altLang="en-US"/>
                    </a:p>
                  </a:txBody>
                  <a:tcPr/>
                </a:tc>
              </a:tr>
              <a:tr h="370840">
                <a:tc>
                  <a:txBody>
                    <a:bodyPr/>
                    <a:p>
                      <a:pPr>
                        <a:buNone/>
                      </a:pPr>
                      <a:r>
                        <a:rPr lang="en-US" altLang="zh-CN"/>
                        <a:t>/mark/create</a:t>
                      </a:r>
                      <a:endParaRPr lang="en-US" altLang="zh-CN"/>
                    </a:p>
                  </a:txBody>
                  <a:tcPr/>
                </a:tc>
                <a:tc>
                  <a:txBody>
                    <a:bodyPr/>
                    <a:p>
                      <a:pPr>
                        <a:buNone/>
                      </a:pPr>
                      <a:r>
                        <a:rPr lang="zh-CN" altLang="en-US"/>
                        <a:t>开始航点标注</a:t>
                      </a:r>
                      <a:endParaRPr lang="zh-CN" altLang="en-US"/>
                    </a:p>
                  </a:txBody>
                  <a:tcPr/>
                </a:tc>
              </a:tr>
              <a:tr h="370840">
                <a:tc>
                  <a:txBody>
                    <a:bodyPr/>
                    <a:p>
                      <a:pPr>
                        <a:buNone/>
                      </a:pPr>
                      <a:r>
                        <a:rPr lang="en-US" altLang="zh-CN"/>
                        <a:t>/mark/save</a:t>
                      </a:r>
                      <a:endParaRPr lang="en-US" altLang="zh-CN"/>
                    </a:p>
                  </a:txBody>
                  <a:tcPr/>
                </a:tc>
                <a:tc>
                  <a:txBody>
                    <a:bodyPr/>
                    <a:p>
                      <a:pPr>
                        <a:buNone/>
                      </a:pPr>
                      <a:r>
                        <a:rPr lang="zh-CN" altLang="en-US"/>
                        <a:t>保存标注</a:t>
                      </a:r>
                      <a:endParaRPr lang="zh-CN" altLang="en-US"/>
                    </a:p>
                  </a:txBody>
                  <a:tcPr/>
                </a:tc>
              </a:tr>
              <a:tr h="370840">
                <a:tc>
                  <a:txBody>
                    <a:bodyPr/>
                    <a:p>
                      <a:pPr>
                        <a:buNone/>
                      </a:pPr>
                      <a:r>
                        <a:rPr lang="en-US" altLang="zh-CN"/>
                        <a:t>/service/init</a:t>
                      </a:r>
                      <a:endParaRPr lang="zh-CN" altLang="en-US"/>
                    </a:p>
                  </a:txBody>
                  <a:tcPr/>
                </a:tc>
                <a:tc>
                  <a:txBody>
                    <a:bodyPr/>
                    <a:p>
                      <a:pPr>
                        <a:buNone/>
                      </a:pPr>
                      <a:r>
                        <a:rPr lang="zh-CN" altLang="en-US"/>
                        <a:t>初始化服务</a:t>
                      </a:r>
                      <a:endParaRPr lang="zh-CN" altLang="en-US"/>
                    </a:p>
                  </a:txBody>
                  <a:tcPr/>
                </a:tc>
              </a:tr>
              <a:tr h="370840">
                <a:tc>
                  <a:txBody>
                    <a:bodyPr/>
                    <a:p>
                      <a:pPr>
                        <a:buNone/>
                      </a:pPr>
                      <a:r>
                        <a:rPr lang="en-US" altLang="zh-CN"/>
                        <a:t>/navigation/begin</a:t>
                      </a:r>
                      <a:endParaRPr lang="en-US" altLang="zh-CN"/>
                    </a:p>
                  </a:txBody>
                  <a:tcPr/>
                </a:tc>
                <a:tc>
                  <a:txBody>
                    <a:bodyPr/>
                    <a:p>
                      <a:pPr>
                        <a:buNone/>
                      </a:pPr>
                      <a:r>
                        <a:rPr lang="zh-CN" altLang="en-US"/>
                        <a:t>导航</a:t>
                      </a:r>
                      <a:endParaRPr lang="zh-CN" altLang="en-US"/>
                    </a:p>
                  </a:txBody>
                  <a:tcPr/>
                </a:tc>
              </a:tr>
              <a:tr h="370840">
                <a:tc>
                  <a:txBody>
                    <a:bodyPr/>
                    <a:p>
                      <a:pPr>
                        <a:buNone/>
                      </a:pPr>
                      <a:r>
                        <a:rPr lang="en-US" altLang="zh-CN"/>
                        <a:t>/object/fetch</a:t>
                      </a:r>
                      <a:endParaRPr lang="en-US" altLang="zh-CN"/>
                    </a:p>
                  </a:txBody>
                  <a:tcPr/>
                </a:tc>
                <a:tc>
                  <a:txBody>
                    <a:bodyPr/>
                    <a:p>
                      <a:pPr>
                        <a:buNone/>
                      </a:pPr>
                      <a:r>
                        <a:rPr lang="zh-CN" altLang="en-US"/>
                        <a:t>取物</a:t>
                      </a:r>
                      <a:endParaRPr lang="zh-CN" altLang="en-US"/>
                    </a:p>
                  </a:txBody>
                  <a:tcPr/>
                </a:tc>
              </a:tr>
              <a:tr h="370840">
                <a:tc>
                  <a:txBody>
                    <a:bodyPr/>
                    <a:p>
                      <a:pPr>
                        <a:buNone/>
                      </a:pPr>
                      <a:r>
                        <a:rPr lang="en-US" altLang="zh-CN"/>
                        <a:t>/control/voice</a:t>
                      </a:r>
                      <a:endParaRPr lang="en-US" altLang="zh-CN"/>
                    </a:p>
                  </a:txBody>
                  <a:tcPr/>
                </a:tc>
                <a:tc>
                  <a:txBody>
                    <a:bodyPr/>
                    <a:p>
                      <a:pPr>
                        <a:buNone/>
                      </a:pPr>
                      <a:r>
                        <a:rPr lang="zh-CN" altLang="en-US"/>
                        <a:t>语音切换开关</a:t>
                      </a:r>
                      <a:endParaRPr lang="zh-CN" altLang="en-US"/>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588cf322-0ade-4f04-9334-aaeb62ae0ff1}"/>
  <p:tag name="TABLE_ENDDRAG_ORIGIN_RECT" val="638*359"/>
  <p:tag name="TABLE_ENDDRAG_RECT" val="49*172*638*359"/>
  <p:tag name="KSO_WM_BEAUTIFY_FLAG" val=""/>
</p:tagLst>
</file>

<file path=ppt/tags/tag10.xml><?xml version="1.0" encoding="utf-8"?>
<p:tagLst xmlns:p="http://schemas.openxmlformats.org/presentationml/2006/main">
  <p:tag name="KSO_WM_UNIT_TABLE_BEAUTIFY" val="smartTable{3df554fa-b7ae-4275-949b-3a71f2ae6e5f}"/>
  <p:tag name="TABLE_ENDDRAG_ORIGIN_RECT" val="498*310"/>
  <p:tag name="TABLE_ENDDRAG_RECT" val="146*182*498*310"/>
</p:tagLst>
</file>

<file path=ppt/tags/tag11.xml><?xml version="1.0" encoding="utf-8"?>
<p:tagLst xmlns:p="http://schemas.openxmlformats.org/presentationml/2006/main">
  <p:tag name="KSO_WM_UNIT_TABLE_BEAUTIFY" val="smartTable{2755b3fa-d874-4272-8b16-0d39ee403bfe}"/>
  <p:tag name="TABLE_ENDDRAG_ORIGIN_RECT" val="523*312"/>
  <p:tag name="TABLE_ENDDRAG_RECT" val="100*165*523*312"/>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564bcdc3-f6ef-4fda-af30-ce255c9d5777"/>
  <p:tag name="COMMONDATA" val="eyJoZGlkIjoiYjhjYjgzNWMxMTBjZThiMDYzODZiNWQ5MDIxZjBhMDYifQ=="/>
</p:tagLst>
</file>

<file path=ppt/tags/tag2.xml><?xml version="1.0" encoding="utf-8"?>
<p:tagLst xmlns:p="http://schemas.openxmlformats.org/presentationml/2006/main">
  <p:tag name="KSO_WM_UNIT_TABLE_BEAUTIFY" val="smartTable{f622b57b-2456-4e3b-9330-076e916b0248}"/>
  <p:tag name="TABLE_ENDDRAG_ORIGIN_RECT" val="497*408"/>
  <p:tag name="TABLE_ENDDRAG_RECT" val="108*131*497*408"/>
</p:tagLst>
</file>

<file path=ppt/tags/tag3.xml><?xml version="1.0" encoding="utf-8"?>
<p:tagLst xmlns:p="http://schemas.openxmlformats.org/presentationml/2006/main">
  <p:tag name="KSO_WM_UNIT_TABLE_BEAUTIFY" val="smartTable{aee49025-ec06-4f91-90ba-427417f50280}"/>
  <p:tag name="TABLE_ENDDRAG_ORIGIN_RECT" val="548*275"/>
  <p:tag name="TABLE_ENDDRAG_RECT" val="97*225*548*275"/>
</p:tagLst>
</file>

<file path=ppt/tags/tag4.xml><?xml version="1.0" encoding="utf-8"?>
<p:tagLst xmlns:p="http://schemas.openxmlformats.org/presentationml/2006/main">
  <p:tag name="KSO_WM_UNIT_TABLE_BEAUTIFY" val="smartTable{aee49025-ec06-4f91-90ba-427417f50280}"/>
  <p:tag name="TABLE_ENDDRAG_ORIGIN_RECT" val="548*173"/>
  <p:tag name="TABLE_ENDDRAG_RECT" val="97*212*548*17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UNIT_TABLE_BEAUTIFY" val="smartTable{3df554fa-b7ae-4275-949b-3a71f2ae6e5f}"/>
  <p:tag name="TABLE_ENDDRAG_ORIGIN_RECT" val="498*310"/>
  <p:tag name="TABLE_ENDDRAG_RECT" val="146*182*498*31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TM02900688[[fn=平面]]</Template>
  <TotalTime>0</TotalTime>
  <Words>3845</Words>
  <Application>WPS 演示</Application>
  <PresentationFormat>全屏显示(4:3)</PresentationFormat>
  <Paragraphs>618</Paragraphs>
  <Slides>36</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宋体</vt:lpstr>
      <vt:lpstr>Wingdings</vt:lpstr>
      <vt:lpstr>Times New Roman</vt:lpstr>
      <vt:lpstr>黑体</vt:lpstr>
      <vt:lpstr>Cambria</vt:lpstr>
      <vt:lpstr>楷体</vt:lpstr>
      <vt:lpstr>Calibri</vt:lpstr>
      <vt:lpstr>微软雅黑</vt:lpstr>
      <vt:lpstr>Arial Unicode MS</vt:lpstr>
      <vt:lpstr>Office 主题</vt:lpstr>
      <vt:lpstr>智慧家庭服务机器人 ----单元测试报告</vt:lpstr>
      <vt:lpstr>汇报提纲</vt:lpstr>
      <vt:lpstr>汇报提纲</vt:lpstr>
      <vt:lpstr>需求、设计与测试</vt:lpstr>
      <vt:lpstr>需求、设计与测试</vt:lpstr>
      <vt:lpstr>需求、设计与测试</vt:lpstr>
      <vt:lpstr>需求、设计与测试</vt:lpstr>
      <vt:lpstr>需求、设计与测试</vt:lpstr>
      <vt:lpstr>需求、设计与测试</vt:lpstr>
      <vt:lpstr>需求、设计与测试</vt:lpstr>
      <vt:lpstr>汇报提纲</vt:lpstr>
      <vt:lpstr>测试环境</vt:lpstr>
      <vt:lpstr>汇报提纲</vt:lpstr>
      <vt:lpstr>测试计划</vt:lpstr>
      <vt:lpstr>测试计划</vt:lpstr>
      <vt:lpstr>测试计划</vt:lpstr>
      <vt:lpstr>汇报提纲</vt:lpstr>
      <vt:lpstr>单元测试用例</vt:lpstr>
      <vt:lpstr>单元测试用例</vt:lpstr>
      <vt:lpstr>单元测试用例</vt:lpstr>
      <vt:lpstr>单元测试用例</vt:lpstr>
      <vt:lpstr>单元测试用例</vt:lpstr>
      <vt:lpstr>汇报提纲</vt:lpstr>
      <vt:lpstr>测试结果与分析</vt:lpstr>
      <vt:lpstr>测试结果与分析</vt:lpstr>
      <vt:lpstr>测试结果与分析</vt:lpstr>
      <vt:lpstr>测试结果与分析</vt:lpstr>
      <vt:lpstr>测试结果与分析</vt:lpstr>
      <vt:lpstr>测试结果与分析</vt:lpstr>
      <vt:lpstr>测试结果与分析</vt:lpstr>
      <vt:lpstr>汇报提纲</vt:lpstr>
      <vt:lpstr>gitlab过程管理</vt:lpstr>
      <vt:lpstr>gitlab过程管理</vt:lpstr>
      <vt:lpstr>gitlab过程管理</vt:lpstr>
      <vt:lpstr>gitlab过程管理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文刀</cp:lastModifiedBy>
  <cp:revision>745</cp:revision>
  <dcterms:created xsi:type="dcterms:W3CDTF">2015-08-08T14:03:00Z</dcterms:created>
  <dcterms:modified xsi:type="dcterms:W3CDTF">2023-05-16T00:50:18Z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1B885D63BB8F40B78797BAC72595BA61_12</vt:lpwstr>
  </property>
  <property fmtid="{D5CDD505-2E9C-101B-9397-08002B2CF9AE}" pid="3" name="KSOProductBuildVer">
    <vt:lpwstr>2052-11.1.0.14309</vt:lpwstr>
  </property>
</Properties>
</file>