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437" r:id="rId2"/>
    <p:sldId id="461" r:id="rId3"/>
    <p:sldId id="485" r:id="rId4"/>
    <p:sldId id="486" r:id="rId5"/>
    <p:sldId id="453" r:id="rId6"/>
    <p:sldId id="454" r:id="rId7"/>
    <p:sldId id="455" r:id="rId8"/>
    <p:sldId id="457" r:id="rId9"/>
    <p:sldId id="456" r:id="rId10"/>
    <p:sldId id="462" r:id="rId11"/>
    <p:sldId id="459" r:id="rId12"/>
    <p:sldId id="460" r:id="rId13"/>
    <p:sldId id="478" r:id="rId14"/>
    <p:sldId id="463" r:id="rId15"/>
    <p:sldId id="466" r:id="rId16"/>
    <p:sldId id="479" r:id="rId17"/>
    <p:sldId id="480" r:id="rId18"/>
    <p:sldId id="464" r:id="rId19"/>
    <p:sldId id="471" r:id="rId20"/>
    <p:sldId id="481" r:id="rId21"/>
    <p:sldId id="482" r:id="rId22"/>
    <p:sldId id="484" r:id="rId23"/>
    <p:sldId id="483" r:id="rId24"/>
    <p:sldId id="284"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隽杰" initials="李" lastIdx="1" clrIdx="0">
    <p:extLst>
      <p:ext uri="{19B8F6BF-5375-455C-9EA6-DF929625EA0E}">
        <p15:presenceInfo xmlns:p15="http://schemas.microsoft.com/office/powerpoint/2012/main" userId="ff89c632df0cd7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84185" autoAdjust="0"/>
  </p:normalViewPr>
  <p:slideViewPr>
    <p:cSldViewPr snapToGrid="0">
      <p:cViewPr varScale="1">
        <p:scale>
          <a:sx n="76" d="100"/>
          <a:sy n="76" d="100"/>
        </p:scale>
        <p:origin x="1368"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FD294-EA25-46DB-AD52-92185108F0E6}" type="datetimeFigureOut">
              <a:rPr lang="zh-CN" altLang="en-US" smtClean="0"/>
              <a:t>2023/5/29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8B16-A0AC-46DA-B74D-7AA078E71222}" type="slidenum">
              <a:rPr lang="zh-CN" altLang="en-US" smtClean="0"/>
              <a:t>‹#›</a:t>
            </a:fld>
            <a:endParaRPr lang="zh-CN" altLang="en-US"/>
          </a:p>
        </p:txBody>
      </p:sp>
    </p:spTree>
    <p:extLst>
      <p:ext uri="{BB962C8B-B14F-4D97-AF65-F5344CB8AC3E}">
        <p14:creationId xmlns:p14="http://schemas.microsoft.com/office/powerpoint/2010/main" val="425051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a:t>
            </a:fld>
            <a:endParaRPr lang="zh-CN" altLang="en-US"/>
          </a:p>
        </p:txBody>
      </p:sp>
    </p:spTree>
    <p:extLst>
      <p:ext uri="{BB962C8B-B14F-4D97-AF65-F5344CB8AC3E}">
        <p14:creationId xmlns:p14="http://schemas.microsoft.com/office/powerpoint/2010/main" val="299352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10</a:t>
            </a:fld>
            <a:endParaRPr lang="zh-CN" altLang="en-US"/>
          </a:p>
        </p:txBody>
      </p:sp>
    </p:spTree>
    <p:extLst>
      <p:ext uri="{BB962C8B-B14F-4D97-AF65-F5344CB8AC3E}">
        <p14:creationId xmlns:p14="http://schemas.microsoft.com/office/powerpoint/2010/main" val="280191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11</a:t>
            </a:fld>
            <a:endParaRPr lang="zh-CN" altLang="en-US"/>
          </a:p>
        </p:txBody>
      </p:sp>
    </p:spTree>
    <p:extLst>
      <p:ext uri="{BB962C8B-B14F-4D97-AF65-F5344CB8AC3E}">
        <p14:creationId xmlns:p14="http://schemas.microsoft.com/office/powerpoint/2010/main" val="3796568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集成测试用例详细信息如下，对于每个测试项，我们都设计了相应的基础功能实现和异常处理功能两部分。</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12</a:t>
            </a:fld>
            <a:endParaRPr lang="zh-CN" altLang="en-US"/>
          </a:p>
        </p:txBody>
      </p:sp>
    </p:spTree>
    <p:extLst>
      <p:ext uri="{BB962C8B-B14F-4D97-AF65-F5344CB8AC3E}">
        <p14:creationId xmlns:p14="http://schemas.microsoft.com/office/powerpoint/2010/main" val="2210864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例如在建图功能测试部分，我们进行了</a:t>
            </a:r>
            <a:r>
              <a:rPr lang="en-US" altLang="zh-CN" dirty="0"/>
              <a:t>……</a:t>
            </a:r>
            <a:r>
              <a:rPr lang="zh-CN" altLang="en-US" dirty="0"/>
              <a:t>这</a:t>
            </a:r>
            <a:r>
              <a:rPr lang="en-US" altLang="zh-CN" dirty="0"/>
              <a:t>4</a:t>
            </a:r>
            <a:r>
              <a:rPr lang="zh-CN" altLang="en-US" dirty="0"/>
              <a:t>个基本功能测试和与地图相关的名称异常测试</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13</a:t>
            </a:fld>
            <a:endParaRPr lang="zh-CN" altLang="en-US"/>
          </a:p>
        </p:txBody>
      </p:sp>
    </p:spTree>
    <p:extLst>
      <p:ext uri="{BB962C8B-B14F-4D97-AF65-F5344CB8AC3E}">
        <p14:creationId xmlns:p14="http://schemas.microsoft.com/office/powerpoint/2010/main" val="22791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14</a:t>
            </a:fld>
            <a:endParaRPr lang="zh-CN" altLang="en-US"/>
          </a:p>
        </p:txBody>
      </p:sp>
    </p:spTree>
    <p:extLst>
      <p:ext uri="{BB962C8B-B14F-4D97-AF65-F5344CB8AC3E}">
        <p14:creationId xmlns:p14="http://schemas.microsoft.com/office/powerpoint/2010/main" val="2852249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15</a:t>
            </a:fld>
            <a:endParaRPr lang="zh-CN" altLang="en-US"/>
          </a:p>
        </p:txBody>
      </p:sp>
    </p:spTree>
    <p:extLst>
      <p:ext uri="{BB962C8B-B14F-4D97-AF65-F5344CB8AC3E}">
        <p14:creationId xmlns:p14="http://schemas.microsoft.com/office/powerpoint/2010/main" val="1159200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16</a:t>
            </a:fld>
            <a:endParaRPr lang="zh-CN" altLang="en-US"/>
          </a:p>
        </p:txBody>
      </p:sp>
    </p:spTree>
    <p:extLst>
      <p:ext uri="{BB962C8B-B14F-4D97-AF65-F5344CB8AC3E}">
        <p14:creationId xmlns:p14="http://schemas.microsoft.com/office/powerpoint/2010/main" val="274149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17</a:t>
            </a:fld>
            <a:endParaRPr lang="zh-CN" altLang="en-US"/>
          </a:p>
        </p:txBody>
      </p:sp>
    </p:spTree>
    <p:extLst>
      <p:ext uri="{BB962C8B-B14F-4D97-AF65-F5344CB8AC3E}">
        <p14:creationId xmlns:p14="http://schemas.microsoft.com/office/powerpoint/2010/main" val="340044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18</a:t>
            </a:fld>
            <a:endParaRPr lang="zh-CN" altLang="en-US"/>
          </a:p>
        </p:txBody>
      </p:sp>
    </p:spTree>
    <p:extLst>
      <p:ext uri="{BB962C8B-B14F-4D97-AF65-F5344CB8AC3E}">
        <p14:creationId xmlns:p14="http://schemas.microsoft.com/office/powerpoint/2010/main" val="4196586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19</a:t>
            </a:fld>
            <a:endParaRPr lang="zh-CN" altLang="en-US"/>
          </a:p>
        </p:txBody>
      </p:sp>
    </p:spTree>
    <p:extLst>
      <p:ext uri="{BB962C8B-B14F-4D97-AF65-F5344CB8AC3E}">
        <p14:creationId xmlns:p14="http://schemas.microsoft.com/office/powerpoint/2010/main" val="3441945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2</a:t>
            </a:fld>
            <a:endParaRPr lang="zh-CN" altLang="en-US"/>
          </a:p>
        </p:txBody>
      </p:sp>
    </p:spTree>
    <p:extLst>
      <p:ext uri="{BB962C8B-B14F-4D97-AF65-F5344CB8AC3E}">
        <p14:creationId xmlns:p14="http://schemas.microsoft.com/office/powerpoint/2010/main" val="4125962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20</a:t>
            </a:fld>
            <a:endParaRPr lang="zh-CN" altLang="en-US"/>
          </a:p>
        </p:txBody>
      </p:sp>
    </p:spTree>
    <p:extLst>
      <p:ext uri="{BB962C8B-B14F-4D97-AF65-F5344CB8AC3E}">
        <p14:creationId xmlns:p14="http://schemas.microsoft.com/office/powerpoint/2010/main" val="354122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对于在开发中遇到的问题，我们在</a:t>
            </a:r>
            <a:r>
              <a:rPr lang="en-US" altLang="zh-CN" dirty="0" err="1"/>
              <a:t>gitlab</a:t>
            </a:r>
            <a:r>
              <a:rPr lang="zh-CN" altLang="en-US" dirty="0"/>
              <a:t>创建相应的</a:t>
            </a:r>
            <a:r>
              <a:rPr lang="en-US" altLang="zh-CN" dirty="0"/>
              <a:t>issue</a:t>
            </a:r>
            <a:r>
              <a:rPr lang="zh-CN" altLang="en-US" dirty="0"/>
              <a:t>并指定对应开发人员解决相应问题。</a:t>
            </a:r>
          </a:p>
        </p:txBody>
      </p:sp>
      <p:sp>
        <p:nvSpPr>
          <p:cNvPr id="4" name="灯片编号占位符 3"/>
          <p:cNvSpPr>
            <a:spLocks noGrp="1"/>
          </p:cNvSpPr>
          <p:nvPr>
            <p:ph type="sldNum" sz="quarter" idx="10"/>
          </p:nvPr>
        </p:nvSpPr>
        <p:spPr/>
        <p:txBody>
          <a:bodyPr/>
          <a:lstStyle/>
          <a:p>
            <a:fld id="{D83D8B16-A0AC-46DA-B74D-7AA078E71222}" type="slidenum">
              <a:rPr lang="zh-CN" altLang="en-US" smtClean="0"/>
              <a:t>21</a:t>
            </a:fld>
            <a:endParaRPr lang="zh-CN" altLang="en-US"/>
          </a:p>
        </p:txBody>
      </p:sp>
    </p:spTree>
    <p:extLst>
      <p:ext uri="{BB962C8B-B14F-4D97-AF65-F5344CB8AC3E}">
        <p14:creationId xmlns:p14="http://schemas.microsoft.com/office/powerpoint/2010/main" val="118169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在相应问题解决后关闭</a:t>
            </a:r>
            <a:r>
              <a:rPr lang="en-US" altLang="zh-CN" dirty="0"/>
              <a:t>issue</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22</a:t>
            </a:fld>
            <a:endParaRPr lang="zh-CN" altLang="en-US"/>
          </a:p>
        </p:txBody>
      </p:sp>
    </p:spTree>
    <p:extLst>
      <p:ext uri="{BB962C8B-B14F-4D97-AF65-F5344CB8AC3E}">
        <p14:creationId xmlns:p14="http://schemas.microsoft.com/office/powerpoint/2010/main" val="128890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在具体开发过程中，我们仍使用分支审核提交的方法，各开发者新建分支开发在开发结束后提交分支合并请求，审核通过后代码更新至</a:t>
            </a:r>
            <a:r>
              <a:rPr lang="en-US" altLang="zh-CN" dirty="0"/>
              <a:t>main</a:t>
            </a:r>
            <a:r>
              <a:rPr lang="zh-CN" altLang="en-US"/>
              <a:t>主分支中。</a:t>
            </a:r>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23</a:t>
            </a:fld>
            <a:endParaRPr lang="zh-CN" altLang="en-US"/>
          </a:p>
        </p:txBody>
      </p:sp>
    </p:spTree>
    <p:extLst>
      <p:ext uri="{BB962C8B-B14F-4D97-AF65-F5344CB8AC3E}">
        <p14:creationId xmlns:p14="http://schemas.microsoft.com/office/powerpoint/2010/main" val="210780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3</a:t>
            </a:fld>
            <a:endParaRPr lang="zh-CN" altLang="en-US"/>
          </a:p>
        </p:txBody>
      </p:sp>
    </p:spTree>
    <p:extLst>
      <p:ext uri="{BB962C8B-B14F-4D97-AF65-F5344CB8AC3E}">
        <p14:creationId xmlns:p14="http://schemas.microsoft.com/office/powerpoint/2010/main" val="45023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首先我们整合各开发模块，我们实现了本地主从机控制机器人和前后端、机器人模块之间的协同工作。</a:t>
            </a:r>
            <a:endParaRPr lang="en-US" altLang="zh-CN" dirty="0"/>
          </a:p>
          <a:p>
            <a:r>
              <a:rPr lang="zh-CN" altLang="en-US" dirty="0"/>
              <a:t>其次我们进一步完善了需求文档中的各功能实现部分，我们在之前已有实现的基础上补充了航点删除和递送物品这两个功能，并添加相应的单元测试。除此之外我们还添加了一些异常处理部分。</a:t>
            </a:r>
            <a:endParaRPr lang="en-US" altLang="zh-CN" dirty="0"/>
          </a:p>
          <a:p>
            <a:r>
              <a:rPr lang="zh-CN" altLang="en-US" dirty="0"/>
              <a:t>最后我们在单元测试的基础上进行了后续集成测试计划和系统测试计划，并完成了大部分集成测试部分</a:t>
            </a: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4</a:t>
            </a:fld>
            <a:endParaRPr lang="zh-CN" altLang="en-US"/>
          </a:p>
        </p:txBody>
      </p:sp>
    </p:spTree>
    <p:extLst>
      <p:ext uri="{BB962C8B-B14F-4D97-AF65-F5344CB8AC3E}">
        <p14:creationId xmlns:p14="http://schemas.microsoft.com/office/powerpoint/2010/main" val="401480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5</a:t>
            </a:fld>
            <a:endParaRPr lang="zh-CN" altLang="en-US"/>
          </a:p>
        </p:txBody>
      </p:sp>
    </p:spTree>
    <p:extLst>
      <p:ext uri="{BB962C8B-B14F-4D97-AF65-F5344CB8AC3E}">
        <p14:creationId xmlns:p14="http://schemas.microsoft.com/office/powerpoint/2010/main" val="175970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6</a:t>
            </a:fld>
            <a:endParaRPr lang="zh-CN" altLang="en-US"/>
          </a:p>
        </p:txBody>
      </p:sp>
    </p:spTree>
    <p:extLst>
      <p:ext uri="{BB962C8B-B14F-4D97-AF65-F5344CB8AC3E}">
        <p14:creationId xmlns:p14="http://schemas.microsoft.com/office/powerpoint/2010/main" val="2863422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7</a:t>
            </a:fld>
            <a:endParaRPr lang="zh-CN" altLang="en-US"/>
          </a:p>
        </p:txBody>
      </p:sp>
    </p:spTree>
    <p:extLst>
      <p:ext uri="{BB962C8B-B14F-4D97-AF65-F5344CB8AC3E}">
        <p14:creationId xmlns:p14="http://schemas.microsoft.com/office/powerpoint/2010/main" val="58075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8</a:t>
            </a:fld>
            <a:endParaRPr lang="zh-CN" altLang="en-US"/>
          </a:p>
        </p:txBody>
      </p:sp>
    </p:spTree>
    <p:extLst>
      <p:ext uri="{BB962C8B-B14F-4D97-AF65-F5344CB8AC3E}">
        <p14:creationId xmlns:p14="http://schemas.microsoft.com/office/powerpoint/2010/main" val="415708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9</a:t>
            </a:fld>
            <a:endParaRPr lang="zh-CN" altLang="en-US"/>
          </a:p>
        </p:txBody>
      </p:sp>
    </p:spTree>
    <p:extLst>
      <p:ext uri="{BB962C8B-B14F-4D97-AF65-F5344CB8AC3E}">
        <p14:creationId xmlns:p14="http://schemas.microsoft.com/office/powerpoint/2010/main" val="69553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4B953F3-7E39-4CC0-929A-8281FDD31976}" type="datetime1">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370676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F60906-DE5F-4CF5-8EA6-A86FFD6DF0D2}" type="datetime1">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254309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42B3475-01BD-4D6F-8D0F-BA578B61B3C9}" type="datetime1">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30143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3769" y="360596"/>
            <a:ext cx="7886700" cy="970615"/>
          </a:xfrm>
        </p:spPr>
        <p:txBody>
          <a:bodyPr>
            <a:normAutofit/>
          </a:bodyPr>
          <a:lstStyle>
            <a:lvl1pPr>
              <a:defRPr sz="4000" b="1"/>
            </a:lvl1pPr>
          </a:lstStyle>
          <a:p>
            <a:r>
              <a:rPr lang="zh-CN" altLang="en-US" dirty="0"/>
              <a:t>单击此处编辑母版标题样式</a:t>
            </a:r>
          </a:p>
        </p:txBody>
      </p:sp>
      <p:sp>
        <p:nvSpPr>
          <p:cNvPr id="3" name="内容占位符 2"/>
          <p:cNvSpPr>
            <a:spLocks noGrp="1"/>
          </p:cNvSpPr>
          <p:nvPr>
            <p:ph idx="1" hasCustomPrompt="1"/>
          </p:nvPr>
        </p:nvSpPr>
        <p:spPr>
          <a:xfrm>
            <a:off x="628650" y="1479176"/>
            <a:ext cx="7886700" cy="4581245"/>
          </a:xfrm>
        </p:spPr>
        <p:txBody>
          <a:bodyPr>
            <a:normAutofit/>
          </a:bodyPr>
          <a:lstStyle>
            <a:lvl1pPr marL="457200" indent="-457200">
              <a:lnSpc>
                <a:spcPct val="100000"/>
              </a:lnSpc>
              <a:buFont typeface="Wingdings" panose="05000000000000000000" pitchFamily="2" charset="2"/>
              <a:buChar char="Ø"/>
              <a:defRPr sz="2800" b="1" baseline="0">
                <a:solidFill>
                  <a:schemeClr val="tx1"/>
                </a:solidFill>
                <a:latin typeface="Times New Roman" panose="02020603050405020304" pitchFamily="18" charset="0"/>
                <a:ea typeface="黑体" panose="02010609060101010101" pitchFamily="49" charset="-122"/>
              </a:defRPr>
            </a:lvl1pPr>
            <a:lvl2pPr marL="685800" indent="-342900">
              <a:lnSpc>
                <a:spcPct val="100000"/>
              </a:lnSpc>
              <a:buFont typeface="Arial" panose="020B0604020202020204" pitchFamily="34" charset="0"/>
              <a:buChar char="•"/>
              <a:defRPr sz="2200" baseline="0">
                <a:latin typeface="Cambria" panose="02040503050406030204" pitchFamily="18" charset="0"/>
              </a:defRPr>
            </a:lvl2pPr>
            <a:lvl3pPr marL="971550" indent="-285750">
              <a:lnSpc>
                <a:spcPct val="100000"/>
              </a:lnSpc>
              <a:buFontTx/>
              <a:buChar char="-"/>
              <a:defRPr sz="1800" baseline="0">
                <a:latin typeface="Times New Roman" panose="02020603050405020304" pitchFamily="18" charset="0"/>
                <a:ea typeface="楷体" panose="02010609060101010101" pitchFamily="49" charset="-122"/>
              </a:defRPr>
            </a:lvl3pPr>
            <a:lvl4pPr marL="1314450" indent="-285750">
              <a:lnSpc>
                <a:spcPct val="100000"/>
              </a:lnSpc>
              <a:buFont typeface="Arial" panose="020B0604020202020204" pitchFamily="34" charset="0"/>
              <a:buChar char="•"/>
              <a:defRPr sz="1600"/>
            </a:lvl4pPr>
            <a:lvl5pPr>
              <a:lnSpc>
                <a:spcPct val="100000"/>
              </a:lnSpc>
              <a:defRPr sz="1600"/>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5A300A5-DD88-48D2-930F-91FD0A741D65}" type="datetime1">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cxnSp>
        <p:nvCxnSpPr>
          <p:cNvPr id="8" name="直接连接符 7"/>
          <p:cNvCxnSpPr/>
          <p:nvPr userDrawn="1"/>
        </p:nvCxnSpPr>
        <p:spPr>
          <a:xfrm flipV="1">
            <a:off x="89647" y="1183246"/>
            <a:ext cx="8964706" cy="2"/>
          </a:xfrm>
          <a:prstGeom prst="line">
            <a:avLst/>
          </a:prstGeom>
          <a:ln w="38100"/>
        </p:spPr>
        <p:style>
          <a:lnRef idx="1">
            <a:schemeClr val="dk1"/>
          </a:lnRef>
          <a:fillRef idx="0">
            <a:schemeClr val="dk1"/>
          </a:fillRef>
          <a:effectRef idx="0">
            <a:schemeClr val="dk1"/>
          </a:effectRef>
          <a:fontRef idx="minor">
            <a:schemeClr val="tx1"/>
          </a:fontRef>
        </p:style>
      </p:cxnSp>
      <p:pic>
        <p:nvPicPr>
          <p:cNvPr id="2050" name="Picture 2" descr="See the source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57950" y="452425"/>
            <a:ext cx="2504977" cy="68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73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D68122-4EFF-489C-9D5A-F295E7845B81}" type="datetime1">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993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63E8DB62-4DAA-4D08-90B7-C11785523598}" type="datetime1">
              <a:rPr lang="zh-CN" altLang="en-US" smtClean="0"/>
              <a:t>2023/5/29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406212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A215F3-54FE-48CE-ABB4-FBEA2C568732}" type="datetime1">
              <a:rPr lang="zh-CN" altLang="en-US" smtClean="0"/>
              <a:t>2023/5/29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263460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F2078EE-9F17-403C-A328-31C085048CD3}" type="datetime1">
              <a:rPr lang="zh-CN" altLang="en-US" smtClean="0"/>
              <a:t>2023/5/29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51290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3B58B-C28B-4546-A38D-CE24953028CC}" type="datetime1">
              <a:rPr lang="zh-CN" altLang="en-US" smtClean="0"/>
              <a:t>2023/5/29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39540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4E5E26-34DA-47C2-8318-A3E0213E1226}" type="datetime1">
              <a:rPr lang="zh-CN" altLang="en-US" smtClean="0"/>
              <a:t>2023/5/29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88516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DD648C-73E7-418E-9363-AA63917D14C3}" type="datetime1">
              <a:rPr lang="zh-CN" altLang="en-US" smtClean="0"/>
              <a:t>2023/5/29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141836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7C0AFF-251D-42BA-AF6C-D6CB7E89F0B5}" type="datetime1">
              <a:rPr lang="zh-CN" altLang="en-US" smtClean="0"/>
              <a:t>2023/5/29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99C53-0D35-476E-B857-40C860CE2876}" type="slidenum">
              <a:rPr lang="zh-CN" altLang="en-US" smtClean="0"/>
              <a:t>‹#›</a:t>
            </a:fld>
            <a:endParaRPr lang="zh-CN" altLang="en-US"/>
          </a:p>
        </p:txBody>
      </p:sp>
    </p:spTree>
    <p:extLst>
      <p:ext uri="{BB962C8B-B14F-4D97-AF65-F5344CB8AC3E}">
        <p14:creationId xmlns:p14="http://schemas.microsoft.com/office/powerpoint/2010/main" val="8968564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4842478"/>
            <a:ext cx="6858000" cy="1259935"/>
          </a:xfrm>
        </p:spPr>
        <p:txBody>
          <a:bodyPr>
            <a:noAutofit/>
          </a:bodyPr>
          <a:lstStyle/>
          <a:p>
            <a:r>
              <a:rPr lang="zh-CN" altLang="en-US" sz="2400" b="1" dirty="0"/>
              <a:t>汇报人：</a:t>
            </a:r>
            <a:endParaRPr lang="en-US" altLang="zh-CN" sz="2400" b="1" dirty="0"/>
          </a:p>
          <a:p>
            <a:r>
              <a:rPr lang="zh-CN" altLang="en-US" sz="2400" b="1" dirty="0"/>
              <a:t>补丁嵌入队 高渤宇</a:t>
            </a:r>
            <a:endParaRPr lang="en-US" altLang="zh-CN" sz="2400" b="1" dirty="0"/>
          </a:p>
          <a:p>
            <a:r>
              <a:rPr lang="en-US" altLang="zh-CN" sz="2400" b="1" dirty="0"/>
              <a:t>2023.5.30</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1</a:t>
            </a:fld>
            <a:endParaRPr lang="zh-CN" altLang="en-US"/>
          </a:p>
        </p:txBody>
      </p:sp>
      <p:sp>
        <p:nvSpPr>
          <p:cNvPr id="7" name="标题 1">
            <a:extLst>
              <a:ext uri="{FF2B5EF4-FFF2-40B4-BE49-F238E27FC236}">
                <a16:creationId xmlns:a16="http://schemas.microsoft.com/office/drawing/2014/main" id="{33937B6A-0691-45C5-BC67-14935A1CA06A}"/>
              </a:ext>
            </a:extLst>
          </p:cNvPr>
          <p:cNvSpPr txBox="1">
            <a:spLocks/>
          </p:cNvSpPr>
          <p:nvPr/>
        </p:nvSpPr>
        <p:spPr>
          <a:xfrm>
            <a:off x="1143000" y="1694371"/>
            <a:ext cx="6858000" cy="1418573"/>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b="1" dirty="0"/>
              <a:t>智慧家庭服务机器人</a:t>
            </a:r>
            <a:br>
              <a:rPr lang="en-US" altLang="zh-CN" b="1" dirty="0"/>
            </a:br>
            <a:r>
              <a:rPr lang="en-US" altLang="zh-CN" b="1" dirty="0"/>
              <a:t>----</a:t>
            </a:r>
            <a:r>
              <a:rPr lang="zh-CN" altLang="en-US" b="1" dirty="0"/>
              <a:t>集成测试、系统测试报告</a:t>
            </a:r>
          </a:p>
        </p:txBody>
      </p:sp>
    </p:spTree>
    <p:extLst>
      <p:ext uri="{BB962C8B-B14F-4D97-AF65-F5344CB8AC3E}">
        <p14:creationId xmlns:p14="http://schemas.microsoft.com/office/powerpoint/2010/main" val="343965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汇报提纲</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solidFill>
                  <a:schemeClr val="bg1">
                    <a:lumMod val="65000"/>
                  </a:schemeClr>
                </a:solidFill>
              </a:rPr>
              <a:t>项目迭代开发情况</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需求实现</a:t>
            </a:r>
            <a:endParaRPr lang="en-US" altLang="zh-CN" dirty="0">
              <a:solidFill>
                <a:schemeClr val="bg1">
                  <a:lumMod val="65000"/>
                </a:schemeClr>
              </a:solidFill>
            </a:endParaRPr>
          </a:p>
          <a:p>
            <a:pPr>
              <a:lnSpc>
                <a:spcPct val="150000"/>
              </a:lnSpc>
            </a:pPr>
            <a:r>
              <a:rPr lang="zh-CN" altLang="en-US" dirty="0"/>
              <a:t>集成测试用例</a:t>
            </a:r>
            <a:endParaRPr lang="en-US" altLang="zh-CN" dirty="0"/>
          </a:p>
          <a:p>
            <a:pPr>
              <a:lnSpc>
                <a:spcPct val="150000"/>
              </a:lnSpc>
            </a:pPr>
            <a:r>
              <a:rPr lang="zh-CN" altLang="en-US" dirty="0">
                <a:solidFill>
                  <a:schemeClr val="bg1">
                    <a:lumMod val="65000"/>
                  </a:schemeClr>
                </a:solidFill>
              </a:rPr>
              <a:t>集成测试结果与分析</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系统测试用例</a:t>
            </a:r>
            <a:endParaRPr lang="en-US" altLang="zh-CN" dirty="0">
              <a:solidFill>
                <a:schemeClr val="bg1">
                  <a:lumMod val="65000"/>
                </a:schemeClr>
              </a:solidFill>
            </a:endParaRPr>
          </a:p>
          <a:p>
            <a:pPr>
              <a:lnSpc>
                <a:spcPct val="150000"/>
              </a:lnSpc>
            </a:pPr>
            <a:r>
              <a:rPr lang="en-US" altLang="zh-CN" dirty="0">
                <a:solidFill>
                  <a:schemeClr val="bg1">
                    <a:lumMod val="65000"/>
                  </a:schemeClr>
                </a:solidFill>
              </a:rPr>
              <a:t>Gitlab</a:t>
            </a:r>
            <a:r>
              <a:rPr lang="zh-CN" altLang="en-US" dirty="0">
                <a:solidFill>
                  <a:schemeClr val="bg1">
                    <a:lumMod val="65000"/>
                  </a:schemeClr>
                </a:solidFill>
              </a:rPr>
              <a:t>过程管理</a:t>
            </a:r>
            <a:endParaRPr lang="en-US" altLang="zh-CN" dirty="0">
              <a:solidFill>
                <a:schemeClr val="bg1">
                  <a:lumMod val="65000"/>
                </a:schemeClr>
              </a:solidFill>
            </a:endParaRP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10</a:t>
            </a:fld>
            <a:endParaRPr lang="zh-CN" altLang="en-US" dirty="0"/>
          </a:p>
        </p:txBody>
      </p:sp>
    </p:spTree>
    <p:custDataLst>
      <p:tags r:id="rId1"/>
    </p:custDataLst>
    <p:extLst>
      <p:ext uri="{BB962C8B-B14F-4D97-AF65-F5344CB8AC3E}">
        <p14:creationId xmlns:p14="http://schemas.microsoft.com/office/powerpoint/2010/main" val="220037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集成测试用例</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628649" y="1331211"/>
            <a:ext cx="7886700" cy="4581245"/>
          </a:xfrm>
        </p:spPr>
        <p:txBody>
          <a:bodyPr>
            <a:normAutofit/>
          </a:bodyPr>
          <a:lstStyle/>
          <a:p>
            <a:pPr>
              <a:lnSpc>
                <a:spcPct val="150000"/>
              </a:lnSpc>
            </a:pPr>
            <a:r>
              <a:rPr lang="zh-CN" altLang="en-US" dirty="0"/>
              <a:t>集成测试用例设计</a:t>
            </a:r>
            <a:endParaRPr lang="en-US" altLang="zh-CN" dirty="0"/>
          </a:p>
          <a:p>
            <a:pPr lvl="1">
              <a:lnSpc>
                <a:spcPct val="150000"/>
              </a:lnSpc>
            </a:pPr>
            <a:r>
              <a:rPr lang="zh-CN" altLang="en-US" dirty="0"/>
              <a:t>基本要求：</a:t>
            </a:r>
            <a:endParaRPr lang="en-US" altLang="zh-CN" dirty="0"/>
          </a:p>
          <a:p>
            <a:pPr lvl="2">
              <a:lnSpc>
                <a:spcPct val="150000"/>
              </a:lnSpc>
            </a:pPr>
            <a:r>
              <a:rPr lang="zh-CN" altLang="en-US" dirty="0"/>
              <a:t>覆盖</a:t>
            </a:r>
            <a:r>
              <a:rPr lang="zh-CN" altLang="en-US" dirty="0">
                <a:solidFill>
                  <a:srgbClr val="FF0000"/>
                </a:solidFill>
              </a:rPr>
              <a:t>所有功能需求</a:t>
            </a:r>
            <a:r>
              <a:rPr lang="zh-CN" altLang="en-US" dirty="0"/>
              <a:t>和</a:t>
            </a:r>
            <a:r>
              <a:rPr lang="zh-CN" altLang="en-US" dirty="0">
                <a:solidFill>
                  <a:srgbClr val="FF0000"/>
                </a:solidFill>
              </a:rPr>
              <a:t>所有异常情况</a:t>
            </a:r>
            <a:endParaRPr lang="en-US" altLang="zh-CN" dirty="0">
              <a:solidFill>
                <a:srgbClr val="FF0000"/>
              </a:solidFill>
            </a:endParaRPr>
          </a:p>
          <a:p>
            <a:pPr lvl="1">
              <a:lnSpc>
                <a:spcPct val="150000"/>
              </a:lnSpc>
            </a:pPr>
            <a:r>
              <a:rPr lang="zh-CN" altLang="en-US" dirty="0"/>
              <a:t>集成测试共</a:t>
            </a:r>
            <a:r>
              <a:rPr lang="en-US" altLang="zh-CN" dirty="0"/>
              <a:t>7</a:t>
            </a:r>
            <a:r>
              <a:rPr lang="zh-CN" altLang="en-US" dirty="0"/>
              <a:t>个测试项，</a:t>
            </a:r>
            <a:r>
              <a:rPr lang="en-US" altLang="zh-CN" dirty="0"/>
              <a:t>30</a:t>
            </a:r>
            <a:r>
              <a:rPr lang="zh-CN" altLang="en-US" dirty="0"/>
              <a:t>个测试用例</a:t>
            </a:r>
            <a:endParaRPr lang="en-US" altLang="zh-CN" dirty="0"/>
          </a:p>
          <a:p>
            <a:pPr lvl="1">
              <a:lnSpc>
                <a:spcPct val="150000"/>
              </a:lnSpc>
            </a:pPr>
            <a:r>
              <a:rPr lang="zh-CN" altLang="en-US" dirty="0"/>
              <a:t>测试用例均为黑盒测试。</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11</a:t>
            </a:fld>
            <a:endParaRPr lang="zh-CN" altLang="en-US" dirty="0"/>
          </a:p>
        </p:txBody>
      </p:sp>
    </p:spTree>
    <p:custDataLst>
      <p:tags r:id="rId1"/>
    </p:custDataLst>
    <p:extLst>
      <p:ext uri="{BB962C8B-B14F-4D97-AF65-F5344CB8AC3E}">
        <p14:creationId xmlns:p14="http://schemas.microsoft.com/office/powerpoint/2010/main" val="189556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集成测试用例</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313769" y="1138377"/>
            <a:ext cx="7886700" cy="4581245"/>
          </a:xfrm>
        </p:spPr>
        <p:txBody>
          <a:bodyPr>
            <a:normAutofit/>
          </a:bodyPr>
          <a:lstStyle/>
          <a:p>
            <a:pPr>
              <a:lnSpc>
                <a:spcPct val="150000"/>
              </a:lnSpc>
            </a:pPr>
            <a:r>
              <a:rPr lang="zh-CN" altLang="en-US" dirty="0"/>
              <a:t>集成测试用例详细信息</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12</a:t>
            </a:fld>
            <a:endParaRPr lang="zh-CN" altLang="en-US" dirty="0"/>
          </a:p>
        </p:txBody>
      </p:sp>
      <p:graphicFrame>
        <p:nvGraphicFramePr>
          <p:cNvPr id="6" name="表格 6">
            <a:extLst>
              <a:ext uri="{FF2B5EF4-FFF2-40B4-BE49-F238E27FC236}">
                <a16:creationId xmlns:a16="http://schemas.microsoft.com/office/drawing/2014/main" id="{6A5363DF-5BDD-481B-8772-50A1C9316B13}"/>
              </a:ext>
            </a:extLst>
          </p:cNvPr>
          <p:cNvGraphicFramePr>
            <a:graphicFrameLocks noGrp="1"/>
          </p:cNvGraphicFramePr>
          <p:nvPr>
            <p:extLst>
              <p:ext uri="{D42A27DB-BD31-4B8C-83A1-F6EECF244321}">
                <p14:modId xmlns:p14="http://schemas.microsoft.com/office/powerpoint/2010/main" val="4191381118"/>
              </p:ext>
            </p:extLst>
          </p:nvPr>
        </p:nvGraphicFramePr>
        <p:xfrm>
          <a:off x="313769" y="1798801"/>
          <a:ext cx="8635159" cy="4557232"/>
        </p:xfrm>
        <a:graphic>
          <a:graphicData uri="http://schemas.openxmlformats.org/drawingml/2006/table">
            <a:tbl>
              <a:tblPr firstRow="1" bandRow="1">
                <a:tableStyleId>{5C22544A-7EE6-4342-B048-85BDC9FD1C3A}</a:tableStyleId>
              </a:tblPr>
              <a:tblGrid>
                <a:gridCol w="1337692">
                  <a:extLst>
                    <a:ext uri="{9D8B030D-6E8A-4147-A177-3AD203B41FA5}">
                      <a16:colId xmlns:a16="http://schemas.microsoft.com/office/drawing/2014/main" val="349092331"/>
                    </a:ext>
                  </a:extLst>
                </a:gridCol>
                <a:gridCol w="926592">
                  <a:extLst>
                    <a:ext uri="{9D8B030D-6E8A-4147-A177-3AD203B41FA5}">
                      <a16:colId xmlns:a16="http://schemas.microsoft.com/office/drawing/2014/main" val="3104802491"/>
                    </a:ext>
                  </a:extLst>
                </a:gridCol>
                <a:gridCol w="2572512">
                  <a:extLst>
                    <a:ext uri="{9D8B030D-6E8A-4147-A177-3AD203B41FA5}">
                      <a16:colId xmlns:a16="http://schemas.microsoft.com/office/drawing/2014/main" val="2991445400"/>
                    </a:ext>
                  </a:extLst>
                </a:gridCol>
                <a:gridCol w="3798363">
                  <a:extLst>
                    <a:ext uri="{9D8B030D-6E8A-4147-A177-3AD203B41FA5}">
                      <a16:colId xmlns:a16="http://schemas.microsoft.com/office/drawing/2014/main" val="3148420290"/>
                    </a:ext>
                  </a:extLst>
                </a:gridCol>
              </a:tblGrid>
              <a:tr h="572656">
                <a:tc>
                  <a:txBody>
                    <a:bodyPr/>
                    <a:lstStyle/>
                    <a:p>
                      <a:pPr algn="l"/>
                      <a:r>
                        <a:rPr lang="zh-CN" altLang="en-US" sz="1500" dirty="0"/>
                        <a:t>测试项</a:t>
                      </a:r>
                    </a:p>
                  </a:txBody>
                  <a:tcPr anchor="ctr"/>
                </a:tc>
                <a:tc>
                  <a:txBody>
                    <a:bodyPr/>
                    <a:lstStyle/>
                    <a:p>
                      <a:pPr algn="l"/>
                      <a:r>
                        <a:rPr lang="zh-CN" altLang="en-US" sz="1500" dirty="0"/>
                        <a:t>测试用例数量</a:t>
                      </a:r>
                    </a:p>
                  </a:txBody>
                  <a:tcPr anchor="ctr"/>
                </a:tc>
                <a:tc>
                  <a:txBody>
                    <a:bodyPr/>
                    <a:lstStyle/>
                    <a:p>
                      <a:pPr algn="l"/>
                      <a:r>
                        <a:rPr lang="zh-CN" altLang="en-US" sz="1500" dirty="0"/>
                        <a:t>测试功能需求</a:t>
                      </a:r>
                    </a:p>
                  </a:txBody>
                  <a:tcPr anchor="ctr"/>
                </a:tc>
                <a:tc>
                  <a:txBody>
                    <a:bodyPr/>
                    <a:lstStyle/>
                    <a:p>
                      <a:pPr algn="l"/>
                      <a:r>
                        <a:rPr lang="zh-CN" altLang="en-US" sz="1500" dirty="0"/>
                        <a:t>测试异常处理需求</a:t>
                      </a:r>
                    </a:p>
                  </a:txBody>
                  <a:tcPr anchor="ctr"/>
                </a:tc>
                <a:extLst>
                  <a:ext uri="{0D108BD9-81ED-4DB2-BD59-A6C34878D82A}">
                    <a16:rowId xmlns:a16="http://schemas.microsoft.com/office/drawing/2014/main" val="1041428792"/>
                  </a:ext>
                </a:extLst>
              </a:tr>
              <a:tr h="572656">
                <a:tc>
                  <a:txBody>
                    <a:bodyPr/>
                    <a:lstStyle/>
                    <a:p>
                      <a:pPr algn="l"/>
                      <a:r>
                        <a:rPr lang="zh-CN" altLang="en-US" sz="1500" dirty="0"/>
                        <a:t>建图测试</a:t>
                      </a:r>
                    </a:p>
                  </a:txBody>
                  <a:tcPr anchor="ctr"/>
                </a:tc>
                <a:tc>
                  <a:txBody>
                    <a:bodyPr/>
                    <a:lstStyle/>
                    <a:p>
                      <a:pPr algn="l"/>
                      <a:r>
                        <a:rPr lang="en-US" altLang="zh-CN" sz="1500" dirty="0"/>
                        <a:t>5</a:t>
                      </a:r>
                      <a:endParaRPr lang="zh-CN" altLang="en-US" sz="1500" dirty="0"/>
                    </a:p>
                  </a:txBody>
                  <a:tcPr anchor="ctr"/>
                </a:tc>
                <a:tc>
                  <a:txBody>
                    <a:bodyPr/>
                    <a:lstStyle/>
                    <a:p>
                      <a:pPr algn="l"/>
                      <a:r>
                        <a:rPr lang="zh-CN" altLang="en-US" sz="1500" dirty="0"/>
                        <a:t>新建地图、删除地图</a:t>
                      </a:r>
                    </a:p>
                  </a:txBody>
                  <a:tcPr anchor="ctr"/>
                </a:tc>
                <a:tc>
                  <a:txBody>
                    <a:bodyPr/>
                    <a:lstStyle/>
                    <a:p>
                      <a:pPr algn="l"/>
                      <a:r>
                        <a:rPr lang="zh-CN" altLang="en-US" sz="1500" dirty="0"/>
                        <a:t>地图命名冲突、命名字符非法、空字符输入</a:t>
                      </a:r>
                    </a:p>
                  </a:txBody>
                  <a:tcPr anchor="ctr"/>
                </a:tc>
                <a:extLst>
                  <a:ext uri="{0D108BD9-81ED-4DB2-BD59-A6C34878D82A}">
                    <a16:rowId xmlns:a16="http://schemas.microsoft.com/office/drawing/2014/main" val="220006189"/>
                  </a:ext>
                </a:extLst>
              </a:tr>
              <a:tr h="572656">
                <a:tc>
                  <a:txBody>
                    <a:bodyPr/>
                    <a:lstStyle/>
                    <a:p>
                      <a:pPr algn="l"/>
                      <a:r>
                        <a:rPr lang="zh-CN" altLang="en-US" sz="1500" dirty="0"/>
                        <a:t>标注测试</a:t>
                      </a:r>
                    </a:p>
                  </a:txBody>
                  <a:tcPr anchor="ctr"/>
                </a:tc>
                <a:tc>
                  <a:txBody>
                    <a:bodyPr/>
                    <a:lstStyle/>
                    <a:p>
                      <a:pPr algn="l"/>
                      <a:r>
                        <a:rPr lang="en-US" altLang="zh-CN" sz="1500" dirty="0"/>
                        <a:t>6</a:t>
                      </a:r>
                      <a:endParaRPr lang="zh-CN" altLang="en-US" sz="1500" dirty="0"/>
                    </a:p>
                  </a:txBody>
                  <a:tcPr anchor="ctr"/>
                </a:tc>
                <a:tc>
                  <a:txBody>
                    <a:bodyPr/>
                    <a:lstStyle/>
                    <a:p>
                      <a:pPr algn="l"/>
                      <a:r>
                        <a:rPr lang="zh-CN" altLang="en-US" sz="1500" dirty="0"/>
                        <a:t>新建标注、删除标注</a:t>
                      </a:r>
                    </a:p>
                  </a:txBody>
                  <a:tcPr anchor="ctr"/>
                </a:tc>
                <a:tc>
                  <a:txBody>
                    <a:bodyPr/>
                    <a:lstStyle/>
                    <a:p>
                      <a:pPr algn="l"/>
                      <a:r>
                        <a:rPr lang="zh-CN" altLang="en-US" sz="1500" dirty="0"/>
                        <a:t>航点命名冲突、命名字符非法、空字符输入</a:t>
                      </a:r>
                    </a:p>
                  </a:txBody>
                  <a:tcPr anchor="ctr"/>
                </a:tc>
                <a:extLst>
                  <a:ext uri="{0D108BD9-81ED-4DB2-BD59-A6C34878D82A}">
                    <a16:rowId xmlns:a16="http://schemas.microsoft.com/office/drawing/2014/main" val="4289900246"/>
                  </a:ext>
                </a:extLst>
              </a:tr>
              <a:tr h="572656">
                <a:tc>
                  <a:txBody>
                    <a:bodyPr/>
                    <a:lstStyle/>
                    <a:p>
                      <a:pPr algn="l"/>
                      <a:r>
                        <a:rPr lang="zh-CN" altLang="en-US" sz="1500" dirty="0"/>
                        <a:t>启动测试</a:t>
                      </a:r>
                    </a:p>
                  </a:txBody>
                  <a:tcPr anchor="ctr"/>
                </a:tc>
                <a:tc>
                  <a:txBody>
                    <a:bodyPr/>
                    <a:lstStyle/>
                    <a:p>
                      <a:pPr algn="l"/>
                      <a:r>
                        <a:rPr lang="en-US" altLang="zh-CN" sz="1500" dirty="0"/>
                        <a:t>3</a:t>
                      </a:r>
                      <a:endParaRPr lang="zh-CN" altLang="en-US" sz="1500" dirty="0"/>
                    </a:p>
                  </a:txBody>
                  <a:tcPr anchor="ctr"/>
                </a:tc>
                <a:tc>
                  <a:txBody>
                    <a:bodyPr/>
                    <a:lstStyle/>
                    <a:p>
                      <a:pPr algn="l"/>
                      <a:r>
                        <a:rPr lang="zh-CN" altLang="en-US" sz="1500" dirty="0"/>
                        <a:t>服务界面、地图显示、航点显示</a:t>
                      </a:r>
                    </a:p>
                  </a:txBody>
                  <a:tcPr anchor="ctr"/>
                </a:tc>
                <a:tc>
                  <a:txBody>
                    <a:bodyPr/>
                    <a:lstStyle/>
                    <a:p>
                      <a:pPr algn="l"/>
                      <a:r>
                        <a:rPr lang="zh-CN" altLang="en-US" sz="1500" dirty="0"/>
                        <a:t>无航点情况下的航点标注提醒</a:t>
                      </a:r>
                    </a:p>
                  </a:txBody>
                  <a:tcPr anchor="ctr"/>
                </a:tc>
                <a:extLst>
                  <a:ext uri="{0D108BD9-81ED-4DB2-BD59-A6C34878D82A}">
                    <a16:rowId xmlns:a16="http://schemas.microsoft.com/office/drawing/2014/main" val="636341532"/>
                  </a:ext>
                </a:extLst>
              </a:tr>
              <a:tr h="434706">
                <a:tc>
                  <a:txBody>
                    <a:bodyPr/>
                    <a:lstStyle/>
                    <a:p>
                      <a:pPr algn="l"/>
                      <a:r>
                        <a:rPr lang="zh-CN" altLang="en-US" sz="1500" dirty="0"/>
                        <a:t>导航测试</a:t>
                      </a:r>
                    </a:p>
                  </a:txBody>
                  <a:tcPr anchor="ctr"/>
                </a:tc>
                <a:tc>
                  <a:txBody>
                    <a:bodyPr/>
                    <a:lstStyle/>
                    <a:p>
                      <a:pPr algn="l"/>
                      <a:r>
                        <a:rPr lang="en-US" altLang="zh-CN" sz="1500" dirty="0"/>
                        <a:t>4</a:t>
                      </a:r>
                      <a:endParaRPr lang="zh-CN" altLang="en-US" sz="1500" dirty="0"/>
                    </a:p>
                  </a:txBody>
                  <a:tcPr anchor="ctr"/>
                </a:tc>
                <a:tc>
                  <a:txBody>
                    <a:bodyPr/>
                    <a:lstStyle/>
                    <a:p>
                      <a:pPr algn="l"/>
                      <a:r>
                        <a:rPr lang="zh-CN" altLang="en-US" sz="1500" dirty="0"/>
                        <a:t>导航功能</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500" dirty="0"/>
                        <a:t>机器人受长时间阻挡异常处理、机器人自动避障异常处理</a:t>
                      </a:r>
                    </a:p>
                  </a:txBody>
                  <a:tcPr anchor="ctr"/>
                </a:tc>
                <a:extLst>
                  <a:ext uri="{0D108BD9-81ED-4DB2-BD59-A6C34878D82A}">
                    <a16:rowId xmlns:a16="http://schemas.microsoft.com/office/drawing/2014/main" val="797927151"/>
                  </a:ext>
                </a:extLst>
              </a:tr>
              <a:tr h="572656">
                <a:tc>
                  <a:txBody>
                    <a:bodyPr/>
                    <a:lstStyle/>
                    <a:p>
                      <a:pPr algn="l"/>
                      <a:r>
                        <a:rPr lang="zh-CN" altLang="en-US" sz="1500" dirty="0"/>
                        <a:t>取物测试</a:t>
                      </a:r>
                    </a:p>
                  </a:txBody>
                  <a:tcPr anchor="ctr"/>
                </a:tc>
                <a:tc>
                  <a:txBody>
                    <a:bodyPr/>
                    <a:lstStyle/>
                    <a:p>
                      <a:pPr algn="l"/>
                      <a:r>
                        <a:rPr lang="en-US" altLang="zh-CN" sz="1500" dirty="0"/>
                        <a:t>4</a:t>
                      </a:r>
                      <a:endParaRPr lang="zh-CN" altLang="en-US" sz="1500" dirty="0"/>
                    </a:p>
                  </a:txBody>
                  <a:tcPr anchor="ctr"/>
                </a:tc>
                <a:tc>
                  <a:txBody>
                    <a:bodyPr/>
                    <a:lstStyle/>
                    <a:p>
                      <a:pPr algn="l"/>
                      <a:r>
                        <a:rPr lang="zh-CN" altLang="en-US" sz="1500" dirty="0"/>
                        <a:t>物品识别、取物、导航功能</a:t>
                      </a:r>
                    </a:p>
                  </a:txBody>
                  <a:tcPr anchor="ctr"/>
                </a:tc>
                <a:tc>
                  <a:txBody>
                    <a:bodyPr/>
                    <a:lstStyle/>
                    <a:p>
                      <a:pPr algn="l"/>
                      <a:r>
                        <a:rPr lang="zh-CN" altLang="en-US" sz="1500" dirty="0"/>
                        <a:t>无法识别可抓取物体异常、导航</a:t>
                      </a:r>
                      <a:r>
                        <a:rPr lang="en-US" altLang="zh-CN" sz="1500" dirty="0"/>
                        <a:t>(</a:t>
                      </a:r>
                      <a:r>
                        <a:rPr lang="zh-CN" altLang="en-US" sz="1500" dirty="0"/>
                        <a:t>返回航点</a:t>
                      </a:r>
                      <a:r>
                        <a:rPr lang="en-US" altLang="zh-CN" sz="1500" dirty="0"/>
                        <a:t>)</a:t>
                      </a:r>
                      <a:r>
                        <a:rPr lang="zh-CN" altLang="en-US" sz="1500" dirty="0"/>
                        <a:t>失败异常</a:t>
                      </a:r>
                    </a:p>
                  </a:txBody>
                  <a:tcPr anchor="ctr"/>
                </a:tc>
                <a:extLst>
                  <a:ext uri="{0D108BD9-81ED-4DB2-BD59-A6C34878D82A}">
                    <a16:rowId xmlns:a16="http://schemas.microsoft.com/office/drawing/2014/main" val="1750223201"/>
                  </a:ext>
                </a:extLst>
              </a:tr>
              <a:tr h="572656">
                <a:tc>
                  <a:txBody>
                    <a:bodyPr/>
                    <a:lstStyle/>
                    <a:p>
                      <a:pPr algn="l"/>
                      <a:r>
                        <a:rPr lang="zh-CN" altLang="en-US" sz="1500" dirty="0"/>
                        <a:t>递送测试</a:t>
                      </a:r>
                    </a:p>
                  </a:txBody>
                  <a:tcPr anchor="ctr"/>
                </a:tc>
                <a:tc>
                  <a:txBody>
                    <a:bodyPr/>
                    <a:lstStyle/>
                    <a:p>
                      <a:pPr algn="l"/>
                      <a:r>
                        <a:rPr lang="en-US" altLang="zh-CN" sz="1500" dirty="0"/>
                        <a:t>2</a:t>
                      </a:r>
                      <a:endParaRPr lang="zh-CN" altLang="en-US" sz="1500" dirty="0"/>
                    </a:p>
                  </a:txBody>
                  <a:tcPr anchor="ctr"/>
                </a:tc>
                <a:tc>
                  <a:txBody>
                    <a:bodyPr/>
                    <a:lstStyle/>
                    <a:p>
                      <a:pPr algn="l"/>
                      <a:r>
                        <a:rPr lang="zh-CN" altLang="en-US" sz="1500" dirty="0"/>
                        <a:t>基本递送功能</a:t>
                      </a:r>
                    </a:p>
                  </a:txBody>
                  <a:tcPr anchor="ctr"/>
                </a:tc>
                <a:tc>
                  <a:txBody>
                    <a:bodyPr/>
                    <a:lstStyle/>
                    <a:p>
                      <a:pPr algn="l"/>
                      <a:r>
                        <a:rPr lang="zh-CN" altLang="en-US" sz="1500" dirty="0"/>
                        <a:t>机器人未抓取到物体异常</a:t>
                      </a:r>
                    </a:p>
                  </a:txBody>
                  <a:tcPr anchor="ctr"/>
                </a:tc>
                <a:extLst>
                  <a:ext uri="{0D108BD9-81ED-4DB2-BD59-A6C34878D82A}">
                    <a16:rowId xmlns:a16="http://schemas.microsoft.com/office/drawing/2014/main" val="1918091349"/>
                  </a:ext>
                </a:extLst>
              </a:tr>
              <a:tr h="572656">
                <a:tc>
                  <a:txBody>
                    <a:bodyPr/>
                    <a:lstStyle/>
                    <a:p>
                      <a:pPr algn="l"/>
                      <a:r>
                        <a:rPr lang="zh-CN" altLang="en-US" sz="1500" dirty="0"/>
                        <a:t>系统维护测试</a:t>
                      </a:r>
                    </a:p>
                  </a:txBody>
                  <a:tcPr anchor="ctr"/>
                </a:tc>
                <a:tc>
                  <a:txBody>
                    <a:bodyPr/>
                    <a:lstStyle/>
                    <a:p>
                      <a:pPr algn="l"/>
                      <a:r>
                        <a:rPr lang="en-US" altLang="zh-CN" sz="1500" dirty="0"/>
                        <a:t>3</a:t>
                      </a:r>
                      <a:endParaRPr lang="zh-CN" altLang="en-US" sz="1500" dirty="0"/>
                    </a:p>
                  </a:txBody>
                  <a:tcPr anchor="ctr"/>
                </a:tc>
                <a:tc>
                  <a:txBody>
                    <a:bodyPr/>
                    <a:lstStyle/>
                    <a:p>
                      <a:pPr algn="l"/>
                      <a:r>
                        <a:rPr lang="zh-CN" altLang="en-US" sz="1500" dirty="0"/>
                        <a:t>恢复出厂设置、系统升级</a:t>
                      </a:r>
                    </a:p>
                  </a:txBody>
                  <a:tcPr anchor="ctr"/>
                </a:tc>
                <a:tc>
                  <a:txBody>
                    <a:bodyPr/>
                    <a:lstStyle/>
                    <a:p>
                      <a:pPr algn="l"/>
                      <a:r>
                        <a:rPr lang="zh-CN" altLang="en-US" sz="1500" dirty="0"/>
                        <a:t>无需升级异常</a:t>
                      </a:r>
                    </a:p>
                  </a:txBody>
                  <a:tcPr anchor="ctr"/>
                </a:tc>
                <a:extLst>
                  <a:ext uri="{0D108BD9-81ED-4DB2-BD59-A6C34878D82A}">
                    <a16:rowId xmlns:a16="http://schemas.microsoft.com/office/drawing/2014/main" val="2507876527"/>
                  </a:ext>
                </a:extLst>
              </a:tr>
            </a:tbl>
          </a:graphicData>
        </a:graphic>
      </p:graphicFrame>
    </p:spTree>
    <p:custDataLst>
      <p:tags r:id="rId1"/>
    </p:custDataLst>
    <p:extLst>
      <p:ext uri="{BB962C8B-B14F-4D97-AF65-F5344CB8AC3E}">
        <p14:creationId xmlns:p14="http://schemas.microsoft.com/office/powerpoint/2010/main" val="388839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集成测试用例</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测试项目展示</a:t>
            </a:r>
            <a:r>
              <a:rPr lang="en-US" altLang="zh-CN" dirty="0"/>
              <a:t>——</a:t>
            </a:r>
            <a:r>
              <a:rPr lang="zh-CN" altLang="en-US" dirty="0"/>
              <a:t>建图功能</a:t>
            </a:r>
            <a:endParaRPr lang="en-US" altLang="zh-CN" dirty="0"/>
          </a:p>
          <a:p>
            <a:pPr lvl="1">
              <a:lnSpc>
                <a:spcPct val="150000"/>
              </a:lnSpc>
            </a:pPr>
            <a:r>
              <a:rPr lang="zh-CN" altLang="en-US" dirty="0"/>
              <a:t>基本功能测试</a:t>
            </a:r>
            <a:endParaRPr lang="en-US" altLang="zh-CN" dirty="0"/>
          </a:p>
          <a:p>
            <a:pPr lvl="2">
              <a:lnSpc>
                <a:spcPct val="150000"/>
              </a:lnSpc>
            </a:pPr>
            <a:r>
              <a:rPr lang="zh-CN" altLang="en-US" dirty="0"/>
              <a:t>配置模式进入</a:t>
            </a:r>
            <a:endParaRPr lang="en-US" altLang="zh-CN" dirty="0"/>
          </a:p>
          <a:p>
            <a:pPr lvl="2">
              <a:lnSpc>
                <a:spcPct val="150000"/>
              </a:lnSpc>
            </a:pPr>
            <a:r>
              <a:rPr lang="zh-CN" altLang="en-US" dirty="0"/>
              <a:t>地图数据获取</a:t>
            </a:r>
            <a:endParaRPr lang="en-US" altLang="zh-CN" dirty="0"/>
          </a:p>
          <a:p>
            <a:pPr lvl="2">
              <a:lnSpc>
                <a:spcPct val="150000"/>
              </a:lnSpc>
            </a:pPr>
            <a:r>
              <a:rPr lang="zh-CN" altLang="en-US" dirty="0"/>
              <a:t>新建地图</a:t>
            </a:r>
            <a:endParaRPr lang="en-US" altLang="zh-CN" dirty="0"/>
          </a:p>
          <a:p>
            <a:pPr lvl="2">
              <a:lnSpc>
                <a:spcPct val="150000"/>
              </a:lnSpc>
            </a:pPr>
            <a:r>
              <a:rPr lang="zh-CN" altLang="en-US" dirty="0"/>
              <a:t>删除地图</a:t>
            </a:r>
            <a:endParaRPr lang="en-US" altLang="zh-CN" dirty="0"/>
          </a:p>
          <a:p>
            <a:pPr lvl="1">
              <a:lnSpc>
                <a:spcPct val="150000"/>
              </a:lnSpc>
            </a:pPr>
            <a:r>
              <a:rPr lang="zh-CN" altLang="en-US" dirty="0"/>
              <a:t>异常处理功能测试</a:t>
            </a:r>
            <a:endParaRPr lang="en-US" altLang="zh-CN" dirty="0"/>
          </a:p>
          <a:p>
            <a:pPr lvl="2">
              <a:lnSpc>
                <a:spcPct val="150000"/>
              </a:lnSpc>
            </a:pPr>
            <a:r>
              <a:rPr lang="zh-CN" altLang="en-US" dirty="0"/>
              <a:t>地图名称重复</a:t>
            </a:r>
            <a:r>
              <a:rPr lang="en-US" altLang="zh-CN" dirty="0"/>
              <a:t>/</a:t>
            </a:r>
            <a:r>
              <a:rPr lang="zh-CN" altLang="en-US" dirty="0"/>
              <a:t>非法字符</a:t>
            </a:r>
            <a:r>
              <a:rPr lang="en-US" altLang="zh-CN" dirty="0"/>
              <a:t>/</a:t>
            </a:r>
            <a:r>
              <a:rPr lang="zh-CN" altLang="en-US" dirty="0"/>
              <a:t>空字符</a:t>
            </a:r>
            <a:r>
              <a:rPr lang="en-US" altLang="zh-CN" dirty="0"/>
              <a:t>/</a:t>
            </a:r>
            <a:r>
              <a:rPr lang="zh-CN" altLang="en-US" dirty="0"/>
              <a:t>超过限制异常</a:t>
            </a:r>
            <a:endParaRPr lang="en-US" altLang="zh-CN" dirty="0"/>
          </a:p>
          <a:p>
            <a:pPr lvl="2">
              <a:lnSpc>
                <a:spcPct val="150000"/>
              </a:lnSpc>
            </a:pP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13</a:t>
            </a:fld>
            <a:endParaRPr lang="zh-CN" altLang="en-US" dirty="0"/>
          </a:p>
        </p:txBody>
      </p:sp>
    </p:spTree>
    <p:custDataLst>
      <p:tags r:id="rId1"/>
    </p:custDataLst>
    <p:extLst>
      <p:ext uri="{BB962C8B-B14F-4D97-AF65-F5344CB8AC3E}">
        <p14:creationId xmlns:p14="http://schemas.microsoft.com/office/powerpoint/2010/main" val="299001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汇报提纲</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solidFill>
                  <a:schemeClr val="bg1">
                    <a:lumMod val="65000"/>
                  </a:schemeClr>
                </a:solidFill>
              </a:rPr>
              <a:t>项目迭代开发情况</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需求实现</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集成测试用例</a:t>
            </a:r>
            <a:endParaRPr lang="en-US" altLang="zh-CN" dirty="0">
              <a:solidFill>
                <a:schemeClr val="bg1">
                  <a:lumMod val="65000"/>
                </a:schemeClr>
              </a:solidFill>
            </a:endParaRPr>
          </a:p>
          <a:p>
            <a:pPr>
              <a:lnSpc>
                <a:spcPct val="150000"/>
              </a:lnSpc>
            </a:pPr>
            <a:r>
              <a:rPr lang="zh-CN" altLang="en-US" dirty="0"/>
              <a:t>集成测试结果与分析</a:t>
            </a:r>
            <a:endParaRPr lang="en-US" altLang="zh-CN" dirty="0"/>
          </a:p>
          <a:p>
            <a:pPr>
              <a:lnSpc>
                <a:spcPct val="150000"/>
              </a:lnSpc>
            </a:pPr>
            <a:r>
              <a:rPr lang="zh-CN" altLang="en-US" dirty="0">
                <a:solidFill>
                  <a:schemeClr val="bg1">
                    <a:lumMod val="65000"/>
                  </a:schemeClr>
                </a:solidFill>
              </a:rPr>
              <a:t>系统测试用例</a:t>
            </a:r>
            <a:endParaRPr lang="en-US" altLang="zh-CN" dirty="0">
              <a:solidFill>
                <a:schemeClr val="bg1">
                  <a:lumMod val="65000"/>
                </a:schemeClr>
              </a:solidFill>
            </a:endParaRPr>
          </a:p>
          <a:p>
            <a:pPr>
              <a:lnSpc>
                <a:spcPct val="150000"/>
              </a:lnSpc>
            </a:pPr>
            <a:r>
              <a:rPr lang="en-US" altLang="zh-CN" dirty="0">
                <a:solidFill>
                  <a:schemeClr val="bg1">
                    <a:lumMod val="65000"/>
                  </a:schemeClr>
                </a:solidFill>
              </a:rPr>
              <a:t>Gitlab</a:t>
            </a:r>
            <a:r>
              <a:rPr lang="zh-CN" altLang="en-US" dirty="0">
                <a:solidFill>
                  <a:schemeClr val="bg1">
                    <a:lumMod val="65000"/>
                  </a:schemeClr>
                </a:solidFill>
              </a:rPr>
              <a:t>过程管理</a:t>
            </a:r>
            <a:endParaRPr lang="en-US" altLang="zh-CN" dirty="0">
              <a:solidFill>
                <a:schemeClr val="bg1">
                  <a:lumMod val="65000"/>
                </a:schemeClr>
              </a:solidFill>
            </a:endParaRP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14</a:t>
            </a:fld>
            <a:endParaRPr lang="zh-CN" altLang="en-US" dirty="0"/>
          </a:p>
        </p:txBody>
      </p:sp>
    </p:spTree>
    <p:custDataLst>
      <p:tags r:id="rId1"/>
    </p:custDataLst>
    <p:extLst>
      <p:ext uri="{BB962C8B-B14F-4D97-AF65-F5344CB8AC3E}">
        <p14:creationId xmlns:p14="http://schemas.microsoft.com/office/powerpoint/2010/main" val="118116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集成测试结果与分析</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总体评价</a:t>
            </a:r>
            <a:endParaRPr lang="en-US" altLang="zh-CN" dirty="0"/>
          </a:p>
          <a:p>
            <a:pPr lvl="1">
              <a:lnSpc>
                <a:spcPct val="150000"/>
              </a:lnSpc>
            </a:pPr>
            <a:r>
              <a:rPr lang="zh-CN" altLang="en-US" dirty="0"/>
              <a:t>大部分测试项通过测试</a:t>
            </a:r>
            <a:endParaRPr lang="en-US" altLang="zh-CN" dirty="0"/>
          </a:p>
          <a:p>
            <a:pPr lvl="1">
              <a:lnSpc>
                <a:spcPct val="150000"/>
              </a:lnSpc>
            </a:pPr>
            <a:r>
              <a:rPr lang="zh-CN" altLang="en-US" dirty="0"/>
              <a:t>集成测试共有</a:t>
            </a:r>
            <a:r>
              <a:rPr lang="en-US" altLang="zh-CN" dirty="0"/>
              <a:t>2</a:t>
            </a:r>
            <a:r>
              <a:rPr lang="zh-CN" altLang="en-US" dirty="0"/>
              <a:t>个测试项、</a:t>
            </a:r>
            <a:r>
              <a:rPr lang="en-US" altLang="zh-CN" dirty="0"/>
              <a:t>3</a:t>
            </a:r>
            <a:r>
              <a:rPr lang="zh-CN" altLang="en-US" dirty="0"/>
              <a:t>个测试用例存在问题，测试用例通过率为</a:t>
            </a:r>
            <a:r>
              <a:rPr lang="en-US" altLang="zh-CN" dirty="0"/>
              <a:t>90%</a:t>
            </a: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15</a:t>
            </a:fld>
            <a:endParaRPr lang="zh-CN" altLang="en-US" dirty="0"/>
          </a:p>
        </p:txBody>
      </p:sp>
      <p:pic>
        <p:nvPicPr>
          <p:cNvPr id="7" name="图片 6">
            <a:extLst>
              <a:ext uri="{FF2B5EF4-FFF2-40B4-BE49-F238E27FC236}">
                <a16:creationId xmlns:a16="http://schemas.microsoft.com/office/drawing/2014/main" id="{28ACD721-78AE-4A8B-B39F-6A23A8FBD6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1218" y="3769798"/>
            <a:ext cx="4541564" cy="3081281"/>
          </a:xfrm>
          <a:prstGeom prst="rect">
            <a:avLst/>
          </a:prstGeom>
        </p:spPr>
      </p:pic>
    </p:spTree>
    <p:custDataLst>
      <p:tags r:id="rId1"/>
    </p:custDataLst>
    <p:extLst>
      <p:ext uri="{BB962C8B-B14F-4D97-AF65-F5344CB8AC3E}">
        <p14:creationId xmlns:p14="http://schemas.microsoft.com/office/powerpoint/2010/main" val="255526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集成测试结果与分析</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错误测试项：标注集成测试</a:t>
            </a:r>
            <a:endParaRPr lang="en-US" altLang="zh-CN" dirty="0"/>
          </a:p>
          <a:p>
            <a:pPr lvl="1">
              <a:lnSpc>
                <a:spcPct val="150000"/>
              </a:lnSpc>
            </a:pPr>
            <a:r>
              <a:rPr lang="en-US" altLang="zh-CN" sz="2000" dirty="0">
                <a:latin typeface="+mn-ea"/>
              </a:rPr>
              <a:t>【</a:t>
            </a:r>
            <a:r>
              <a:rPr lang="zh-CN" altLang="en-US" sz="2000" dirty="0">
                <a:latin typeface="+mn-ea"/>
              </a:rPr>
              <a:t>问题描述</a:t>
            </a:r>
            <a:r>
              <a:rPr lang="en-US" altLang="zh-CN" sz="2000" dirty="0">
                <a:latin typeface="+mn-ea"/>
              </a:rPr>
              <a:t>】</a:t>
            </a:r>
            <a:r>
              <a:rPr lang="zh-CN" altLang="en-US" sz="2000" dirty="0">
                <a:latin typeface="+mn-ea"/>
              </a:rPr>
              <a:t>航点标注成功后没有相应提示信息</a:t>
            </a:r>
            <a:endParaRPr lang="en-US" altLang="zh-CN" sz="2000" dirty="0">
              <a:latin typeface="+mn-ea"/>
            </a:endParaRPr>
          </a:p>
          <a:p>
            <a:pPr lvl="1">
              <a:lnSpc>
                <a:spcPct val="150000"/>
              </a:lnSpc>
            </a:pPr>
            <a:r>
              <a:rPr lang="en-US" altLang="zh-CN" sz="2000" dirty="0">
                <a:latin typeface="+mj-ea"/>
                <a:ea typeface="+mj-ea"/>
              </a:rPr>
              <a:t>【</a:t>
            </a:r>
            <a:r>
              <a:rPr lang="zh-CN" altLang="en-US" sz="2000" dirty="0">
                <a:latin typeface="+mj-ea"/>
                <a:ea typeface="+mj-ea"/>
              </a:rPr>
              <a:t>影响</a:t>
            </a:r>
            <a:r>
              <a:rPr lang="en-US" altLang="zh-CN" sz="2000" dirty="0">
                <a:latin typeface="+mj-ea"/>
                <a:ea typeface="+mj-ea"/>
              </a:rPr>
              <a:t>】</a:t>
            </a:r>
            <a:r>
              <a:rPr lang="zh-CN" altLang="en-US" sz="2000" dirty="0">
                <a:latin typeface="+mj-ea"/>
                <a:ea typeface="+mj-ea"/>
              </a:rPr>
              <a:t>不影响实际功能，但影响客户实际使用体验，不符合用户友好型设计理念</a:t>
            </a:r>
            <a:endParaRPr lang="en-US" altLang="zh-CN" sz="2000" dirty="0">
              <a:latin typeface="+mj-ea"/>
              <a:ea typeface="+mj-ea"/>
            </a:endParaRPr>
          </a:p>
          <a:p>
            <a:pPr lvl="1">
              <a:lnSpc>
                <a:spcPct val="150000"/>
              </a:lnSpc>
            </a:pPr>
            <a:r>
              <a:rPr lang="en-US" altLang="zh-CN" sz="2000" dirty="0">
                <a:latin typeface="+mj-ea"/>
                <a:ea typeface="+mj-ea"/>
              </a:rPr>
              <a:t>【</a:t>
            </a:r>
            <a:r>
              <a:rPr lang="zh-CN" altLang="en-US" sz="2000" dirty="0">
                <a:latin typeface="+mj-ea"/>
                <a:ea typeface="+mj-ea"/>
              </a:rPr>
              <a:t>可行解决方案</a:t>
            </a:r>
            <a:r>
              <a:rPr lang="en-US" altLang="zh-CN" sz="2000" dirty="0">
                <a:latin typeface="+mj-ea"/>
                <a:ea typeface="+mj-ea"/>
              </a:rPr>
              <a:t>】</a:t>
            </a:r>
            <a:r>
              <a:rPr lang="zh-CN" altLang="en-US" sz="2000" dirty="0">
                <a:latin typeface="+mj-ea"/>
                <a:ea typeface="+mj-ea"/>
              </a:rPr>
              <a:t>前端根据后端返回的状态码</a:t>
            </a:r>
            <a:r>
              <a:rPr lang="en-US" altLang="zh-CN" sz="2000" dirty="0">
                <a:latin typeface="+mn-lt"/>
                <a:ea typeface="+mj-ea"/>
              </a:rPr>
              <a:t>code</a:t>
            </a:r>
            <a:r>
              <a:rPr lang="zh-CN" altLang="en-US" sz="2000" dirty="0">
                <a:latin typeface="+mj-ea"/>
                <a:ea typeface="+mj-ea"/>
              </a:rPr>
              <a:t>生成具体的标注成功提示信息，可解决此问题。</a:t>
            </a:r>
            <a:endParaRPr lang="en-US" altLang="zh-CN" sz="2400"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16</a:t>
            </a:fld>
            <a:endParaRPr lang="zh-CN" altLang="en-US" dirty="0"/>
          </a:p>
        </p:txBody>
      </p:sp>
    </p:spTree>
    <p:custDataLst>
      <p:tags r:id="rId1"/>
    </p:custDataLst>
    <p:extLst>
      <p:ext uri="{BB962C8B-B14F-4D97-AF65-F5344CB8AC3E}">
        <p14:creationId xmlns:p14="http://schemas.microsoft.com/office/powerpoint/2010/main" val="741287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集成测试结果与分析</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错误测试项：服务模式集成测试</a:t>
            </a:r>
            <a:endParaRPr lang="en-US" altLang="zh-CN" dirty="0"/>
          </a:p>
          <a:p>
            <a:pPr lvl="1">
              <a:lnSpc>
                <a:spcPct val="150000"/>
              </a:lnSpc>
            </a:pPr>
            <a:r>
              <a:rPr lang="en-US" altLang="zh-CN" sz="2000" dirty="0">
                <a:latin typeface="+mn-ea"/>
              </a:rPr>
              <a:t>【</a:t>
            </a:r>
            <a:r>
              <a:rPr lang="zh-CN" altLang="en-US" sz="2000" dirty="0">
                <a:latin typeface="+mn-ea"/>
              </a:rPr>
              <a:t>问题描述</a:t>
            </a:r>
            <a:r>
              <a:rPr lang="en-US" altLang="zh-CN" sz="2000" dirty="0">
                <a:latin typeface="+mn-ea"/>
              </a:rPr>
              <a:t>】</a:t>
            </a:r>
            <a:r>
              <a:rPr lang="zh-CN" altLang="en-US" sz="2000" dirty="0">
                <a:latin typeface="+mn-ea"/>
              </a:rPr>
              <a:t>在服务模式下，当某地图中没有航点时，应提醒用户在配置模式下进行航点标注，再进行后续服务操作</a:t>
            </a:r>
            <a:endParaRPr lang="en-US" altLang="zh-CN" sz="2000" dirty="0">
              <a:latin typeface="+mn-ea"/>
            </a:endParaRPr>
          </a:p>
          <a:p>
            <a:pPr lvl="1">
              <a:lnSpc>
                <a:spcPct val="150000"/>
              </a:lnSpc>
            </a:pPr>
            <a:r>
              <a:rPr lang="en-US" altLang="zh-CN" sz="2000" dirty="0">
                <a:latin typeface="+mj-ea"/>
                <a:ea typeface="+mj-ea"/>
              </a:rPr>
              <a:t>【</a:t>
            </a:r>
            <a:r>
              <a:rPr lang="zh-CN" altLang="en-US" sz="2000" dirty="0">
                <a:latin typeface="+mj-ea"/>
                <a:ea typeface="+mj-ea"/>
              </a:rPr>
              <a:t>影响</a:t>
            </a:r>
            <a:r>
              <a:rPr lang="en-US" altLang="zh-CN" sz="2000" dirty="0">
                <a:latin typeface="+mj-ea"/>
                <a:ea typeface="+mj-ea"/>
              </a:rPr>
              <a:t>】</a:t>
            </a:r>
            <a:r>
              <a:rPr lang="zh-CN" altLang="en-US" sz="2000" dirty="0">
                <a:latin typeface="+mj-ea"/>
                <a:ea typeface="+mj-ea"/>
              </a:rPr>
              <a:t>没有给出相应提示信息，地图中没有航点数据，后续导航、取物等服务操作无法正常进行</a:t>
            </a:r>
            <a:endParaRPr lang="en-US" altLang="zh-CN" sz="2000" dirty="0">
              <a:latin typeface="+mj-ea"/>
              <a:ea typeface="+mj-ea"/>
            </a:endParaRPr>
          </a:p>
          <a:p>
            <a:pPr lvl="1">
              <a:lnSpc>
                <a:spcPct val="150000"/>
              </a:lnSpc>
            </a:pPr>
            <a:r>
              <a:rPr lang="en-US" altLang="zh-CN" sz="2000" dirty="0">
                <a:latin typeface="+mj-ea"/>
                <a:ea typeface="+mj-ea"/>
              </a:rPr>
              <a:t>【</a:t>
            </a:r>
            <a:r>
              <a:rPr lang="zh-CN" altLang="en-US" sz="2000" dirty="0">
                <a:latin typeface="+mj-ea"/>
                <a:ea typeface="+mj-ea"/>
              </a:rPr>
              <a:t>可行解决方案</a:t>
            </a:r>
            <a:r>
              <a:rPr lang="en-US" altLang="zh-CN" sz="2000" dirty="0">
                <a:latin typeface="+mj-ea"/>
                <a:ea typeface="+mj-ea"/>
              </a:rPr>
              <a:t>】</a:t>
            </a:r>
            <a:r>
              <a:rPr lang="zh-CN" altLang="en-US" sz="2000" dirty="0">
                <a:latin typeface="+mj-ea"/>
                <a:ea typeface="+mj-ea"/>
              </a:rPr>
              <a:t>前端检测后端返回的航点数据信息，若航点数量为</a:t>
            </a:r>
            <a:r>
              <a:rPr lang="en-US" altLang="zh-CN" sz="2000" dirty="0">
                <a:latin typeface="+mj-ea"/>
                <a:ea typeface="+mj-ea"/>
              </a:rPr>
              <a:t>0</a:t>
            </a:r>
            <a:r>
              <a:rPr lang="zh-CN" altLang="en-US" sz="2000" dirty="0">
                <a:latin typeface="+mj-ea"/>
                <a:ea typeface="+mj-ea"/>
              </a:rPr>
              <a:t>则弹出警告信息，不允许进行后续导航操作</a:t>
            </a:r>
            <a:endParaRPr lang="en-US" altLang="zh-CN" sz="2400"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17</a:t>
            </a:fld>
            <a:endParaRPr lang="zh-CN" altLang="en-US" dirty="0"/>
          </a:p>
        </p:txBody>
      </p:sp>
    </p:spTree>
    <p:custDataLst>
      <p:tags r:id="rId1"/>
    </p:custDataLst>
    <p:extLst>
      <p:ext uri="{BB962C8B-B14F-4D97-AF65-F5344CB8AC3E}">
        <p14:creationId xmlns:p14="http://schemas.microsoft.com/office/powerpoint/2010/main" val="60679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汇报提纲</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solidFill>
                  <a:schemeClr val="bg1">
                    <a:lumMod val="65000"/>
                  </a:schemeClr>
                </a:solidFill>
              </a:rPr>
              <a:t>项目迭代开发情况</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需求实现</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集成测试用例</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集成测试结果与分析</a:t>
            </a:r>
            <a:endParaRPr lang="en-US" altLang="zh-CN" dirty="0">
              <a:solidFill>
                <a:schemeClr val="bg1">
                  <a:lumMod val="65000"/>
                </a:schemeClr>
              </a:solidFill>
            </a:endParaRPr>
          </a:p>
          <a:p>
            <a:pPr>
              <a:lnSpc>
                <a:spcPct val="150000"/>
              </a:lnSpc>
            </a:pPr>
            <a:r>
              <a:rPr lang="zh-CN" altLang="en-US" dirty="0"/>
              <a:t>系统测试用例</a:t>
            </a:r>
            <a:endParaRPr lang="en-US" altLang="zh-CN" dirty="0"/>
          </a:p>
          <a:p>
            <a:pPr>
              <a:lnSpc>
                <a:spcPct val="150000"/>
              </a:lnSpc>
            </a:pPr>
            <a:r>
              <a:rPr lang="en-US" altLang="zh-CN" dirty="0">
                <a:solidFill>
                  <a:schemeClr val="bg1">
                    <a:lumMod val="65000"/>
                  </a:schemeClr>
                </a:solidFill>
              </a:rPr>
              <a:t>Gitlab</a:t>
            </a:r>
            <a:r>
              <a:rPr lang="zh-CN" altLang="en-US" dirty="0">
                <a:solidFill>
                  <a:schemeClr val="bg1">
                    <a:lumMod val="65000"/>
                  </a:schemeClr>
                </a:solidFill>
              </a:rPr>
              <a:t>过程管理</a:t>
            </a:r>
            <a:endParaRPr lang="en-US" altLang="zh-CN" dirty="0">
              <a:solidFill>
                <a:schemeClr val="bg1">
                  <a:lumMod val="65000"/>
                </a:schemeClr>
              </a:solidFill>
            </a:endParaRP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18</a:t>
            </a:fld>
            <a:endParaRPr lang="zh-CN" altLang="en-US" dirty="0"/>
          </a:p>
        </p:txBody>
      </p:sp>
    </p:spTree>
    <p:custDataLst>
      <p:tags r:id="rId1"/>
    </p:custDataLst>
    <p:extLst>
      <p:ext uri="{BB962C8B-B14F-4D97-AF65-F5344CB8AC3E}">
        <p14:creationId xmlns:p14="http://schemas.microsoft.com/office/powerpoint/2010/main" val="101407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系统测试用例</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系统测试用例信息统计</a:t>
            </a:r>
            <a:endParaRPr lang="en-US" altLang="zh-CN" dirty="0"/>
          </a:p>
          <a:p>
            <a:pPr lvl="1">
              <a:lnSpc>
                <a:spcPct val="150000"/>
              </a:lnSpc>
            </a:pPr>
            <a:r>
              <a:rPr lang="zh-CN" altLang="en-US" dirty="0"/>
              <a:t>目前系统测试共</a:t>
            </a:r>
            <a:r>
              <a:rPr lang="en-US" altLang="zh-CN" dirty="0"/>
              <a:t>2</a:t>
            </a:r>
            <a:r>
              <a:rPr lang="zh-CN" altLang="en-US" dirty="0"/>
              <a:t>个测试项，</a:t>
            </a:r>
            <a:r>
              <a:rPr lang="en-US" altLang="zh-CN" dirty="0"/>
              <a:t>6</a:t>
            </a:r>
            <a:r>
              <a:rPr lang="zh-CN" altLang="en-US" dirty="0"/>
              <a:t>个测试用例</a:t>
            </a:r>
            <a:endParaRPr lang="en-US" altLang="zh-CN" dirty="0"/>
          </a:p>
          <a:p>
            <a:pPr lvl="1">
              <a:lnSpc>
                <a:spcPct val="150000"/>
              </a:lnSpc>
            </a:pPr>
            <a:r>
              <a:rPr lang="zh-CN" altLang="en-US" dirty="0"/>
              <a:t>测试用例均为黑盒测试。</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19</a:t>
            </a:fld>
            <a:endParaRPr lang="zh-CN" altLang="en-US" dirty="0"/>
          </a:p>
        </p:txBody>
      </p:sp>
      <p:graphicFrame>
        <p:nvGraphicFramePr>
          <p:cNvPr id="7" name="表格 5">
            <a:extLst>
              <a:ext uri="{FF2B5EF4-FFF2-40B4-BE49-F238E27FC236}">
                <a16:creationId xmlns:a16="http://schemas.microsoft.com/office/drawing/2014/main" id="{7FE0BEB6-EE87-EF25-4601-B0BD14136F91}"/>
              </a:ext>
            </a:extLst>
          </p:cNvPr>
          <p:cNvGraphicFramePr>
            <a:graphicFrameLocks noGrp="1"/>
          </p:cNvGraphicFramePr>
          <p:nvPr>
            <p:extLst>
              <p:ext uri="{D42A27DB-BD31-4B8C-83A1-F6EECF244321}">
                <p14:modId xmlns:p14="http://schemas.microsoft.com/office/powerpoint/2010/main" val="21945867"/>
              </p:ext>
            </p:extLst>
          </p:nvPr>
        </p:nvGraphicFramePr>
        <p:xfrm>
          <a:off x="577214" y="3282981"/>
          <a:ext cx="7989571" cy="3444787"/>
        </p:xfrm>
        <a:graphic>
          <a:graphicData uri="http://schemas.openxmlformats.org/drawingml/2006/table">
            <a:tbl>
              <a:tblPr firstRow="1" bandRow="1">
                <a:tableStyleId>{5C22544A-7EE6-4342-B048-85BDC9FD1C3A}</a:tableStyleId>
              </a:tblPr>
              <a:tblGrid>
                <a:gridCol w="1812869">
                  <a:extLst>
                    <a:ext uri="{9D8B030D-6E8A-4147-A177-3AD203B41FA5}">
                      <a16:colId xmlns:a16="http://schemas.microsoft.com/office/drawing/2014/main" val="3880845422"/>
                    </a:ext>
                  </a:extLst>
                </a:gridCol>
                <a:gridCol w="1294906">
                  <a:extLst>
                    <a:ext uri="{9D8B030D-6E8A-4147-A177-3AD203B41FA5}">
                      <a16:colId xmlns:a16="http://schemas.microsoft.com/office/drawing/2014/main" val="2676621646"/>
                    </a:ext>
                  </a:extLst>
                </a:gridCol>
                <a:gridCol w="1502091">
                  <a:extLst>
                    <a:ext uri="{9D8B030D-6E8A-4147-A177-3AD203B41FA5}">
                      <a16:colId xmlns:a16="http://schemas.microsoft.com/office/drawing/2014/main" val="1152234437"/>
                    </a:ext>
                  </a:extLst>
                </a:gridCol>
                <a:gridCol w="3379705">
                  <a:extLst>
                    <a:ext uri="{9D8B030D-6E8A-4147-A177-3AD203B41FA5}">
                      <a16:colId xmlns:a16="http://schemas.microsoft.com/office/drawing/2014/main" val="3983234980"/>
                    </a:ext>
                  </a:extLst>
                </a:gridCol>
              </a:tblGrid>
              <a:tr h="709016">
                <a:tc>
                  <a:txBody>
                    <a:bodyPr/>
                    <a:lstStyle/>
                    <a:p>
                      <a:r>
                        <a:rPr lang="zh-CN" altLang="en-US" sz="1800" dirty="0"/>
                        <a:t>测试项</a:t>
                      </a:r>
                    </a:p>
                  </a:txBody>
                  <a:tcPr anchor="ctr"/>
                </a:tc>
                <a:tc>
                  <a:txBody>
                    <a:bodyPr/>
                    <a:lstStyle/>
                    <a:p>
                      <a:r>
                        <a:rPr lang="zh-CN" altLang="en-US" sz="1800" dirty="0"/>
                        <a:t>测试用例数量</a:t>
                      </a:r>
                    </a:p>
                  </a:txBody>
                  <a:tcPr anchor="ctr"/>
                </a:tc>
                <a:tc>
                  <a:txBody>
                    <a:bodyPr/>
                    <a:lstStyle/>
                    <a:p>
                      <a:r>
                        <a:rPr lang="zh-CN" altLang="en-US" sz="1800" dirty="0"/>
                        <a:t>测试业务需求</a:t>
                      </a:r>
                    </a:p>
                  </a:txBody>
                  <a:tcPr anchor="ctr"/>
                </a:tc>
                <a:tc>
                  <a:txBody>
                    <a:bodyPr/>
                    <a:lstStyle/>
                    <a:p>
                      <a:r>
                        <a:rPr lang="zh-CN" altLang="en-US" sz="1800" dirty="0"/>
                        <a:t>测试异常处理需求</a:t>
                      </a:r>
                    </a:p>
                  </a:txBody>
                  <a:tcPr anchor="ctr"/>
                </a:tc>
                <a:extLst>
                  <a:ext uri="{0D108BD9-81ED-4DB2-BD59-A6C34878D82A}">
                    <a16:rowId xmlns:a16="http://schemas.microsoft.com/office/drawing/2014/main" val="1153815228"/>
                  </a:ext>
                </a:extLst>
              </a:tr>
              <a:tr h="1481833">
                <a:tc>
                  <a:txBody>
                    <a:bodyPr/>
                    <a:lstStyle/>
                    <a:p>
                      <a:r>
                        <a:rPr lang="zh-CN" altLang="en-US" sz="1800" dirty="0"/>
                        <a:t>建图业务测试</a:t>
                      </a:r>
                    </a:p>
                  </a:txBody>
                  <a:tcPr anchor="ctr"/>
                </a:tc>
                <a:tc>
                  <a:txBody>
                    <a:bodyPr/>
                    <a:lstStyle/>
                    <a:p>
                      <a:r>
                        <a:rPr lang="en-US" altLang="zh-CN" sz="1800" dirty="0"/>
                        <a:t>3</a:t>
                      </a:r>
                      <a:endParaRPr lang="zh-CN" altLang="en-US" sz="1800" dirty="0"/>
                    </a:p>
                  </a:txBody>
                  <a:tcPr anchor="ctr"/>
                </a:tc>
                <a:tc>
                  <a:txBody>
                    <a:bodyPr/>
                    <a:lstStyle/>
                    <a:p>
                      <a:r>
                        <a:rPr lang="zh-CN" altLang="en-US" sz="1800" dirty="0"/>
                        <a:t>手动建图</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a:t>地图命名异常、航点命名异常</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a:t>机器人运动受阻异常</a:t>
                      </a:r>
                    </a:p>
                  </a:txBody>
                  <a:tcPr anchor="ctr"/>
                </a:tc>
                <a:extLst>
                  <a:ext uri="{0D108BD9-81ED-4DB2-BD59-A6C34878D82A}">
                    <a16:rowId xmlns:a16="http://schemas.microsoft.com/office/drawing/2014/main" val="1282941750"/>
                  </a:ext>
                </a:extLst>
              </a:tr>
              <a:tr h="1253938">
                <a:tc>
                  <a:txBody>
                    <a:bodyPr/>
                    <a:lstStyle/>
                    <a:p>
                      <a:r>
                        <a:rPr lang="zh-CN" altLang="en-US" sz="1800" dirty="0"/>
                        <a:t>取物业务测试</a:t>
                      </a:r>
                    </a:p>
                  </a:txBody>
                  <a:tcPr anchor="ctr"/>
                </a:tc>
                <a:tc>
                  <a:txBody>
                    <a:bodyPr/>
                    <a:lstStyle/>
                    <a:p>
                      <a:r>
                        <a:rPr lang="en-US" altLang="zh-CN" sz="1800" dirty="0"/>
                        <a:t>3</a:t>
                      </a:r>
                      <a:endParaRPr lang="zh-CN" altLang="en-US" sz="1800" dirty="0"/>
                    </a:p>
                  </a:txBody>
                  <a:tcPr anchor="ctr"/>
                </a:tc>
                <a:tc>
                  <a:txBody>
                    <a:bodyPr/>
                    <a:lstStyle/>
                    <a:p>
                      <a:r>
                        <a:rPr lang="zh-CN" altLang="en-US" sz="1800" dirty="0"/>
                        <a:t>取物导航</a:t>
                      </a:r>
                    </a:p>
                  </a:txBody>
                  <a:tcPr anchor="ctr"/>
                </a:tc>
                <a:tc>
                  <a:txBody>
                    <a:bodyPr/>
                    <a:lstStyle/>
                    <a:p>
                      <a:r>
                        <a:rPr lang="zh-CN" altLang="en-US" sz="1800" dirty="0"/>
                        <a:t>机器人运动受阻异常、物体识别异常、物体递送异常</a:t>
                      </a:r>
                    </a:p>
                  </a:txBody>
                  <a:tcPr anchor="ctr"/>
                </a:tc>
                <a:extLst>
                  <a:ext uri="{0D108BD9-81ED-4DB2-BD59-A6C34878D82A}">
                    <a16:rowId xmlns:a16="http://schemas.microsoft.com/office/drawing/2014/main" val="2098674086"/>
                  </a:ext>
                </a:extLst>
              </a:tr>
            </a:tbl>
          </a:graphicData>
        </a:graphic>
      </p:graphicFrame>
    </p:spTree>
    <p:custDataLst>
      <p:tags r:id="rId1"/>
    </p:custDataLst>
    <p:extLst>
      <p:ext uri="{BB962C8B-B14F-4D97-AF65-F5344CB8AC3E}">
        <p14:creationId xmlns:p14="http://schemas.microsoft.com/office/powerpoint/2010/main" val="328227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汇报提纲</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项目迭代开发情况</a:t>
            </a:r>
            <a:endParaRPr lang="en-US" altLang="zh-CN" dirty="0"/>
          </a:p>
          <a:p>
            <a:pPr>
              <a:lnSpc>
                <a:spcPct val="150000"/>
              </a:lnSpc>
            </a:pPr>
            <a:r>
              <a:rPr lang="zh-CN" altLang="en-US" dirty="0"/>
              <a:t>需求实现</a:t>
            </a:r>
            <a:endParaRPr lang="en-US" altLang="zh-CN" dirty="0"/>
          </a:p>
          <a:p>
            <a:pPr>
              <a:lnSpc>
                <a:spcPct val="150000"/>
              </a:lnSpc>
            </a:pPr>
            <a:r>
              <a:rPr lang="zh-CN" altLang="en-US" dirty="0"/>
              <a:t>集成测试用例</a:t>
            </a:r>
            <a:endParaRPr lang="en-US" altLang="zh-CN" dirty="0"/>
          </a:p>
          <a:p>
            <a:pPr>
              <a:lnSpc>
                <a:spcPct val="150000"/>
              </a:lnSpc>
            </a:pPr>
            <a:r>
              <a:rPr lang="zh-CN" altLang="en-US" dirty="0"/>
              <a:t>集成测试结果与分析</a:t>
            </a:r>
            <a:endParaRPr lang="en-US" altLang="zh-CN" dirty="0"/>
          </a:p>
          <a:p>
            <a:pPr>
              <a:lnSpc>
                <a:spcPct val="150000"/>
              </a:lnSpc>
            </a:pPr>
            <a:r>
              <a:rPr lang="zh-CN" altLang="en-US" dirty="0"/>
              <a:t>系统测试用例</a:t>
            </a:r>
            <a:endParaRPr lang="en-US" altLang="zh-CN" dirty="0"/>
          </a:p>
          <a:p>
            <a:pPr>
              <a:lnSpc>
                <a:spcPct val="150000"/>
              </a:lnSpc>
            </a:pPr>
            <a:r>
              <a:rPr lang="en-US" altLang="zh-CN" dirty="0"/>
              <a:t>Gitlab</a:t>
            </a:r>
            <a:r>
              <a:rPr lang="zh-CN" altLang="en-US" dirty="0"/>
              <a:t>过程管理</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2</a:t>
            </a:fld>
            <a:endParaRPr lang="zh-CN" altLang="en-US" dirty="0"/>
          </a:p>
        </p:txBody>
      </p:sp>
    </p:spTree>
    <p:custDataLst>
      <p:tags r:id="rId1"/>
    </p:custDataLst>
    <p:extLst>
      <p:ext uri="{BB962C8B-B14F-4D97-AF65-F5344CB8AC3E}">
        <p14:creationId xmlns:p14="http://schemas.microsoft.com/office/powerpoint/2010/main" val="2072909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汇报提纲</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solidFill>
                  <a:schemeClr val="bg1">
                    <a:lumMod val="65000"/>
                  </a:schemeClr>
                </a:solidFill>
              </a:rPr>
              <a:t>项目迭代开发情况</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需求实现</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集成测试用例</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集成测试结果与分析</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系统测试用例</a:t>
            </a:r>
            <a:endParaRPr lang="en-US" altLang="zh-CN" dirty="0">
              <a:solidFill>
                <a:schemeClr val="bg1">
                  <a:lumMod val="65000"/>
                </a:schemeClr>
              </a:solidFill>
            </a:endParaRPr>
          </a:p>
          <a:p>
            <a:pPr>
              <a:lnSpc>
                <a:spcPct val="150000"/>
              </a:lnSpc>
            </a:pPr>
            <a:r>
              <a:rPr lang="en-US" altLang="zh-CN" dirty="0"/>
              <a:t>Gitlab</a:t>
            </a:r>
            <a:r>
              <a:rPr lang="zh-CN" altLang="en-US" dirty="0"/>
              <a:t>过程管理</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20</a:t>
            </a:fld>
            <a:endParaRPr lang="zh-CN" altLang="en-US" dirty="0"/>
          </a:p>
        </p:txBody>
      </p:sp>
    </p:spTree>
    <p:custDataLst>
      <p:tags r:id="rId1"/>
    </p:custDataLst>
    <p:extLst>
      <p:ext uri="{BB962C8B-B14F-4D97-AF65-F5344CB8AC3E}">
        <p14:creationId xmlns:p14="http://schemas.microsoft.com/office/powerpoint/2010/main" val="254285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en-US" altLang="zh-CN" dirty="0"/>
              <a:t>Gitlab</a:t>
            </a:r>
            <a:r>
              <a:rPr lang="zh-CN" altLang="en-US" dirty="0"/>
              <a:t>过程管理</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en-US" altLang="zh-CN" dirty="0"/>
              <a:t>Issue</a:t>
            </a:r>
          </a:p>
          <a:p>
            <a:pPr>
              <a:lnSpc>
                <a:spcPct val="150000"/>
              </a:lnSpc>
            </a:pPr>
            <a:endParaRPr lang="en-US" altLang="zh-CN" dirty="0"/>
          </a:p>
          <a:p>
            <a:pPr marL="0" indent="0">
              <a:lnSpc>
                <a:spcPct val="150000"/>
              </a:lnSpc>
              <a:buNone/>
            </a:pP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a:xfrm>
            <a:off x="6457950" y="6314841"/>
            <a:ext cx="2057400" cy="365125"/>
          </a:xfrm>
        </p:spPr>
        <p:txBody>
          <a:bodyPr/>
          <a:lstStyle/>
          <a:p>
            <a:fld id="{0A699C53-0D35-476E-B857-40C860CE2876}" type="slidenum">
              <a:rPr lang="zh-CN" altLang="en-US" smtClean="0"/>
              <a:t>21</a:t>
            </a:fld>
            <a:endParaRPr lang="zh-CN" altLang="en-US" dirty="0"/>
          </a:p>
        </p:txBody>
      </p:sp>
      <p:pic>
        <p:nvPicPr>
          <p:cNvPr id="7" name="图片 6">
            <a:extLst>
              <a:ext uri="{FF2B5EF4-FFF2-40B4-BE49-F238E27FC236}">
                <a16:creationId xmlns:a16="http://schemas.microsoft.com/office/drawing/2014/main" id="{505184C1-95D9-C796-AF77-C28D5FB5E72A}"/>
              </a:ext>
            </a:extLst>
          </p:cNvPr>
          <p:cNvPicPr>
            <a:picLocks noChangeAspect="1"/>
          </p:cNvPicPr>
          <p:nvPr/>
        </p:nvPicPr>
        <p:blipFill>
          <a:blip r:embed="rId4"/>
          <a:stretch>
            <a:fillRect/>
          </a:stretch>
        </p:blipFill>
        <p:spPr>
          <a:xfrm>
            <a:off x="323819" y="2768955"/>
            <a:ext cx="8496362" cy="2609869"/>
          </a:xfrm>
          <a:prstGeom prst="rect">
            <a:avLst/>
          </a:prstGeom>
        </p:spPr>
      </p:pic>
    </p:spTree>
    <p:custDataLst>
      <p:tags r:id="rId1"/>
    </p:custDataLst>
    <p:extLst>
      <p:ext uri="{BB962C8B-B14F-4D97-AF65-F5344CB8AC3E}">
        <p14:creationId xmlns:p14="http://schemas.microsoft.com/office/powerpoint/2010/main" val="155158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en-US" altLang="zh-CN" dirty="0"/>
              <a:t>Gitlab</a:t>
            </a:r>
            <a:r>
              <a:rPr lang="zh-CN" altLang="en-US" dirty="0"/>
              <a:t>过程管理</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en-US" altLang="zh-CN" dirty="0"/>
              <a:t>Issue</a:t>
            </a:r>
          </a:p>
          <a:p>
            <a:pPr>
              <a:lnSpc>
                <a:spcPct val="150000"/>
              </a:lnSpc>
            </a:pPr>
            <a:endParaRPr lang="en-US" altLang="zh-CN" dirty="0"/>
          </a:p>
          <a:p>
            <a:pPr marL="0" indent="0">
              <a:lnSpc>
                <a:spcPct val="150000"/>
              </a:lnSpc>
              <a:buNone/>
            </a:pP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a:xfrm>
            <a:off x="6457950" y="6314841"/>
            <a:ext cx="2057400" cy="365125"/>
          </a:xfrm>
        </p:spPr>
        <p:txBody>
          <a:bodyPr/>
          <a:lstStyle/>
          <a:p>
            <a:fld id="{0A699C53-0D35-476E-B857-40C860CE2876}" type="slidenum">
              <a:rPr lang="zh-CN" altLang="en-US" smtClean="0"/>
              <a:t>22</a:t>
            </a:fld>
            <a:endParaRPr lang="zh-CN" altLang="en-US" dirty="0"/>
          </a:p>
        </p:txBody>
      </p:sp>
      <p:pic>
        <p:nvPicPr>
          <p:cNvPr id="7" name="图片 6">
            <a:extLst>
              <a:ext uri="{FF2B5EF4-FFF2-40B4-BE49-F238E27FC236}">
                <a16:creationId xmlns:a16="http://schemas.microsoft.com/office/drawing/2014/main" id="{262FB08A-6039-4B57-6B81-962E49913511}"/>
              </a:ext>
            </a:extLst>
          </p:cNvPr>
          <p:cNvPicPr>
            <a:picLocks noChangeAspect="1"/>
          </p:cNvPicPr>
          <p:nvPr/>
        </p:nvPicPr>
        <p:blipFill>
          <a:blip r:embed="rId4"/>
          <a:stretch>
            <a:fillRect/>
          </a:stretch>
        </p:blipFill>
        <p:spPr>
          <a:xfrm>
            <a:off x="2020521" y="2290194"/>
            <a:ext cx="5102957" cy="4129713"/>
          </a:xfrm>
          <a:prstGeom prst="rect">
            <a:avLst/>
          </a:prstGeom>
        </p:spPr>
      </p:pic>
    </p:spTree>
    <p:custDataLst>
      <p:tags r:id="rId1"/>
    </p:custDataLst>
    <p:extLst>
      <p:ext uri="{BB962C8B-B14F-4D97-AF65-F5344CB8AC3E}">
        <p14:creationId xmlns:p14="http://schemas.microsoft.com/office/powerpoint/2010/main" val="3227982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en-US" altLang="zh-CN" dirty="0"/>
              <a:t>Gitlab</a:t>
            </a:r>
            <a:r>
              <a:rPr lang="zh-CN" altLang="en-US" dirty="0"/>
              <a:t>过程管理</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分支审核</a:t>
            </a:r>
            <a:endParaRPr lang="en-US" altLang="zh-CN" dirty="0"/>
          </a:p>
          <a:p>
            <a:pPr marL="0" indent="0">
              <a:lnSpc>
                <a:spcPct val="150000"/>
              </a:lnSpc>
              <a:buNone/>
            </a:pP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a:xfrm>
            <a:off x="6457950" y="6314841"/>
            <a:ext cx="2057400" cy="365125"/>
          </a:xfrm>
        </p:spPr>
        <p:txBody>
          <a:bodyPr/>
          <a:lstStyle/>
          <a:p>
            <a:fld id="{0A699C53-0D35-476E-B857-40C860CE2876}" type="slidenum">
              <a:rPr lang="zh-CN" altLang="en-US" smtClean="0"/>
              <a:t>23</a:t>
            </a:fld>
            <a:endParaRPr lang="zh-CN" altLang="en-US" dirty="0"/>
          </a:p>
        </p:txBody>
      </p:sp>
      <p:pic>
        <p:nvPicPr>
          <p:cNvPr id="7" name="图片 6">
            <a:extLst>
              <a:ext uri="{FF2B5EF4-FFF2-40B4-BE49-F238E27FC236}">
                <a16:creationId xmlns:a16="http://schemas.microsoft.com/office/drawing/2014/main" id="{F397D273-041B-8EC9-C77F-21BC931BA546}"/>
              </a:ext>
            </a:extLst>
          </p:cNvPr>
          <p:cNvPicPr>
            <a:picLocks noChangeAspect="1"/>
          </p:cNvPicPr>
          <p:nvPr/>
        </p:nvPicPr>
        <p:blipFill>
          <a:blip r:embed="rId4"/>
          <a:stretch>
            <a:fillRect/>
          </a:stretch>
        </p:blipFill>
        <p:spPr>
          <a:xfrm>
            <a:off x="1677015" y="2337582"/>
            <a:ext cx="5789969" cy="4275541"/>
          </a:xfrm>
          <a:prstGeom prst="rect">
            <a:avLst/>
          </a:prstGeom>
        </p:spPr>
      </p:pic>
    </p:spTree>
    <p:custDataLst>
      <p:tags r:id="rId1"/>
    </p:custDataLst>
    <p:extLst>
      <p:ext uri="{BB962C8B-B14F-4D97-AF65-F5344CB8AC3E}">
        <p14:creationId xmlns:p14="http://schemas.microsoft.com/office/powerpoint/2010/main" val="187365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A699C53-0D35-476E-B857-40C860CE2876}" type="slidenum">
              <a:rPr lang="zh-CN" altLang="en-US" smtClean="0"/>
              <a:t>24</a:t>
            </a:fld>
            <a:endParaRPr lang="zh-CN" altLang="en-US"/>
          </a:p>
        </p:txBody>
      </p:sp>
      <p:sp>
        <p:nvSpPr>
          <p:cNvPr id="5" name="文本框 4"/>
          <p:cNvSpPr txBox="1"/>
          <p:nvPr/>
        </p:nvSpPr>
        <p:spPr>
          <a:xfrm>
            <a:off x="3707821" y="2645512"/>
            <a:ext cx="1728358" cy="707886"/>
          </a:xfrm>
          <a:prstGeom prst="rect">
            <a:avLst/>
          </a:prstGeom>
          <a:noFill/>
        </p:spPr>
        <p:txBody>
          <a:bodyPr wrap="none" rtlCol="0">
            <a:spAutoFit/>
          </a:bodyPr>
          <a:lstStyle/>
          <a:p>
            <a:pPr algn="ctr"/>
            <a:r>
              <a:rPr lang="zh-CN" altLang="en-US" sz="4000" b="1" dirty="0">
                <a:latin typeface="+mj-lt"/>
              </a:rPr>
              <a:t>谢谢！</a:t>
            </a:r>
            <a:endParaRPr lang="en-US" altLang="zh-CN" sz="2400" dirty="0">
              <a:latin typeface="+mj-lt"/>
            </a:endParaRPr>
          </a:p>
        </p:txBody>
      </p:sp>
    </p:spTree>
    <p:extLst>
      <p:ext uri="{BB962C8B-B14F-4D97-AF65-F5344CB8AC3E}">
        <p14:creationId xmlns:p14="http://schemas.microsoft.com/office/powerpoint/2010/main" val="180889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汇报提纲</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项目迭代开发情况</a:t>
            </a:r>
            <a:endParaRPr lang="en-US" altLang="zh-CN" dirty="0"/>
          </a:p>
          <a:p>
            <a:pPr>
              <a:lnSpc>
                <a:spcPct val="150000"/>
              </a:lnSpc>
            </a:pPr>
            <a:r>
              <a:rPr lang="zh-CN" altLang="en-US" dirty="0">
                <a:solidFill>
                  <a:schemeClr val="bg1">
                    <a:lumMod val="65000"/>
                  </a:schemeClr>
                </a:solidFill>
              </a:rPr>
              <a:t>需求实现</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集成测试用例</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集成测试结果与分析</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系统测试用例</a:t>
            </a:r>
            <a:endParaRPr lang="en-US" altLang="zh-CN" dirty="0">
              <a:solidFill>
                <a:schemeClr val="bg1">
                  <a:lumMod val="65000"/>
                </a:schemeClr>
              </a:solidFill>
            </a:endParaRPr>
          </a:p>
          <a:p>
            <a:pPr>
              <a:lnSpc>
                <a:spcPct val="150000"/>
              </a:lnSpc>
            </a:pPr>
            <a:r>
              <a:rPr lang="en-US" altLang="zh-CN" dirty="0">
                <a:solidFill>
                  <a:schemeClr val="bg1">
                    <a:lumMod val="65000"/>
                  </a:schemeClr>
                </a:solidFill>
              </a:rPr>
              <a:t>Gitlab</a:t>
            </a:r>
            <a:r>
              <a:rPr lang="zh-CN" altLang="en-US" dirty="0">
                <a:solidFill>
                  <a:schemeClr val="bg1">
                    <a:lumMod val="65000"/>
                  </a:schemeClr>
                </a:solidFill>
              </a:rPr>
              <a:t>过程管理</a:t>
            </a:r>
            <a:endParaRPr lang="en-US" altLang="zh-CN" dirty="0">
              <a:solidFill>
                <a:schemeClr val="bg1">
                  <a:lumMod val="65000"/>
                </a:schemeClr>
              </a:solidFill>
            </a:endParaRP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3</a:t>
            </a:fld>
            <a:endParaRPr lang="zh-CN" altLang="en-US" dirty="0"/>
          </a:p>
        </p:txBody>
      </p:sp>
    </p:spTree>
    <p:custDataLst>
      <p:tags r:id="rId1"/>
    </p:custDataLst>
    <p:extLst>
      <p:ext uri="{BB962C8B-B14F-4D97-AF65-F5344CB8AC3E}">
        <p14:creationId xmlns:p14="http://schemas.microsoft.com/office/powerpoint/2010/main" val="11276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项目迭代开发情况</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628650" y="1479176"/>
            <a:ext cx="7886700" cy="5242300"/>
          </a:xfrm>
        </p:spPr>
        <p:txBody>
          <a:bodyPr>
            <a:normAutofit fontScale="70000" lnSpcReduction="20000"/>
          </a:bodyPr>
          <a:lstStyle/>
          <a:p>
            <a:pPr>
              <a:lnSpc>
                <a:spcPct val="150000"/>
              </a:lnSpc>
            </a:pPr>
            <a:r>
              <a:rPr lang="zh-CN" altLang="en-US" dirty="0"/>
              <a:t>整合开发模块</a:t>
            </a:r>
            <a:endParaRPr lang="en-US" altLang="zh-CN" dirty="0"/>
          </a:p>
          <a:p>
            <a:pPr lvl="1">
              <a:lnSpc>
                <a:spcPct val="150000"/>
              </a:lnSpc>
            </a:pPr>
            <a:r>
              <a:rPr lang="zh-CN" altLang="en-US" dirty="0"/>
              <a:t>实现主从机控制</a:t>
            </a:r>
            <a:endParaRPr lang="en-US" altLang="zh-CN" dirty="0"/>
          </a:p>
          <a:p>
            <a:pPr lvl="1">
              <a:lnSpc>
                <a:spcPct val="150000"/>
              </a:lnSpc>
            </a:pPr>
            <a:r>
              <a:rPr lang="zh-CN" altLang="en-US" dirty="0"/>
              <a:t>实现前端、后端、机器人模块协同工作</a:t>
            </a:r>
            <a:endParaRPr lang="en-US" altLang="zh-CN" dirty="0"/>
          </a:p>
          <a:p>
            <a:pPr>
              <a:lnSpc>
                <a:spcPct val="150000"/>
              </a:lnSpc>
            </a:pPr>
            <a:r>
              <a:rPr lang="zh-CN" altLang="en-US" dirty="0"/>
              <a:t>完善功能实现</a:t>
            </a:r>
            <a:endParaRPr lang="en-US" altLang="zh-CN" dirty="0"/>
          </a:p>
          <a:p>
            <a:pPr lvl="1">
              <a:lnSpc>
                <a:spcPct val="150000"/>
              </a:lnSpc>
            </a:pPr>
            <a:r>
              <a:rPr lang="zh-CN" altLang="en-US" dirty="0"/>
              <a:t>补充航点删除功能</a:t>
            </a:r>
            <a:endParaRPr lang="en-US" altLang="zh-CN" dirty="0"/>
          </a:p>
          <a:p>
            <a:pPr lvl="2">
              <a:lnSpc>
                <a:spcPct val="150000"/>
              </a:lnSpc>
            </a:pPr>
            <a:r>
              <a:rPr lang="zh-CN" altLang="en-US" dirty="0"/>
              <a:t>增加航点删除对应单元测试</a:t>
            </a:r>
            <a:endParaRPr lang="en-US" altLang="zh-CN" dirty="0"/>
          </a:p>
          <a:p>
            <a:pPr lvl="1">
              <a:lnSpc>
                <a:spcPct val="150000"/>
              </a:lnSpc>
            </a:pPr>
            <a:r>
              <a:rPr lang="zh-CN" altLang="en-US" dirty="0"/>
              <a:t>补充递送物品功能</a:t>
            </a:r>
            <a:endParaRPr lang="en-US" altLang="zh-CN" dirty="0"/>
          </a:p>
          <a:p>
            <a:pPr lvl="2">
              <a:lnSpc>
                <a:spcPct val="150000"/>
              </a:lnSpc>
            </a:pPr>
            <a:r>
              <a:rPr lang="zh-CN" altLang="en-US" dirty="0"/>
              <a:t>增加递送物品对应单元测试</a:t>
            </a:r>
            <a:endParaRPr lang="en-US" altLang="zh-CN" dirty="0"/>
          </a:p>
          <a:p>
            <a:pPr lvl="1">
              <a:lnSpc>
                <a:spcPct val="150000"/>
              </a:lnSpc>
            </a:pPr>
            <a:r>
              <a:rPr lang="zh-CN" altLang="en-US" dirty="0"/>
              <a:t>完善异常处理功能</a:t>
            </a:r>
            <a:endParaRPr lang="en-US" altLang="zh-CN" dirty="0"/>
          </a:p>
          <a:p>
            <a:pPr lvl="2">
              <a:lnSpc>
                <a:spcPct val="150000"/>
              </a:lnSpc>
            </a:pPr>
            <a:r>
              <a:rPr lang="zh-CN" altLang="en-US" dirty="0"/>
              <a:t>增加异常处理对应单元测试</a:t>
            </a:r>
            <a:endParaRPr lang="en-US" altLang="zh-CN" dirty="0"/>
          </a:p>
          <a:p>
            <a:pPr>
              <a:lnSpc>
                <a:spcPct val="150000"/>
              </a:lnSpc>
            </a:pPr>
            <a:r>
              <a:rPr lang="zh-CN" altLang="en-US" dirty="0"/>
              <a:t>推进后续测试项目</a:t>
            </a:r>
            <a:endParaRPr lang="en-US" altLang="zh-CN" dirty="0"/>
          </a:p>
          <a:p>
            <a:pPr lvl="1">
              <a:lnSpc>
                <a:spcPct val="150000"/>
              </a:lnSpc>
            </a:pPr>
            <a:r>
              <a:rPr lang="zh-CN" altLang="en-US" dirty="0"/>
              <a:t>完成集成测试计划</a:t>
            </a:r>
            <a:endParaRPr lang="en-US" altLang="zh-CN" dirty="0"/>
          </a:p>
          <a:p>
            <a:pPr lvl="2">
              <a:lnSpc>
                <a:spcPct val="150000"/>
              </a:lnSpc>
            </a:pPr>
            <a:r>
              <a:rPr lang="zh-CN" altLang="en-US" dirty="0"/>
              <a:t>完成集成测试项目</a:t>
            </a:r>
            <a:endParaRPr lang="en-US" altLang="zh-CN" dirty="0"/>
          </a:p>
          <a:p>
            <a:pPr lvl="1">
              <a:lnSpc>
                <a:spcPct val="150000"/>
              </a:lnSpc>
            </a:pPr>
            <a:r>
              <a:rPr lang="zh-CN" altLang="en-US" dirty="0"/>
              <a:t>迭代系统测试计划</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4</a:t>
            </a:fld>
            <a:endParaRPr lang="zh-CN" altLang="en-US" dirty="0"/>
          </a:p>
        </p:txBody>
      </p:sp>
    </p:spTree>
    <p:custDataLst>
      <p:tags r:id="rId1"/>
    </p:custDataLst>
    <p:extLst>
      <p:ext uri="{BB962C8B-B14F-4D97-AF65-F5344CB8AC3E}">
        <p14:creationId xmlns:p14="http://schemas.microsoft.com/office/powerpoint/2010/main" val="322656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汇报提纲</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solidFill>
                  <a:schemeClr val="bg1">
                    <a:lumMod val="65000"/>
                  </a:schemeClr>
                </a:solidFill>
              </a:rPr>
              <a:t>项目迭代开发情况</a:t>
            </a:r>
            <a:endParaRPr lang="en-US" altLang="zh-CN" dirty="0">
              <a:solidFill>
                <a:schemeClr val="bg1">
                  <a:lumMod val="65000"/>
                </a:schemeClr>
              </a:solidFill>
            </a:endParaRPr>
          </a:p>
          <a:p>
            <a:pPr>
              <a:lnSpc>
                <a:spcPct val="150000"/>
              </a:lnSpc>
            </a:pPr>
            <a:r>
              <a:rPr lang="zh-CN" altLang="en-US" dirty="0"/>
              <a:t>需求实现</a:t>
            </a:r>
            <a:endParaRPr lang="en-US" altLang="zh-CN" dirty="0"/>
          </a:p>
          <a:p>
            <a:pPr>
              <a:lnSpc>
                <a:spcPct val="150000"/>
              </a:lnSpc>
            </a:pPr>
            <a:r>
              <a:rPr lang="zh-CN" altLang="en-US" dirty="0">
                <a:solidFill>
                  <a:schemeClr val="bg1">
                    <a:lumMod val="65000"/>
                  </a:schemeClr>
                </a:solidFill>
              </a:rPr>
              <a:t>集成测试用例</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集成测试结果与分析</a:t>
            </a:r>
            <a:endParaRPr lang="en-US" altLang="zh-CN" dirty="0">
              <a:solidFill>
                <a:schemeClr val="bg1">
                  <a:lumMod val="65000"/>
                </a:schemeClr>
              </a:solidFill>
            </a:endParaRPr>
          </a:p>
          <a:p>
            <a:pPr>
              <a:lnSpc>
                <a:spcPct val="150000"/>
              </a:lnSpc>
            </a:pPr>
            <a:r>
              <a:rPr lang="zh-CN" altLang="en-US" dirty="0">
                <a:solidFill>
                  <a:schemeClr val="bg1">
                    <a:lumMod val="65000"/>
                  </a:schemeClr>
                </a:solidFill>
              </a:rPr>
              <a:t>系统测试用例</a:t>
            </a:r>
            <a:endParaRPr lang="en-US" altLang="zh-CN" dirty="0">
              <a:solidFill>
                <a:schemeClr val="bg1">
                  <a:lumMod val="65000"/>
                </a:schemeClr>
              </a:solidFill>
            </a:endParaRPr>
          </a:p>
          <a:p>
            <a:pPr>
              <a:lnSpc>
                <a:spcPct val="150000"/>
              </a:lnSpc>
            </a:pPr>
            <a:r>
              <a:rPr lang="en-US" altLang="zh-CN" dirty="0">
                <a:solidFill>
                  <a:schemeClr val="bg1">
                    <a:lumMod val="65000"/>
                  </a:schemeClr>
                </a:solidFill>
              </a:rPr>
              <a:t>Gitlab</a:t>
            </a:r>
            <a:r>
              <a:rPr lang="zh-CN" altLang="en-US" dirty="0">
                <a:solidFill>
                  <a:schemeClr val="bg1">
                    <a:lumMod val="65000"/>
                  </a:schemeClr>
                </a:solidFill>
              </a:rPr>
              <a:t>过程管理</a:t>
            </a:r>
            <a:endParaRPr lang="en-US" altLang="zh-CN" dirty="0">
              <a:solidFill>
                <a:schemeClr val="bg1">
                  <a:lumMod val="65000"/>
                </a:schemeClr>
              </a:solidFill>
            </a:endParaRPr>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5</a:t>
            </a:fld>
            <a:endParaRPr lang="zh-CN" altLang="en-US" dirty="0"/>
          </a:p>
        </p:txBody>
      </p:sp>
    </p:spTree>
    <p:custDataLst>
      <p:tags r:id="rId1"/>
    </p:custDataLst>
    <p:extLst>
      <p:ext uri="{BB962C8B-B14F-4D97-AF65-F5344CB8AC3E}">
        <p14:creationId xmlns:p14="http://schemas.microsoft.com/office/powerpoint/2010/main" val="213482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需求实现</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需满足的需求</a:t>
            </a:r>
            <a:endParaRPr lang="en-US" altLang="zh-CN" dirty="0"/>
          </a:p>
          <a:p>
            <a:pPr lvl="1">
              <a:lnSpc>
                <a:spcPct val="150000"/>
              </a:lnSpc>
            </a:pPr>
            <a:r>
              <a:rPr lang="zh-CN" altLang="en-US" dirty="0"/>
              <a:t>集成测试</a:t>
            </a:r>
            <a:endParaRPr lang="en-US" altLang="zh-CN" dirty="0"/>
          </a:p>
          <a:p>
            <a:pPr lvl="2">
              <a:lnSpc>
                <a:spcPct val="150000"/>
              </a:lnSpc>
            </a:pPr>
            <a:r>
              <a:rPr lang="zh-CN" altLang="en-US" dirty="0"/>
              <a:t>功能需求</a:t>
            </a:r>
            <a:endParaRPr lang="en-US" altLang="zh-CN" dirty="0"/>
          </a:p>
          <a:p>
            <a:pPr lvl="2">
              <a:lnSpc>
                <a:spcPct val="150000"/>
              </a:lnSpc>
            </a:pPr>
            <a:r>
              <a:rPr lang="zh-CN" altLang="en-US" dirty="0"/>
              <a:t>异常处理需求</a:t>
            </a:r>
            <a:endParaRPr lang="en-US" altLang="zh-CN" dirty="0"/>
          </a:p>
          <a:p>
            <a:pPr lvl="1">
              <a:lnSpc>
                <a:spcPct val="150000"/>
              </a:lnSpc>
            </a:pPr>
            <a:r>
              <a:rPr lang="zh-CN" altLang="en-US" dirty="0"/>
              <a:t>系统测试</a:t>
            </a:r>
            <a:endParaRPr lang="en-US" altLang="zh-CN" dirty="0"/>
          </a:p>
          <a:p>
            <a:pPr lvl="2">
              <a:lnSpc>
                <a:spcPct val="150000"/>
              </a:lnSpc>
            </a:pPr>
            <a:r>
              <a:rPr lang="zh-CN" altLang="en-US" dirty="0"/>
              <a:t>业务需求</a:t>
            </a:r>
            <a:endParaRPr lang="en-US" altLang="zh-CN" dirty="0"/>
          </a:p>
          <a:p>
            <a:pPr lvl="2">
              <a:lnSpc>
                <a:spcPct val="150000"/>
              </a:lnSpc>
            </a:pPr>
            <a:r>
              <a:rPr lang="zh-CN" altLang="en-US" dirty="0"/>
              <a:t>异常处理需求</a:t>
            </a:r>
            <a:endParaRPr lang="en-US" altLang="zh-CN" dirty="0"/>
          </a:p>
          <a:p>
            <a:pPr lvl="2">
              <a:lnSpc>
                <a:spcPct val="150000"/>
              </a:lnSpc>
            </a:pP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6</a:t>
            </a:fld>
            <a:endParaRPr lang="zh-CN" altLang="en-US" dirty="0"/>
          </a:p>
        </p:txBody>
      </p:sp>
    </p:spTree>
    <p:custDataLst>
      <p:tags r:id="rId1"/>
    </p:custDataLst>
    <p:extLst>
      <p:ext uri="{BB962C8B-B14F-4D97-AF65-F5344CB8AC3E}">
        <p14:creationId xmlns:p14="http://schemas.microsoft.com/office/powerpoint/2010/main" val="157746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需求实现</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a:xfrm>
            <a:off x="628650" y="1479176"/>
            <a:ext cx="7886700" cy="4581245"/>
          </a:xfrm>
        </p:spPr>
        <p:txBody>
          <a:bodyPr>
            <a:normAutofit lnSpcReduction="10000"/>
          </a:bodyPr>
          <a:lstStyle/>
          <a:p>
            <a:pPr>
              <a:lnSpc>
                <a:spcPct val="150000"/>
              </a:lnSpc>
            </a:pPr>
            <a:r>
              <a:rPr lang="zh-CN" altLang="en-US" dirty="0"/>
              <a:t>功能需求</a:t>
            </a:r>
            <a:endParaRPr lang="en-US" altLang="zh-CN" dirty="0"/>
          </a:p>
          <a:p>
            <a:pPr lvl="1">
              <a:lnSpc>
                <a:spcPct val="150000"/>
              </a:lnSpc>
            </a:pPr>
            <a:r>
              <a:rPr lang="zh-CN" altLang="en-US" dirty="0"/>
              <a:t>新建地图</a:t>
            </a:r>
            <a:endParaRPr lang="en-US" altLang="zh-CN" dirty="0"/>
          </a:p>
          <a:p>
            <a:pPr lvl="1">
              <a:lnSpc>
                <a:spcPct val="150000"/>
              </a:lnSpc>
            </a:pPr>
            <a:r>
              <a:rPr lang="zh-CN" altLang="en-US" dirty="0"/>
              <a:t>地图标注</a:t>
            </a:r>
            <a:endParaRPr lang="en-US" altLang="zh-CN" dirty="0"/>
          </a:p>
          <a:p>
            <a:pPr lvl="1">
              <a:lnSpc>
                <a:spcPct val="150000"/>
              </a:lnSpc>
            </a:pPr>
            <a:r>
              <a:rPr lang="zh-CN" altLang="en-US" dirty="0"/>
              <a:t>系统维护</a:t>
            </a:r>
            <a:endParaRPr lang="en-US" altLang="zh-CN" dirty="0"/>
          </a:p>
          <a:p>
            <a:pPr lvl="1">
              <a:lnSpc>
                <a:spcPct val="150000"/>
              </a:lnSpc>
            </a:pPr>
            <a:r>
              <a:rPr lang="zh-CN" altLang="en-US" dirty="0"/>
              <a:t>启动服务</a:t>
            </a:r>
            <a:endParaRPr lang="en-US" altLang="zh-CN" dirty="0"/>
          </a:p>
          <a:p>
            <a:pPr lvl="1">
              <a:lnSpc>
                <a:spcPct val="150000"/>
              </a:lnSpc>
            </a:pPr>
            <a:r>
              <a:rPr lang="zh-CN" altLang="en-US" dirty="0"/>
              <a:t>导航</a:t>
            </a:r>
            <a:endParaRPr lang="en-US" altLang="zh-CN" dirty="0"/>
          </a:p>
          <a:p>
            <a:pPr lvl="1">
              <a:lnSpc>
                <a:spcPct val="150000"/>
              </a:lnSpc>
            </a:pPr>
            <a:r>
              <a:rPr lang="zh-CN" altLang="en-US" dirty="0"/>
              <a:t>取物、递物</a:t>
            </a:r>
            <a:endParaRPr lang="en-US" altLang="zh-CN" dirty="0"/>
          </a:p>
          <a:p>
            <a:pPr lvl="1">
              <a:lnSpc>
                <a:spcPct val="150000"/>
              </a:lnSpc>
            </a:pPr>
            <a:r>
              <a:rPr lang="zh-CN" altLang="en-US" dirty="0"/>
              <a:t>对话识别</a:t>
            </a:r>
            <a:endParaRPr lang="en-US" altLang="zh-CN" dirty="0"/>
          </a:p>
          <a:p>
            <a:pPr lvl="1">
              <a:lnSpc>
                <a:spcPct val="150000"/>
              </a:lnSpc>
            </a:pP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7</a:t>
            </a:fld>
            <a:endParaRPr lang="zh-CN" altLang="en-US" dirty="0"/>
          </a:p>
        </p:txBody>
      </p:sp>
    </p:spTree>
    <p:custDataLst>
      <p:tags r:id="rId1"/>
    </p:custDataLst>
    <p:extLst>
      <p:ext uri="{BB962C8B-B14F-4D97-AF65-F5344CB8AC3E}">
        <p14:creationId xmlns:p14="http://schemas.microsoft.com/office/powerpoint/2010/main" val="49608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需求实现</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a:bodyPr>
          <a:lstStyle/>
          <a:p>
            <a:pPr>
              <a:lnSpc>
                <a:spcPct val="150000"/>
              </a:lnSpc>
            </a:pPr>
            <a:r>
              <a:rPr lang="zh-CN" altLang="en-US" dirty="0"/>
              <a:t>业务需求</a:t>
            </a:r>
            <a:endParaRPr lang="en-US" altLang="zh-CN" dirty="0"/>
          </a:p>
          <a:p>
            <a:pPr lvl="1">
              <a:lnSpc>
                <a:spcPct val="150000"/>
              </a:lnSpc>
            </a:pPr>
            <a:r>
              <a:rPr lang="zh-CN" altLang="en-US" dirty="0"/>
              <a:t>建图业务</a:t>
            </a:r>
            <a:endParaRPr lang="en-US" altLang="zh-CN" dirty="0"/>
          </a:p>
          <a:p>
            <a:pPr lvl="1">
              <a:lnSpc>
                <a:spcPct val="150000"/>
              </a:lnSpc>
            </a:pPr>
            <a:r>
              <a:rPr lang="zh-CN" altLang="en-US" dirty="0"/>
              <a:t>取物业务</a:t>
            </a:r>
            <a:endParaRPr lang="en-US" altLang="zh-CN" dirty="0"/>
          </a:p>
          <a:p>
            <a:pPr lvl="1">
              <a:lnSpc>
                <a:spcPct val="150000"/>
              </a:lnSpc>
            </a:pPr>
            <a:r>
              <a:rPr lang="zh-CN" altLang="en-US" dirty="0"/>
              <a:t>对话业务</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8</a:t>
            </a:fld>
            <a:endParaRPr lang="zh-CN" altLang="en-US" dirty="0"/>
          </a:p>
        </p:txBody>
      </p:sp>
    </p:spTree>
    <p:custDataLst>
      <p:tags r:id="rId1"/>
    </p:custDataLst>
    <p:extLst>
      <p:ext uri="{BB962C8B-B14F-4D97-AF65-F5344CB8AC3E}">
        <p14:creationId xmlns:p14="http://schemas.microsoft.com/office/powerpoint/2010/main" val="200099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8682A-AB15-454E-8036-F0759177D661}"/>
              </a:ext>
            </a:extLst>
          </p:cNvPr>
          <p:cNvSpPr>
            <a:spLocks noGrp="1"/>
          </p:cNvSpPr>
          <p:nvPr>
            <p:ph type="title"/>
          </p:nvPr>
        </p:nvSpPr>
        <p:spPr/>
        <p:txBody>
          <a:bodyPr/>
          <a:lstStyle/>
          <a:p>
            <a:r>
              <a:rPr lang="zh-CN" altLang="en-US" dirty="0"/>
              <a:t>需求实现</a:t>
            </a:r>
          </a:p>
        </p:txBody>
      </p:sp>
      <p:sp>
        <p:nvSpPr>
          <p:cNvPr id="3" name="内容占位符 2">
            <a:extLst>
              <a:ext uri="{FF2B5EF4-FFF2-40B4-BE49-F238E27FC236}">
                <a16:creationId xmlns:a16="http://schemas.microsoft.com/office/drawing/2014/main" id="{50B43893-DABC-4254-B917-5E82E5DEFB8A}"/>
              </a:ext>
            </a:extLst>
          </p:cNvPr>
          <p:cNvSpPr>
            <a:spLocks noGrp="1"/>
          </p:cNvSpPr>
          <p:nvPr>
            <p:ph idx="1"/>
          </p:nvPr>
        </p:nvSpPr>
        <p:spPr/>
        <p:txBody>
          <a:bodyPr>
            <a:normAutofit fontScale="85000" lnSpcReduction="20000"/>
          </a:bodyPr>
          <a:lstStyle/>
          <a:p>
            <a:pPr>
              <a:lnSpc>
                <a:spcPct val="150000"/>
              </a:lnSpc>
            </a:pPr>
            <a:r>
              <a:rPr lang="zh-CN" altLang="en-US" dirty="0"/>
              <a:t>异常处理需求</a:t>
            </a:r>
            <a:endParaRPr lang="en-US" altLang="zh-CN" dirty="0"/>
          </a:p>
          <a:p>
            <a:pPr lvl="1">
              <a:lnSpc>
                <a:spcPct val="150000"/>
              </a:lnSpc>
            </a:pPr>
            <a:r>
              <a:rPr lang="zh-CN" altLang="en-US" dirty="0"/>
              <a:t>地图命名重复冲突</a:t>
            </a:r>
            <a:endParaRPr lang="en-US" altLang="zh-CN" dirty="0"/>
          </a:p>
          <a:p>
            <a:pPr lvl="1">
              <a:lnSpc>
                <a:spcPct val="150000"/>
              </a:lnSpc>
            </a:pPr>
            <a:r>
              <a:rPr lang="zh-CN" altLang="en-US" dirty="0"/>
              <a:t>地图命名出现非法字符</a:t>
            </a:r>
            <a:r>
              <a:rPr lang="en-US" altLang="zh-CN" dirty="0"/>
              <a:t>/</a:t>
            </a:r>
            <a:r>
              <a:rPr lang="zh-CN" altLang="en-US" dirty="0"/>
              <a:t>长度超限</a:t>
            </a:r>
            <a:r>
              <a:rPr lang="en-US" altLang="zh-CN" dirty="0"/>
              <a:t>/</a:t>
            </a:r>
            <a:r>
              <a:rPr lang="zh-CN" altLang="en-US" dirty="0"/>
              <a:t>空字符</a:t>
            </a:r>
            <a:endParaRPr lang="en-US" altLang="zh-CN" dirty="0"/>
          </a:p>
          <a:p>
            <a:pPr lvl="1">
              <a:lnSpc>
                <a:spcPct val="150000"/>
              </a:lnSpc>
            </a:pPr>
            <a:r>
              <a:rPr lang="zh-CN" altLang="en-US" dirty="0"/>
              <a:t>航点命名重复冲突</a:t>
            </a:r>
            <a:endParaRPr lang="en-US" altLang="zh-CN" dirty="0"/>
          </a:p>
          <a:p>
            <a:pPr lvl="1">
              <a:lnSpc>
                <a:spcPct val="150000"/>
              </a:lnSpc>
            </a:pPr>
            <a:r>
              <a:rPr lang="zh-CN" altLang="en-US" dirty="0"/>
              <a:t>航点命名出现非法字符</a:t>
            </a:r>
            <a:r>
              <a:rPr lang="en-US" altLang="zh-CN" dirty="0"/>
              <a:t>/</a:t>
            </a:r>
            <a:r>
              <a:rPr lang="zh-CN" altLang="en-US" dirty="0"/>
              <a:t>长度超限</a:t>
            </a:r>
            <a:r>
              <a:rPr lang="en-US" altLang="zh-CN" dirty="0"/>
              <a:t>/</a:t>
            </a:r>
            <a:r>
              <a:rPr lang="zh-CN" altLang="en-US" dirty="0"/>
              <a:t>空字符</a:t>
            </a:r>
            <a:endParaRPr lang="en-US" altLang="zh-CN" dirty="0"/>
          </a:p>
          <a:p>
            <a:pPr lvl="1">
              <a:lnSpc>
                <a:spcPct val="150000"/>
              </a:lnSpc>
            </a:pPr>
            <a:r>
              <a:rPr lang="zh-CN" altLang="en-US" dirty="0"/>
              <a:t>航点标注错误</a:t>
            </a:r>
            <a:endParaRPr lang="en-US" altLang="zh-CN" dirty="0"/>
          </a:p>
          <a:p>
            <a:pPr lvl="1">
              <a:lnSpc>
                <a:spcPct val="150000"/>
              </a:lnSpc>
            </a:pPr>
            <a:r>
              <a:rPr lang="zh-CN" altLang="en-US" dirty="0"/>
              <a:t>机器人移动异常</a:t>
            </a:r>
            <a:endParaRPr lang="en-US" altLang="zh-CN" dirty="0"/>
          </a:p>
          <a:p>
            <a:pPr lvl="1">
              <a:lnSpc>
                <a:spcPct val="150000"/>
              </a:lnSpc>
            </a:pPr>
            <a:r>
              <a:rPr lang="zh-CN" altLang="en-US" dirty="0"/>
              <a:t>机器人移动受阻</a:t>
            </a:r>
            <a:endParaRPr lang="en-US" altLang="zh-CN" dirty="0"/>
          </a:p>
          <a:p>
            <a:pPr lvl="1">
              <a:lnSpc>
                <a:spcPct val="150000"/>
              </a:lnSpc>
            </a:pPr>
            <a:r>
              <a:rPr lang="zh-CN" altLang="en-US" dirty="0"/>
              <a:t>物体识别识别</a:t>
            </a:r>
            <a:endParaRPr lang="en-US" altLang="zh-CN" dirty="0"/>
          </a:p>
          <a:p>
            <a:pPr lvl="1">
              <a:lnSpc>
                <a:spcPct val="150000"/>
              </a:lnSpc>
            </a:pPr>
            <a:r>
              <a:rPr lang="zh-CN" altLang="en-US" dirty="0"/>
              <a:t>物体抓取</a:t>
            </a:r>
            <a:r>
              <a:rPr lang="en-US" altLang="zh-CN" dirty="0"/>
              <a:t>/</a:t>
            </a:r>
            <a:r>
              <a:rPr lang="zh-CN" altLang="en-US" dirty="0"/>
              <a:t>递送失败</a:t>
            </a:r>
            <a:endParaRPr lang="en-US" altLang="zh-CN" dirty="0"/>
          </a:p>
        </p:txBody>
      </p:sp>
      <p:sp>
        <p:nvSpPr>
          <p:cNvPr id="4" name="灯片编号占位符 3">
            <a:extLst>
              <a:ext uri="{FF2B5EF4-FFF2-40B4-BE49-F238E27FC236}">
                <a16:creationId xmlns:a16="http://schemas.microsoft.com/office/drawing/2014/main" id="{1500884B-E5DD-4BD9-BCDC-E5D8E8BDA6C1}"/>
              </a:ext>
            </a:extLst>
          </p:cNvPr>
          <p:cNvSpPr>
            <a:spLocks noGrp="1"/>
          </p:cNvSpPr>
          <p:nvPr>
            <p:ph type="sldNum" sz="quarter" idx="12"/>
          </p:nvPr>
        </p:nvSpPr>
        <p:spPr/>
        <p:txBody>
          <a:bodyPr/>
          <a:lstStyle/>
          <a:p>
            <a:fld id="{0A699C53-0D35-476E-B857-40C860CE2876}" type="slidenum">
              <a:rPr lang="zh-CN" altLang="en-US" smtClean="0"/>
              <a:t>9</a:t>
            </a:fld>
            <a:endParaRPr lang="zh-CN" altLang="en-US" dirty="0"/>
          </a:p>
        </p:txBody>
      </p:sp>
    </p:spTree>
    <p:custDataLst>
      <p:tags r:id="rId1"/>
    </p:custDataLst>
    <p:extLst>
      <p:ext uri="{BB962C8B-B14F-4D97-AF65-F5344CB8AC3E}">
        <p14:creationId xmlns:p14="http://schemas.microsoft.com/office/powerpoint/2010/main" val="34400468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10.xml><?xml version="1.0" encoding="utf-8"?>
<p:tagLst xmlns:a="http://schemas.openxmlformats.org/drawingml/2006/main" xmlns:r="http://schemas.openxmlformats.org/officeDocument/2006/relationships" xmlns:p="http://schemas.openxmlformats.org/presentationml/2006/main">
  <p:tag name="TIMING" val="|0.8"/>
</p:tagLst>
</file>

<file path=ppt/tags/tag11.xml><?xml version="1.0" encoding="utf-8"?>
<p:tagLst xmlns:a="http://schemas.openxmlformats.org/drawingml/2006/main" xmlns:r="http://schemas.openxmlformats.org/officeDocument/2006/relationships" xmlns:p="http://schemas.openxmlformats.org/presentationml/2006/main">
  <p:tag name="TIMING" val="|0.8"/>
</p:tagLst>
</file>

<file path=ppt/tags/tag12.xml><?xml version="1.0" encoding="utf-8"?>
<p:tagLst xmlns:a="http://schemas.openxmlformats.org/drawingml/2006/main" xmlns:r="http://schemas.openxmlformats.org/officeDocument/2006/relationships" xmlns:p="http://schemas.openxmlformats.org/presentationml/2006/main">
  <p:tag name="TIMING" val="|0.8"/>
</p:tagLst>
</file>

<file path=ppt/tags/tag13.xml><?xml version="1.0" encoding="utf-8"?>
<p:tagLst xmlns:a="http://schemas.openxmlformats.org/drawingml/2006/main" xmlns:r="http://schemas.openxmlformats.org/officeDocument/2006/relationships" xmlns:p="http://schemas.openxmlformats.org/presentationml/2006/main">
  <p:tag name="TIMING" val="|0.8"/>
</p:tagLst>
</file>

<file path=ppt/tags/tag14.xml><?xml version="1.0" encoding="utf-8"?>
<p:tagLst xmlns:a="http://schemas.openxmlformats.org/drawingml/2006/main" xmlns:r="http://schemas.openxmlformats.org/officeDocument/2006/relationships" xmlns:p="http://schemas.openxmlformats.org/presentationml/2006/main">
  <p:tag name="TIMING" val="|0.8"/>
</p:tagLst>
</file>

<file path=ppt/tags/tag15.xml><?xml version="1.0" encoding="utf-8"?>
<p:tagLst xmlns:a="http://schemas.openxmlformats.org/drawingml/2006/main" xmlns:r="http://schemas.openxmlformats.org/officeDocument/2006/relationships" xmlns:p="http://schemas.openxmlformats.org/presentationml/2006/main">
  <p:tag name="TIMING" val="|0.8"/>
</p:tagLst>
</file>

<file path=ppt/tags/tag16.xml><?xml version="1.0" encoding="utf-8"?>
<p:tagLst xmlns:a="http://schemas.openxmlformats.org/drawingml/2006/main" xmlns:r="http://schemas.openxmlformats.org/officeDocument/2006/relationships" xmlns:p="http://schemas.openxmlformats.org/presentationml/2006/main">
  <p:tag name="TIMING" val="|0.8"/>
</p:tagLst>
</file>

<file path=ppt/tags/tag17.xml><?xml version="1.0" encoding="utf-8"?>
<p:tagLst xmlns:a="http://schemas.openxmlformats.org/drawingml/2006/main" xmlns:r="http://schemas.openxmlformats.org/officeDocument/2006/relationships" xmlns:p="http://schemas.openxmlformats.org/presentationml/2006/main">
  <p:tag name="TIMING" val="|0.8"/>
</p:tagLst>
</file>

<file path=ppt/tags/tag18.xml><?xml version="1.0" encoding="utf-8"?>
<p:tagLst xmlns:a="http://schemas.openxmlformats.org/drawingml/2006/main" xmlns:r="http://schemas.openxmlformats.org/officeDocument/2006/relationships" xmlns:p="http://schemas.openxmlformats.org/presentationml/2006/main">
  <p:tag name="TIMING" val="|0.8"/>
</p:tagLst>
</file>

<file path=ppt/tags/tag19.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20.xml><?xml version="1.0" encoding="utf-8"?>
<p:tagLst xmlns:a="http://schemas.openxmlformats.org/drawingml/2006/main" xmlns:r="http://schemas.openxmlformats.org/officeDocument/2006/relationships" xmlns:p="http://schemas.openxmlformats.org/presentationml/2006/main">
  <p:tag name="TIMING" val="|0.8"/>
</p:tagLst>
</file>

<file path=ppt/tags/tag21.xml><?xml version="1.0" encoding="utf-8"?>
<p:tagLst xmlns:a="http://schemas.openxmlformats.org/drawingml/2006/main" xmlns:r="http://schemas.openxmlformats.org/officeDocument/2006/relationships" xmlns:p="http://schemas.openxmlformats.org/presentationml/2006/main">
  <p:tag name="TIMING" val="|0.8"/>
</p:tagLst>
</file>

<file path=ppt/tags/tag2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ags/tag5.xml><?xml version="1.0" encoding="utf-8"?>
<p:tagLst xmlns:a="http://schemas.openxmlformats.org/drawingml/2006/main" xmlns:r="http://schemas.openxmlformats.org/officeDocument/2006/relationships" xmlns:p="http://schemas.openxmlformats.org/presentationml/2006/main">
  <p:tag name="TIMING" val="|0.8"/>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ags/tag7.xml><?xml version="1.0" encoding="utf-8"?>
<p:tagLst xmlns:a="http://schemas.openxmlformats.org/drawingml/2006/main" xmlns:r="http://schemas.openxmlformats.org/officeDocument/2006/relationships" xmlns:p="http://schemas.openxmlformats.org/presentationml/2006/main">
  <p:tag name="TIMING" val="|0.8"/>
</p:tagLst>
</file>

<file path=ppt/tags/tag8.xml><?xml version="1.0" encoding="utf-8"?>
<p:tagLst xmlns:a="http://schemas.openxmlformats.org/drawingml/2006/main" xmlns:r="http://schemas.openxmlformats.org/officeDocument/2006/relationships" xmlns:p="http://schemas.openxmlformats.org/presentationml/2006/main">
  <p:tag name="TIMING" val="|0.8"/>
</p:tagLst>
</file>

<file path=ppt/tags/tag9.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A09C64E-9EBC-4869-A6C9-8984EA08562E}">
  <we:reference id="wa104178141" version="3.10.0.152" store="zh-CN" storeType="OMEX"/>
  <we:alternateReferences>
    <we:reference id="wa104178141" version="3.10.0.152"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TM02900688[[fn=平面]]</Template>
  <TotalTime>42727</TotalTime>
  <Words>1072</Words>
  <Application>Microsoft Office PowerPoint</Application>
  <PresentationFormat>全屏显示(4:3)</PresentationFormat>
  <Paragraphs>243</Paragraphs>
  <Slides>24</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Arial</vt:lpstr>
      <vt:lpstr>Calibri</vt:lpstr>
      <vt:lpstr>Cambria</vt:lpstr>
      <vt:lpstr>Times New Roman</vt:lpstr>
      <vt:lpstr>Wingdings</vt:lpstr>
      <vt:lpstr>Office 主题</vt:lpstr>
      <vt:lpstr>PowerPoint 演示文稿</vt:lpstr>
      <vt:lpstr>汇报提纲</vt:lpstr>
      <vt:lpstr>汇报提纲</vt:lpstr>
      <vt:lpstr>项目迭代开发情况</vt:lpstr>
      <vt:lpstr>汇报提纲</vt:lpstr>
      <vt:lpstr>需求实现</vt:lpstr>
      <vt:lpstr>需求实现</vt:lpstr>
      <vt:lpstr>需求实现</vt:lpstr>
      <vt:lpstr>需求实现</vt:lpstr>
      <vt:lpstr>汇报提纲</vt:lpstr>
      <vt:lpstr>集成测试用例</vt:lpstr>
      <vt:lpstr>集成测试用例</vt:lpstr>
      <vt:lpstr>集成测试用例</vt:lpstr>
      <vt:lpstr>汇报提纲</vt:lpstr>
      <vt:lpstr>集成测试结果与分析</vt:lpstr>
      <vt:lpstr>集成测试结果与分析</vt:lpstr>
      <vt:lpstr>集成测试结果与分析</vt:lpstr>
      <vt:lpstr>汇报提纲</vt:lpstr>
      <vt:lpstr>系统测试用例</vt:lpstr>
      <vt:lpstr>汇报提纲</vt:lpstr>
      <vt:lpstr>Gitlab过程管理</vt:lpstr>
      <vt:lpstr>Gitlab过程管理</vt:lpstr>
      <vt:lpstr>Gitlab过程管理</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Butjyu Gao</dc:creator>
  <cp:lastModifiedBy>Gao Butjyu</cp:lastModifiedBy>
  <cp:revision>93</cp:revision>
  <dcterms:created xsi:type="dcterms:W3CDTF">2015-08-08T14:03:16Z</dcterms:created>
  <dcterms:modified xsi:type="dcterms:W3CDTF">2023-05-29T16:46:58Z</dcterms:modified>
</cp:coreProperties>
</file>